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handoutMasterIdLst>
    <p:handoutMasterId r:id="rId53"/>
  </p:handoutMasterIdLst>
  <p:sldIdLst>
    <p:sldId id="256" r:id="rId2"/>
    <p:sldId id="600" r:id="rId3"/>
    <p:sldId id="601" r:id="rId4"/>
    <p:sldId id="604" r:id="rId5"/>
    <p:sldId id="602" r:id="rId6"/>
    <p:sldId id="603" r:id="rId7"/>
    <p:sldId id="297" r:id="rId8"/>
    <p:sldId id="606" r:id="rId9"/>
    <p:sldId id="605" r:id="rId10"/>
    <p:sldId id="599" r:id="rId11"/>
    <p:sldId id="572" r:id="rId12"/>
    <p:sldId id="558" r:id="rId13"/>
    <p:sldId id="574" r:id="rId14"/>
    <p:sldId id="575" r:id="rId15"/>
    <p:sldId id="576" r:id="rId16"/>
    <p:sldId id="523" r:id="rId17"/>
    <p:sldId id="564" r:id="rId18"/>
    <p:sldId id="565" r:id="rId19"/>
    <p:sldId id="524" r:id="rId20"/>
    <p:sldId id="525" r:id="rId21"/>
    <p:sldId id="544" r:id="rId22"/>
    <p:sldId id="590" r:id="rId23"/>
    <p:sldId id="526" r:id="rId24"/>
    <p:sldId id="423" r:id="rId25"/>
    <p:sldId id="527" r:id="rId26"/>
    <p:sldId id="426" r:id="rId27"/>
    <p:sldId id="427" r:id="rId28"/>
    <p:sldId id="528" r:id="rId29"/>
    <p:sldId id="568" r:id="rId30"/>
    <p:sldId id="596" r:id="rId31"/>
    <p:sldId id="529" r:id="rId32"/>
    <p:sldId id="533" r:id="rId33"/>
    <p:sldId id="597" r:id="rId34"/>
    <p:sldId id="531" r:id="rId35"/>
    <p:sldId id="532" r:id="rId36"/>
    <p:sldId id="534" r:id="rId37"/>
    <p:sldId id="535" r:id="rId38"/>
    <p:sldId id="577" r:id="rId39"/>
    <p:sldId id="592" r:id="rId40"/>
    <p:sldId id="609" r:id="rId41"/>
    <p:sldId id="610" r:id="rId42"/>
    <p:sldId id="608" r:id="rId43"/>
    <p:sldId id="612" r:id="rId44"/>
    <p:sldId id="585" r:id="rId45"/>
    <p:sldId id="589" r:id="rId46"/>
    <p:sldId id="588" r:id="rId47"/>
    <p:sldId id="559" r:id="rId48"/>
    <p:sldId id="598" r:id="rId49"/>
    <p:sldId id="613" r:id="rId50"/>
    <p:sldId id="462" r:id="rId51"/>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74601" autoAdjust="0"/>
  </p:normalViewPr>
  <p:slideViewPr>
    <p:cSldViewPr>
      <p:cViewPr varScale="1">
        <p:scale>
          <a:sx n="65" d="100"/>
          <a:sy n="65" d="100"/>
        </p:scale>
        <p:origin x="1891"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12001" cy="461193"/>
          </a:xfrm>
          <a:prstGeom prst="rect">
            <a:avLst/>
          </a:prstGeom>
        </p:spPr>
        <p:txBody>
          <a:bodyPr vert="horz" lIns="90974" tIns="45487" rIns="90974" bIns="45487" rtlCol="0"/>
          <a:lstStyle>
            <a:lvl1pPr algn="l">
              <a:defRPr sz="1200"/>
            </a:lvl1pPr>
          </a:lstStyle>
          <a:p>
            <a:endParaRPr lang="en-US"/>
          </a:p>
        </p:txBody>
      </p:sp>
      <p:sp>
        <p:nvSpPr>
          <p:cNvPr id="3" name="Date Placeholder 2"/>
          <p:cNvSpPr>
            <a:spLocks noGrp="1"/>
          </p:cNvSpPr>
          <p:nvPr>
            <p:ph type="dt" sz="quarter" idx="1"/>
          </p:nvPr>
        </p:nvSpPr>
        <p:spPr>
          <a:xfrm>
            <a:off x="3936567" y="1"/>
            <a:ext cx="3012001" cy="461193"/>
          </a:xfrm>
          <a:prstGeom prst="rect">
            <a:avLst/>
          </a:prstGeom>
        </p:spPr>
        <p:txBody>
          <a:bodyPr vert="horz" lIns="90974" tIns="45487" rIns="90974" bIns="45487" rtlCol="0"/>
          <a:lstStyle>
            <a:lvl1pPr algn="r">
              <a:defRPr sz="1200"/>
            </a:lvl1pPr>
          </a:lstStyle>
          <a:p>
            <a:fld id="{BD215BD4-F0D3-4018-AC4B-D7B177933D00}" type="datetimeFigureOut">
              <a:rPr lang="en-US" smtClean="0"/>
              <a:pPr/>
              <a:t>8/16/2017</a:t>
            </a:fld>
            <a:endParaRPr lang="en-US"/>
          </a:p>
        </p:txBody>
      </p:sp>
      <p:sp>
        <p:nvSpPr>
          <p:cNvPr id="4" name="Footer Placeholder 3"/>
          <p:cNvSpPr>
            <a:spLocks noGrp="1"/>
          </p:cNvSpPr>
          <p:nvPr>
            <p:ph type="ftr" sz="quarter" idx="2"/>
          </p:nvPr>
        </p:nvSpPr>
        <p:spPr>
          <a:xfrm>
            <a:off x="2" y="8773357"/>
            <a:ext cx="3012001" cy="461193"/>
          </a:xfrm>
          <a:prstGeom prst="rect">
            <a:avLst/>
          </a:prstGeom>
        </p:spPr>
        <p:txBody>
          <a:bodyPr vert="horz" lIns="90974" tIns="45487" rIns="90974" bIns="45487" rtlCol="0" anchor="b"/>
          <a:lstStyle>
            <a:lvl1pPr algn="l">
              <a:defRPr sz="1200"/>
            </a:lvl1pPr>
          </a:lstStyle>
          <a:p>
            <a:endParaRPr lang="en-US"/>
          </a:p>
        </p:txBody>
      </p:sp>
      <p:sp>
        <p:nvSpPr>
          <p:cNvPr id="5" name="Slide Number Placeholder 4"/>
          <p:cNvSpPr>
            <a:spLocks noGrp="1"/>
          </p:cNvSpPr>
          <p:nvPr>
            <p:ph type="sldNum" sz="quarter" idx="3"/>
          </p:nvPr>
        </p:nvSpPr>
        <p:spPr>
          <a:xfrm>
            <a:off x="3936567" y="8773357"/>
            <a:ext cx="3012001" cy="461193"/>
          </a:xfrm>
          <a:prstGeom prst="rect">
            <a:avLst/>
          </a:prstGeom>
        </p:spPr>
        <p:txBody>
          <a:bodyPr vert="horz" lIns="90974" tIns="45487" rIns="90974" bIns="45487" rtlCol="0" anchor="b"/>
          <a:lstStyle>
            <a:lvl1pPr algn="r">
              <a:defRPr sz="1200"/>
            </a:lvl1pPr>
          </a:lstStyle>
          <a:p>
            <a:fld id="{42F3C8F3-C47F-42E4-83D9-6020A545C483}" type="slidenum">
              <a:rPr lang="en-US" smtClean="0"/>
              <a:pPr/>
              <a:t>‹#›</a:t>
            </a:fld>
            <a:endParaRPr lang="en-US"/>
          </a:p>
        </p:txBody>
      </p:sp>
    </p:spTree>
    <p:extLst>
      <p:ext uri="{BB962C8B-B14F-4D97-AF65-F5344CB8AC3E}">
        <p14:creationId xmlns:p14="http://schemas.microsoft.com/office/powerpoint/2010/main" val="2762788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1699" cy="461804"/>
          </a:xfrm>
          <a:prstGeom prst="rect">
            <a:avLst/>
          </a:prstGeom>
        </p:spPr>
        <p:txBody>
          <a:bodyPr vert="horz" lIns="96168" tIns="48085" rIns="96168" bIns="48085" rtlCol="0"/>
          <a:lstStyle>
            <a:lvl1pPr algn="l">
              <a:defRPr sz="13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6168" tIns="48085" rIns="96168" bIns="48085" rtlCol="0"/>
          <a:lstStyle>
            <a:lvl1pPr algn="r">
              <a:defRPr sz="1300"/>
            </a:lvl1pPr>
          </a:lstStyle>
          <a:p>
            <a:fld id="{80964C1B-8F1A-49A8-A9BD-80788AB75375}" type="datetimeFigureOut">
              <a:rPr lang="en-US" smtClean="0"/>
              <a:pPr/>
              <a:t>8/16/2017</a:t>
            </a:fld>
            <a:endParaRPr lang="en-US"/>
          </a:p>
        </p:txBody>
      </p:sp>
      <p:sp>
        <p:nvSpPr>
          <p:cNvPr id="4" name="Slide Image Placeholder 3"/>
          <p:cNvSpPr>
            <a:spLocks noGrp="1" noRot="1" noChangeAspect="1"/>
          </p:cNvSpPr>
          <p:nvPr>
            <p:ph type="sldImg" idx="2"/>
          </p:nvPr>
        </p:nvSpPr>
        <p:spPr>
          <a:xfrm>
            <a:off x="1166813" y="693738"/>
            <a:ext cx="4616450" cy="3462337"/>
          </a:xfrm>
          <a:prstGeom prst="rect">
            <a:avLst/>
          </a:prstGeom>
          <a:noFill/>
          <a:ln w="12700">
            <a:solidFill>
              <a:prstClr val="black"/>
            </a:solidFill>
          </a:ln>
        </p:spPr>
        <p:txBody>
          <a:bodyPr vert="horz" lIns="96168" tIns="48085" rIns="96168" bIns="48085"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6168" tIns="48085" rIns="96168" bIns="480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72669"/>
            <a:ext cx="3011699" cy="461804"/>
          </a:xfrm>
          <a:prstGeom prst="rect">
            <a:avLst/>
          </a:prstGeom>
        </p:spPr>
        <p:txBody>
          <a:bodyPr vert="horz" lIns="96168" tIns="48085" rIns="96168" bIns="48085" rtlCol="0" anchor="b"/>
          <a:lstStyle>
            <a:lvl1pPr algn="l">
              <a:defRPr sz="1300"/>
            </a:lvl1pPr>
          </a:lstStyle>
          <a:p>
            <a:endParaRPr lang="en-US"/>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lIns="96168" tIns="48085" rIns="96168" bIns="48085" rtlCol="0" anchor="b"/>
          <a:lstStyle>
            <a:lvl1pPr algn="r">
              <a:defRPr sz="1300"/>
            </a:lvl1pPr>
          </a:lstStyle>
          <a:p>
            <a:fld id="{A2441D11-4E1B-40ED-A5FB-73B9267B7B69}" type="slidenum">
              <a:rPr lang="en-US" smtClean="0"/>
              <a:pPr/>
              <a:t>‹#›</a:t>
            </a:fld>
            <a:endParaRPr lang="en-US"/>
          </a:p>
        </p:txBody>
      </p:sp>
    </p:spTree>
    <p:extLst>
      <p:ext uri="{BB962C8B-B14F-4D97-AF65-F5344CB8AC3E}">
        <p14:creationId xmlns:p14="http://schemas.microsoft.com/office/powerpoint/2010/main" val="240527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Bluetooth" TargetMode="External"/><Relationship Id="rId13" Type="http://schemas.openxmlformats.org/officeDocument/2006/relationships/hyperlink" Target="https://en.wikipedia.org/wiki/International_Organization_for_Standardization" TargetMode="External"/><Relationship Id="rId18" Type="http://schemas.openxmlformats.org/officeDocument/2006/relationships/hyperlink" Target="https://en.wikipedia.org/wiki/Single-board_computer" TargetMode="External"/><Relationship Id="rId26" Type="http://schemas.openxmlformats.org/officeDocument/2006/relationships/hyperlink" Target="https://en.wikipedia.org/wiki/Premier_Farnell" TargetMode="External"/><Relationship Id="rId39" Type="http://schemas.openxmlformats.org/officeDocument/2006/relationships/hyperlink" Target="https://en.wikipedia.org/wiki/Open-source" TargetMode="External"/><Relationship Id="rId3" Type="http://schemas.openxmlformats.org/officeDocument/2006/relationships/hyperlink" Target="https://en.wikipedia.org/wiki/IEEE_802.15.4" TargetMode="External"/><Relationship Id="rId21" Type="http://schemas.openxmlformats.org/officeDocument/2006/relationships/hyperlink" Target="https://en.wikipedia.org/wiki/Computer_science" TargetMode="External"/><Relationship Id="rId34" Type="http://schemas.openxmlformats.org/officeDocument/2006/relationships/hyperlink" Target="https://en.wikipedia.org/wiki/Random-access_memory" TargetMode="External"/><Relationship Id="rId7" Type="http://schemas.openxmlformats.org/officeDocument/2006/relationships/hyperlink" Target="https://en.wikipedia.org/wiki/Personal_area_network#Wireless_PAN" TargetMode="External"/><Relationship Id="rId12" Type="http://schemas.openxmlformats.org/officeDocument/2006/relationships/hyperlink" Target="https://en.wikipedia.org/wiki/Wireless_sensor_network" TargetMode="External"/><Relationship Id="rId17" Type="http://schemas.openxmlformats.org/officeDocument/2006/relationships/hyperlink" Target="https://en.wikipedia.org/wiki/Credit_card" TargetMode="External"/><Relationship Id="rId25" Type="http://schemas.openxmlformats.org/officeDocument/2006/relationships/hyperlink" Target="https://en.wikipedia.org/wiki/Newark_element14" TargetMode="External"/><Relationship Id="rId33" Type="http://schemas.openxmlformats.org/officeDocument/2006/relationships/hyperlink" Target="https://en.wikipedia.org/wiki/Raspberry_Pi#cite_note-grandmax_brose_2012-10" TargetMode="External"/><Relationship Id="rId38" Type="http://schemas.openxmlformats.org/officeDocument/2006/relationships/hyperlink" Target="https://en.wikipedia.org/wiki/Secure_Digital" TargetMode="External"/><Relationship Id="rId2" Type="http://schemas.openxmlformats.org/officeDocument/2006/relationships/slide" Target="../slides/slide14.xml"/><Relationship Id="rId16" Type="http://schemas.openxmlformats.org/officeDocument/2006/relationships/hyperlink" Target="https://en.wikipedia.org/wiki/Oberhaching" TargetMode="External"/><Relationship Id="rId20" Type="http://schemas.openxmlformats.org/officeDocument/2006/relationships/hyperlink" Target="https://en.wikipedia.org/wiki/Raspberry_Pi_Foundation" TargetMode="External"/><Relationship Id="rId29" Type="http://schemas.openxmlformats.org/officeDocument/2006/relationships/hyperlink" Target="https://en.wikipedia.org/wiki/Central_processing_unit" TargetMode="External"/><Relationship Id="rId41" Type="http://schemas.openxmlformats.org/officeDocument/2006/relationships/hyperlink" Target="https://en.wikipedia.org/wiki/Arduino#cite_note-1" TargetMode="External"/><Relationship Id="rId1" Type="http://schemas.openxmlformats.org/officeDocument/2006/relationships/notesMaster" Target="../notesMasters/notesMaster1.xml"/><Relationship Id="rId6" Type="http://schemas.openxmlformats.org/officeDocument/2006/relationships/hyperlink" Target="https://en.wikipedia.org/wiki/Digital_radio" TargetMode="External"/><Relationship Id="rId11" Type="http://schemas.openxmlformats.org/officeDocument/2006/relationships/hyperlink" Target="https://en.wikipedia.org/wiki/Home_automation" TargetMode="External"/><Relationship Id="rId24" Type="http://schemas.openxmlformats.org/officeDocument/2006/relationships/hyperlink" Target="https://en.wikipedia.org/wiki/Raspberry_Pi#cite_note-8" TargetMode="External"/><Relationship Id="rId32" Type="http://schemas.openxmlformats.org/officeDocument/2006/relationships/hyperlink" Target="https://en.wikipedia.org/wiki/VideoCore" TargetMode="External"/><Relationship Id="rId37" Type="http://schemas.openxmlformats.org/officeDocument/2006/relationships/hyperlink" Target="https://en.wikipedia.org/wiki/Raspberry_Pi#cite_note-512MB-11" TargetMode="External"/><Relationship Id="rId40" Type="http://schemas.openxmlformats.org/officeDocument/2006/relationships/hyperlink" Target="https://en.wikipedia.org/wiki/Microcontroller" TargetMode="External"/><Relationship Id="rId5" Type="http://schemas.openxmlformats.org/officeDocument/2006/relationships/hyperlink" Target="https://en.wikipedia.org/wiki/Personal_area_network" TargetMode="External"/><Relationship Id="rId15" Type="http://schemas.openxmlformats.org/officeDocument/2006/relationships/hyperlink" Target="https://en.wikipedia.org/wiki/EnOcean#cite_note-1" TargetMode="External"/><Relationship Id="rId23" Type="http://schemas.openxmlformats.org/officeDocument/2006/relationships/hyperlink" Target="https://en.wikipedia.org/wiki/Raspberry_Pi#cite_note-7" TargetMode="External"/><Relationship Id="rId28" Type="http://schemas.openxmlformats.org/officeDocument/2006/relationships/hyperlink" Target="https://en.wikipedia.org/wiki/Raspberry_Pi#cite_note-9" TargetMode="External"/><Relationship Id="rId36" Type="http://schemas.openxmlformats.org/officeDocument/2006/relationships/hyperlink" Target="https://en.wikipedia.org/wiki/Raspberry_Pi#cite_note-MB-3" TargetMode="External"/><Relationship Id="rId10" Type="http://schemas.openxmlformats.org/officeDocument/2006/relationships/hyperlink" Target="https://en.wikipedia.org/wiki/Energy_harvesting" TargetMode="External"/><Relationship Id="rId19" Type="http://schemas.openxmlformats.org/officeDocument/2006/relationships/hyperlink" Target="https://en.wikipedia.org/wiki/Wales" TargetMode="External"/><Relationship Id="rId31" Type="http://schemas.openxmlformats.org/officeDocument/2006/relationships/hyperlink" Target="https://en.wikipedia.org/wiki/ARMv7" TargetMode="External"/><Relationship Id="rId4" Type="http://schemas.openxmlformats.org/officeDocument/2006/relationships/hyperlink" Target="https://en.wikipedia.org/wiki/Specification_(technical_standard)" TargetMode="External"/><Relationship Id="rId9" Type="http://schemas.openxmlformats.org/officeDocument/2006/relationships/hyperlink" Target="https://en.wikipedia.org/wiki/Wi-Fi" TargetMode="External"/><Relationship Id="rId14" Type="http://schemas.openxmlformats.org/officeDocument/2006/relationships/hyperlink" Target="https://en.wikipedia.org/wiki/International_Electrotechnical_Commission" TargetMode="External"/><Relationship Id="rId22" Type="http://schemas.openxmlformats.org/officeDocument/2006/relationships/hyperlink" Target="https://en.wikipedia.org/wiki/Raspberry_Pi#cite_note-6" TargetMode="External"/><Relationship Id="rId27" Type="http://schemas.openxmlformats.org/officeDocument/2006/relationships/hyperlink" Target="https://en.wikipedia.org/wiki/RS_Components" TargetMode="External"/><Relationship Id="rId30" Type="http://schemas.openxmlformats.org/officeDocument/2006/relationships/hyperlink" Target="https://en.wikipedia.org/wiki/ARMv6" TargetMode="External"/><Relationship Id="rId35" Type="http://schemas.openxmlformats.org/officeDocument/2006/relationships/hyperlink" Target="https://en.wikipedia.org/wiki/Mebibyt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en.wikipedia.org/wiki/3rd_Generation_Partnership_Project" TargetMode="External"/><Relationship Id="rId3" Type="http://schemas.openxmlformats.org/officeDocument/2006/relationships/hyperlink" Target="https://en.wikipedia.org/wiki/List_of_mobile_phone_standards" TargetMode="External"/><Relationship Id="rId7" Type="http://schemas.openxmlformats.org/officeDocument/2006/relationships/hyperlink" Target="https://en.wikipedia.org/wiki/IMT-Advanced"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en.wikipedia.org/wiki/ITU-T" TargetMode="External"/><Relationship Id="rId5" Type="http://schemas.openxmlformats.org/officeDocument/2006/relationships/hyperlink" Target="https://en.wikipedia.org/wiki/4G" TargetMode="External"/><Relationship Id="rId4" Type="http://schemas.openxmlformats.org/officeDocument/2006/relationships/hyperlink" Target="https://en.wikipedia.org/wiki/LTE_(telecommunication)" TargetMode="External"/><Relationship Id="rId9" Type="http://schemas.openxmlformats.org/officeDocument/2006/relationships/hyperlink" Target="https://en.wikipedia.org/wiki/LTE_Advanced#cite_note-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Ubiquitous_computin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libelium.com/products/plug-sens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libelium.com/products/meshlium/" TargetMode="External"/><Relationship Id="rId5" Type="http://schemas.openxmlformats.org/officeDocument/2006/relationships/hyperlink" Target="http://www.libelium.com/products/plug-sense/models/#smart-environment" TargetMode="External"/><Relationship Id="rId4" Type="http://schemas.openxmlformats.org/officeDocument/2006/relationships/hyperlink" Target="http://www.libelium.com/101651651444/"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Ome</a:t>
            </a:r>
            <a:r>
              <a:rPr lang="en-US" dirty="0" smtClean="0"/>
              <a:t> Srirama 	Jai </a:t>
            </a:r>
            <a:r>
              <a:rPr lang="en-US" dirty="0" err="1" smtClean="0"/>
              <a:t>Vinayaka</a:t>
            </a:r>
            <a:endParaRPr lang="en-US" dirty="0" smtClean="0"/>
          </a:p>
          <a:p>
            <a:r>
              <a:rPr lang="en-US" dirty="0" err="1" smtClean="0"/>
              <a:t>Ome</a:t>
            </a:r>
            <a:r>
              <a:rPr lang="en-US" dirty="0" smtClean="0"/>
              <a:t> Srirama		Jai </a:t>
            </a:r>
            <a:r>
              <a:rPr lang="en-US" dirty="0" err="1" smtClean="0"/>
              <a:t>Vinayaka</a:t>
            </a:r>
            <a:endParaRPr lang="en-US" dirty="0" smtClean="0"/>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1</a:t>
            </a:fld>
            <a:endParaRPr lang="en-US"/>
          </a:p>
        </p:txBody>
      </p:sp>
    </p:spTree>
    <p:extLst>
      <p:ext uri="{BB962C8B-B14F-4D97-AF65-F5344CB8AC3E}">
        <p14:creationId xmlns:p14="http://schemas.microsoft.com/office/powerpoint/2010/main" val="1544030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Analogy of wisdom</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13</a:t>
            </a:fld>
            <a:endParaRPr lang="en-US"/>
          </a:p>
        </p:txBody>
      </p:sp>
    </p:spTree>
    <p:extLst>
      <p:ext uri="{BB962C8B-B14F-4D97-AF65-F5344CB8AC3E}">
        <p14:creationId xmlns:p14="http://schemas.microsoft.com/office/powerpoint/2010/main" val="4040543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dirty="0" smtClean="0"/>
              <a:t>ZigBee</a:t>
            </a:r>
            <a:r>
              <a:rPr lang="en-US" dirty="0" smtClean="0"/>
              <a:t> is an </a:t>
            </a:r>
            <a:r>
              <a:rPr lang="en-US" dirty="0" smtClean="0">
                <a:hlinkClick r:id="rId3" tooltip="IEEE 802.15.4"/>
              </a:rPr>
              <a:t>IEEE 802.15.4</a:t>
            </a:r>
            <a:r>
              <a:rPr lang="en-US" dirty="0" smtClean="0"/>
              <a:t>-based </a:t>
            </a:r>
            <a:r>
              <a:rPr lang="en-US" dirty="0" smtClean="0">
                <a:hlinkClick r:id="rId4" tooltip="Specification (technical standard)"/>
              </a:rPr>
              <a:t>specification</a:t>
            </a:r>
            <a:r>
              <a:rPr lang="en-US" dirty="0" smtClean="0"/>
              <a:t> for a suite of high-level communication protocols used to create </a:t>
            </a:r>
            <a:r>
              <a:rPr lang="en-US" dirty="0" smtClean="0">
                <a:hlinkClick r:id="rId5" tooltip="Personal area network"/>
              </a:rPr>
              <a:t>personal area networks</a:t>
            </a:r>
            <a:r>
              <a:rPr lang="en-US" dirty="0" smtClean="0"/>
              <a:t> with small, low-power </a:t>
            </a:r>
            <a:r>
              <a:rPr lang="en-US" dirty="0" smtClean="0">
                <a:hlinkClick r:id="rId6" tooltip="Digital radio"/>
              </a:rPr>
              <a:t>digital radios</a:t>
            </a:r>
            <a:r>
              <a:rPr lang="en-US" dirty="0" smtClean="0"/>
              <a:t>.</a:t>
            </a:r>
          </a:p>
          <a:p>
            <a:r>
              <a:rPr lang="en-US" dirty="0" smtClean="0"/>
              <a:t>The technology defined by the ZigBee specification is intended to be simpler and less expensive than other </a:t>
            </a:r>
            <a:r>
              <a:rPr lang="en-US" dirty="0" smtClean="0">
                <a:hlinkClick r:id="rId7" tooltip="Personal area network"/>
              </a:rPr>
              <a:t>wireless personal area networks</a:t>
            </a:r>
            <a:r>
              <a:rPr lang="en-US" dirty="0" smtClean="0"/>
              <a:t> (WPANs), such as </a:t>
            </a:r>
            <a:r>
              <a:rPr lang="en-US" dirty="0" smtClean="0">
                <a:hlinkClick r:id="rId8" tooltip="Bluetooth"/>
              </a:rPr>
              <a:t>Bluetooth</a:t>
            </a:r>
            <a:r>
              <a:rPr lang="en-US" dirty="0" smtClean="0"/>
              <a:t> or </a:t>
            </a:r>
            <a:r>
              <a:rPr lang="en-US" dirty="0" smtClean="0">
                <a:hlinkClick r:id="rId9" tooltip="Wi-Fi"/>
              </a:rPr>
              <a:t>Wi-Fi</a:t>
            </a:r>
            <a:r>
              <a:rPr lang="en-US" dirty="0" smtClean="0"/>
              <a:t>. Applications include wireless light switches, electrical meters with in-home-displays, traffic management systems, and other consumer and industrial equipment that requires short-range low-rate wireless data transfer.</a:t>
            </a:r>
          </a:p>
          <a:p>
            <a:r>
              <a:rPr lang="en-US" dirty="0" smtClean="0"/>
              <a:t>----------------------------</a:t>
            </a:r>
          </a:p>
          <a:p>
            <a:r>
              <a:rPr lang="en-US" b="1" dirty="0" smtClean="0"/>
              <a:t>ULE</a:t>
            </a:r>
          </a:p>
          <a:p>
            <a:r>
              <a:rPr lang="en-US" dirty="0" smtClean="0"/>
              <a:t>ULE addresses Ultra-Low Energy application requirements by introducing optimized communication methods. Identified with low power consumption, low latency, long range, moderate data rate and value-added complementary voice capabilities, ULE is the best-of-class technology which represents the next evolution in home networking.</a:t>
            </a:r>
          </a:p>
          <a:p>
            <a:r>
              <a:rPr lang="en-US" dirty="0" smtClean="0"/>
              <a:t>ULE is based on DECT (Digital Enhanced Cordless Telecommunications) which is the de-facto standard for residential and business cordless phone communications worldwide. </a:t>
            </a:r>
          </a:p>
          <a:p>
            <a:r>
              <a:rPr lang="en-US" dirty="0" smtClean="0"/>
              <a:t>-----------------------------------</a:t>
            </a:r>
          </a:p>
          <a:p>
            <a:r>
              <a:rPr lang="en-US" b="1" dirty="0" smtClean="0"/>
              <a:t>Z</a:t>
            </a:r>
            <a:r>
              <a:rPr lang="en-US" dirty="0" smtClean="0"/>
              <a:t>-</a:t>
            </a:r>
            <a:r>
              <a:rPr lang="en-US" b="1" dirty="0" smtClean="0"/>
              <a:t>Wave</a:t>
            </a:r>
            <a:r>
              <a:rPr lang="en-US" dirty="0" smtClean="0"/>
              <a:t> is a wireless technology that makes regular household products, like lights, door locks and thermostats "smart". </a:t>
            </a:r>
            <a:r>
              <a:rPr lang="en-US" b="1" dirty="0" smtClean="0"/>
              <a:t>Z</a:t>
            </a:r>
            <a:r>
              <a:rPr lang="en-US" dirty="0" smtClean="0"/>
              <a:t>-</a:t>
            </a:r>
            <a:r>
              <a:rPr lang="en-US" b="1" dirty="0" smtClean="0"/>
              <a:t>Wave</a:t>
            </a:r>
            <a:r>
              <a:rPr lang="en-US" dirty="0" smtClean="0"/>
              <a:t> products "talk" to each other wirelessly and securely and can be accessed and controlled on your phone, tablet or pc.</a:t>
            </a:r>
          </a:p>
          <a:p>
            <a:r>
              <a:rPr lang="en-US" dirty="0" smtClean="0"/>
              <a:t>---------------------------------</a:t>
            </a:r>
          </a:p>
          <a:p>
            <a:r>
              <a:rPr lang="en-US" dirty="0" smtClean="0"/>
              <a:t>The </a:t>
            </a:r>
            <a:r>
              <a:rPr lang="en-US" b="1" dirty="0" err="1" smtClean="0"/>
              <a:t>EnOcean</a:t>
            </a:r>
            <a:r>
              <a:rPr lang="en-US" dirty="0" smtClean="0"/>
              <a:t> technology is an </a:t>
            </a:r>
            <a:r>
              <a:rPr lang="en-US" dirty="0" smtClean="0">
                <a:hlinkClick r:id="rId10" tooltip="Energy harvesting"/>
              </a:rPr>
              <a:t>energy harvesting</a:t>
            </a:r>
            <a:r>
              <a:rPr lang="en-US" dirty="0" smtClean="0"/>
              <a:t> wireless technology used primarily in building automation systems, and is also applied to other applications in industry, transportation, logistics and </a:t>
            </a:r>
            <a:r>
              <a:rPr lang="en-US" dirty="0" smtClean="0">
                <a:hlinkClick r:id="rId11" tooltip="Home automation"/>
              </a:rPr>
              <a:t>smart homes</a:t>
            </a:r>
            <a:r>
              <a:rPr lang="en-US" dirty="0" smtClean="0"/>
              <a:t>. Modules based on </a:t>
            </a:r>
            <a:r>
              <a:rPr lang="en-US" dirty="0" err="1" smtClean="0"/>
              <a:t>EnOcean</a:t>
            </a:r>
            <a:r>
              <a:rPr lang="en-US" dirty="0" smtClean="0"/>
              <a:t> technology combine micro energy converters with ultra low power electronics, and enable wireless communications between </a:t>
            </a:r>
            <a:r>
              <a:rPr lang="en-US" dirty="0" err="1" smtClean="0"/>
              <a:t>batteryless</a:t>
            </a:r>
            <a:r>
              <a:rPr lang="en-US" dirty="0" smtClean="0"/>
              <a:t> </a:t>
            </a:r>
            <a:r>
              <a:rPr lang="en-US" dirty="0" smtClean="0">
                <a:hlinkClick r:id="rId12" tooltip="Wireless sensor network"/>
              </a:rPr>
              <a:t>wireless sensors</a:t>
            </a:r>
            <a:r>
              <a:rPr lang="en-US" dirty="0" smtClean="0"/>
              <a:t>, switches, controllers and gateways.</a:t>
            </a:r>
          </a:p>
          <a:p>
            <a:r>
              <a:rPr lang="en-US" dirty="0" smtClean="0"/>
              <a:t>In March 2012, the </a:t>
            </a:r>
            <a:r>
              <a:rPr lang="en-US" dirty="0" err="1" smtClean="0"/>
              <a:t>EnOcean</a:t>
            </a:r>
            <a:r>
              <a:rPr lang="en-US" dirty="0" smtClean="0"/>
              <a:t> wireless standard was ratified as the international standard </a:t>
            </a:r>
            <a:r>
              <a:rPr lang="en-US" dirty="0" smtClean="0">
                <a:hlinkClick r:id="rId13" tooltip="International Organization for Standardization"/>
              </a:rPr>
              <a:t>ISO</a:t>
            </a:r>
            <a:r>
              <a:rPr lang="en-US" dirty="0" smtClean="0"/>
              <a:t>/</a:t>
            </a:r>
            <a:r>
              <a:rPr lang="en-US" dirty="0" smtClean="0">
                <a:hlinkClick r:id="rId14" tooltip="International Electrotechnical Commission"/>
              </a:rPr>
              <a:t>IEC</a:t>
            </a:r>
            <a:r>
              <a:rPr lang="en-US" dirty="0" smtClean="0"/>
              <a:t> 14543-3-10.</a:t>
            </a:r>
            <a:r>
              <a:rPr lang="en-US" baseline="30000" dirty="0" smtClean="0">
                <a:hlinkClick r:id="rId15"/>
              </a:rPr>
              <a:t>[1]</a:t>
            </a:r>
            <a:r>
              <a:rPr lang="en-US" dirty="0" smtClean="0"/>
              <a:t> The standard covers the OSI (Open Systems Interconnection) layers 1-3 which are the physical, data link and networking layers.</a:t>
            </a:r>
          </a:p>
          <a:p>
            <a:r>
              <a:rPr lang="en-US" dirty="0" smtClean="0"/>
              <a:t>The energy harvesting wireless modules are manufactured and marketed by the company </a:t>
            </a:r>
            <a:r>
              <a:rPr lang="en-US" dirty="0" err="1" smtClean="0"/>
              <a:t>EnOcean</a:t>
            </a:r>
            <a:r>
              <a:rPr lang="en-US" dirty="0" smtClean="0"/>
              <a:t> which is based in </a:t>
            </a:r>
            <a:r>
              <a:rPr lang="en-US" dirty="0" err="1" smtClean="0">
                <a:hlinkClick r:id="rId16" tooltip="Oberhaching"/>
              </a:rPr>
              <a:t>Oberhaching</a:t>
            </a:r>
            <a:r>
              <a:rPr lang="en-US" dirty="0" smtClean="0"/>
              <a:t>, Germany. </a:t>
            </a:r>
            <a:r>
              <a:rPr lang="en-US" dirty="0" err="1" smtClean="0"/>
              <a:t>EnOcean</a:t>
            </a:r>
            <a:r>
              <a:rPr lang="en-US" dirty="0" smtClean="0"/>
              <a:t> offers its technology and licenses for the patented features within the </a:t>
            </a:r>
            <a:r>
              <a:rPr lang="en-US" dirty="0" err="1" smtClean="0"/>
              <a:t>EnOcean</a:t>
            </a:r>
            <a:r>
              <a:rPr lang="en-US" dirty="0" smtClean="0"/>
              <a:t> Alliance framework.</a:t>
            </a:r>
          </a:p>
          <a:p>
            <a:r>
              <a:rPr lang="en-US" dirty="0" smtClean="0"/>
              <a:t>------------------------</a:t>
            </a:r>
          </a:p>
          <a:p>
            <a:r>
              <a:rPr lang="en-US" dirty="0" smtClean="0"/>
              <a:t>The </a:t>
            </a:r>
            <a:r>
              <a:rPr lang="en-US" b="1" dirty="0" smtClean="0"/>
              <a:t>Raspberry Pi</a:t>
            </a:r>
            <a:r>
              <a:rPr lang="en-US" dirty="0" smtClean="0"/>
              <a:t> is a series of </a:t>
            </a:r>
            <a:r>
              <a:rPr lang="en-US" dirty="0" smtClean="0">
                <a:hlinkClick r:id="rId17" tooltip="Credit card"/>
              </a:rPr>
              <a:t>credit card</a:t>
            </a:r>
            <a:r>
              <a:rPr lang="en-US" dirty="0" smtClean="0"/>
              <a:t>–sized </a:t>
            </a:r>
            <a:r>
              <a:rPr lang="en-US" dirty="0" smtClean="0">
                <a:hlinkClick r:id="rId18" tooltip="Single-board computer"/>
              </a:rPr>
              <a:t>single-board computers</a:t>
            </a:r>
            <a:r>
              <a:rPr lang="en-US" dirty="0" smtClean="0"/>
              <a:t> developed in </a:t>
            </a:r>
            <a:r>
              <a:rPr lang="en-US" dirty="0" err="1" smtClean="0"/>
              <a:t>Pencoed</a:t>
            </a:r>
            <a:r>
              <a:rPr lang="en-US" dirty="0" smtClean="0"/>
              <a:t>, </a:t>
            </a:r>
            <a:r>
              <a:rPr lang="en-US" dirty="0" smtClean="0">
                <a:hlinkClick r:id="rId19" tooltip="Wales"/>
              </a:rPr>
              <a:t>Wales</a:t>
            </a:r>
            <a:r>
              <a:rPr lang="en-US" dirty="0" smtClean="0"/>
              <a:t> by the </a:t>
            </a:r>
            <a:r>
              <a:rPr lang="en-US" dirty="0" smtClean="0">
                <a:hlinkClick r:id="rId20" tooltip="Raspberry Pi Foundation"/>
              </a:rPr>
              <a:t>Raspberry Pi Foundation</a:t>
            </a:r>
            <a:r>
              <a:rPr lang="en-US" dirty="0" smtClean="0"/>
              <a:t> with the intention of promoting the teaching of basic </a:t>
            </a:r>
            <a:r>
              <a:rPr lang="en-US" dirty="0" smtClean="0">
                <a:hlinkClick r:id="rId21" tooltip="Computer science"/>
              </a:rPr>
              <a:t>computer science</a:t>
            </a:r>
            <a:r>
              <a:rPr lang="en-US" dirty="0" smtClean="0"/>
              <a:t> in schools and developing countries.</a:t>
            </a:r>
            <a:r>
              <a:rPr lang="en-US" baseline="30000" dirty="0" smtClean="0">
                <a:hlinkClick r:id="rId22"/>
              </a:rPr>
              <a:t>[6]</a:t>
            </a:r>
            <a:r>
              <a:rPr lang="en-US" baseline="30000" dirty="0" smtClean="0">
                <a:hlinkClick r:id="rId23"/>
              </a:rPr>
              <a:t>[7]</a:t>
            </a:r>
            <a:r>
              <a:rPr lang="en-US" baseline="30000" dirty="0" smtClean="0">
                <a:hlinkClick r:id="rId24"/>
              </a:rPr>
              <a:t>[8]</a:t>
            </a:r>
            <a:r>
              <a:rPr lang="en-US" dirty="0" smtClean="0"/>
              <a:t> The original Raspberry Pi and Raspberry Pi 2 are manufactured in several board configurations through licensed manufacturing agreements with </a:t>
            </a:r>
            <a:r>
              <a:rPr lang="en-US" dirty="0" smtClean="0">
                <a:hlinkClick r:id="rId25" tooltip="Newark element14"/>
              </a:rPr>
              <a:t>Newark element14</a:t>
            </a:r>
            <a:r>
              <a:rPr lang="en-US" dirty="0" smtClean="0"/>
              <a:t> (</a:t>
            </a:r>
            <a:r>
              <a:rPr lang="en-US" dirty="0" smtClean="0">
                <a:hlinkClick r:id="rId26" tooltip="Premier Farnell"/>
              </a:rPr>
              <a:t>Premier Farnell</a:t>
            </a:r>
            <a:r>
              <a:rPr lang="en-US" dirty="0" smtClean="0"/>
              <a:t>), </a:t>
            </a:r>
            <a:r>
              <a:rPr lang="en-US" dirty="0" smtClean="0">
                <a:hlinkClick r:id="rId27" tooltip="RS Components"/>
              </a:rPr>
              <a:t>RS Components</a:t>
            </a:r>
            <a:r>
              <a:rPr lang="en-US" dirty="0" smtClean="0"/>
              <a:t> and </a:t>
            </a:r>
            <a:r>
              <a:rPr lang="en-US" dirty="0" err="1" smtClean="0"/>
              <a:t>Egoman</a:t>
            </a:r>
            <a:r>
              <a:rPr lang="en-US" dirty="0" smtClean="0"/>
              <a:t>.</a:t>
            </a:r>
            <a:r>
              <a:rPr lang="en-US" baseline="30000" dirty="0" smtClean="0">
                <a:hlinkClick r:id="rId28"/>
              </a:rPr>
              <a:t>[9]</a:t>
            </a:r>
            <a:r>
              <a:rPr lang="en-US" dirty="0" smtClean="0"/>
              <a:t> The hardware is the same across all manufacturers.</a:t>
            </a:r>
          </a:p>
          <a:p>
            <a:r>
              <a:rPr lang="en-US" dirty="0" smtClean="0"/>
              <a:t>All Raspberry </a:t>
            </a:r>
            <a:r>
              <a:rPr lang="en-US" dirty="0" err="1" smtClean="0"/>
              <a:t>Pis</a:t>
            </a:r>
            <a:r>
              <a:rPr lang="en-US" dirty="0" smtClean="0"/>
              <a:t> include a </a:t>
            </a:r>
            <a:r>
              <a:rPr lang="en-US" dirty="0" smtClean="0">
                <a:hlinkClick r:id="rId29" tooltip="Central processing unit"/>
              </a:rPr>
              <a:t>CPU</a:t>
            </a:r>
            <a:r>
              <a:rPr lang="en-US" dirty="0" smtClean="0"/>
              <a:t> with either an </a:t>
            </a:r>
            <a:r>
              <a:rPr lang="en-US" dirty="0" smtClean="0">
                <a:hlinkClick r:id="rId30" tooltip="ARMv6"/>
              </a:rPr>
              <a:t>ARMv6</a:t>
            </a:r>
            <a:r>
              <a:rPr lang="en-US" dirty="0" smtClean="0"/>
              <a:t>-compatible core or newer </a:t>
            </a:r>
            <a:r>
              <a:rPr lang="en-US" dirty="0" smtClean="0">
                <a:hlinkClick r:id="rId31" tooltip="ARMv7"/>
              </a:rPr>
              <a:t>ARMv7</a:t>
            </a:r>
            <a:r>
              <a:rPr lang="en-US" dirty="0" smtClean="0"/>
              <a:t> cores and have included on a chip with </a:t>
            </a:r>
            <a:r>
              <a:rPr lang="en-US" dirty="0" err="1" smtClean="0">
                <a:hlinkClick r:id="rId32" tooltip="VideoCore"/>
              </a:rPr>
              <a:t>VideoCore</a:t>
            </a:r>
            <a:r>
              <a:rPr lang="en-US" dirty="0" smtClean="0"/>
              <a:t> IV GPU,</a:t>
            </a:r>
            <a:r>
              <a:rPr lang="en-US" baseline="30000" dirty="0" smtClean="0">
                <a:hlinkClick r:id="rId33"/>
              </a:rPr>
              <a:t>[10]</a:t>
            </a:r>
            <a:r>
              <a:rPr lang="en-US" dirty="0" smtClean="0"/>
              <a:t> and have at 256 megabytes of </a:t>
            </a:r>
            <a:r>
              <a:rPr lang="en-US" dirty="0" smtClean="0">
                <a:hlinkClick r:id="rId34" tooltip="Random-access memory"/>
              </a:rPr>
              <a:t>RAM</a:t>
            </a:r>
            <a:r>
              <a:rPr lang="en-US" dirty="0" smtClean="0"/>
              <a:t>, except later models (models B and B+) that have 512 </a:t>
            </a:r>
            <a:r>
              <a:rPr lang="en-US" dirty="0" smtClean="0">
                <a:hlinkClick r:id="rId35" tooltip="Mebibyte"/>
              </a:rPr>
              <a:t>MB</a:t>
            </a:r>
            <a:r>
              <a:rPr lang="en-US" dirty="0" smtClean="0"/>
              <a:t>,</a:t>
            </a:r>
            <a:r>
              <a:rPr lang="en-US" baseline="30000" dirty="0" smtClean="0">
                <a:hlinkClick r:id="rId36"/>
              </a:rPr>
              <a:t>[3]</a:t>
            </a:r>
            <a:r>
              <a:rPr lang="en-US" baseline="30000" dirty="0" smtClean="0">
                <a:hlinkClick r:id="rId37"/>
              </a:rPr>
              <a:t>[11]</a:t>
            </a:r>
            <a:r>
              <a:rPr lang="en-US" dirty="0" smtClean="0"/>
              <a:t> and the Pi 2 at 1 GB. They have </a:t>
            </a:r>
            <a:r>
              <a:rPr lang="en-US" dirty="0" smtClean="0">
                <a:hlinkClick r:id="rId38" tooltip="Secure Digital"/>
              </a:rPr>
              <a:t>Secure Digital</a:t>
            </a:r>
            <a:r>
              <a:rPr lang="en-US" dirty="0" smtClean="0"/>
              <a:t> (SD) (models A and B) or MicroSD (models A+ and B+) sockets for boot media and persistent storage.</a:t>
            </a:r>
          </a:p>
          <a:p>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Arduino</a:t>
            </a:r>
            <a:r>
              <a:rPr lang="en-US" dirty="0" smtClean="0"/>
              <a:t> is an </a:t>
            </a:r>
            <a:r>
              <a:rPr lang="en-US" dirty="0" smtClean="0">
                <a:hlinkClick r:id="rId39" tooltip="Open-source"/>
              </a:rPr>
              <a:t>open-source</a:t>
            </a:r>
            <a:r>
              <a:rPr lang="en-US" dirty="0" smtClean="0"/>
              <a:t> computer hardware and software company, project and user community that designs and manufactures </a:t>
            </a:r>
            <a:r>
              <a:rPr lang="en-US" dirty="0" smtClean="0">
                <a:hlinkClick r:id="rId40" tooltip="Microcontroller"/>
              </a:rPr>
              <a:t>microcontroller</a:t>
            </a:r>
            <a:r>
              <a:rPr lang="en-US" dirty="0" smtClean="0"/>
              <a:t>-based kits for building digital devices and interactive objects that can sense and control objects in the physical world.</a:t>
            </a:r>
            <a:r>
              <a:rPr lang="en-US" baseline="30000" dirty="0" smtClean="0">
                <a:hlinkClick r:id="rId41"/>
              </a:rPr>
              <a:t>[1]</a:t>
            </a:r>
            <a:endParaRPr lang="en-US" dirty="0" smtClean="0"/>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14</a:t>
            </a:fld>
            <a:endParaRPr lang="en-US"/>
          </a:p>
        </p:txBody>
      </p:sp>
    </p:spTree>
    <p:extLst>
      <p:ext uri="{BB962C8B-B14F-4D97-AF65-F5344CB8AC3E}">
        <p14:creationId xmlns:p14="http://schemas.microsoft.com/office/powerpoint/2010/main" val="3525315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441D11-4E1B-40ED-A5FB-73B9267B7B69}" type="slidenum">
              <a:rPr lang="en-US" smtClean="0"/>
              <a:pPr/>
              <a:t>15</a:t>
            </a:fld>
            <a:endParaRPr lang="en-US"/>
          </a:p>
        </p:txBody>
      </p:sp>
    </p:spTree>
    <p:extLst>
      <p:ext uri="{BB962C8B-B14F-4D97-AF65-F5344CB8AC3E}">
        <p14:creationId xmlns:p14="http://schemas.microsoft.com/office/powerpoint/2010/main" val="514523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sldNum" sz="quarter" idx="5"/>
          </p:nvPr>
        </p:nvSpPr>
        <p:spPr>
          <a:noFill/>
        </p:spPr>
        <p:txBody>
          <a:bodyPr/>
          <a:lstStyle/>
          <a:p>
            <a:pPr defTabSz="727559"/>
            <a:fld id="{B4E78537-8C09-418C-A2CF-4B5948527625}" type="slidenum">
              <a:rPr lang="de-DE" smtClean="0"/>
              <a:pPr defTabSz="727559"/>
              <a:t>17</a:t>
            </a:fld>
            <a:endParaRPr lang="de-DE"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de-DE" dirty="0" smtClean="0">
                <a:latin typeface="Arial" pitchFamily="34" charset="0"/>
              </a:rPr>
              <a:t>Web </a:t>
            </a:r>
            <a:r>
              <a:rPr lang="de-DE" dirty="0" err="1" smtClean="0">
                <a:latin typeface="Arial" pitchFamily="34" charset="0"/>
              </a:rPr>
              <a:t>services</a:t>
            </a:r>
            <a:r>
              <a:rPr lang="de-DE" dirty="0" smtClean="0">
                <a:latin typeface="Arial" pitchFamily="34" charset="0"/>
              </a:rPr>
              <a:t> </a:t>
            </a:r>
            <a:r>
              <a:rPr lang="de-DE" dirty="0" err="1" smtClean="0">
                <a:latin typeface="Arial" pitchFamily="34" charset="0"/>
              </a:rPr>
              <a:t>are</a:t>
            </a:r>
            <a:r>
              <a:rPr lang="de-DE" dirty="0" smtClean="0">
                <a:latin typeface="Arial" pitchFamily="34" charset="0"/>
              </a:rPr>
              <a:t> </a:t>
            </a:r>
            <a:r>
              <a:rPr lang="de-DE" dirty="0" err="1" smtClean="0">
                <a:latin typeface="Arial" pitchFamily="34" charset="0"/>
              </a:rPr>
              <a:t>software</a:t>
            </a:r>
            <a:r>
              <a:rPr lang="de-DE" dirty="0" smtClean="0">
                <a:latin typeface="Arial" pitchFamily="34" charset="0"/>
              </a:rPr>
              <a:t> </a:t>
            </a:r>
            <a:r>
              <a:rPr lang="de-DE" dirty="0" err="1" smtClean="0">
                <a:latin typeface="Arial" pitchFamily="34" charset="0"/>
              </a:rPr>
              <a:t>components</a:t>
            </a:r>
            <a:r>
              <a:rPr lang="de-DE" dirty="0" smtClean="0">
                <a:latin typeface="Arial" pitchFamily="34" charset="0"/>
              </a:rPr>
              <a:t> </a:t>
            </a:r>
            <a:r>
              <a:rPr lang="de-DE" dirty="0" err="1" smtClean="0">
                <a:latin typeface="Arial" pitchFamily="34" charset="0"/>
              </a:rPr>
              <a:t>that</a:t>
            </a:r>
            <a:r>
              <a:rPr lang="de-DE" dirty="0" smtClean="0">
                <a:latin typeface="Arial" pitchFamily="34" charset="0"/>
              </a:rPr>
              <a:t> </a:t>
            </a:r>
            <a:r>
              <a:rPr lang="de-DE" dirty="0" err="1" smtClean="0">
                <a:latin typeface="Arial" pitchFamily="34" charset="0"/>
              </a:rPr>
              <a:t>support</a:t>
            </a:r>
            <a:r>
              <a:rPr lang="de-DE" dirty="0" smtClean="0">
                <a:latin typeface="Arial" pitchFamily="34" charset="0"/>
              </a:rPr>
              <a:t> interoperable </a:t>
            </a:r>
            <a:r>
              <a:rPr lang="de-DE" dirty="0" err="1" smtClean="0">
                <a:latin typeface="Arial" pitchFamily="34" charset="0"/>
              </a:rPr>
              <a:t>machine-to-machine</a:t>
            </a:r>
            <a:r>
              <a:rPr lang="de-DE" dirty="0" smtClean="0">
                <a:latin typeface="Arial" pitchFamily="34" charset="0"/>
              </a:rPr>
              <a:t> </a:t>
            </a:r>
            <a:r>
              <a:rPr lang="de-DE" dirty="0" err="1" smtClean="0">
                <a:latin typeface="Arial" pitchFamily="34" charset="0"/>
              </a:rPr>
              <a:t>interaction</a:t>
            </a:r>
            <a:r>
              <a:rPr lang="de-DE" dirty="0" smtClean="0">
                <a:latin typeface="Arial" pitchFamily="34" charset="0"/>
              </a:rPr>
              <a:t> </a:t>
            </a:r>
            <a:r>
              <a:rPr lang="de-DE" dirty="0" err="1" smtClean="0">
                <a:latin typeface="Arial" pitchFamily="34" charset="0"/>
              </a:rPr>
              <a:t>over</a:t>
            </a:r>
            <a:r>
              <a:rPr lang="de-DE" dirty="0" smtClean="0">
                <a:latin typeface="Arial" pitchFamily="34" charset="0"/>
              </a:rPr>
              <a:t> a </a:t>
            </a:r>
            <a:r>
              <a:rPr lang="de-DE" dirty="0" err="1" smtClean="0">
                <a:latin typeface="Arial" pitchFamily="34" charset="0"/>
              </a:rPr>
              <a:t>network</a:t>
            </a:r>
            <a:r>
              <a:rPr lang="de-DE" dirty="0" smtClean="0">
                <a:latin typeface="Arial" pitchFamily="34" charset="0"/>
              </a:rPr>
              <a:t> </a:t>
            </a:r>
            <a:r>
              <a:rPr lang="de-DE" dirty="0" err="1" smtClean="0">
                <a:latin typeface="Arial" pitchFamily="34" charset="0"/>
              </a:rPr>
              <a:t>and</a:t>
            </a:r>
            <a:r>
              <a:rPr lang="de-DE" dirty="0" smtClean="0">
                <a:latin typeface="Arial" pitchFamily="34" charset="0"/>
              </a:rPr>
              <a:t> </a:t>
            </a:r>
            <a:r>
              <a:rPr lang="de-DE" dirty="0" err="1" smtClean="0">
                <a:latin typeface="Arial" pitchFamily="34" charset="0"/>
              </a:rPr>
              <a:t>whose</a:t>
            </a:r>
            <a:r>
              <a:rPr lang="de-DE" dirty="0" smtClean="0">
                <a:latin typeface="Arial" pitchFamily="34" charset="0"/>
              </a:rPr>
              <a:t> </a:t>
            </a:r>
            <a:r>
              <a:rPr lang="de-DE" dirty="0" err="1" smtClean="0">
                <a:latin typeface="Arial" pitchFamily="34" charset="0"/>
              </a:rPr>
              <a:t>public</a:t>
            </a:r>
            <a:r>
              <a:rPr lang="de-DE" dirty="0" smtClean="0">
                <a:latin typeface="Arial" pitchFamily="34" charset="0"/>
              </a:rPr>
              <a:t> </a:t>
            </a:r>
            <a:r>
              <a:rPr lang="de-DE" dirty="0" err="1" smtClean="0">
                <a:latin typeface="Arial" pitchFamily="34" charset="0"/>
              </a:rPr>
              <a:t>interfaces</a:t>
            </a:r>
            <a:r>
              <a:rPr lang="de-DE" dirty="0" smtClean="0">
                <a:latin typeface="Arial" pitchFamily="34" charset="0"/>
              </a:rPr>
              <a:t> </a:t>
            </a:r>
            <a:r>
              <a:rPr lang="de-DE" dirty="0" err="1" smtClean="0">
                <a:latin typeface="Arial" pitchFamily="34" charset="0"/>
              </a:rPr>
              <a:t>are</a:t>
            </a:r>
            <a:r>
              <a:rPr lang="de-DE" dirty="0" smtClean="0">
                <a:latin typeface="Arial" pitchFamily="34" charset="0"/>
              </a:rPr>
              <a:t> </a:t>
            </a:r>
            <a:r>
              <a:rPr lang="de-DE" dirty="0" err="1" smtClean="0">
                <a:latin typeface="Arial" pitchFamily="34" charset="0"/>
              </a:rPr>
              <a:t>defined</a:t>
            </a:r>
            <a:r>
              <a:rPr lang="de-DE" dirty="0" smtClean="0">
                <a:latin typeface="Arial" pitchFamily="34" charset="0"/>
              </a:rPr>
              <a:t> </a:t>
            </a:r>
            <a:r>
              <a:rPr lang="de-DE" dirty="0" err="1" smtClean="0">
                <a:latin typeface="Arial" pitchFamily="34" charset="0"/>
              </a:rPr>
              <a:t>and</a:t>
            </a:r>
            <a:r>
              <a:rPr lang="de-DE" dirty="0" smtClean="0">
                <a:latin typeface="Arial" pitchFamily="34" charset="0"/>
              </a:rPr>
              <a:t> </a:t>
            </a:r>
            <a:r>
              <a:rPr lang="de-DE" dirty="0" err="1" smtClean="0">
                <a:latin typeface="Arial" pitchFamily="34" charset="0"/>
              </a:rPr>
              <a:t>described</a:t>
            </a:r>
            <a:r>
              <a:rPr lang="de-DE" dirty="0" smtClean="0">
                <a:latin typeface="Arial" pitchFamily="34" charset="0"/>
              </a:rPr>
              <a:t> </a:t>
            </a:r>
            <a:r>
              <a:rPr lang="de-DE" dirty="0" err="1" smtClean="0">
                <a:latin typeface="Arial" pitchFamily="34" charset="0"/>
              </a:rPr>
              <a:t>using</a:t>
            </a:r>
            <a:r>
              <a:rPr lang="de-DE" dirty="0" smtClean="0">
                <a:latin typeface="Arial" pitchFamily="34" charset="0"/>
              </a:rPr>
              <a:t> </a:t>
            </a:r>
            <a:r>
              <a:rPr lang="de-DE" dirty="0" err="1" smtClean="0">
                <a:latin typeface="Arial" pitchFamily="34" charset="0"/>
              </a:rPr>
              <a:t>xml</a:t>
            </a:r>
            <a:r>
              <a:rPr lang="de-DE" dirty="0" smtClean="0">
                <a:latin typeface="Arial" pitchFamily="34" charset="0"/>
              </a:rPr>
              <a:t> </a:t>
            </a:r>
            <a:r>
              <a:rPr lang="de-DE" dirty="0" err="1" smtClean="0">
                <a:latin typeface="Arial" pitchFamily="34" charset="0"/>
              </a:rPr>
              <a:t>based</a:t>
            </a:r>
            <a:r>
              <a:rPr lang="de-DE" dirty="0" smtClean="0">
                <a:latin typeface="Arial" pitchFamily="34" charset="0"/>
              </a:rPr>
              <a:t> </a:t>
            </a:r>
            <a:r>
              <a:rPr lang="de-DE" dirty="0" err="1" smtClean="0">
                <a:latin typeface="Arial" pitchFamily="34" charset="0"/>
              </a:rPr>
              <a:t>stndards</a:t>
            </a:r>
            <a:r>
              <a:rPr lang="de-DE" dirty="0" smtClean="0">
                <a:latin typeface="Arial" pitchFamily="34" charset="0"/>
              </a:rPr>
              <a:t>.</a:t>
            </a:r>
          </a:p>
          <a:p>
            <a:pPr eaLnBrk="1" hangingPunct="1"/>
            <a:r>
              <a:rPr lang="de-DE" dirty="0" smtClean="0">
                <a:latin typeface="Arial" pitchFamily="34" charset="0"/>
              </a:rPr>
              <a:t>Google </a:t>
            </a:r>
            <a:r>
              <a:rPr lang="de-DE" dirty="0" err="1" smtClean="0">
                <a:latin typeface="Arial" pitchFamily="34" charset="0"/>
              </a:rPr>
              <a:t>serach</a:t>
            </a:r>
            <a:r>
              <a:rPr lang="de-DE" dirty="0" smtClean="0">
                <a:latin typeface="Arial" pitchFamily="34" charset="0"/>
              </a:rPr>
              <a:t> </a:t>
            </a:r>
            <a:r>
              <a:rPr lang="de-DE" dirty="0" err="1" smtClean="0">
                <a:latin typeface="Arial" pitchFamily="34" charset="0"/>
              </a:rPr>
              <a:t>engine</a:t>
            </a:r>
            <a:r>
              <a:rPr lang="de-DE" dirty="0" smtClean="0">
                <a:latin typeface="Arial" pitchFamily="34" charset="0"/>
              </a:rPr>
              <a:t> / Amazon </a:t>
            </a:r>
            <a:r>
              <a:rPr lang="de-DE" dirty="0" err="1" smtClean="0">
                <a:latin typeface="Arial" pitchFamily="34" charset="0"/>
              </a:rPr>
              <a:t>product</a:t>
            </a:r>
            <a:r>
              <a:rPr lang="de-DE" dirty="0" smtClean="0">
                <a:latin typeface="Arial" pitchFamily="34" charset="0"/>
              </a:rPr>
              <a:t> </a:t>
            </a:r>
            <a:r>
              <a:rPr lang="de-DE" dirty="0" err="1" smtClean="0">
                <a:latin typeface="Arial" pitchFamily="34" charset="0"/>
              </a:rPr>
              <a:t>information</a:t>
            </a:r>
            <a:r>
              <a:rPr lang="de-DE" dirty="0" smtClean="0">
                <a:latin typeface="Arial" pitchFamily="34" charset="0"/>
              </a:rPr>
              <a:t> / stock </a:t>
            </a:r>
            <a:r>
              <a:rPr lang="de-DE" dirty="0" err="1" smtClean="0">
                <a:latin typeface="Arial" pitchFamily="34" charset="0"/>
              </a:rPr>
              <a:t>quotes</a:t>
            </a:r>
            <a:endParaRPr lang="de-DE" dirty="0" smtClean="0">
              <a:latin typeface="Arial" pitchFamily="34" charset="0"/>
            </a:endParaRPr>
          </a:p>
          <a:p>
            <a:pPr eaLnBrk="1" hangingPunct="1">
              <a:spcBef>
                <a:spcPct val="0"/>
              </a:spcBef>
            </a:pPr>
            <a:endParaRPr lang="en-US" dirty="0" smtClean="0">
              <a:latin typeface="Arial" pitchFamily="34" charset="0"/>
            </a:endParaRPr>
          </a:p>
          <a:p>
            <a:pPr eaLnBrk="1" hangingPunct="1">
              <a:spcBef>
                <a:spcPct val="0"/>
              </a:spcBef>
            </a:pPr>
            <a:r>
              <a:rPr lang="en-US" dirty="0" smtClean="0">
                <a:latin typeface="Arial" pitchFamily="34" charset="0"/>
              </a:rPr>
              <a:t>Web services are software components that enable </a:t>
            </a:r>
            <a:r>
              <a:rPr lang="de-DE" dirty="0" err="1" smtClean="0">
                <a:latin typeface="Arial" pitchFamily="34" charset="0"/>
              </a:rPr>
              <a:t>Application-to-app</a:t>
            </a:r>
            <a:r>
              <a:rPr lang="de-DE" dirty="0" smtClean="0">
                <a:latin typeface="Arial" pitchFamily="34" charset="0"/>
              </a:rPr>
              <a:t> </a:t>
            </a:r>
            <a:r>
              <a:rPr lang="de-DE" dirty="0" err="1" smtClean="0">
                <a:latin typeface="Arial" pitchFamily="34" charset="0"/>
              </a:rPr>
              <a:t>communication</a:t>
            </a:r>
            <a:r>
              <a:rPr lang="de-DE" dirty="0" smtClean="0">
                <a:latin typeface="Arial" pitchFamily="34" charset="0"/>
              </a:rPr>
              <a:t>.</a:t>
            </a:r>
            <a:endParaRPr lang="en-US" dirty="0" smtClean="0">
              <a:latin typeface="Arial" pitchFamily="34" charset="0"/>
            </a:endParaRPr>
          </a:p>
          <a:p>
            <a:pPr eaLnBrk="1" hangingPunct="1">
              <a:spcBef>
                <a:spcPct val="0"/>
              </a:spcBef>
            </a:pPr>
            <a:endParaRPr lang="en-US" dirty="0" smtClean="0">
              <a:latin typeface="Arial" pitchFamily="34" charset="0"/>
            </a:endParaRPr>
          </a:p>
          <a:p>
            <a:pPr eaLnBrk="1" hangingPunct="1"/>
            <a:r>
              <a:rPr lang="en-US" dirty="0" smtClean="0">
                <a:latin typeface="Arial" pitchFamily="34" charset="0"/>
              </a:rPr>
              <a:t>The device capabilities of today’s smart phones and PDAs have increased significantly, both in terms of processing powers and memory capabilities.</a:t>
            </a:r>
          </a:p>
          <a:p>
            <a:pPr eaLnBrk="1" hangingPunct="1"/>
            <a:r>
              <a:rPr lang="de-DE" dirty="0" err="1" smtClean="0">
                <a:latin typeface="Arial" pitchFamily="34" charset="0"/>
              </a:rPr>
              <a:t>Concurrent</a:t>
            </a:r>
            <a:r>
              <a:rPr lang="de-DE" dirty="0" smtClean="0">
                <a:latin typeface="Arial" pitchFamily="34" charset="0"/>
              </a:rPr>
              <a:t> </a:t>
            </a:r>
            <a:r>
              <a:rPr lang="de-DE" dirty="0" err="1" smtClean="0">
                <a:latin typeface="Arial" pitchFamily="34" charset="0"/>
              </a:rPr>
              <a:t>to</a:t>
            </a:r>
            <a:r>
              <a:rPr lang="de-DE" dirty="0" smtClean="0">
                <a:latin typeface="Arial" pitchFamily="34" charset="0"/>
              </a:rPr>
              <a:t> </a:t>
            </a:r>
            <a:r>
              <a:rPr lang="de-DE" dirty="0" err="1" smtClean="0">
                <a:latin typeface="Arial" pitchFamily="34" charset="0"/>
              </a:rPr>
              <a:t>the</a:t>
            </a:r>
            <a:r>
              <a:rPr lang="de-DE" dirty="0" smtClean="0">
                <a:latin typeface="Arial" pitchFamily="34" charset="0"/>
              </a:rPr>
              <a:t> </a:t>
            </a:r>
            <a:r>
              <a:rPr lang="de-DE" dirty="0" err="1" smtClean="0">
                <a:latin typeface="Arial" pitchFamily="34" charset="0"/>
              </a:rPr>
              <a:t>device</a:t>
            </a:r>
            <a:r>
              <a:rPr lang="de-DE" dirty="0" smtClean="0">
                <a:latin typeface="Arial" pitchFamily="34" charset="0"/>
              </a:rPr>
              <a:t> </a:t>
            </a:r>
            <a:r>
              <a:rPr lang="de-DE" dirty="0" err="1" smtClean="0">
                <a:latin typeface="Arial" pitchFamily="34" charset="0"/>
              </a:rPr>
              <a:t>capabilities</a:t>
            </a:r>
            <a:r>
              <a:rPr lang="de-DE" dirty="0" smtClean="0">
                <a:latin typeface="Arial" pitchFamily="34" charset="0"/>
              </a:rPr>
              <a:t>, </a:t>
            </a:r>
            <a:r>
              <a:rPr lang="de-DE" dirty="0" err="1" smtClean="0">
                <a:latin typeface="Arial" pitchFamily="34" charset="0"/>
              </a:rPr>
              <a:t>the</a:t>
            </a:r>
            <a:r>
              <a:rPr lang="de-DE" dirty="0" smtClean="0">
                <a:latin typeface="Arial" pitchFamily="34" charset="0"/>
              </a:rPr>
              <a:t> </a:t>
            </a:r>
            <a:r>
              <a:rPr lang="de-DE" dirty="0" err="1" smtClean="0">
                <a:latin typeface="Arial" pitchFamily="34" charset="0"/>
              </a:rPr>
              <a:t>data</a:t>
            </a:r>
            <a:r>
              <a:rPr lang="de-DE" dirty="0" smtClean="0">
                <a:latin typeface="Arial" pitchFamily="34" charset="0"/>
              </a:rPr>
              <a:t> </a:t>
            </a:r>
            <a:r>
              <a:rPr lang="de-DE" dirty="0" err="1" smtClean="0">
                <a:latin typeface="Arial" pitchFamily="34" charset="0"/>
              </a:rPr>
              <a:t>transmission</a:t>
            </a:r>
            <a:r>
              <a:rPr lang="de-DE" dirty="0" smtClean="0">
                <a:latin typeface="Arial" pitchFamily="34" charset="0"/>
              </a:rPr>
              <a:t> </a:t>
            </a:r>
            <a:r>
              <a:rPr lang="de-DE" dirty="0" err="1" smtClean="0">
                <a:latin typeface="Arial" pitchFamily="34" charset="0"/>
              </a:rPr>
              <a:t>rates</a:t>
            </a:r>
            <a:r>
              <a:rPr lang="de-DE" dirty="0" smtClean="0">
                <a:latin typeface="Arial" pitchFamily="34" charset="0"/>
              </a:rPr>
              <a:t> </a:t>
            </a:r>
            <a:r>
              <a:rPr lang="de-DE" dirty="0" err="1" smtClean="0">
                <a:latin typeface="Arial" pitchFamily="34" charset="0"/>
              </a:rPr>
              <a:t>across</a:t>
            </a:r>
            <a:r>
              <a:rPr lang="de-DE" dirty="0" smtClean="0">
                <a:latin typeface="Arial" pitchFamily="34" charset="0"/>
              </a:rPr>
              <a:t> </a:t>
            </a:r>
            <a:r>
              <a:rPr lang="de-DE" dirty="0" err="1" smtClean="0">
                <a:latin typeface="Arial" pitchFamily="34" charset="0"/>
              </a:rPr>
              <a:t>the</a:t>
            </a:r>
            <a:r>
              <a:rPr lang="de-DE" dirty="0" smtClean="0">
                <a:latin typeface="Arial" pitchFamily="34" charset="0"/>
              </a:rPr>
              <a:t> </a:t>
            </a:r>
            <a:r>
              <a:rPr lang="de-DE" dirty="0" err="1" smtClean="0">
                <a:latin typeface="Arial" pitchFamily="34" charset="0"/>
              </a:rPr>
              <a:t>wireless</a:t>
            </a:r>
            <a:r>
              <a:rPr lang="de-DE" dirty="0" smtClean="0">
                <a:latin typeface="Arial" pitchFamily="34" charset="0"/>
              </a:rPr>
              <a:t> </a:t>
            </a:r>
            <a:r>
              <a:rPr lang="de-DE" dirty="0" err="1" smtClean="0">
                <a:latin typeface="Arial" pitchFamily="34" charset="0"/>
              </a:rPr>
              <a:t>network</a:t>
            </a:r>
            <a:r>
              <a:rPr lang="de-DE" dirty="0" smtClean="0">
                <a:latin typeface="Arial" pitchFamily="34" charset="0"/>
              </a:rPr>
              <a:t> also </a:t>
            </a:r>
            <a:r>
              <a:rPr lang="de-DE" dirty="0" err="1" smtClean="0">
                <a:latin typeface="Arial" pitchFamily="34" charset="0"/>
              </a:rPr>
              <a:t>have</a:t>
            </a:r>
            <a:r>
              <a:rPr lang="de-DE" dirty="0" smtClean="0">
                <a:latin typeface="Arial" pitchFamily="34" charset="0"/>
              </a:rPr>
              <a:t> </a:t>
            </a:r>
            <a:r>
              <a:rPr lang="de-DE" dirty="0" err="1" smtClean="0">
                <a:latin typeface="Arial" pitchFamily="34" charset="0"/>
              </a:rPr>
              <a:t>increased</a:t>
            </a:r>
            <a:r>
              <a:rPr lang="de-DE" dirty="0" smtClean="0">
                <a:latin typeface="Arial" pitchFamily="34" charset="0"/>
              </a:rPr>
              <a:t> </a:t>
            </a:r>
            <a:r>
              <a:rPr lang="de-DE" dirty="0" err="1" smtClean="0">
                <a:latin typeface="Arial" pitchFamily="34" charset="0"/>
              </a:rPr>
              <a:t>significantly</a:t>
            </a:r>
            <a:r>
              <a:rPr lang="de-DE" dirty="0" smtClean="0">
                <a:latin typeface="Arial" pitchFamily="34" charset="0"/>
              </a:rPr>
              <a:t>.</a:t>
            </a:r>
          </a:p>
          <a:p>
            <a:pPr eaLnBrk="1" hangingPunct="1"/>
            <a:r>
              <a:rPr lang="de-DE" dirty="0" smtClean="0">
                <a:latin typeface="Arial" pitchFamily="34" charset="0"/>
              </a:rPr>
              <a:t>These </a:t>
            </a:r>
            <a:r>
              <a:rPr lang="de-DE" dirty="0" err="1" smtClean="0">
                <a:latin typeface="Arial" pitchFamily="34" charset="0"/>
              </a:rPr>
              <a:t>developments</a:t>
            </a:r>
            <a:r>
              <a:rPr lang="de-DE" dirty="0" smtClean="0">
                <a:latin typeface="Arial" pitchFamily="34" charset="0"/>
              </a:rPr>
              <a:t> </a:t>
            </a:r>
            <a:r>
              <a:rPr lang="de-DE" dirty="0" err="1" smtClean="0">
                <a:latin typeface="Arial" pitchFamily="34" charset="0"/>
              </a:rPr>
              <a:t>combined</a:t>
            </a:r>
            <a:r>
              <a:rPr lang="de-DE" dirty="0" smtClean="0">
                <a:latin typeface="Arial" pitchFamily="34" charset="0"/>
              </a:rPr>
              <a:t> </a:t>
            </a:r>
            <a:r>
              <a:rPr lang="de-DE" dirty="0" err="1" smtClean="0">
                <a:latin typeface="Arial" pitchFamily="34" charset="0"/>
              </a:rPr>
              <a:t>with</a:t>
            </a:r>
            <a:r>
              <a:rPr lang="de-DE" dirty="0" smtClean="0">
                <a:latin typeface="Arial" pitchFamily="34" charset="0"/>
              </a:rPr>
              <a:t> web </a:t>
            </a:r>
            <a:r>
              <a:rPr lang="de-DE" dirty="0" err="1" smtClean="0">
                <a:latin typeface="Arial" pitchFamily="34" charset="0"/>
              </a:rPr>
              <a:t>services</a:t>
            </a:r>
            <a:r>
              <a:rPr lang="de-DE" dirty="0" smtClean="0">
                <a:latin typeface="Arial" pitchFamily="34" charset="0"/>
              </a:rPr>
              <a:t> </a:t>
            </a:r>
            <a:r>
              <a:rPr lang="de-DE" dirty="0" err="1" smtClean="0">
                <a:latin typeface="Arial" pitchFamily="34" charset="0"/>
              </a:rPr>
              <a:t>domain</a:t>
            </a:r>
            <a:r>
              <a:rPr lang="de-DE" dirty="0" smtClean="0">
                <a:latin typeface="Arial" pitchFamily="34" charset="0"/>
              </a:rPr>
              <a:t> </a:t>
            </a:r>
            <a:r>
              <a:rPr lang="de-DE" dirty="0" err="1" smtClean="0">
                <a:latin typeface="Arial" pitchFamily="34" charset="0"/>
              </a:rPr>
              <a:t>lead</a:t>
            </a:r>
            <a:r>
              <a:rPr lang="de-DE" dirty="0" smtClean="0">
                <a:latin typeface="Arial" pitchFamily="34" charset="0"/>
              </a:rPr>
              <a:t> mobile web </a:t>
            </a:r>
            <a:r>
              <a:rPr lang="de-DE" dirty="0" err="1" smtClean="0">
                <a:latin typeface="Arial" pitchFamily="34" charset="0"/>
              </a:rPr>
              <a:t>services</a:t>
            </a:r>
            <a:r>
              <a:rPr lang="de-DE" dirty="0" smtClean="0">
                <a:latin typeface="Arial" pitchFamily="34" charset="0"/>
              </a:rPr>
              <a:t>. </a:t>
            </a:r>
          </a:p>
          <a:p>
            <a:pPr eaLnBrk="1" hangingPunct="1"/>
            <a:r>
              <a:rPr lang="de-DE" dirty="0" smtClean="0">
                <a:latin typeface="Arial" pitchFamily="34" charset="0"/>
              </a:rPr>
              <a:t>Mobile </a:t>
            </a:r>
            <a:r>
              <a:rPr lang="de-DE" dirty="0" err="1" smtClean="0">
                <a:latin typeface="Arial" pitchFamily="34" charset="0"/>
              </a:rPr>
              <a:t>terminals</a:t>
            </a:r>
            <a:r>
              <a:rPr lang="de-DE" dirty="0" smtClean="0">
                <a:latin typeface="Arial" pitchFamily="34" charset="0"/>
              </a:rPr>
              <a:t> </a:t>
            </a:r>
            <a:r>
              <a:rPr lang="de-DE" dirty="0" err="1" smtClean="0">
                <a:latin typeface="Arial" pitchFamily="34" charset="0"/>
              </a:rPr>
              <a:t>accessing</a:t>
            </a:r>
            <a:r>
              <a:rPr lang="de-DE" dirty="0" smtClean="0">
                <a:latin typeface="Arial" pitchFamily="34" charset="0"/>
              </a:rPr>
              <a:t> </a:t>
            </a:r>
            <a:r>
              <a:rPr lang="de-DE" dirty="0" err="1" smtClean="0">
                <a:latin typeface="Arial" pitchFamily="34" charset="0"/>
              </a:rPr>
              <a:t>the</a:t>
            </a:r>
            <a:r>
              <a:rPr lang="de-DE" dirty="0" smtClean="0">
                <a:latin typeface="Arial" pitchFamily="34" charset="0"/>
              </a:rPr>
              <a:t> web </a:t>
            </a:r>
            <a:r>
              <a:rPr lang="de-DE" dirty="0" err="1" smtClean="0">
                <a:latin typeface="Arial" pitchFamily="34" charset="0"/>
              </a:rPr>
              <a:t>services</a:t>
            </a:r>
            <a:r>
              <a:rPr lang="de-DE" dirty="0" smtClean="0">
                <a:latin typeface="Arial" pitchFamily="34" charset="0"/>
              </a:rPr>
              <a:t> </a:t>
            </a:r>
            <a:r>
              <a:rPr lang="de-DE" dirty="0" err="1" smtClean="0">
                <a:latin typeface="Arial" pitchFamily="34" charset="0"/>
              </a:rPr>
              <a:t>cater</a:t>
            </a:r>
            <a:r>
              <a:rPr lang="de-DE" dirty="0" smtClean="0">
                <a:latin typeface="Arial" pitchFamily="34" charset="0"/>
              </a:rPr>
              <a:t> </a:t>
            </a:r>
            <a:r>
              <a:rPr lang="de-DE" dirty="0" err="1" smtClean="0">
                <a:latin typeface="Arial" pitchFamily="34" charset="0"/>
              </a:rPr>
              <a:t>for</a:t>
            </a:r>
            <a:r>
              <a:rPr lang="de-DE" dirty="0" smtClean="0">
                <a:latin typeface="Arial" pitchFamily="34" charset="0"/>
              </a:rPr>
              <a:t> </a:t>
            </a:r>
            <a:r>
              <a:rPr lang="de-DE" dirty="0" err="1" smtClean="0">
                <a:latin typeface="Arial" pitchFamily="34" charset="0"/>
              </a:rPr>
              <a:t>anytime</a:t>
            </a:r>
            <a:r>
              <a:rPr lang="de-DE" dirty="0" smtClean="0">
                <a:latin typeface="Arial" pitchFamily="34" charset="0"/>
              </a:rPr>
              <a:t>, </a:t>
            </a:r>
            <a:r>
              <a:rPr lang="de-DE" dirty="0" err="1" smtClean="0">
                <a:latin typeface="Arial" pitchFamily="34" charset="0"/>
              </a:rPr>
              <a:t>anywhere</a:t>
            </a:r>
            <a:r>
              <a:rPr lang="de-DE" dirty="0" smtClean="0">
                <a:latin typeface="Arial" pitchFamily="34" charset="0"/>
              </a:rPr>
              <a:t> </a:t>
            </a:r>
            <a:r>
              <a:rPr lang="de-DE" dirty="0" err="1" smtClean="0">
                <a:latin typeface="Arial" pitchFamily="34" charset="0"/>
              </a:rPr>
              <a:t>access</a:t>
            </a:r>
            <a:r>
              <a:rPr lang="de-DE" dirty="0" smtClean="0">
                <a:latin typeface="Arial" pitchFamily="34" charset="0"/>
              </a:rPr>
              <a:t> </a:t>
            </a:r>
            <a:r>
              <a:rPr lang="de-DE" dirty="0" err="1" smtClean="0">
                <a:latin typeface="Arial" pitchFamily="34" charset="0"/>
              </a:rPr>
              <a:t>to</a:t>
            </a:r>
            <a:r>
              <a:rPr lang="de-DE" dirty="0" smtClean="0">
                <a:latin typeface="Arial" pitchFamily="34" charset="0"/>
              </a:rPr>
              <a:t> </a:t>
            </a:r>
            <a:r>
              <a:rPr lang="de-DE" dirty="0" err="1" smtClean="0">
                <a:latin typeface="Arial" pitchFamily="34" charset="0"/>
              </a:rPr>
              <a:t>services</a:t>
            </a:r>
            <a:r>
              <a:rPr lang="de-DE" dirty="0" smtClean="0">
                <a:latin typeface="Arial" pitchFamily="34" charset="0"/>
              </a:rPr>
              <a:t>. </a:t>
            </a:r>
            <a:r>
              <a:rPr lang="de-DE" dirty="0" err="1" smtClean="0">
                <a:latin typeface="Arial" pitchFamily="34" charset="0"/>
              </a:rPr>
              <a:t>Some</a:t>
            </a:r>
            <a:r>
              <a:rPr lang="de-DE" dirty="0" smtClean="0">
                <a:latin typeface="Arial" pitchFamily="34" charset="0"/>
              </a:rPr>
              <a:t> </a:t>
            </a:r>
            <a:r>
              <a:rPr lang="de-DE" dirty="0" err="1" smtClean="0">
                <a:latin typeface="Arial" pitchFamily="34" charset="0"/>
              </a:rPr>
              <a:t>interesting</a:t>
            </a:r>
            <a:r>
              <a:rPr lang="de-DE" dirty="0" smtClean="0">
                <a:latin typeface="Arial" pitchFamily="34" charset="0"/>
              </a:rPr>
              <a:t> </a:t>
            </a:r>
            <a:r>
              <a:rPr lang="de-DE" dirty="0" err="1" smtClean="0">
                <a:latin typeface="Arial" pitchFamily="34" charset="0"/>
              </a:rPr>
              <a:t>services</a:t>
            </a:r>
            <a:r>
              <a:rPr lang="de-DE" dirty="0" smtClean="0">
                <a:latin typeface="Arial" pitchFamily="34" charset="0"/>
              </a:rPr>
              <a:t> </a:t>
            </a:r>
            <a:r>
              <a:rPr lang="de-DE" dirty="0" err="1" smtClean="0">
                <a:latin typeface="Arial" pitchFamily="34" charset="0"/>
              </a:rPr>
              <a:t>are</a:t>
            </a:r>
            <a:r>
              <a:rPr lang="de-DE" dirty="0" smtClean="0">
                <a:latin typeface="Arial" pitchFamily="34" charset="0"/>
              </a:rPr>
              <a:t> </a:t>
            </a:r>
            <a:r>
              <a:rPr lang="de-DE" dirty="0" err="1" smtClean="0">
                <a:latin typeface="Arial" pitchFamily="34" charset="0"/>
              </a:rPr>
              <a:t>providing</a:t>
            </a:r>
            <a:r>
              <a:rPr lang="de-DE" dirty="0" smtClean="0">
                <a:latin typeface="Arial" pitchFamily="34" charset="0"/>
              </a:rPr>
              <a:t> e-</a:t>
            </a:r>
            <a:r>
              <a:rPr lang="de-DE" dirty="0" err="1" smtClean="0">
                <a:latin typeface="Arial" pitchFamily="34" charset="0"/>
              </a:rPr>
              <a:t>mail</a:t>
            </a:r>
            <a:r>
              <a:rPr lang="de-DE" dirty="0" smtClean="0">
                <a:latin typeface="Arial" pitchFamily="34" charset="0"/>
              </a:rPr>
              <a:t>, </a:t>
            </a:r>
            <a:r>
              <a:rPr lang="de-DE" dirty="0" err="1" smtClean="0">
                <a:latin typeface="Arial" pitchFamily="34" charset="0"/>
              </a:rPr>
              <a:t>information</a:t>
            </a:r>
            <a:r>
              <a:rPr lang="de-DE" dirty="0" smtClean="0">
                <a:latin typeface="Arial" pitchFamily="34" charset="0"/>
              </a:rPr>
              <a:t> </a:t>
            </a:r>
            <a:r>
              <a:rPr lang="de-DE" dirty="0" err="1" smtClean="0">
                <a:latin typeface="Arial" pitchFamily="34" charset="0"/>
              </a:rPr>
              <a:t>search</a:t>
            </a:r>
            <a:r>
              <a:rPr lang="de-DE" dirty="0" smtClean="0">
                <a:latin typeface="Arial" pitchFamily="34" charset="0"/>
              </a:rPr>
              <a:t>, </a:t>
            </a:r>
            <a:r>
              <a:rPr lang="de-DE" dirty="0" err="1" smtClean="0">
                <a:latin typeface="Arial" pitchFamily="34" charset="0"/>
              </a:rPr>
              <a:t>company</a:t>
            </a:r>
            <a:r>
              <a:rPr lang="de-DE" dirty="0" smtClean="0">
                <a:latin typeface="Arial" pitchFamily="34" charset="0"/>
              </a:rPr>
              <a:t> </a:t>
            </a:r>
            <a:r>
              <a:rPr lang="de-DE" dirty="0" err="1" smtClean="0">
                <a:latin typeface="Arial" pitchFamily="34" charset="0"/>
              </a:rPr>
              <a:t>news</a:t>
            </a:r>
            <a:r>
              <a:rPr lang="de-DE" dirty="0" smtClean="0">
                <a:latin typeface="Arial" pitchFamily="34" charset="0"/>
              </a:rPr>
              <a:t> </a:t>
            </a:r>
            <a:r>
              <a:rPr lang="de-DE" dirty="0" err="1" smtClean="0">
                <a:latin typeface="Arial" pitchFamily="34" charset="0"/>
              </a:rPr>
              <a:t>for</a:t>
            </a:r>
            <a:r>
              <a:rPr lang="de-DE" dirty="0" smtClean="0">
                <a:latin typeface="Arial" pitchFamily="34" charset="0"/>
              </a:rPr>
              <a:t> </a:t>
            </a:r>
            <a:r>
              <a:rPr lang="de-DE" dirty="0" err="1" smtClean="0">
                <a:latin typeface="Arial" pitchFamily="34" charset="0"/>
              </a:rPr>
              <a:t>employees</a:t>
            </a:r>
            <a:r>
              <a:rPr lang="de-DE" dirty="0" smtClean="0">
                <a:latin typeface="Arial" pitchFamily="34" charset="0"/>
              </a:rPr>
              <a:t> </a:t>
            </a:r>
            <a:r>
              <a:rPr lang="de-DE" dirty="0" err="1" smtClean="0">
                <a:latin typeface="Arial" pitchFamily="34" charset="0"/>
              </a:rPr>
              <a:t>who</a:t>
            </a:r>
            <a:r>
              <a:rPr lang="de-DE" dirty="0" smtClean="0">
                <a:latin typeface="Arial" pitchFamily="34" charset="0"/>
              </a:rPr>
              <a:t> </a:t>
            </a:r>
            <a:r>
              <a:rPr lang="de-DE" dirty="0" err="1" smtClean="0">
                <a:latin typeface="Arial" pitchFamily="34" charset="0"/>
              </a:rPr>
              <a:t>travel</a:t>
            </a:r>
            <a:r>
              <a:rPr lang="de-DE" dirty="0" smtClean="0">
                <a:latin typeface="Arial" pitchFamily="34" charset="0"/>
              </a:rPr>
              <a:t> </a:t>
            </a:r>
            <a:r>
              <a:rPr lang="de-DE" dirty="0" err="1" smtClean="0">
                <a:latin typeface="Arial" pitchFamily="34" charset="0"/>
              </a:rPr>
              <a:t>regularly</a:t>
            </a:r>
            <a:r>
              <a:rPr lang="de-DE" dirty="0" smtClean="0">
                <a:latin typeface="Arial" pitchFamily="34" charset="0"/>
              </a:rPr>
              <a:t>.</a:t>
            </a:r>
          </a:p>
          <a:p>
            <a:pPr eaLnBrk="1" hangingPunct="1"/>
            <a:endParaRPr lang="de-DE" dirty="0" smtClean="0">
              <a:latin typeface="Arial" pitchFamily="34" charset="0"/>
            </a:endParaRPr>
          </a:p>
          <a:p>
            <a:pPr eaLnBrk="1" hangingPunct="1"/>
            <a:endParaRPr lang="en-US" dirty="0" smtClean="0">
              <a:latin typeface="Arial" pitchFamily="34" charset="0"/>
            </a:endParaRPr>
          </a:p>
          <a:p>
            <a:pPr eaLnBrk="1" hangingPunct="1"/>
            <a:endParaRPr lang="en-US" dirty="0" smtClean="0">
              <a:latin typeface="Arial" pitchFamily="34" charset="0"/>
            </a:endParaRPr>
          </a:p>
        </p:txBody>
      </p:sp>
    </p:spTree>
    <p:extLst>
      <p:ext uri="{BB962C8B-B14F-4D97-AF65-F5344CB8AC3E}">
        <p14:creationId xmlns:p14="http://schemas.microsoft.com/office/powerpoint/2010/main" val="4276970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3G/4G mobile Internet for global service interaction</a:t>
            </a:r>
          </a:p>
          <a:p>
            <a:r>
              <a:rPr lang="en-US" dirty="0" smtClean="0"/>
              <a:t>Wi-Fi/Wi-Fi Direct, Bluetooth (BT)/BTLE, IEEE 802.15.4(e.g., ZigBee), or LTE-A (LTE Direct) for local service interaction</a:t>
            </a:r>
            <a:endParaRPr lang="et-EE" dirty="0" smtClean="0"/>
          </a:p>
          <a:p>
            <a:endParaRPr lang="et-E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LTE Advanced</a:t>
            </a:r>
            <a:r>
              <a:rPr lang="en-GB" dirty="0" smtClean="0"/>
              <a:t> is a </a:t>
            </a:r>
            <a:r>
              <a:rPr lang="en-GB" dirty="0" smtClean="0">
                <a:hlinkClick r:id="rId3" tooltip="List of mobile phone standards"/>
              </a:rPr>
              <a:t>mobile communication standard</a:t>
            </a:r>
            <a:r>
              <a:rPr lang="en-GB" dirty="0" smtClean="0"/>
              <a:t> and a major enhancement of the </a:t>
            </a:r>
            <a:r>
              <a:rPr lang="en-GB" dirty="0" smtClean="0">
                <a:hlinkClick r:id="rId4" tooltip="LTE (telecommunication)"/>
              </a:rPr>
              <a:t>Long Term Evolution</a:t>
            </a:r>
            <a:r>
              <a:rPr lang="en-GB" dirty="0" smtClean="0"/>
              <a:t> (LTE) standard. It was formally submitted as a candidate </a:t>
            </a:r>
            <a:r>
              <a:rPr lang="en-GB" dirty="0" smtClean="0">
                <a:hlinkClick r:id="rId5" tooltip="4G"/>
              </a:rPr>
              <a:t>4G</a:t>
            </a:r>
            <a:r>
              <a:rPr lang="en-GB" dirty="0" smtClean="0"/>
              <a:t> system to </a:t>
            </a:r>
            <a:r>
              <a:rPr lang="en-GB" dirty="0" smtClean="0">
                <a:hlinkClick r:id="rId6" tooltip="ITU-T"/>
              </a:rPr>
              <a:t>ITU-T</a:t>
            </a:r>
            <a:r>
              <a:rPr lang="en-GB" dirty="0" smtClean="0"/>
              <a:t> in late 2009 as meeting the requirements of the </a:t>
            </a:r>
            <a:r>
              <a:rPr lang="en-GB" dirty="0" smtClean="0">
                <a:hlinkClick r:id="rId7" tooltip="IMT-Advanced"/>
              </a:rPr>
              <a:t>IMT-Advanced</a:t>
            </a:r>
            <a:r>
              <a:rPr lang="en-GB" dirty="0" smtClean="0"/>
              <a:t> standard, and was standardized by the </a:t>
            </a:r>
            <a:r>
              <a:rPr lang="en-GB" dirty="0" smtClean="0">
                <a:hlinkClick r:id="rId8" tooltip="3rd Generation Partnership Project"/>
              </a:rPr>
              <a:t>3rd Generation Partnership Project</a:t>
            </a:r>
            <a:r>
              <a:rPr lang="en-GB" dirty="0" smtClean="0"/>
              <a:t> (3GPP) in March 2011 as 3GPP Release 10.</a:t>
            </a:r>
            <a:r>
              <a:rPr lang="en-GB" baseline="30000" dirty="0" smtClean="0">
                <a:hlinkClick r:id="rId9"/>
              </a:rPr>
              <a:t>[1]</a:t>
            </a:r>
            <a:endParaRPr lang="en-GB" dirty="0" smtClean="0"/>
          </a:p>
          <a:p>
            <a:endParaRPr lang="et-EE" dirty="0" smtClean="0"/>
          </a:p>
          <a:p>
            <a:endParaRPr lang="en-US" dirty="0" smtClean="0"/>
          </a:p>
          <a:p>
            <a:endParaRPr lang="en-US" dirty="0" smtClean="0"/>
          </a:p>
          <a:p>
            <a:r>
              <a:rPr lang="en-US" dirty="0" smtClean="0"/>
              <a:t>Bluetooth Low Energy (BTLE) for local service discovery and to collect data from external environmental sensors</a:t>
            </a:r>
          </a:p>
          <a:p>
            <a:pPr lvl="1"/>
            <a:r>
              <a:rPr lang="en-US" dirty="0" smtClean="0"/>
              <a:t>BTLE Advertising Packet has the data which can be utilized by the client devices without an established connection</a:t>
            </a:r>
          </a:p>
          <a:p>
            <a:r>
              <a:rPr lang="en-US" dirty="0" smtClean="0"/>
              <a:t>UDP instead of TCP </a:t>
            </a:r>
          </a:p>
          <a:p>
            <a:pPr lvl="1"/>
            <a:r>
              <a:rPr lang="en-US" dirty="0" smtClean="0"/>
              <a:t>UDP has a simple header (20 Bytes) </a:t>
            </a:r>
          </a:p>
          <a:p>
            <a:pPr lvl="1"/>
            <a:r>
              <a:rPr lang="en-US" dirty="0" smtClean="0"/>
              <a:t>UDP doesn’t maintain connected sessions over the time</a:t>
            </a:r>
          </a:p>
          <a:p>
            <a:pPr lvl="1"/>
            <a:endParaRPr lang="en-US" dirty="0" smtClean="0"/>
          </a:p>
          <a:p>
            <a:pPr lvl="1"/>
            <a:r>
              <a:rPr lang="en-US" dirty="0" smtClean="0"/>
              <a:t>--------------</a:t>
            </a:r>
          </a:p>
          <a:p>
            <a:r>
              <a:rPr lang="en-US" dirty="0" smtClean="0"/>
              <a:t>Constrained Application Protocol (</a:t>
            </a:r>
            <a:r>
              <a:rPr lang="en-US" dirty="0" err="1" smtClean="0"/>
              <a:t>CoAP</a:t>
            </a:r>
            <a:r>
              <a:rPr lang="en-US" dirty="0" smtClean="0"/>
              <a:t>)</a:t>
            </a:r>
          </a:p>
          <a:p>
            <a:pPr lvl="1"/>
            <a:r>
              <a:rPr lang="en-US" dirty="0" smtClean="0"/>
              <a:t>Built on top of the User Datagram Protocol (UDP) </a:t>
            </a:r>
          </a:p>
          <a:p>
            <a:pPr lvl="1"/>
            <a:r>
              <a:rPr lang="en-US" dirty="0" smtClean="0"/>
              <a:t>Significantly lower overhead (4 byte header size ) </a:t>
            </a:r>
          </a:p>
          <a:p>
            <a:pPr lvl="1"/>
            <a:r>
              <a:rPr lang="en-US" dirty="0" smtClean="0"/>
              <a:t>Multicast support contrast to the TCP</a:t>
            </a:r>
          </a:p>
          <a:p>
            <a:pPr lvl="1"/>
            <a:r>
              <a:rPr lang="en-US" dirty="0" smtClean="0"/>
              <a:t>Including REST methods as GET, POST, PUT and DELETE</a:t>
            </a:r>
          </a:p>
          <a:p>
            <a:pPr lvl="1"/>
            <a:r>
              <a:rPr lang="en-US" dirty="0" smtClean="0"/>
              <a:t>End-points use the Constrained RESTful Environments (</a:t>
            </a:r>
            <a:r>
              <a:rPr lang="en-US" dirty="0" err="1" smtClean="0"/>
              <a:t>CoRE</a:t>
            </a:r>
            <a:r>
              <a:rPr lang="en-US" dirty="0" smtClean="0"/>
              <a:t>) Link Format for the service discovery </a:t>
            </a:r>
          </a:p>
          <a:p>
            <a:pPr lvl="2"/>
            <a:r>
              <a:rPr lang="en-US" dirty="0" smtClean="0"/>
              <a:t>Example: coap://myserver.com:5683/.well-known/core</a:t>
            </a:r>
          </a:p>
          <a:p>
            <a:r>
              <a:rPr lang="en-US" dirty="0" smtClean="0"/>
              <a:t>Efficient XML Interchange (EXI)</a:t>
            </a:r>
          </a:p>
          <a:p>
            <a:pPr lvl="1"/>
            <a:r>
              <a:rPr lang="en-US" dirty="0" smtClean="0"/>
              <a:t>"schema-informed" compression</a:t>
            </a:r>
          </a:p>
          <a:p>
            <a:pPr lvl="1"/>
            <a:r>
              <a:rPr lang="en-US" dirty="0" smtClean="0"/>
              <a:t>The binary compression on the </a:t>
            </a:r>
            <a:r>
              <a:rPr lang="en-US" dirty="0" err="1" smtClean="0"/>
              <a:t>CoAP</a:t>
            </a:r>
            <a:r>
              <a:rPr lang="en-US" dirty="0" smtClean="0"/>
              <a:t> payload has more compression rate over XML</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18</a:t>
            </a:fld>
            <a:endParaRPr lang="en-US"/>
          </a:p>
        </p:txBody>
      </p:sp>
    </p:spTree>
    <p:extLst>
      <p:ext uri="{BB962C8B-B14F-4D97-AF65-F5344CB8AC3E}">
        <p14:creationId xmlns:p14="http://schemas.microsoft.com/office/powerpoint/2010/main" val="83424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Mobile</a:t>
            </a:r>
            <a:r>
              <a:rPr lang="en-US" baseline="0" dirty="0" smtClean="0"/>
              <a:t> should possess keys from different cloud providers</a:t>
            </a:r>
          </a:p>
          <a:p>
            <a:r>
              <a:rPr lang="en-US" baseline="0" dirty="0" smtClean="0"/>
              <a:t>Should use different API</a:t>
            </a:r>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20</a:t>
            </a:fld>
            <a:endParaRPr lang="en-US"/>
          </a:p>
        </p:txBody>
      </p:sp>
    </p:spTree>
    <p:extLst>
      <p:ext uri="{BB962C8B-B14F-4D97-AF65-F5344CB8AC3E}">
        <p14:creationId xmlns:p14="http://schemas.microsoft.com/office/powerpoint/2010/main" val="1805572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9737">
              <a:defRPr/>
            </a:pPr>
            <a:r>
              <a:rPr lang="en-GB" dirty="0" smtClean="0"/>
              <a:t>If the task or method is delegated/offloaded to just a server (near by) it is </a:t>
            </a:r>
            <a:r>
              <a:rPr lang="en-GB" i="1" dirty="0" smtClean="0"/>
              <a:t>not</a:t>
            </a:r>
            <a:r>
              <a:rPr lang="en-GB" dirty="0" smtClean="0"/>
              <a:t> Mobile Cloud</a:t>
            </a:r>
            <a:endParaRPr lang="et-EE" dirty="0" smtClean="0"/>
          </a:p>
          <a:p>
            <a:endParaRPr lang="en-GB"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21</a:t>
            </a:fld>
            <a:endParaRPr lang="en-US"/>
          </a:p>
        </p:txBody>
      </p:sp>
    </p:spTree>
    <p:extLst>
      <p:ext uri="{BB962C8B-B14F-4D97-AF65-F5344CB8AC3E}">
        <p14:creationId xmlns:p14="http://schemas.microsoft.com/office/powerpoint/2010/main" val="1077814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3CD3AE-F861-497A-9DDB-9382BEEB27C0}" type="slidenum">
              <a:rPr lang="en-US" smtClean="0"/>
              <a:pPr/>
              <a:t>22</a:t>
            </a:fld>
            <a:endParaRPr lang="en-US"/>
          </a:p>
        </p:txBody>
      </p:sp>
    </p:spTree>
    <p:extLst>
      <p:ext uri="{BB962C8B-B14F-4D97-AF65-F5344CB8AC3E}">
        <p14:creationId xmlns:p14="http://schemas.microsoft.com/office/powerpoint/2010/main" val="2883223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23</a:t>
            </a:fld>
            <a:endParaRPr lang="en-US"/>
          </a:p>
        </p:txBody>
      </p:sp>
    </p:spTree>
    <p:extLst>
      <p:ext uri="{BB962C8B-B14F-4D97-AF65-F5344CB8AC3E}">
        <p14:creationId xmlns:p14="http://schemas.microsoft.com/office/powerpoint/2010/main" val="661505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Means to parallelize the tasks and take advantage of Cloud’</a:t>
            </a:r>
            <a:r>
              <a:rPr lang="et-EE" dirty="0" smtClean="0"/>
              <a:t>s</a:t>
            </a:r>
            <a:r>
              <a:rPr lang="en-GB" dirty="0" smtClean="0"/>
              <a:t> intrinsic characteristics</a:t>
            </a:r>
          </a:p>
          <a:p>
            <a:r>
              <a:rPr lang="en-GB" dirty="0" smtClean="0"/>
              <a:t>Firebase Cloud Messaging - Google</a:t>
            </a:r>
          </a:p>
        </p:txBody>
      </p:sp>
      <p:sp>
        <p:nvSpPr>
          <p:cNvPr id="4" name="Slide Number Placeholder 3"/>
          <p:cNvSpPr>
            <a:spLocks noGrp="1"/>
          </p:cNvSpPr>
          <p:nvPr>
            <p:ph type="sldNum" sz="quarter" idx="10"/>
          </p:nvPr>
        </p:nvSpPr>
        <p:spPr/>
        <p:txBody>
          <a:bodyPr/>
          <a:lstStyle/>
          <a:p>
            <a:fld id="{A2441D11-4E1B-40ED-A5FB-73B9267B7B69}" type="slidenum">
              <a:rPr lang="en-US" smtClean="0"/>
              <a:pPr/>
              <a:t>24</a:t>
            </a:fld>
            <a:endParaRPr lang="en-US"/>
          </a:p>
        </p:txBody>
      </p:sp>
    </p:spTree>
    <p:extLst>
      <p:ext uri="{BB962C8B-B14F-4D97-AF65-F5344CB8AC3E}">
        <p14:creationId xmlns:p14="http://schemas.microsoft.com/office/powerpoint/2010/main" val="1650617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Volume 46</a:t>
            </a:r>
          </a:p>
          <a:p>
            <a:r>
              <a:rPr lang="en-GB" dirty="0" smtClean="0"/>
              <a:t>Editors</a:t>
            </a:r>
          </a:p>
          <a:p>
            <a:r>
              <a:rPr lang="en-GB" dirty="0" err="1" smtClean="0"/>
              <a:t>IoT</a:t>
            </a:r>
            <a:r>
              <a:rPr lang="en-GB" dirty="0" smtClean="0"/>
              <a:t> is one of the key focus areas of SPE</a:t>
            </a:r>
            <a:endParaRPr lang="en-GB"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2</a:t>
            </a:fld>
            <a:endParaRPr lang="en-US"/>
          </a:p>
        </p:txBody>
      </p:sp>
    </p:spTree>
    <p:extLst>
      <p:ext uri="{BB962C8B-B14F-4D97-AF65-F5344CB8AC3E}">
        <p14:creationId xmlns:p14="http://schemas.microsoft.com/office/powerpoint/2010/main" val="3035619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26</a:t>
            </a:fld>
            <a:endParaRPr lang="en-US"/>
          </a:p>
        </p:txBody>
      </p:sp>
    </p:spTree>
    <p:extLst>
      <p:ext uri="{BB962C8B-B14F-4D97-AF65-F5344CB8AC3E}">
        <p14:creationId xmlns:p14="http://schemas.microsoft.com/office/powerpoint/2010/main" val="493505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27</a:t>
            </a:fld>
            <a:endParaRPr lang="en-US"/>
          </a:p>
        </p:txBody>
      </p:sp>
    </p:spTree>
    <p:extLst>
      <p:ext uri="{BB962C8B-B14F-4D97-AF65-F5344CB8AC3E}">
        <p14:creationId xmlns:p14="http://schemas.microsoft.com/office/powerpoint/2010/main" val="1046111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3CD3AE-F861-497A-9DDB-9382BEEB27C0}" type="slidenum">
              <a:rPr lang="en-US" smtClean="0"/>
              <a:pPr/>
              <a:t>30</a:t>
            </a:fld>
            <a:endParaRPr lang="en-US"/>
          </a:p>
        </p:txBody>
      </p:sp>
    </p:spTree>
    <p:extLst>
      <p:ext uri="{BB962C8B-B14F-4D97-AF65-F5344CB8AC3E}">
        <p14:creationId xmlns:p14="http://schemas.microsoft.com/office/powerpoint/2010/main" val="2291663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instance, a face</a:t>
            </a:r>
          </a:p>
          <a:p>
            <a:r>
              <a:rPr lang="en-GB" dirty="0"/>
              <a:t>recognition app installed in device (which) offloads a task at</a:t>
            </a:r>
          </a:p>
          <a:p>
            <a:r>
              <a:rPr lang="en-GB" dirty="0"/>
              <a:t>code level (what) under conditions (when) to a remote server</a:t>
            </a:r>
          </a:p>
          <a:p>
            <a:r>
              <a:rPr lang="en-GB" dirty="0"/>
              <a:t>of type (where) to be executed (how) in parallel.</a:t>
            </a:r>
          </a:p>
        </p:txBody>
      </p:sp>
      <p:sp>
        <p:nvSpPr>
          <p:cNvPr id="4" name="Slide Number Placeholder 3"/>
          <p:cNvSpPr>
            <a:spLocks noGrp="1"/>
          </p:cNvSpPr>
          <p:nvPr>
            <p:ph type="sldNum" sz="quarter" idx="10"/>
          </p:nvPr>
        </p:nvSpPr>
        <p:spPr/>
        <p:txBody>
          <a:bodyPr/>
          <a:lstStyle/>
          <a:p>
            <a:fld id="{A2441D11-4E1B-40ED-A5FB-73B9267B7B69}" type="slidenum">
              <a:rPr lang="en-US" smtClean="0"/>
              <a:pPr/>
              <a:t>31</a:t>
            </a:fld>
            <a:endParaRPr lang="en-US"/>
          </a:p>
        </p:txBody>
      </p:sp>
    </p:spTree>
    <p:extLst>
      <p:ext uri="{BB962C8B-B14F-4D97-AF65-F5344CB8AC3E}">
        <p14:creationId xmlns:p14="http://schemas.microsoft.com/office/powerpoint/2010/main" val="400743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MAUI</a:t>
            </a:r>
            <a:r>
              <a:rPr lang="et-EE" dirty="0" smtClean="0"/>
              <a:t>  - </a:t>
            </a:r>
            <a:r>
              <a:rPr lang="et-EE" dirty="0" err="1" smtClean="0"/>
              <a:t>Duke</a:t>
            </a:r>
            <a:r>
              <a:rPr lang="et-EE" dirty="0" smtClean="0"/>
              <a:t> </a:t>
            </a:r>
            <a:r>
              <a:rPr lang="et-EE" dirty="0" err="1" smtClean="0"/>
              <a:t>university</a:t>
            </a:r>
            <a:r>
              <a:rPr lang="et-EE" dirty="0" smtClean="0"/>
              <a:t> and Microsoft Research</a:t>
            </a:r>
          </a:p>
          <a:p>
            <a:r>
              <a:rPr lang="et-EE" dirty="0" err="1" smtClean="0"/>
              <a:t>CloneCloud</a:t>
            </a:r>
            <a:r>
              <a:rPr lang="et-EE" baseline="0" dirty="0" smtClean="0"/>
              <a:t> – </a:t>
            </a:r>
            <a:r>
              <a:rPr lang="et-EE" baseline="0" dirty="0" err="1" smtClean="0"/>
              <a:t>Intel</a:t>
            </a:r>
            <a:r>
              <a:rPr lang="et-EE" baseline="0" dirty="0" smtClean="0"/>
              <a:t> Research and </a:t>
            </a:r>
            <a:r>
              <a:rPr lang="et-EE" baseline="0" dirty="0" err="1" smtClean="0"/>
              <a:t>Princeton</a:t>
            </a:r>
            <a:r>
              <a:rPr lang="et-EE" baseline="0" dirty="0" smtClean="0"/>
              <a:t> </a:t>
            </a:r>
            <a:r>
              <a:rPr lang="et-EE" baseline="0" dirty="0" err="1" smtClean="0"/>
              <a:t>university</a:t>
            </a:r>
            <a:endParaRPr lang="et-EE" baseline="0" dirty="0" smtClean="0"/>
          </a:p>
          <a:p>
            <a:r>
              <a:rPr lang="et-EE" baseline="0" dirty="0" err="1" smtClean="0"/>
              <a:t>Thinkair</a:t>
            </a:r>
            <a:r>
              <a:rPr lang="et-EE" baseline="0" dirty="0" smtClean="0"/>
              <a:t> - </a:t>
            </a:r>
            <a:r>
              <a:rPr lang="en-GB" dirty="0" err="1" smtClean="0"/>
              <a:t>Deustche</a:t>
            </a:r>
            <a:r>
              <a:rPr lang="en-GB" dirty="0" smtClean="0"/>
              <a:t> Telekom Labs</a:t>
            </a:r>
            <a:endParaRPr lang="en-GB"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33</a:t>
            </a:fld>
            <a:endParaRPr lang="en-US"/>
          </a:p>
        </p:txBody>
      </p:sp>
    </p:spTree>
    <p:extLst>
      <p:ext uri="{BB962C8B-B14F-4D97-AF65-F5344CB8AC3E}">
        <p14:creationId xmlns:p14="http://schemas.microsoft.com/office/powerpoint/2010/main" val="395777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Mobile Cloud we discussed certain challenges which are generic for cloud</a:t>
            </a:r>
          </a:p>
          <a:p>
            <a:pPr lvl="1"/>
            <a:r>
              <a:rPr lang="en-US" dirty="0" smtClean="0"/>
              <a:t>Dynamic deployment of applications on cloud</a:t>
            </a:r>
          </a:p>
          <a:p>
            <a:pPr lvl="1"/>
            <a:r>
              <a:rPr lang="en-US" dirty="0" smtClean="0"/>
              <a:t>Auto-scaling</a:t>
            </a:r>
          </a:p>
          <a:p>
            <a:pPr lvl="1"/>
            <a:r>
              <a:rPr lang="en-US" dirty="0" smtClean="0"/>
              <a:t>Resource provisioning</a:t>
            </a:r>
          </a:p>
          <a:p>
            <a:pPr lvl="1"/>
            <a:r>
              <a:rPr lang="en-US" dirty="0" smtClean="0"/>
              <a:t>Parallel processing</a:t>
            </a:r>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38</a:t>
            </a:fld>
            <a:endParaRPr lang="en-US"/>
          </a:p>
        </p:txBody>
      </p:sp>
    </p:spTree>
    <p:extLst>
      <p:ext uri="{BB962C8B-B14F-4D97-AF65-F5344CB8AC3E}">
        <p14:creationId xmlns:p14="http://schemas.microsoft.com/office/powerpoint/2010/main" val="1050971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data from single sensor could be not more than some MBs per year however; cumulative data from all deployed sensors can scale up and reach in gigabytes or petabytes depending upon the speed of deployment.</a:t>
            </a:r>
            <a:endParaRPr lang="et-EE" dirty="0" smtClean="0"/>
          </a:p>
          <a:p>
            <a:endParaRPr lang="et-EE" dirty="0" smtClean="0"/>
          </a:p>
          <a:p>
            <a:r>
              <a:rPr lang="en-GB" dirty="0" smtClean="0"/>
              <a:t>Message queues such as Apache Kafka can be used to buffer and feed the data into stream processing systems such as Apache Storm or to leverage the stream part of generic engines such as Apache Spark.</a:t>
            </a:r>
            <a:endParaRPr lang="et-EE" dirty="0" smtClean="0"/>
          </a:p>
          <a:p>
            <a:endParaRPr lang="et-EE" dirty="0" smtClean="0"/>
          </a:p>
          <a:p>
            <a:r>
              <a:rPr lang="en-GB" dirty="0" smtClean="0"/>
              <a:t>http://www.telecomengine.com/article/intelligent-data-handling-success-mantra-iot</a:t>
            </a:r>
            <a:endParaRPr lang="et-EE" dirty="0" smtClean="0"/>
          </a:p>
          <a:p>
            <a:endParaRPr lang="et-EE" dirty="0" smtClean="0"/>
          </a:p>
          <a:p>
            <a:r>
              <a:rPr lang="et-EE" dirty="0" err="1" smtClean="0"/>
              <a:t>Digital</a:t>
            </a:r>
            <a:r>
              <a:rPr lang="et-EE" dirty="0" smtClean="0"/>
              <a:t> </a:t>
            </a:r>
            <a:r>
              <a:rPr lang="et-EE" dirty="0" err="1" smtClean="0"/>
              <a:t>forgetting</a:t>
            </a:r>
            <a:endParaRPr lang="en-GB"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39</a:t>
            </a:fld>
            <a:endParaRPr lang="en-US"/>
          </a:p>
        </p:txBody>
      </p:sp>
    </p:spTree>
    <p:extLst>
      <p:ext uri="{BB962C8B-B14F-4D97-AF65-F5344CB8AC3E}">
        <p14:creationId xmlns:p14="http://schemas.microsoft.com/office/powerpoint/2010/main" val="2351486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40</a:t>
            </a:fld>
            <a:endParaRPr lang="en-US"/>
          </a:p>
        </p:txBody>
      </p:sp>
    </p:spTree>
    <p:extLst>
      <p:ext uri="{BB962C8B-B14F-4D97-AF65-F5344CB8AC3E}">
        <p14:creationId xmlns:p14="http://schemas.microsoft.com/office/powerpoint/2010/main" val="2552077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t-EE" sz="2400" dirty="0" err="1" smtClean="0"/>
              <a:t>From</a:t>
            </a:r>
            <a:r>
              <a:rPr lang="et-EE" sz="2400" dirty="0" smtClean="0"/>
              <a:t> </a:t>
            </a:r>
            <a:r>
              <a:rPr lang="et-EE" sz="2400" i="1" dirty="0" smtClean="0"/>
              <a:t>PAM</a:t>
            </a:r>
            <a:r>
              <a:rPr lang="et-EE" sz="2400" dirty="0" smtClean="0"/>
              <a:t> </a:t>
            </a:r>
            <a:r>
              <a:rPr lang="et-EE" sz="2400" dirty="0" err="1" smtClean="0"/>
              <a:t>klustering</a:t>
            </a:r>
            <a:r>
              <a:rPr lang="et-EE" sz="2400" dirty="0" smtClean="0"/>
              <a:t> </a:t>
            </a:r>
            <a:r>
              <a:rPr lang="et-EE" sz="2400" dirty="0" err="1" smtClean="0"/>
              <a:t>to</a:t>
            </a:r>
            <a:r>
              <a:rPr lang="et-EE" sz="2400" dirty="0" smtClean="0"/>
              <a:t> </a:t>
            </a:r>
            <a:r>
              <a:rPr lang="et-EE" sz="2400" i="1" dirty="0" smtClean="0"/>
              <a:t>CLARA</a:t>
            </a:r>
          </a:p>
          <a:p>
            <a:pPr lvl="1"/>
            <a:r>
              <a:rPr lang="et-EE" sz="2000" dirty="0" smtClean="0"/>
              <a:t>CLARA </a:t>
            </a:r>
            <a:r>
              <a:rPr lang="et-EE" sz="2000" dirty="0" err="1" smtClean="0"/>
              <a:t>is</a:t>
            </a:r>
            <a:r>
              <a:rPr lang="et-EE" sz="2000" dirty="0" smtClean="0"/>
              <a:t> </a:t>
            </a:r>
            <a:r>
              <a:rPr lang="et-EE" sz="2000" dirty="0" err="1" smtClean="0"/>
              <a:t>designed</a:t>
            </a:r>
            <a:r>
              <a:rPr lang="et-EE" sz="2000" dirty="0" smtClean="0"/>
              <a:t> </a:t>
            </a:r>
            <a:r>
              <a:rPr lang="et-EE" sz="2000" dirty="0" err="1" smtClean="0"/>
              <a:t>from</a:t>
            </a:r>
            <a:r>
              <a:rPr lang="et-EE" sz="2000" dirty="0" smtClean="0"/>
              <a:t> </a:t>
            </a:r>
            <a:r>
              <a:rPr lang="et-EE" sz="2000" dirty="0" err="1" smtClean="0"/>
              <a:t>the</a:t>
            </a:r>
            <a:r>
              <a:rPr lang="et-EE" sz="2000" dirty="0" smtClean="0"/>
              <a:t> start </a:t>
            </a:r>
            <a:r>
              <a:rPr lang="et-EE" sz="2000" dirty="0" err="1" smtClean="0"/>
              <a:t>to</a:t>
            </a:r>
            <a:r>
              <a:rPr lang="et-EE" sz="2000" dirty="0" smtClean="0"/>
              <a:t> </a:t>
            </a:r>
            <a:r>
              <a:rPr lang="et-EE" sz="2000" dirty="0" err="1" smtClean="0"/>
              <a:t>be</a:t>
            </a:r>
            <a:r>
              <a:rPr lang="et-EE" sz="2000" dirty="0" smtClean="0"/>
              <a:t> </a:t>
            </a:r>
            <a:r>
              <a:rPr lang="et-EE" sz="2000" dirty="0" err="1" smtClean="0"/>
              <a:t>more</a:t>
            </a:r>
            <a:r>
              <a:rPr lang="et-EE" sz="2000" dirty="0" smtClean="0"/>
              <a:t> </a:t>
            </a:r>
            <a:r>
              <a:rPr lang="et-EE" sz="2000" dirty="0" err="1" smtClean="0"/>
              <a:t>effective</a:t>
            </a:r>
            <a:endParaRPr lang="et-EE" sz="2000" dirty="0" smtClean="0"/>
          </a:p>
          <a:p>
            <a:r>
              <a:rPr lang="et-EE" sz="2400" dirty="0" err="1" smtClean="0"/>
              <a:t>From</a:t>
            </a:r>
            <a:r>
              <a:rPr lang="et-EE" sz="2400" dirty="0" smtClean="0"/>
              <a:t> </a:t>
            </a:r>
            <a:r>
              <a:rPr lang="et-EE" sz="2400" i="1" dirty="0" err="1" smtClean="0"/>
              <a:t>Conjugate</a:t>
            </a:r>
            <a:r>
              <a:rPr lang="et-EE" sz="2400" i="1" dirty="0" smtClean="0"/>
              <a:t> Gradient </a:t>
            </a:r>
            <a:r>
              <a:rPr lang="et-EE" sz="2400" dirty="0" err="1" smtClean="0"/>
              <a:t>to</a:t>
            </a:r>
            <a:r>
              <a:rPr lang="et-EE" sz="2400" dirty="0" smtClean="0"/>
              <a:t> </a:t>
            </a:r>
            <a:r>
              <a:rPr lang="et-EE" sz="2400" i="1" dirty="0" smtClean="0"/>
              <a:t>Monte Carlo </a:t>
            </a:r>
            <a:r>
              <a:rPr lang="et-EE" sz="2400" i="1" dirty="0" err="1" smtClean="0"/>
              <a:t>Matrix</a:t>
            </a:r>
            <a:r>
              <a:rPr lang="et-EE" sz="2400" i="1" dirty="0" smtClean="0"/>
              <a:t> </a:t>
            </a:r>
            <a:r>
              <a:rPr lang="et-EE" sz="2400" i="1" dirty="0" err="1" smtClean="0"/>
              <a:t>Inverse</a:t>
            </a:r>
            <a:endParaRPr lang="et-EE" sz="2400" i="1" dirty="0" smtClean="0"/>
          </a:p>
          <a:p>
            <a:pPr lvl="1"/>
            <a:r>
              <a:rPr lang="et-EE" sz="2000" dirty="0" err="1" smtClean="0"/>
              <a:t>Result</a:t>
            </a:r>
            <a:r>
              <a:rPr lang="et-EE" sz="2000" dirty="0" smtClean="0"/>
              <a:t> </a:t>
            </a:r>
            <a:r>
              <a:rPr lang="et-EE" sz="2000" dirty="0" err="1" smtClean="0"/>
              <a:t>is</a:t>
            </a:r>
            <a:r>
              <a:rPr lang="et-EE" sz="2000" dirty="0" smtClean="0"/>
              <a:t> </a:t>
            </a:r>
            <a:r>
              <a:rPr lang="et-EE" sz="2000" dirty="0" err="1" smtClean="0"/>
              <a:t>much</a:t>
            </a:r>
            <a:r>
              <a:rPr lang="et-EE" sz="2000" dirty="0" smtClean="0"/>
              <a:t> </a:t>
            </a:r>
            <a:r>
              <a:rPr lang="et-EE" sz="2000" dirty="0" err="1" smtClean="0"/>
              <a:t>less</a:t>
            </a:r>
            <a:r>
              <a:rPr lang="et-EE" sz="2000" dirty="0" smtClean="0"/>
              <a:t> </a:t>
            </a:r>
            <a:r>
              <a:rPr lang="et-EE" sz="2000" dirty="0" err="1" smtClean="0"/>
              <a:t>effective</a:t>
            </a:r>
            <a:endParaRPr lang="et-EE" sz="2000" dirty="0" smtClean="0"/>
          </a:p>
          <a:p>
            <a:pPr lvl="1"/>
            <a:r>
              <a:rPr lang="et-EE" sz="2000" dirty="0" err="1" smtClean="0"/>
              <a:t>Does</a:t>
            </a:r>
            <a:r>
              <a:rPr lang="et-EE" sz="2000" dirty="0" smtClean="0"/>
              <a:t> </a:t>
            </a:r>
            <a:r>
              <a:rPr lang="et-EE" sz="2000" dirty="0" err="1" smtClean="0"/>
              <a:t>not</a:t>
            </a:r>
            <a:r>
              <a:rPr lang="et-EE" sz="2000" dirty="0" smtClean="0"/>
              <a:t> </a:t>
            </a:r>
            <a:r>
              <a:rPr lang="et-EE" sz="2000" dirty="0" err="1" smtClean="0"/>
              <a:t>work</a:t>
            </a:r>
            <a:r>
              <a:rPr lang="et-EE" sz="2000" dirty="0" smtClean="0"/>
              <a:t> </a:t>
            </a:r>
            <a:r>
              <a:rPr lang="et-EE" sz="2000" dirty="0" err="1" smtClean="0"/>
              <a:t>well</a:t>
            </a:r>
            <a:r>
              <a:rPr lang="et-EE" sz="2000" dirty="0" smtClean="0"/>
              <a:t> </a:t>
            </a:r>
            <a:r>
              <a:rPr lang="et-EE" sz="2000" dirty="0" err="1" smtClean="0"/>
              <a:t>with</a:t>
            </a:r>
            <a:r>
              <a:rPr lang="et-EE" sz="2000" dirty="0" smtClean="0"/>
              <a:t> </a:t>
            </a:r>
            <a:r>
              <a:rPr lang="et-EE" sz="2000" dirty="0" err="1" smtClean="0"/>
              <a:t>sparse</a:t>
            </a:r>
            <a:r>
              <a:rPr lang="et-EE" sz="2000" dirty="0" smtClean="0"/>
              <a:t> </a:t>
            </a:r>
            <a:r>
              <a:rPr lang="et-EE" sz="2000" dirty="0" err="1" smtClean="0"/>
              <a:t>matrices</a:t>
            </a:r>
            <a:endParaRPr lang="et-EE" sz="2000" dirty="0" smtClean="0"/>
          </a:p>
          <a:p>
            <a:r>
              <a:rPr lang="et-EE" sz="2400" dirty="0" err="1" smtClean="0"/>
              <a:t>Is</a:t>
            </a:r>
            <a:r>
              <a:rPr lang="et-EE" sz="2400" dirty="0" smtClean="0"/>
              <a:t> </a:t>
            </a:r>
            <a:r>
              <a:rPr lang="et-EE" sz="2400" dirty="0" err="1" smtClean="0"/>
              <a:t>generally</a:t>
            </a:r>
            <a:r>
              <a:rPr lang="et-EE" sz="2400" dirty="0" smtClean="0"/>
              <a:t> </a:t>
            </a:r>
            <a:r>
              <a:rPr lang="et-EE" sz="2400" dirty="0" err="1" smtClean="0"/>
              <a:t>very</a:t>
            </a:r>
            <a:r>
              <a:rPr lang="et-EE" sz="2400" dirty="0" smtClean="0"/>
              <a:t> </a:t>
            </a:r>
            <a:r>
              <a:rPr lang="et-EE" sz="2400" dirty="0" err="1" smtClean="0"/>
              <a:t>difficult</a:t>
            </a:r>
            <a:r>
              <a:rPr lang="et-EE" sz="2400" dirty="0" smtClean="0"/>
              <a:t> </a:t>
            </a:r>
            <a:r>
              <a:rPr lang="et-EE" sz="2400" dirty="0" err="1" smtClean="0"/>
              <a:t>to</a:t>
            </a:r>
            <a:r>
              <a:rPr lang="et-EE" sz="2400" dirty="0" smtClean="0"/>
              <a:t> </a:t>
            </a:r>
            <a:r>
              <a:rPr lang="et-EE" sz="2400" dirty="0" err="1" smtClean="0"/>
              <a:t>find</a:t>
            </a:r>
            <a:r>
              <a:rPr lang="et-EE" sz="2400" dirty="0" smtClean="0"/>
              <a:t> </a:t>
            </a:r>
            <a:r>
              <a:rPr lang="et-EE" sz="2400" dirty="0" err="1" smtClean="0"/>
              <a:t>an</a:t>
            </a:r>
            <a:r>
              <a:rPr lang="et-EE" sz="2400" dirty="0" smtClean="0"/>
              <a:t> </a:t>
            </a:r>
            <a:r>
              <a:rPr lang="et-EE" sz="2400" dirty="0" err="1" smtClean="0"/>
              <a:t>alternative</a:t>
            </a:r>
            <a:r>
              <a:rPr lang="et-EE" sz="2400" dirty="0" smtClean="0"/>
              <a:t> </a:t>
            </a:r>
            <a:r>
              <a:rPr lang="et-EE" sz="2400" dirty="0" err="1" smtClean="0"/>
              <a:t>that</a:t>
            </a:r>
            <a:r>
              <a:rPr lang="et-EE" sz="2400" dirty="0" smtClean="0"/>
              <a:t> </a:t>
            </a:r>
            <a:r>
              <a:rPr lang="et-EE" sz="2400" dirty="0" err="1" smtClean="0"/>
              <a:t>performs</a:t>
            </a:r>
            <a:r>
              <a:rPr lang="et-EE" sz="2400" dirty="0" smtClean="0"/>
              <a:t> </a:t>
            </a:r>
            <a:r>
              <a:rPr lang="et-EE" sz="2400" dirty="0" err="1" smtClean="0"/>
              <a:t>close</a:t>
            </a:r>
            <a:r>
              <a:rPr lang="et-EE" sz="2400" dirty="0" smtClean="0"/>
              <a:t> </a:t>
            </a:r>
            <a:r>
              <a:rPr lang="et-EE" sz="2400" dirty="0" err="1" smtClean="0"/>
              <a:t>to</a:t>
            </a:r>
            <a:r>
              <a:rPr lang="et-EE" sz="2400" dirty="0" smtClean="0"/>
              <a:t> </a:t>
            </a:r>
            <a:r>
              <a:rPr lang="et-EE" sz="2400" dirty="0" err="1" smtClean="0"/>
              <a:t>the</a:t>
            </a:r>
            <a:r>
              <a:rPr lang="et-EE" sz="2400" dirty="0" smtClean="0"/>
              <a:t> </a:t>
            </a:r>
            <a:r>
              <a:rPr lang="et-EE" sz="2400" dirty="0" err="1" smtClean="0"/>
              <a:t>original</a:t>
            </a:r>
            <a:r>
              <a:rPr lang="et-EE" sz="2400" dirty="0" smtClean="0"/>
              <a:t> </a:t>
            </a:r>
            <a:r>
              <a:rPr lang="et-EE" sz="2400" dirty="0" err="1" smtClean="0"/>
              <a:t>algoirithm</a:t>
            </a:r>
            <a:endParaRPr lang="et-EE" sz="2400" dirty="0" smtClean="0"/>
          </a:p>
          <a:p>
            <a:r>
              <a:rPr lang="et-EE" sz="2400" dirty="0" err="1" smtClean="0"/>
              <a:t>Can</a:t>
            </a:r>
            <a:r>
              <a:rPr lang="et-EE" sz="2400" dirty="0" smtClean="0"/>
              <a:t> </a:t>
            </a:r>
            <a:r>
              <a:rPr lang="et-EE" sz="2400" dirty="0" err="1" smtClean="0"/>
              <a:t>only</a:t>
            </a:r>
            <a:r>
              <a:rPr lang="et-EE" sz="2400" dirty="0" smtClean="0"/>
              <a:t> </a:t>
            </a:r>
            <a:r>
              <a:rPr lang="et-EE" sz="2400" dirty="0" err="1" smtClean="0"/>
              <a:t>be</a:t>
            </a:r>
            <a:r>
              <a:rPr lang="et-EE" sz="2400" dirty="0" smtClean="0"/>
              <a:t> </a:t>
            </a:r>
            <a:r>
              <a:rPr lang="et-EE" sz="2400" dirty="0" err="1" smtClean="0"/>
              <a:t>applied</a:t>
            </a:r>
            <a:r>
              <a:rPr lang="et-EE" sz="2400" dirty="0" smtClean="0"/>
              <a:t> </a:t>
            </a:r>
            <a:r>
              <a:rPr lang="et-EE" sz="2400" dirty="0" err="1" smtClean="0"/>
              <a:t>in</a:t>
            </a:r>
            <a:r>
              <a:rPr lang="et-EE" sz="2400" dirty="0" smtClean="0"/>
              <a:t> </a:t>
            </a:r>
            <a:r>
              <a:rPr lang="et-EE" sz="2400" dirty="0" err="1" smtClean="0"/>
              <a:t>small</a:t>
            </a:r>
            <a:r>
              <a:rPr lang="et-EE" sz="2400" dirty="0" smtClean="0"/>
              <a:t> number of </a:t>
            </a:r>
            <a:r>
              <a:rPr lang="et-EE" sz="2400" dirty="0" err="1" smtClean="0"/>
              <a:t>cases</a:t>
            </a:r>
            <a:endParaRPr lang="et-EE" sz="2400" dirty="0" smtClean="0"/>
          </a:p>
          <a:p>
            <a:r>
              <a:rPr lang="et-EE" sz="2400" dirty="0" err="1" smtClean="0"/>
              <a:t>Requires</a:t>
            </a:r>
            <a:r>
              <a:rPr lang="et-EE" sz="2400" dirty="0" smtClean="0"/>
              <a:t> a </a:t>
            </a:r>
            <a:r>
              <a:rPr lang="et-EE" sz="2400" dirty="0" err="1" smtClean="0"/>
              <a:t>great</a:t>
            </a:r>
            <a:r>
              <a:rPr lang="et-EE" sz="2400" dirty="0" smtClean="0"/>
              <a:t> </a:t>
            </a:r>
            <a:r>
              <a:rPr lang="et-EE" sz="2400" dirty="0" err="1" smtClean="0"/>
              <a:t>understanding</a:t>
            </a:r>
            <a:r>
              <a:rPr lang="et-EE" sz="2400" dirty="0" smtClean="0"/>
              <a:t> of </a:t>
            </a:r>
            <a:r>
              <a:rPr lang="et-EE" sz="2400" dirty="0" err="1" smtClean="0"/>
              <a:t>the</a:t>
            </a:r>
            <a:r>
              <a:rPr lang="et-EE" sz="2400" dirty="0" smtClean="0"/>
              <a:t> </a:t>
            </a:r>
            <a:r>
              <a:rPr lang="et-EE" sz="2400" dirty="0" err="1" smtClean="0"/>
              <a:t>involved</a:t>
            </a:r>
            <a:r>
              <a:rPr lang="et-EE" sz="2400" dirty="0" smtClean="0"/>
              <a:t> </a:t>
            </a:r>
            <a:r>
              <a:rPr lang="et-EE" sz="2400" dirty="0" err="1" smtClean="0"/>
              <a:t>algorithms</a:t>
            </a:r>
            <a:r>
              <a:rPr lang="et-EE" sz="2400" dirty="0" smtClean="0"/>
              <a:t> and </a:t>
            </a:r>
            <a:r>
              <a:rPr lang="et-EE" sz="2400" dirty="0" err="1" smtClean="0"/>
              <a:t>the</a:t>
            </a:r>
            <a:r>
              <a:rPr lang="et-EE" sz="2400" dirty="0" smtClean="0"/>
              <a:t> </a:t>
            </a:r>
            <a:r>
              <a:rPr lang="et-EE" sz="2400" dirty="0" err="1" smtClean="0"/>
              <a:t>framework</a:t>
            </a:r>
            <a:r>
              <a:rPr lang="et-EE" sz="2400" dirty="0" smtClean="0"/>
              <a:t> </a:t>
            </a:r>
            <a:r>
              <a:rPr lang="et-EE" sz="2400" dirty="0" err="1" smtClean="0"/>
              <a:t>it</a:t>
            </a:r>
            <a:r>
              <a:rPr lang="et-EE" sz="2400" dirty="0" smtClean="0"/>
              <a:t> </a:t>
            </a:r>
            <a:r>
              <a:rPr lang="et-EE" sz="2400" dirty="0" err="1" smtClean="0"/>
              <a:t>is</a:t>
            </a:r>
            <a:r>
              <a:rPr lang="et-EE" sz="2400" dirty="0" smtClean="0"/>
              <a:t> </a:t>
            </a:r>
            <a:r>
              <a:rPr lang="et-EE" sz="2400" dirty="0" err="1" smtClean="0"/>
              <a:t>applyed</a:t>
            </a:r>
            <a:r>
              <a:rPr lang="et-EE" sz="2400" dirty="0" smtClean="0"/>
              <a:t> on. </a:t>
            </a:r>
            <a:endParaRPr lang="en-US" sz="2400" dirty="0" smtClean="0"/>
          </a:p>
          <a:p>
            <a:endParaRPr lang="en-US" sz="2400" dirty="0" smtClean="0"/>
          </a:p>
          <a:p>
            <a:r>
              <a:rPr lang="en-US" sz="2400" dirty="0" smtClean="0"/>
              <a:t>------------------------------</a:t>
            </a:r>
          </a:p>
          <a:p>
            <a:endParaRPr lang="en-US" sz="2400" dirty="0" smtClean="0"/>
          </a:p>
          <a:p>
            <a:r>
              <a:rPr lang="et-EE" dirty="0" err="1" smtClean="0"/>
              <a:t>But</a:t>
            </a:r>
            <a:r>
              <a:rPr lang="et-EE" dirty="0" smtClean="0"/>
              <a:t>, </a:t>
            </a:r>
            <a:r>
              <a:rPr lang="et-EE" dirty="0" err="1" smtClean="0"/>
              <a:t>as</a:t>
            </a:r>
            <a:r>
              <a:rPr lang="et-EE" dirty="0" smtClean="0"/>
              <a:t> a </a:t>
            </a:r>
            <a:r>
              <a:rPr lang="et-EE" dirty="0" err="1" smtClean="0"/>
              <a:t>result</a:t>
            </a:r>
            <a:r>
              <a:rPr lang="et-EE" dirty="0" smtClean="0"/>
              <a:t> </a:t>
            </a:r>
            <a:r>
              <a:rPr lang="et-EE" dirty="0" err="1" smtClean="0"/>
              <a:t>alternative</a:t>
            </a:r>
            <a:r>
              <a:rPr lang="et-EE" dirty="0" smtClean="0"/>
              <a:t> </a:t>
            </a:r>
            <a:r>
              <a:rPr lang="et-EE" dirty="0" err="1" smtClean="0"/>
              <a:t>Mapreduce</a:t>
            </a:r>
            <a:r>
              <a:rPr lang="et-EE" dirty="0" smtClean="0"/>
              <a:t> </a:t>
            </a:r>
            <a:r>
              <a:rPr lang="et-EE" dirty="0" err="1" smtClean="0"/>
              <a:t>frameworks</a:t>
            </a:r>
            <a:r>
              <a:rPr lang="et-EE" dirty="0" smtClean="0"/>
              <a:t> </a:t>
            </a:r>
            <a:r>
              <a:rPr lang="et-EE" dirty="0" err="1" smtClean="0"/>
              <a:t>often</a:t>
            </a:r>
            <a:r>
              <a:rPr lang="et-EE" dirty="0" smtClean="0"/>
              <a:t>:</a:t>
            </a:r>
          </a:p>
          <a:p>
            <a:pPr lvl="1"/>
            <a:r>
              <a:rPr lang="et-EE" dirty="0" err="1" smtClean="0"/>
              <a:t>step</a:t>
            </a:r>
            <a:r>
              <a:rPr lang="et-EE" dirty="0" smtClean="0"/>
              <a:t> </a:t>
            </a:r>
            <a:r>
              <a:rPr lang="et-EE" dirty="0" err="1" smtClean="0"/>
              <a:t>away</a:t>
            </a:r>
            <a:r>
              <a:rPr lang="et-EE" dirty="0" smtClean="0"/>
              <a:t> </a:t>
            </a:r>
            <a:r>
              <a:rPr lang="et-EE" dirty="0" err="1" smtClean="0"/>
              <a:t>from</a:t>
            </a:r>
            <a:r>
              <a:rPr lang="et-EE" dirty="0" smtClean="0"/>
              <a:t> </a:t>
            </a:r>
            <a:r>
              <a:rPr lang="et-EE" dirty="0" err="1" smtClean="0"/>
              <a:t>the</a:t>
            </a:r>
            <a:r>
              <a:rPr lang="et-EE" dirty="0" smtClean="0"/>
              <a:t> </a:t>
            </a:r>
            <a:r>
              <a:rPr lang="et-EE" dirty="0" err="1" smtClean="0"/>
              <a:t>classical</a:t>
            </a:r>
            <a:r>
              <a:rPr lang="et-EE" dirty="0" smtClean="0"/>
              <a:t> MapReduce </a:t>
            </a:r>
            <a:r>
              <a:rPr lang="et-EE" dirty="0" err="1" smtClean="0"/>
              <a:t>model</a:t>
            </a:r>
            <a:endParaRPr lang="et-EE" dirty="0" smtClean="0"/>
          </a:p>
          <a:p>
            <a:pPr lvl="1"/>
            <a:r>
              <a:rPr lang="et-EE" dirty="0" err="1" smtClean="0"/>
              <a:t>give</a:t>
            </a:r>
            <a:r>
              <a:rPr lang="et-EE" dirty="0" smtClean="0"/>
              <a:t> </a:t>
            </a:r>
            <a:r>
              <a:rPr lang="et-EE" dirty="0" err="1" smtClean="0"/>
              <a:t>up</a:t>
            </a:r>
            <a:r>
              <a:rPr lang="et-EE" dirty="0" smtClean="0"/>
              <a:t> </a:t>
            </a:r>
            <a:r>
              <a:rPr lang="et-EE" dirty="0" err="1" smtClean="0"/>
              <a:t>advantages</a:t>
            </a:r>
            <a:r>
              <a:rPr lang="et-EE" dirty="0" smtClean="0"/>
              <a:t> of </a:t>
            </a:r>
            <a:r>
              <a:rPr lang="et-EE" dirty="0" err="1" smtClean="0"/>
              <a:t>the</a:t>
            </a:r>
            <a:r>
              <a:rPr lang="et-EE" dirty="0" smtClean="0"/>
              <a:t> MapReduce </a:t>
            </a:r>
            <a:r>
              <a:rPr lang="et-EE" dirty="0" err="1" smtClean="0"/>
              <a:t>model</a:t>
            </a:r>
            <a:r>
              <a:rPr lang="et-EE" dirty="0" smtClean="0"/>
              <a:t>,</a:t>
            </a:r>
          </a:p>
          <a:p>
            <a:pPr lvl="2"/>
            <a:r>
              <a:rPr lang="et-EE" dirty="0" err="1" smtClean="0"/>
              <a:t>Fault</a:t>
            </a:r>
            <a:r>
              <a:rPr lang="et-EE" dirty="0" smtClean="0"/>
              <a:t> </a:t>
            </a:r>
            <a:r>
              <a:rPr lang="et-EE" dirty="0" err="1" smtClean="0"/>
              <a:t>tolerance</a:t>
            </a:r>
            <a:r>
              <a:rPr lang="et-EE" dirty="0" smtClean="0"/>
              <a:t> </a:t>
            </a:r>
          </a:p>
          <a:p>
            <a:pPr lvl="2"/>
            <a:r>
              <a:rPr lang="et-EE" dirty="0" err="1" smtClean="0"/>
              <a:t>or</a:t>
            </a:r>
            <a:r>
              <a:rPr lang="et-EE" dirty="0" smtClean="0"/>
              <a:t> </a:t>
            </a:r>
            <a:r>
              <a:rPr lang="et-EE" dirty="0" err="1" smtClean="0"/>
              <a:t>multiple</a:t>
            </a:r>
            <a:r>
              <a:rPr lang="et-EE" dirty="0" smtClean="0"/>
              <a:t> </a:t>
            </a:r>
            <a:r>
              <a:rPr lang="et-EE" dirty="0" err="1" smtClean="0"/>
              <a:t>concurrent</a:t>
            </a:r>
            <a:r>
              <a:rPr lang="et-EE" dirty="0" smtClean="0"/>
              <a:t> </a:t>
            </a:r>
            <a:r>
              <a:rPr lang="et-EE" dirty="0" err="1" smtClean="0"/>
              <a:t>reduce</a:t>
            </a:r>
            <a:r>
              <a:rPr lang="et-EE" dirty="0" smtClean="0"/>
              <a:t> </a:t>
            </a:r>
            <a:r>
              <a:rPr lang="et-EE" dirty="0" err="1" smtClean="0"/>
              <a:t>tasks</a:t>
            </a:r>
            <a:endParaRPr lang="et-EE" dirty="0" smtClean="0"/>
          </a:p>
          <a:p>
            <a:pPr lvl="1"/>
            <a:r>
              <a:rPr lang="et-EE" dirty="0" smtClean="0"/>
              <a:t>are </a:t>
            </a:r>
            <a:r>
              <a:rPr lang="et-EE" dirty="0" err="1" smtClean="0"/>
              <a:t>less</a:t>
            </a:r>
            <a:r>
              <a:rPr lang="et-EE" dirty="0" smtClean="0"/>
              <a:t> </a:t>
            </a:r>
            <a:r>
              <a:rPr lang="et-EE" dirty="0" err="1" smtClean="0"/>
              <a:t>stable</a:t>
            </a:r>
            <a:r>
              <a:rPr lang="et-EE" dirty="0" smtClean="0"/>
              <a:t>,</a:t>
            </a:r>
          </a:p>
          <a:p>
            <a:pPr lvl="1"/>
            <a:r>
              <a:rPr lang="et-EE" dirty="0" smtClean="0"/>
              <a:t>are </a:t>
            </a:r>
            <a:r>
              <a:rPr lang="et-EE" dirty="0" err="1" smtClean="0"/>
              <a:t>more</a:t>
            </a:r>
            <a:r>
              <a:rPr lang="et-EE" dirty="0" smtClean="0"/>
              <a:t> </a:t>
            </a:r>
            <a:r>
              <a:rPr lang="et-EE" dirty="0" err="1" smtClean="0"/>
              <a:t>complicated</a:t>
            </a:r>
            <a:r>
              <a:rPr lang="et-EE" dirty="0" smtClean="0"/>
              <a:t> </a:t>
            </a:r>
            <a:r>
              <a:rPr lang="et-EE" dirty="0" err="1" smtClean="0"/>
              <a:t>to</a:t>
            </a:r>
            <a:r>
              <a:rPr lang="et-EE" dirty="0" smtClean="0"/>
              <a:t> </a:t>
            </a:r>
            <a:r>
              <a:rPr lang="et-EE" dirty="0" err="1" smtClean="0"/>
              <a:t>use</a:t>
            </a:r>
            <a:r>
              <a:rPr lang="et-EE" dirty="0" smtClean="0"/>
              <a:t> and </a:t>
            </a:r>
            <a:r>
              <a:rPr lang="et-EE" dirty="0" err="1" smtClean="0"/>
              <a:t>debug</a:t>
            </a:r>
            <a:endParaRPr lang="et-EE" dirty="0" smtClean="0"/>
          </a:p>
          <a:p>
            <a:r>
              <a:rPr lang="en-US" sz="2400" dirty="0" smtClean="0"/>
              <a:t> </a:t>
            </a:r>
          </a:p>
          <a:p>
            <a:r>
              <a:rPr lang="en-US" sz="2400" dirty="0" smtClean="0"/>
              <a:t>------------------</a:t>
            </a:r>
          </a:p>
          <a:p>
            <a:endParaRPr lang="en-US" sz="2400" dirty="0" smtClean="0"/>
          </a:p>
          <a:p>
            <a:r>
              <a:rPr lang="et-EE" dirty="0" err="1" smtClean="0"/>
              <a:t>Bulk</a:t>
            </a:r>
            <a:r>
              <a:rPr lang="et-EE" dirty="0" smtClean="0"/>
              <a:t> </a:t>
            </a:r>
            <a:r>
              <a:rPr lang="et-EE" dirty="0" err="1" smtClean="0"/>
              <a:t>Synchronous</a:t>
            </a:r>
            <a:r>
              <a:rPr lang="et-EE" dirty="0" smtClean="0"/>
              <a:t> </a:t>
            </a:r>
            <a:r>
              <a:rPr lang="et-EE" dirty="0" err="1" smtClean="0"/>
              <a:t>Parallel</a:t>
            </a:r>
            <a:r>
              <a:rPr lang="et-EE" dirty="0" smtClean="0"/>
              <a:t> </a:t>
            </a:r>
            <a:r>
              <a:rPr lang="et-EE" dirty="0" err="1" smtClean="0"/>
              <a:t>model</a:t>
            </a:r>
            <a:endParaRPr lang="et-EE" dirty="0" smtClean="0"/>
          </a:p>
          <a:p>
            <a:pPr lvl="1"/>
            <a:r>
              <a:rPr lang="et-EE" sz="2400" dirty="0" err="1" smtClean="0"/>
              <a:t>Created</a:t>
            </a:r>
            <a:r>
              <a:rPr lang="et-EE" sz="2400" dirty="0" smtClean="0"/>
              <a:t> </a:t>
            </a:r>
            <a:r>
              <a:rPr lang="et-EE" sz="2400" dirty="0" err="1" smtClean="0"/>
              <a:t>by</a:t>
            </a:r>
            <a:r>
              <a:rPr lang="et-EE" sz="2400" dirty="0" smtClean="0"/>
              <a:t> </a:t>
            </a:r>
            <a:r>
              <a:rPr lang="et-EE" sz="2400" dirty="0" err="1" smtClean="0"/>
              <a:t>Valiant</a:t>
            </a:r>
            <a:r>
              <a:rPr lang="et-EE" sz="2400" dirty="0" smtClean="0"/>
              <a:t> </a:t>
            </a:r>
            <a:r>
              <a:rPr lang="et-EE" sz="2400" dirty="0" err="1" smtClean="0"/>
              <a:t>in</a:t>
            </a:r>
            <a:r>
              <a:rPr lang="et-EE" sz="2400" dirty="0" smtClean="0"/>
              <a:t> 1990</a:t>
            </a:r>
          </a:p>
          <a:p>
            <a:r>
              <a:rPr lang="et-EE" dirty="0" err="1" smtClean="0"/>
              <a:t>Google</a:t>
            </a:r>
            <a:r>
              <a:rPr lang="et-EE" dirty="0" smtClean="0"/>
              <a:t> </a:t>
            </a:r>
            <a:r>
              <a:rPr lang="et-EE" dirty="0" err="1" smtClean="0"/>
              <a:t>gave</a:t>
            </a:r>
            <a:r>
              <a:rPr lang="et-EE" dirty="0" smtClean="0"/>
              <a:t> </a:t>
            </a:r>
            <a:r>
              <a:rPr lang="et-EE" dirty="0" err="1" smtClean="0"/>
              <a:t>up</a:t>
            </a:r>
            <a:r>
              <a:rPr lang="et-EE" dirty="0" smtClean="0"/>
              <a:t> </a:t>
            </a:r>
            <a:r>
              <a:rPr lang="et-EE" dirty="0" err="1" smtClean="0"/>
              <a:t>using</a:t>
            </a:r>
            <a:r>
              <a:rPr lang="et-EE" dirty="0" smtClean="0"/>
              <a:t> MapReduce </a:t>
            </a:r>
            <a:r>
              <a:rPr lang="et-EE" dirty="0" err="1" smtClean="0"/>
              <a:t>for</a:t>
            </a:r>
            <a:r>
              <a:rPr lang="et-EE" dirty="0" smtClean="0"/>
              <a:t> </a:t>
            </a:r>
            <a:r>
              <a:rPr lang="et-EE" dirty="0" err="1" smtClean="0"/>
              <a:t>large-scale</a:t>
            </a:r>
            <a:r>
              <a:rPr lang="et-EE" dirty="0" smtClean="0"/>
              <a:t> </a:t>
            </a:r>
            <a:r>
              <a:rPr lang="et-EE" dirty="0" err="1" smtClean="0"/>
              <a:t>complex</a:t>
            </a:r>
            <a:r>
              <a:rPr lang="et-EE" dirty="0" smtClean="0"/>
              <a:t> </a:t>
            </a:r>
            <a:r>
              <a:rPr lang="et-EE" dirty="0" err="1" smtClean="0"/>
              <a:t>graph</a:t>
            </a:r>
            <a:r>
              <a:rPr lang="et-EE" dirty="0" smtClean="0"/>
              <a:t> </a:t>
            </a:r>
            <a:r>
              <a:rPr lang="et-EE" dirty="0" err="1" smtClean="0"/>
              <a:t>processing</a:t>
            </a:r>
            <a:r>
              <a:rPr lang="et-EE" dirty="0" smtClean="0"/>
              <a:t> </a:t>
            </a:r>
          </a:p>
          <a:p>
            <a:r>
              <a:rPr lang="et-EE" dirty="0" err="1" smtClean="0"/>
              <a:t>Designed</a:t>
            </a:r>
            <a:r>
              <a:rPr lang="et-EE" dirty="0" smtClean="0"/>
              <a:t> a </a:t>
            </a:r>
            <a:r>
              <a:rPr lang="et-EE" dirty="0" err="1" smtClean="0"/>
              <a:t>new</a:t>
            </a:r>
            <a:r>
              <a:rPr lang="et-EE" dirty="0" smtClean="0"/>
              <a:t> </a:t>
            </a:r>
            <a:r>
              <a:rPr lang="et-EE" dirty="0" err="1" smtClean="0"/>
              <a:t>framework</a:t>
            </a:r>
            <a:r>
              <a:rPr lang="et-EE" dirty="0" smtClean="0"/>
              <a:t> </a:t>
            </a:r>
            <a:r>
              <a:rPr lang="et-EE" dirty="0" err="1" smtClean="0"/>
              <a:t>Pregel</a:t>
            </a:r>
            <a:r>
              <a:rPr lang="et-EE" dirty="0" smtClean="0"/>
              <a:t> </a:t>
            </a:r>
            <a:r>
              <a:rPr lang="et-EE" dirty="0" err="1" smtClean="0"/>
              <a:t>instead</a:t>
            </a:r>
            <a:r>
              <a:rPr lang="et-EE" dirty="0" smtClean="0"/>
              <a:t> </a:t>
            </a:r>
            <a:r>
              <a:rPr lang="et-EE" dirty="0" err="1" smtClean="0"/>
              <a:t>that</a:t>
            </a:r>
            <a:r>
              <a:rPr lang="et-EE" dirty="0" smtClean="0"/>
              <a:t> </a:t>
            </a:r>
            <a:r>
              <a:rPr lang="et-EE" dirty="0" err="1" smtClean="0"/>
              <a:t>uses</a:t>
            </a:r>
            <a:r>
              <a:rPr lang="et-EE" dirty="0" smtClean="0"/>
              <a:t> </a:t>
            </a:r>
            <a:r>
              <a:rPr lang="et-EE" dirty="0" err="1" smtClean="0"/>
              <a:t>Bulk</a:t>
            </a:r>
            <a:r>
              <a:rPr lang="et-EE" dirty="0" smtClean="0"/>
              <a:t> </a:t>
            </a:r>
            <a:r>
              <a:rPr lang="et-EE" dirty="0" err="1" smtClean="0"/>
              <a:t>Synchronous</a:t>
            </a:r>
            <a:r>
              <a:rPr lang="et-EE" dirty="0" smtClean="0"/>
              <a:t> </a:t>
            </a:r>
            <a:r>
              <a:rPr lang="et-EE" dirty="0" err="1" smtClean="0"/>
              <a:t>parallel</a:t>
            </a:r>
            <a:r>
              <a:rPr lang="et-EE" dirty="0" smtClean="0"/>
              <a:t> </a:t>
            </a:r>
            <a:r>
              <a:rPr lang="et-EE" dirty="0" err="1" smtClean="0"/>
              <a:t>model</a:t>
            </a:r>
            <a:r>
              <a:rPr lang="et-EE" dirty="0" smtClean="0"/>
              <a:t> </a:t>
            </a:r>
            <a:r>
              <a:rPr lang="et-EE" dirty="0" err="1" smtClean="0"/>
              <a:t>instead</a:t>
            </a:r>
            <a:r>
              <a:rPr lang="et-EE" dirty="0" smtClean="0"/>
              <a:t> of MapReduce</a:t>
            </a:r>
          </a:p>
          <a:p>
            <a:pPr lvl="1"/>
            <a:r>
              <a:rPr lang="et-EE" dirty="0" err="1" smtClean="0"/>
              <a:t>Details</a:t>
            </a:r>
            <a:r>
              <a:rPr lang="et-EE" dirty="0" smtClean="0"/>
              <a:t> </a:t>
            </a:r>
            <a:r>
              <a:rPr lang="et-EE" dirty="0" err="1" smtClean="0"/>
              <a:t>published</a:t>
            </a:r>
            <a:r>
              <a:rPr lang="et-EE" dirty="0" smtClean="0"/>
              <a:t> </a:t>
            </a:r>
            <a:r>
              <a:rPr lang="et-EE" dirty="0" err="1" smtClean="0"/>
              <a:t>in</a:t>
            </a:r>
            <a:r>
              <a:rPr lang="et-EE" dirty="0" smtClean="0"/>
              <a:t> 2010</a:t>
            </a:r>
          </a:p>
          <a:p>
            <a:r>
              <a:rPr lang="et-EE" dirty="0" err="1" smtClean="0"/>
              <a:t>Pregel</a:t>
            </a:r>
            <a:r>
              <a:rPr lang="et-EE" dirty="0" smtClean="0"/>
              <a:t> </a:t>
            </a:r>
            <a:r>
              <a:rPr lang="et-EE" dirty="0" err="1" smtClean="0"/>
              <a:t>is</a:t>
            </a:r>
            <a:r>
              <a:rPr lang="et-EE" dirty="0" smtClean="0"/>
              <a:t> </a:t>
            </a:r>
            <a:r>
              <a:rPr lang="et-EE" dirty="0" err="1" smtClean="0"/>
              <a:t>proprietary</a:t>
            </a:r>
            <a:r>
              <a:rPr lang="et-EE" dirty="0" smtClean="0"/>
              <a:t>.</a:t>
            </a:r>
          </a:p>
          <a:p>
            <a:pPr lvl="1"/>
            <a:r>
              <a:rPr lang="et-EE" dirty="0" err="1" smtClean="0"/>
              <a:t>Like</a:t>
            </a:r>
            <a:r>
              <a:rPr lang="et-EE" dirty="0" smtClean="0"/>
              <a:t> </a:t>
            </a:r>
            <a:r>
              <a:rPr lang="et-EE" dirty="0" err="1" smtClean="0"/>
              <a:t>with</a:t>
            </a:r>
            <a:r>
              <a:rPr lang="et-EE" dirty="0" smtClean="0"/>
              <a:t> MapReduce, </a:t>
            </a:r>
            <a:r>
              <a:rPr lang="et-EE" dirty="0" err="1" smtClean="0"/>
              <a:t>third</a:t>
            </a:r>
            <a:r>
              <a:rPr lang="et-EE" dirty="0" smtClean="0"/>
              <a:t> </a:t>
            </a:r>
            <a:r>
              <a:rPr lang="et-EE" dirty="0" err="1" smtClean="0"/>
              <a:t>parties</a:t>
            </a:r>
            <a:r>
              <a:rPr lang="et-EE" dirty="0" smtClean="0"/>
              <a:t> </a:t>
            </a:r>
            <a:r>
              <a:rPr lang="et-EE" dirty="0" err="1" smtClean="0"/>
              <a:t>have</a:t>
            </a:r>
            <a:r>
              <a:rPr lang="et-EE" dirty="0" smtClean="0"/>
              <a:t> </a:t>
            </a:r>
            <a:r>
              <a:rPr lang="et-EE" dirty="0" err="1" smtClean="0"/>
              <a:t>designed</a:t>
            </a:r>
            <a:r>
              <a:rPr lang="et-EE" dirty="0" smtClean="0"/>
              <a:t> </a:t>
            </a:r>
            <a:r>
              <a:rPr lang="et-EE" dirty="0" err="1" smtClean="0"/>
              <a:t>alternative</a:t>
            </a:r>
            <a:r>
              <a:rPr lang="et-EE" dirty="0" smtClean="0"/>
              <a:t> </a:t>
            </a:r>
            <a:r>
              <a:rPr lang="et-EE" dirty="0" err="1" smtClean="0"/>
              <a:t>freely</a:t>
            </a:r>
            <a:r>
              <a:rPr lang="et-EE" dirty="0" smtClean="0"/>
              <a:t> </a:t>
            </a:r>
            <a:r>
              <a:rPr lang="et-EE" dirty="0" err="1" smtClean="0"/>
              <a:t>usable</a:t>
            </a:r>
            <a:r>
              <a:rPr lang="et-EE" dirty="0" smtClean="0"/>
              <a:t> </a:t>
            </a:r>
            <a:r>
              <a:rPr lang="et-EE" dirty="0" err="1" smtClean="0"/>
              <a:t>versions</a:t>
            </a:r>
            <a:r>
              <a:rPr lang="et-EE" dirty="0" smtClean="0"/>
              <a:t>:</a:t>
            </a:r>
          </a:p>
          <a:p>
            <a:pPr lvl="2"/>
            <a:r>
              <a:rPr lang="et-EE" sz="2600" dirty="0" err="1" smtClean="0"/>
              <a:t>jPregel</a:t>
            </a:r>
            <a:endParaRPr lang="et-EE" sz="2600" dirty="0" smtClean="0"/>
          </a:p>
          <a:p>
            <a:pPr lvl="2"/>
            <a:r>
              <a:rPr lang="et-EE" sz="2600" dirty="0" err="1" smtClean="0"/>
              <a:t>Hama</a:t>
            </a:r>
            <a:endParaRPr lang="et-EE" sz="2600" dirty="0" smtClean="0"/>
          </a:p>
          <a:p>
            <a:pPr lvl="2"/>
            <a:r>
              <a:rPr lang="et-EE" sz="2600" dirty="0" err="1" smtClean="0"/>
              <a:t>Giraph</a:t>
            </a:r>
            <a:endParaRPr lang="en-US" sz="2600" dirty="0" smtClean="0"/>
          </a:p>
          <a:p>
            <a:endParaRPr lang="en-US" sz="2400" dirty="0" smtClean="0"/>
          </a:p>
          <a:p>
            <a:endParaRPr lang="en-US" sz="2400" dirty="0" smtClean="0"/>
          </a:p>
          <a:p>
            <a:endParaRPr lang="et-EE" sz="24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41</a:t>
            </a:fld>
            <a:endParaRPr lang="en-US"/>
          </a:p>
        </p:txBody>
      </p:sp>
    </p:spTree>
    <p:extLst>
      <p:ext uri="{BB962C8B-B14F-4D97-AF65-F5344CB8AC3E}">
        <p14:creationId xmlns:p14="http://schemas.microsoft.com/office/powerpoint/2010/main" val="2706644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data from single sensor could be not more than some MBs per year however; cumulative data from all deployed sensors can scale up and reach in gigabytes or petabytes depending upon the speed of deployment.</a:t>
            </a:r>
            <a:endParaRPr lang="et-EE" dirty="0" smtClean="0"/>
          </a:p>
          <a:p>
            <a:endParaRPr lang="et-EE" dirty="0" smtClean="0"/>
          </a:p>
          <a:p>
            <a:r>
              <a:rPr lang="en-GB" dirty="0" smtClean="0"/>
              <a:t>Message queues such as Apache Kafka can be used to buffer and feed the data into stream processing systems such as Apache Storm or to leverage the stream part of generic engines such as Apache Spark.</a:t>
            </a:r>
            <a:endParaRPr lang="et-EE" dirty="0" smtClean="0"/>
          </a:p>
          <a:p>
            <a:endParaRPr lang="et-EE" dirty="0" smtClean="0"/>
          </a:p>
          <a:p>
            <a:r>
              <a:rPr lang="en-GB" dirty="0" smtClean="0"/>
              <a:t>http://www.telecomengine.com/article/intelligent-data-handling-success-mantra-iot</a:t>
            </a:r>
            <a:endParaRPr lang="et-EE" dirty="0" smtClean="0"/>
          </a:p>
          <a:p>
            <a:endParaRPr lang="et-EE" dirty="0" smtClean="0"/>
          </a:p>
          <a:p>
            <a:r>
              <a:rPr lang="et-EE" dirty="0" err="1" smtClean="0"/>
              <a:t>Digital</a:t>
            </a:r>
            <a:r>
              <a:rPr lang="et-EE" dirty="0" smtClean="0"/>
              <a:t> </a:t>
            </a:r>
            <a:r>
              <a:rPr lang="et-EE" dirty="0" err="1" smtClean="0"/>
              <a:t>forgetting</a:t>
            </a:r>
            <a:endParaRPr lang="en-US" dirty="0" smtClean="0"/>
          </a:p>
          <a:p>
            <a:endParaRPr lang="en-US" dirty="0" smtClean="0"/>
          </a:p>
          <a:p>
            <a:r>
              <a:rPr lang="en-US" b="1" i="1" dirty="0" smtClean="0"/>
              <a:t>Spark Streaming ecosystem: Spark Streaming can consume static and streaming data from various sources, process data using Spark SQL and </a:t>
            </a:r>
            <a:r>
              <a:rPr lang="en-US" b="1" i="1" dirty="0" err="1" smtClean="0"/>
              <a:t>DataFrames</a:t>
            </a:r>
            <a:r>
              <a:rPr lang="en-US" b="1" i="1" dirty="0" smtClean="0"/>
              <a:t>, apply machine learning techniques from </a:t>
            </a:r>
            <a:r>
              <a:rPr lang="en-US" b="1" i="1" dirty="0" err="1" smtClean="0"/>
              <a:t>MLlib</a:t>
            </a:r>
            <a:r>
              <a:rPr lang="en-US" b="1" i="1" dirty="0" smtClean="0"/>
              <a:t>, and finally push out results to external data storage systems.</a:t>
            </a:r>
          </a:p>
          <a:p>
            <a:endParaRPr lang="en-US" b="1" i="1" dirty="0" smtClean="0"/>
          </a:p>
          <a:p>
            <a:r>
              <a:rPr lang="en-US" smtClean="0"/>
              <a:t>https://www.datanami.com/2015/11/30/spark-streaming-what-is-it-and-whos-using-it/ </a:t>
            </a:r>
          </a:p>
          <a:p>
            <a:endParaRPr lang="en-GB"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42</a:t>
            </a:fld>
            <a:endParaRPr lang="en-US"/>
          </a:p>
        </p:txBody>
      </p:sp>
    </p:spTree>
    <p:extLst>
      <p:ext uri="{BB962C8B-B14F-4D97-AF65-F5344CB8AC3E}">
        <p14:creationId xmlns:p14="http://schemas.microsoft.com/office/powerpoint/2010/main" val="182684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3</a:t>
            </a:fld>
            <a:endParaRPr lang="en-US"/>
          </a:p>
        </p:txBody>
      </p:sp>
    </p:spTree>
    <p:extLst>
      <p:ext uri="{BB962C8B-B14F-4D97-AF65-F5344CB8AC3E}">
        <p14:creationId xmlns:p14="http://schemas.microsoft.com/office/powerpoint/2010/main" val="2841984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9737">
              <a:defRPr/>
            </a:pPr>
            <a:r>
              <a:rPr lang="en-US" dirty="0" smtClean="0"/>
              <a:t>And focus at a specific problem</a:t>
            </a:r>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44</a:t>
            </a:fld>
            <a:endParaRPr lang="en-US"/>
          </a:p>
        </p:txBody>
      </p:sp>
    </p:spTree>
    <p:extLst>
      <p:ext uri="{BB962C8B-B14F-4D97-AF65-F5344CB8AC3E}">
        <p14:creationId xmlns:p14="http://schemas.microsoft.com/office/powerpoint/2010/main" val="1825405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research progresses based on this big umbrella</a:t>
            </a:r>
            <a:endParaRPr lang="et-EE" dirty="0" smtClean="0"/>
          </a:p>
          <a:p>
            <a:endParaRPr lang="et-EE" dirty="0" smtClean="0"/>
          </a:p>
          <a:p>
            <a:r>
              <a:rPr lang="en-GB" dirty="0" smtClean="0"/>
              <a:t>“</a:t>
            </a:r>
            <a:r>
              <a:rPr lang="en-GB" i="1" dirty="0" smtClean="0">
                <a:effectLst/>
              </a:rPr>
              <a:t>The most profound technologies are those that disappear. They weave themselves into the fabric of everyday life until they are indistinguishable from it.</a:t>
            </a:r>
            <a:r>
              <a:rPr lang="en-GB" dirty="0" smtClean="0"/>
              <a:t>” This statement in Mark Weiser’s well-known “The Computer for the Twenty-First Century” (Scientific American, 1991, pp. 66–75) has been a source of inspiration for many and still is an important guideline for the work in the Smart Future Initiative.</a:t>
            </a:r>
            <a:endParaRPr lang="et-EE" dirty="0" smtClean="0"/>
          </a:p>
          <a:p>
            <a:endParaRPr lang="et-EE" dirty="0" smtClean="0"/>
          </a:p>
          <a:p>
            <a:r>
              <a:rPr lang="en-GB" dirty="0" smtClean="0"/>
              <a:t>Weiser is widely considered to be the father of </a:t>
            </a:r>
            <a:r>
              <a:rPr lang="en-GB" dirty="0" smtClean="0">
                <a:hlinkClick r:id="rId3" tooltip="Ubiquitous computing"/>
              </a:rPr>
              <a:t>ubiquitous computing</a:t>
            </a:r>
            <a:r>
              <a:rPr lang="en-GB" dirty="0" smtClean="0"/>
              <a:t>, a term he coined in 1988.</a:t>
            </a:r>
            <a:endParaRPr lang="en-US" dirty="0"/>
          </a:p>
        </p:txBody>
      </p:sp>
      <p:sp>
        <p:nvSpPr>
          <p:cNvPr id="4" name="Slide Number Placeholder 3"/>
          <p:cNvSpPr>
            <a:spLocks noGrp="1"/>
          </p:cNvSpPr>
          <p:nvPr>
            <p:ph type="sldNum" sz="quarter" idx="10"/>
          </p:nvPr>
        </p:nvSpPr>
        <p:spPr/>
        <p:txBody>
          <a:bodyPr/>
          <a:lstStyle/>
          <a:p>
            <a:fld id="{7D2115AC-CAD7-1244-B9BC-39A5D67F1497}" type="slidenum">
              <a:rPr lang="en-US" smtClean="0"/>
              <a:t>47</a:t>
            </a:fld>
            <a:endParaRPr lang="en-US"/>
          </a:p>
        </p:txBody>
      </p:sp>
    </p:spTree>
    <p:extLst>
      <p:ext uri="{BB962C8B-B14F-4D97-AF65-F5344CB8AC3E}">
        <p14:creationId xmlns:p14="http://schemas.microsoft.com/office/powerpoint/2010/main" val="1169479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48</a:t>
            </a:fld>
            <a:endParaRPr lang="en-US"/>
          </a:p>
        </p:txBody>
      </p:sp>
    </p:spTree>
    <p:extLst>
      <p:ext uri="{BB962C8B-B14F-4D97-AF65-F5344CB8AC3E}">
        <p14:creationId xmlns:p14="http://schemas.microsoft.com/office/powerpoint/2010/main" val="2854996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addition to this, University of Tartu is also participating in EU Horizon 2020 Smart Cities &amp; Communities Lighthouse (</a:t>
            </a:r>
            <a:r>
              <a:rPr lang="en-US" sz="1200" kern="1200" dirty="0" err="1" smtClean="0">
                <a:solidFill>
                  <a:schemeClr val="tx1"/>
                </a:solidFill>
                <a:effectLst/>
                <a:latin typeface="+mn-lt"/>
                <a:ea typeface="+mn-ea"/>
                <a:cs typeface="+mn-cs"/>
              </a:rPr>
              <a:t>SmartEnCity</a:t>
            </a:r>
            <a:r>
              <a:rPr lang="en-US" sz="1200" kern="1200" dirty="0" smtClean="0">
                <a:solidFill>
                  <a:schemeClr val="tx1"/>
                </a:solidFill>
                <a:effectLst/>
                <a:latin typeface="+mn-lt"/>
                <a:ea typeface="+mn-ea"/>
                <a:cs typeface="+mn-cs"/>
              </a:rPr>
              <a:t>) project. The project is targeted at reconstruction of an existing city into a smart and energy-efficient community. Tartu is one of the planned pilot cities, and the project is targeted at renovating 900 Khrushchev-era apartments (23 houses). The project and the consortium will bring in the preliminary knowledge of building smart environments to ITEE and will provide us access to a significant user base where the future solutions of ITEE will be applied.</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sv-SE" dirty="0" smtClean="0"/>
              <a:t>Vitoria (Spain), Tartu (Estonia) and Sonderborg (Denmark),</a:t>
            </a:r>
            <a:r>
              <a:rPr lang="sv-SE" baseline="0" dirty="0" smtClean="0"/>
              <a:t> 3 cities in </a:t>
            </a:r>
            <a:r>
              <a:rPr lang="en-US" sz="1200" kern="1200" dirty="0" err="1" smtClean="0">
                <a:solidFill>
                  <a:schemeClr val="tx1"/>
                </a:solidFill>
                <a:effectLst/>
                <a:latin typeface="+mn-lt"/>
                <a:ea typeface="+mn-ea"/>
                <a:cs typeface="+mn-cs"/>
              </a:rPr>
              <a:t>SmartEnCity</a:t>
            </a:r>
            <a:r>
              <a:rPr lang="en-US" sz="1200" kern="1200" dirty="0" smtClean="0">
                <a:solidFill>
                  <a:schemeClr val="tx1"/>
                </a:solidFill>
                <a:effectLst/>
                <a:latin typeface="+mn-lt"/>
                <a:ea typeface="+mn-ea"/>
                <a:cs typeface="+mn-cs"/>
              </a:rPr>
              <a:t> project.</a:t>
            </a:r>
            <a:endParaRPr lang="sv-SE"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sv-SE" dirty="0" smtClean="0"/>
              <a:t>https://eu-smartcities.eu/content/vitoria-tartu-and-sonderborg-join-h2020-smartencity-project </a:t>
            </a: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Behavioral aspects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e.g. We set up nice home, which</a:t>
            </a:r>
            <a:r>
              <a:rPr lang="en-US" baseline="0" dirty="0" smtClean="0"/>
              <a:t> regulates the heat in the room and the person opens the window.</a:t>
            </a:r>
            <a:endParaRPr lang="en-US" dirty="0" smtClean="0"/>
          </a:p>
          <a:p>
            <a:r>
              <a:rPr lang="en-US" dirty="0" smtClean="0"/>
              <a:t>Business models</a:t>
            </a:r>
          </a:p>
          <a:p>
            <a:pPr lvl="1"/>
            <a:r>
              <a:rPr lang="en-US" dirty="0" smtClean="0"/>
              <a:t>How to encourage people in using these smart technologies</a:t>
            </a:r>
          </a:p>
          <a:p>
            <a:pPr lvl="1"/>
            <a:r>
              <a:rPr lang="en-US" dirty="0" smtClean="0"/>
              <a:t>Giving back a lump sum amount at the end of the year</a:t>
            </a:r>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49</a:t>
            </a:fld>
            <a:endParaRPr lang="en-US"/>
          </a:p>
        </p:txBody>
      </p:sp>
    </p:spTree>
    <p:extLst>
      <p:ext uri="{BB962C8B-B14F-4D97-AF65-F5344CB8AC3E}">
        <p14:creationId xmlns:p14="http://schemas.microsoft.com/office/powerpoint/2010/main" val="330480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t-EE" dirty="0" smtClean="0"/>
          </a:p>
        </p:txBody>
      </p:sp>
      <p:sp>
        <p:nvSpPr>
          <p:cNvPr id="29700" name="Slide Number Placeholder 3"/>
          <p:cNvSpPr>
            <a:spLocks noGrp="1"/>
          </p:cNvSpPr>
          <p:nvPr>
            <p:ph type="sldNum" sz="quarter" idx="5"/>
          </p:nvPr>
        </p:nvSpPr>
        <p:spPr/>
        <p:txBody>
          <a:bodyPr/>
          <a:lstStyle/>
          <a:p>
            <a:pPr>
              <a:defRPr/>
            </a:pPr>
            <a:fld id="{08E4B68F-7915-408E-A7B1-B81361A0164A}" type="slidenum">
              <a:rPr lang="en-GB" smtClean="0"/>
              <a:pPr>
                <a:defRPr/>
              </a:pPr>
              <a:t>5</a:t>
            </a:fld>
            <a:endParaRPr lang="en-GB" dirty="0" smtClean="0"/>
          </a:p>
        </p:txBody>
      </p:sp>
    </p:spTree>
    <p:extLst>
      <p:ext uri="{BB962C8B-B14F-4D97-AF65-F5344CB8AC3E}">
        <p14:creationId xmlns:p14="http://schemas.microsoft.com/office/powerpoint/2010/main" val="2610626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6</a:t>
            </a:fld>
            <a:endParaRPr lang="en-US" dirty="0"/>
          </a:p>
        </p:txBody>
      </p:sp>
    </p:spTree>
    <p:extLst>
      <p:ext uri="{BB962C8B-B14F-4D97-AF65-F5344CB8AC3E}">
        <p14:creationId xmlns:p14="http://schemas.microsoft.com/office/powerpoint/2010/main" val="747209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102404" name="Slide Number Placeholder 3"/>
          <p:cNvSpPr>
            <a:spLocks noGrp="1"/>
          </p:cNvSpPr>
          <p:nvPr>
            <p:ph type="sldNum" sz="quarter" idx="5"/>
          </p:nvPr>
        </p:nvSpPr>
        <p:spPr>
          <a:noFill/>
        </p:spPr>
        <p:txBody>
          <a:bodyPr/>
          <a:lstStyle/>
          <a:p>
            <a:pPr defTabSz="794107"/>
            <a:fld id="{76CA4AA2-BA27-474E-A5D6-95C729EE728B}" type="slidenum">
              <a:rPr lang="de-DE" smtClean="0"/>
              <a:pPr defTabSz="794107"/>
              <a:t>8</a:t>
            </a:fld>
            <a:endParaRPr lang="de-DE" dirty="0" smtClean="0"/>
          </a:p>
        </p:txBody>
      </p:sp>
    </p:spTree>
    <p:extLst>
      <p:ext uri="{BB962C8B-B14F-4D97-AF65-F5344CB8AC3E}">
        <p14:creationId xmlns:p14="http://schemas.microsoft.com/office/powerpoint/2010/main" val="7150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A thing, </a:t>
            </a:r>
          </a:p>
          <a:p>
            <a:pPr lvl="1" algn="just"/>
            <a:r>
              <a:rPr lang="en-US" dirty="0" smtClean="0"/>
              <a:t>Can be a person with a heart monitor implant</a:t>
            </a:r>
          </a:p>
          <a:p>
            <a:pPr lvl="1" algn="just"/>
            <a:r>
              <a:rPr lang="en-US" dirty="0" smtClean="0"/>
              <a:t>A farm animal with a biochip transponder</a:t>
            </a:r>
          </a:p>
          <a:p>
            <a:pPr lvl="1" algn="just"/>
            <a:r>
              <a:rPr lang="en-US" dirty="0" smtClean="0"/>
              <a:t>An automobile that has built-in sensors </a:t>
            </a:r>
          </a:p>
          <a:p>
            <a:pPr lvl="1" algn="just"/>
            <a:r>
              <a:rPr lang="en-US" dirty="0" smtClean="0"/>
              <a:t>Other natural or man-made objects </a:t>
            </a:r>
          </a:p>
          <a:p>
            <a:pPr marL="454868" lvl="1" algn="just"/>
            <a:r>
              <a:rPr lang="en-US" dirty="0" smtClean="0"/>
              <a:t>With unique identifier and the ability to communicate over the internet  without requiring human interaction. </a:t>
            </a:r>
          </a:p>
          <a:p>
            <a:pPr marL="454868" lvl="1" algn="just"/>
            <a:endParaRPr lang="en-US" dirty="0" smtClean="0"/>
          </a:p>
          <a:p>
            <a:pPr marL="454868" lvl="1" algn="just"/>
            <a:r>
              <a:rPr lang="en-US" dirty="0" smtClean="0"/>
              <a:t>More</a:t>
            </a:r>
            <a:r>
              <a:rPr lang="en-US" baseline="0" dirty="0" smtClean="0"/>
              <a:t> connected things than people happened in 2008</a:t>
            </a:r>
            <a:endParaRPr lang="en-US" dirty="0" smtClean="0"/>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10</a:t>
            </a:fld>
            <a:endParaRPr lang="en-US"/>
          </a:p>
        </p:txBody>
      </p:sp>
    </p:spTree>
    <p:extLst>
      <p:ext uri="{BB962C8B-B14F-4D97-AF65-F5344CB8AC3E}">
        <p14:creationId xmlns:p14="http://schemas.microsoft.com/office/powerpoint/2010/main" val="2590655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Environment</a:t>
            </a:r>
            <a:r>
              <a:rPr lang="en-US" baseline="0" dirty="0" smtClean="0"/>
              <a:t> protection</a:t>
            </a:r>
          </a:p>
          <a:p>
            <a:r>
              <a:rPr lang="en-US" dirty="0" smtClean="0"/>
              <a:t>      Great Barrier Reef in Australia </a:t>
            </a:r>
          </a:p>
          <a:p>
            <a:r>
              <a:rPr lang="en-US" dirty="0" smtClean="0"/>
              <a:t>      Buoys equipped with sensors collect biological, physical, and chemical data to minimize and prevent reef damage</a:t>
            </a:r>
          </a:p>
          <a:p>
            <a:r>
              <a:rPr lang="en-US" dirty="0" smtClean="0"/>
              <a:t>Smart healthcare</a:t>
            </a:r>
          </a:p>
          <a:p>
            <a:r>
              <a:rPr lang="en-US" baseline="0" dirty="0" smtClean="0"/>
              <a:t>      </a:t>
            </a:r>
            <a:r>
              <a:rPr lang="en-US" dirty="0" smtClean="0"/>
              <a:t>Medication in The United States </a:t>
            </a:r>
          </a:p>
          <a:p>
            <a:r>
              <a:rPr lang="en-US" dirty="0" smtClean="0"/>
              <a:t>      Smart pill bottles remind patients to take their medication and records that the patient has taken the correct dosage</a:t>
            </a:r>
          </a:p>
          <a:p>
            <a:r>
              <a:rPr lang="en-US" dirty="0" smtClean="0"/>
              <a:t>Smart Agriculture</a:t>
            </a:r>
          </a:p>
          <a:p>
            <a:r>
              <a:rPr lang="en-US" dirty="0" smtClean="0"/>
              <a:t>      Minimizing the Use of Insecticides </a:t>
            </a:r>
          </a:p>
          <a:p>
            <a:r>
              <a:rPr lang="en-US" dirty="0" smtClean="0"/>
              <a:t>      Smart trapping solutions compile data and map the number of different types of insects that have been detected </a:t>
            </a:r>
          </a:p>
          <a:p>
            <a:endParaRPr lang="en-US" dirty="0" smtClean="0"/>
          </a:p>
          <a:p>
            <a:r>
              <a:rPr lang="en-US" dirty="0" smtClean="0"/>
              <a:t>Crop flood, decrease of oxygen in the soil, high humidity, low temperatures and low luminosity cause a </a:t>
            </a:r>
            <a:r>
              <a:rPr lang="en-US" b="1" dirty="0" smtClean="0"/>
              <a:t>lower plant development and an a bigger predisposition to be affected by plagues and diseases</a:t>
            </a:r>
            <a:r>
              <a:rPr lang="en-US" dirty="0" smtClean="0"/>
              <a:t>. During winter campaign, the great increase of plagues and diseases makes pesticides vigilance and control something vital for producers. The suitable technological developments allow to reach this goal.</a:t>
            </a:r>
          </a:p>
          <a:p>
            <a:endParaRPr lang="en-US" dirty="0" smtClean="0"/>
          </a:p>
          <a:p>
            <a:r>
              <a:rPr lang="en-US" dirty="0" smtClean="0"/>
              <a:t>For this reason, Red </a:t>
            </a:r>
            <a:r>
              <a:rPr lang="en-US" dirty="0" err="1" smtClean="0"/>
              <a:t>Tecnoparque</a:t>
            </a:r>
            <a:r>
              <a:rPr lang="en-US" dirty="0" smtClean="0"/>
              <a:t> Colombia has selected </a:t>
            </a:r>
            <a:r>
              <a:rPr lang="en-US" dirty="0" err="1" smtClean="0"/>
              <a:t>Libelium</a:t>
            </a:r>
            <a:r>
              <a:rPr lang="en-US" dirty="0" smtClean="0"/>
              <a:t> </a:t>
            </a:r>
            <a:r>
              <a:rPr lang="en-US" dirty="0" err="1" smtClean="0">
                <a:hlinkClick r:id="rId3" tooltip="Waspmote Plug &amp; Sense! Sensor Platform"/>
              </a:rPr>
              <a:t>Waspmote</a:t>
            </a:r>
            <a:r>
              <a:rPr lang="en-US" dirty="0" smtClean="0">
                <a:hlinkClick r:id="rId3" tooltip="Waspmote Plug &amp; Sense! Sensor Platform"/>
              </a:rPr>
              <a:t> Plug &amp; Sense! Sensor Platform</a:t>
            </a:r>
            <a:r>
              <a:rPr lang="en-US" dirty="0" smtClean="0"/>
              <a:t> to develop a </a:t>
            </a:r>
            <a:r>
              <a:rPr lang="en-US" b="1" dirty="0" smtClean="0"/>
              <a:t>Smart Farming project</a:t>
            </a:r>
            <a:r>
              <a:rPr lang="en-US" dirty="0" smtClean="0"/>
              <a:t> with remote sensors. Plantain crops has been monitored with different sensors added to </a:t>
            </a:r>
            <a:r>
              <a:rPr lang="en-US" dirty="0" err="1" smtClean="0"/>
              <a:t>Waspmote</a:t>
            </a:r>
            <a:r>
              <a:rPr lang="en-US" dirty="0" smtClean="0"/>
              <a:t> Plug &amp; Sense!:</a:t>
            </a:r>
          </a:p>
          <a:p>
            <a:r>
              <a:rPr lang="en-US" dirty="0" err="1" smtClean="0">
                <a:effectLst/>
                <a:hlinkClick r:id="rId4" tooltip="Waspmote Plug &amp; Sense! Smart Agriculture"/>
              </a:rPr>
              <a:t>Waspmote</a:t>
            </a:r>
            <a:r>
              <a:rPr lang="en-US" dirty="0" smtClean="0">
                <a:effectLst/>
                <a:hlinkClick r:id="rId4" tooltip="Waspmote Plug &amp; Sense! Smart Agriculture"/>
              </a:rPr>
              <a:t> Plug &amp; Sense! Smart Agriculture</a:t>
            </a:r>
            <a:r>
              <a:rPr lang="en-US" dirty="0" smtClean="0">
                <a:effectLst/>
              </a:rPr>
              <a:t>: </a:t>
            </a:r>
          </a:p>
          <a:p>
            <a:pPr lvl="1"/>
            <a:r>
              <a:rPr lang="en-US" dirty="0" smtClean="0">
                <a:effectLst/>
              </a:rPr>
              <a:t>Digital Humidity &amp; Temperature</a:t>
            </a:r>
          </a:p>
          <a:p>
            <a:pPr lvl="1"/>
            <a:r>
              <a:rPr lang="en-US" dirty="0" smtClean="0">
                <a:effectLst/>
              </a:rPr>
              <a:t>Soil moisture.</a:t>
            </a:r>
          </a:p>
          <a:p>
            <a:pPr lvl="1"/>
            <a:r>
              <a:rPr lang="en-US" dirty="0" smtClean="0">
                <a:effectLst/>
              </a:rPr>
              <a:t>Soil temperature.</a:t>
            </a:r>
          </a:p>
          <a:p>
            <a:pPr lvl="1"/>
            <a:r>
              <a:rPr lang="en-US" dirty="0" smtClean="0">
                <a:effectLst/>
              </a:rPr>
              <a:t>Trunk diameter.</a:t>
            </a:r>
          </a:p>
          <a:p>
            <a:pPr lvl="1"/>
            <a:r>
              <a:rPr lang="en-US" dirty="0" smtClean="0">
                <a:effectLst/>
              </a:rPr>
              <a:t>Fruit diameter.</a:t>
            </a:r>
          </a:p>
          <a:p>
            <a:pPr lvl="1"/>
            <a:r>
              <a:rPr lang="en-US" dirty="0" smtClean="0">
                <a:effectLst/>
              </a:rPr>
              <a:t>Pluviometer.</a:t>
            </a:r>
          </a:p>
          <a:p>
            <a:pPr lvl="1"/>
            <a:r>
              <a:rPr lang="en-US" dirty="0" smtClean="0">
                <a:effectLst/>
              </a:rPr>
              <a:t>Solar radiation.</a:t>
            </a:r>
          </a:p>
          <a:p>
            <a:r>
              <a:rPr lang="en-US" dirty="0" err="1" smtClean="0">
                <a:effectLst/>
                <a:hlinkClick r:id="rId5" tooltip="Waspmote Plug &amp; Sense! Smart Environment"/>
              </a:rPr>
              <a:t>Waspmote</a:t>
            </a:r>
            <a:r>
              <a:rPr lang="en-US" dirty="0" smtClean="0">
                <a:effectLst/>
                <a:hlinkClick r:id="rId5" tooltip="Waspmote Plug &amp; Sense! Smart Environment"/>
              </a:rPr>
              <a:t> Plug &amp; Sense! Smart Environment</a:t>
            </a:r>
            <a:r>
              <a:rPr lang="en-US" dirty="0" smtClean="0">
                <a:effectLst/>
              </a:rPr>
              <a:t>: </a:t>
            </a:r>
          </a:p>
          <a:p>
            <a:pPr lvl="1"/>
            <a:r>
              <a:rPr lang="en-US" dirty="0" smtClean="0">
                <a:effectLst/>
              </a:rPr>
              <a:t>Ammonia (NH</a:t>
            </a:r>
            <a:r>
              <a:rPr lang="en-US" baseline="-25000" dirty="0" smtClean="0">
                <a:effectLst/>
              </a:rPr>
              <a:t>3</a:t>
            </a:r>
            <a:r>
              <a:rPr lang="en-US" dirty="0" smtClean="0">
                <a:effectLst/>
              </a:rPr>
              <a:t>)</a:t>
            </a:r>
          </a:p>
          <a:p>
            <a:r>
              <a:rPr lang="en-US" dirty="0" smtClean="0"/>
              <a:t>Monitoring these parameters, </a:t>
            </a:r>
            <a:r>
              <a:rPr lang="en-US" dirty="0" err="1" smtClean="0"/>
              <a:t>Redcom</a:t>
            </a:r>
            <a:r>
              <a:rPr lang="en-US" dirty="0" smtClean="0"/>
              <a:t> </a:t>
            </a:r>
            <a:r>
              <a:rPr lang="en-US" dirty="0" err="1" smtClean="0"/>
              <a:t>Tecnoparque</a:t>
            </a:r>
            <a:r>
              <a:rPr lang="en-US" dirty="0" smtClean="0"/>
              <a:t> is remotely supervising ambient and agronomic variations to </a:t>
            </a:r>
            <a:r>
              <a:rPr lang="en-US" b="1" dirty="0" smtClean="0"/>
              <a:t>investigate new banana varieties</a:t>
            </a:r>
            <a:r>
              <a:rPr lang="en-US" dirty="0" smtClean="0"/>
              <a:t>. This solution also lets them to know harvesting projection, to optimize water usage, to prevent plagues and diseases, to reduce fertilizers consumption and to catalogue soils depending on climate and culture.</a:t>
            </a:r>
          </a:p>
          <a:p>
            <a:r>
              <a:rPr lang="en-US" dirty="0" err="1" smtClean="0">
                <a:hlinkClick r:id="rId3" tooltip="Waspmote Plug &amp; Sense! Sensor Platform"/>
              </a:rPr>
              <a:t>Waspmote</a:t>
            </a:r>
            <a:r>
              <a:rPr lang="en-US" dirty="0" smtClean="0">
                <a:hlinkClick r:id="rId3" tooltip="Waspmote Plug &amp; Sense! Sensor Platform"/>
              </a:rPr>
              <a:t> Plug &amp; Sense! Sensor Platforms</a:t>
            </a:r>
            <a:r>
              <a:rPr lang="en-US" dirty="0" smtClean="0"/>
              <a:t> communicate with </a:t>
            </a:r>
            <a:r>
              <a:rPr lang="en-US" dirty="0" err="1" smtClean="0">
                <a:hlinkClick r:id="rId6" tooltip="Meshlium Gateway"/>
              </a:rPr>
              <a:t>Meshlium</a:t>
            </a:r>
            <a:r>
              <a:rPr lang="en-US" dirty="0" smtClean="0">
                <a:hlinkClick r:id="rId6" tooltip="Meshlium Gateway"/>
              </a:rPr>
              <a:t> Gateway</a:t>
            </a:r>
            <a:r>
              <a:rPr lang="en-US" dirty="0" smtClean="0"/>
              <a:t> through 802.15.4 protocols while data is sent to the Cloud via 3G and GPRS. The information is visualized in an own cloud-based application for the project. The platform is accessible through any computer and also by a mobile application.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2441D11-4E1B-40ED-A5FB-73B9267B7B69}" type="slidenum">
              <a:rPr lang="en-US" smtClean="0"/>
              <a:pPr/>
              <a:t>11</a:t>
            </a:fld>
            <a:endParaRPr lang="en-US"/>
          </a:p>
        </p:txBody>
      </p:sp>
    </p:spTree>
    <p:extLst>
      <p:ext uri="{BB962C8B-B14F-4D97-AF65-F5344CB8AC3E}">
        <p14:creationId xmlns:p14="http://schemas.microsoft.com/office/powerpoint/2010/main" val="2579920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t>The Internet of Things allows people and things to be connected </a:t>
            </a:r>
            <a:r>
              <a:rPr lang="en-US" b="1" i="1" dirty="0"/>
              <a:t>Anytime</a:t>
            </a:r>
            <a:r>
              <a:rPr lang="en-US" i="1" dirty="0"/>
              <a:t>, </a:t>
            </a:r>
            <a:r>
              <a:rPr lang="en-US" b="1" i="1" dirty="0"/>
              <a:t>Anyplace</a:t>
            </a:r>
            <a:r>
              <a:rPr lang="en-US" i="1" dirty="0"/>
              <a:t>, with </a:t>
            </a:r>
            <a:r>
              <a:rPr lang="en-US" b="1" i="1" dirty="0"/>
              <a:t>Anything</a:t>
            </a:r>
            <a:r>
              <a:rPr lang="en-US" i="1" dirty="0"/>
              <a:t> and </a:t>
            </a:r>
            <a:r>
              <a:rPr lang="en-US" b="1" i="1" dirty="0"/>
              <a:t>Anyone</a:t>
            </a:r>
            <a:r>
              <a:rPr lang="en-US" i="1" dirty="0"/>
              <a:t>, ideally using </a:t>
            </a:r>
            <a:r>
              <a:rPr lang="en-US" b="1" i="1" dirty="0"/>
              <a:t>Any path/network </a:t>
            </a:r>
            <a:r>
              <a:rPr lang="en-US" i="1" dirty="0"/>
              <a:t>and </a:t>
            </a:r>
            <a:r>
              <a:rPr lang="en-US" b="1" i="1" dirty="0"/>
              <a:t>Any service</a:t>
            </a:r>
            <a:r>
              <a:rPr lang="en-US" dirty="0"/>
              <a:t>”—(Guillemin and </a:t>
            </a:r>
            <a:r>
              <a:rPr lang="en-US" dirty="0" err="1"/>
              <a:t>Friess</a:t>
            </a:r>
            <a:r>
              <a:rPr lang="en-US" dirty="0"/>
              <a:t>, 2009)</a:t>
            </a:r>
          </a:p>
          <a:p>
            <a:endParaRPr lang="en-US" dirty="0"/>
          </a:p>
          <a:p>
            <a:r>
              <a:rPr lang="en-AU" dirty="0"/>
              <a:t>US National Intelligence Council has predicted that “</a:t>
            </a:r>
            <a:r>
              <a:rPr lang="en-AU" i="1" dirty="0"/>
              <a:t>by 2025 Internet nodes may reside in everyday things–food packages, furniture, paper documents, and more</a:t>
            </a:r>
            <a:r>
              <a:rPr lang="en-AU" dirty="0"/>
              <a:t>” </a:t>
            </a:r>
          </a:p>
          <a:p>
            <a:endParaRPr lang="en-AU" dirty="0"/>
          </a:p>
          <a:p>
            <a:r>
              <a:rPr lang="en-AU" dirty="0"/>
              <a:t>UK + Germany governments supported £73 million for </a:t>
            </a:r>
            <a:r>
              <a:rPr lang="en-AU" dirty="0" err="1"/>
              <a:t>IoT</a:t>
            </a:r>
            <a:r>
              <a:rPr lang="en-AU" dirty="0"/>
              <a:t> (2014).</a:t>
            </a:r>
          </a:p>
          <a:p>
            <a:r>
              <a:rPr lang="en-AU" dirty="0"/>
              <a:t>China government is planning to invest $800 million by 2015.</a:t>
            </a:r>
          </a:p>
          <a:p>
            <a:endParaRPr lang="en-US" dirty="0"/>
          </a:p>
        </p:txBody>
      </p:sp>
      <p:sp>
        <p:nvSpPr>
          <p:cNvPr id="4" name="Slide Number Placeholder 3"/>
          <p:cNvSpPr>
            <a:spLocks noGrp="1"/>
          </p:cNvSpPr>
          <p:nvPr>
            <p:ph type="sldNum" sz="quarter" idx="10"/>
          </p:nvPr>
        </p:nvSpPr>
        <p:spPr/>
        <p:txBody>
          <a:bodyPr/>
          <a:lstStyle/>
          <a:p>
            <a:fld id="{FF3CD3AE-F861-497A-9DDB-9382BEEB27C0}" type="slidenum">
              <a:rPr lang="en-US" smtClean="0"/>
              <a:pPr/>
              <a:t>12</a:t>
            </a:fld>
            <a:endParaRPr lang="en-US"/>
          </a:p>
        </p:txBody>
      </p:sp>
    </p:spTree>
    <p:extLst>
      <p:ext uri="{BB962C8B-B14F-4D97-AF65-F5344CB8AC3E}">
        <p14:creationId xmlns:p14="http://schemas.microsoft.com/office/powerpoint/2010/main" val="711754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0"/>
          </p:nvPr>
        </p:nvSpPr>
        <p:spPr/>
        <p:txBody>
          <a:bodyPr/>
          <a:lstStyle/>
          <a:p>
            <a:fld id="{825BBABA-3E29-4B5E-B99A-A526D1BC623A}" type="datetime1">
              <a:rPr lang="en-US" smtClean="0"/>
              <a:t>8/16/2017</a:t>
            </a:fld>
            <a:endParaRPr lang="en-US"/>
          </a:p>
        </p:txBody>
      </p:sp>
      <p:sp>
        <p:nvSpPr>
          <p:cNvPr id="12" name="Slide Number Placeholder 11"/>
          <p:cNvSpPr>
            <a:spLocks noGrp="1"/>
          </p:cNvSpPr>
          <p:nvPr>
            <p:ph type="sldNum" sz="quarter" idx="11"/>
          </p:nvPr>
        </p:nvSpPr>
        <p:spPr/>
        <p:txBody>
          <a:bodyPr/>
          <a:lstStyle/>
          <a:p>
            <a:fld id="{5E13CB73-4A80-4381-9D36-E4FAC6A4A2C5}" type="slidenum">
              <a:rPr lang="en-US" smtClean="0"/>
              <a:pPr/>
              <a:t>‹#›</a:t>
            </a:fld>
            <a:endParaRPr lang="en-US" dirty="0"/>
          </a:p>
        </p:txBody>
      </p:sp>
      <p:sp>
        <p:nvSpPr>
          <p:cNvPr id="13" name="Footer Placeholder 12"/>
          <p:cNvSpPr>
            <a:spLocks noGrp="1"/>
          </p:cNvSpPr>
          <p:nvPr>
            <p:ph type="ftr" sz="quarter" idx="12"/>
          </p:nvPr>
        </p:nvSpPr>
        <p:spPr/>
        <p:txBody>
          <a:bodyPr/>
          <a:lstStyle/>
          <a:p>
            <a:r>
              <a:rPr lang="en-US" smtClean="0"/>
              <a:t>Satish Srirama</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7F799D-7ED8-47BE-8EF5-306CAD657A2E}" type="datetime1">
              <a:rPr lang="en-US" smtClean="0"/>
              <a:t>8/16/2017</a:t>
            </a:fld>
            <a:endParaRPr lang="en-US"/>
          </a:p>
        </p:txBody>
      </p:sp>
      <p:sp>
        <p:nvSpPr>
          <p:cNvPr id="5" name="Footer Placeholder 4"/>
          <p:cNvSpPr>
            <a:spLocks noGrp="1"/>
          </p:cNvSpPr>
          <p:nvPr>
            <p:ph type="ftr" sz="quarter" idx="11"/>
          </p:nvPr>
        </p:nvSpPr>
        <p:spPr/>
        <p:txBody>
          <a:bodyPr/>
          <a:lstStyle/>
          <a:p>
            <a:r>
              <a:rPr lang="en-US" smtClean="0"/>
              <a:t>Satish Srirama</a:t>
            </a:r>
            <a:endParaRPr lang="en-US"/>
          </a:p>
        </p:txBody>
      </p:sp>
      <p:sp>
        <p:nvSpPr>
          <p:cNvPr id="6" name="Slide Number Placeholder 5"/>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77D668-F901-404B-9849-3AA48B8E4496}" type="datetime1">
              <a:rPr lang="en-US" smtClean="0"/>
              <a:t>8/16/2017</a:t>
            </a:fld>
            <a:endParaRPr lang="en-US"/>
          </a:p>
        </p:txBody>
      </p:sp>
      <p:sp>
        <p:nvSpPr>
          <p:cNvPr id="5" name="Footer Placeholder 4"/>
          <p:cNvSpPr>
            <a:spLocks noGrp="1"/>
          </p:cNvSpPr>
          <p:nvPr>
            <p:ph type="ftr" sz="quarter" idx="11"/>
          </p:nvPr>
        </p:nvSpPr>
        <p:spPr/>
        <p:txBody>
          <a:bodyPr/>
          <a:lstStyle/>
          <a:p>
            <a:r>
              <a:rPr lang="en-US" smtClean="0"/>
              <a:t>Satish Srirama</a:t>
            </a:r>
            <a:endParaRPr lang="en-US"/>
          </a:p>
        </p:txBody>
      </p:sp>
      <p:sp>
        <p:nvSpPr>
          <p:cNvPr id="6" name="Slide Number Placeholder 5"/>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C10A84-387A-4696-A193-1B553CB98EA5}" type="datetime1">
              <a:rPr lang="en-US" smtClean="0"/>
              <a:t>8/16/2017</a:t>
            </a:fld>
            <a:endParaRPr lang="en-US"/>
          </a:p>
        </p:txBody>
      </p:sp>
      <p:sp>
        <p:nvSpPr>
          <p:cNvPr id="4" name="Footer Placeholder 3"/>
          <p:cNvSpPr>
            <a:spLocks noGrp="1"/>
          </p:cNvSpPr>
          <p:nvPr>
            <p:ph type="ftr" sz="quarter" idx="11"/>
          </p:nvPr>
        </p:nvSpPr>
        <p:spPr/>
        <p:txBody>
          <a:bodyPr/>
          <a:lstStyle/>
          <a:p>
            <a:r>
              <a:rPr lang="en-US" smtClean="0"/>
              <a:t>Satish Srirama</a:t>
            </a:r>
            <a:endParaRPr lang="en-US" dirty="0"/>
          </a:p>
        </p:txBody>
      </p:sp>
      <p:sp>
        <p:nvSpPr>
          <p:cNvPr id="5" name="Slide Number Placeholder 4"/>
          <p:cNvSpPr>
            <a:spLocks noGrp="1"/>
          </p:cNvSpPr>
          <p:nvPr>
            <p:ph type="sldNum" sz="quarter" idx="12"/>
          </p:nvPr>
        </p:nvSpPr>
        <p:spPr/>
        <p:txBody>
          <a:bodyPr/>
          <a:lstStyle/>
          <a:p>
            <a:fld id="{5E13CB73-4A80-4381-9D36-E4FAC6A4A2C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FF"/>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9"/>
          <p:cNvSpPr>
            <a:spLocks noGrp="1"/>
          </p:cNvSpPr>
          <p:nvPr>
            <p:ph type="dt" sz="half" idx="10"/>
          </p:nvPr>
        </p:nvSpPr>
        <p:spPr/>
        <p:txBody>
          <a:bodyPr/>
          <a:lstStyle/>
          <a:p>
            <a:fld id="{C9BB73D1-4501-4FCE-89D8-8DF6A72FC120}" type="datetime1">
              <a:rPr lang="en-US" smtClean="0"/>
              <a:t>8/16/2017</a:t>
            </a:fld>
            <a:endParaRPr lang="en-US"/>
          </a:p>
        </p:txBody>
      </p:sp>
      <p:sp>
        <p:nvSpPr>
          <p:cNvPr id="11" name="Slide Number Placeholder 10"/>
          <p:cNvSpPr>
            <a:spLocks noGrp="1"/>
          </p:cNvSpPr>
          <p:nvPr>
            <p:ph type="sldNum" sz="quarter" idx="11"/>
          </p:nvPr>
        </p:nvSpPr>
        <p:spPr/>
        <p:txBody>
          <a:bodyPr/>
          <a:lstStyle/>
          <a:p>
            <a:fld id="{5E13CB73-4A80-4381-9D36-E4FAC6A4A2C5}" type="slidenum">
              <a:rPr lang="en-US" smtClean="0"/>
              <a:pPr/>
              <a:t>‹#›</a:t>
            </a:fld>
            <a:endParaRPr lang="en-US" dirty="0"/>
          </a:p>
        </p:txBody>
      </p:sp>
      <p:sp>
        <p:nvSpPr>
          <p:cNvPr id="12" name="Footer Placeholder 11"/>
          <p:cNvSpPr>
            <a:spLocks noGrp="1"/>
          </p:cNvSpPr>
          <p:nvPr>
            <p:ph type="ftr" sz="quarter" idx="12"/>
          </p:nvPr>
        </p:nvSpPr>
        <p:spPr/>
        <p:txBody>
          <a:bodyPr/>
          <a:lstStyle/>
          <a:p>
            <a:r>
              <a:rPr lang="en-US" smtClean="0"/>
              <a:t>Satish Srirama</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D54195-7DF5-4C33-BA72-CF004374EB48}" type="datetime1">
              <a:rPr lang="en-US" smtClean="0"/>
              <a:t>8/16/2017</a:t>
            </a:fld>
            <a:endParaRPr lang="en-US"/>
          </a:p>
        </p:txBody>
      </p:sp>
      <p:sp>
        <p:nvSpPr>
          <p:cNvPr id="5" name="Footer Placeholder 4"/>
          <p:cNvSpPr>
            <a:spLocks noGrp="1"/>
          </p:cNvSpPr>
          <p:nvPr>
            <p:ph type="ftr" sz="quarter" idx="11"/>
          </p:nvPr>
        </p:nvSpPr>
        <p:spPr/>
        <p:txBody>
          <a:bodyPr/>
          <a:lstStyle/>
          <a:p>
            <a:r>
              <a:rPr lang="en-US" smtClean="0"/>
              <a:t>Satish Srirama</a:t>
            </a:r>
            <a:endParaRPr lang="en-US"/>
          </a:p>
        </p:txBody>
      </p:sp>
      <p:sp>
        <p:nvSpPr>
          <p:cNvPr id="6" name="Slide Number Placeholder 5"/>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AC8EF8-7393-403F-AB67-7B6540785BC1}" type="datetime1">
              <a:rPr lang="en-US" smtClean="0"/>
              <a:t>8/16/2017</a:t>
            </a:fld>
            <a:endParaRPr lang="en-US"/>
          </a:p>
        </p:txBody>
      </p:sp>
      <p:sp>
        <p:nvSpPr>
          <p:cNvPr id="6" name="Footer Placeholder 5"/>
          <p:cNvSpPr>
            <a:spLocks noGrp="1"/>
          </p:cNvSpPr>
          <p:nvPr>
            <p:ph type="ftr" sz="quarter" idx="11"/>
          </p:nvPr>
        </p:nvSpPr>
        <p:spPr/>
        <p:txBody>
          <a:bodyPr/>
          <a:lstStyle/>
          <a:p>
            <a:r>
              <a:rPr lang="en-US" smtClean="0"/>
              <a:t>Satish Srirama</a:t>
            </a:r>
            <a:endParaRPr lang="en-US"/>
          </a:p>
        </p:txBody>
      </p:sp>
      <p:sp>
        <p:nvSpPr>
          <p:cNvPr id="7" name="Slide Number Placeholder 6"/>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3128DF-6A8A-43A0-80C7-EA24FED0E77A}" type="datetime1">
              <a:rPr lang="en-US" smtClean="0"/>
              <a:t>8/16/2017</a:t>
            </a:fld>
            <a:endParaRPr lang="en-US"/>
          </a:p>
        </p:txBody>
      </p:sp>
      <p:sp>
        <p:nvSpPr>
          <p:cNvPr id="8" name="Footer Placeholder 7"/>
          <p:cNvSpPr>
            <a:spLocks noGrp="1"/>
          </p:cNvSpPr>
          <p:nvPr>
            <p:ph type="ftr" sz="quarter" idx="11"/>
          </p:nvPr>
        </p:nvSpPr>
        <p:spPr/>
        <p:txBody>
          <a:bodyPr/>
          <a:lstStyle/>
          <a:p>
            <a:r>
              <a:rPr lang="en-US" smtClean="0"/>
              <a:t>Satish Srirama</a:t>
            </a:r>
            <a:endParaRPr lang="en-US"/>
          </a:p>
        </p:txBody>
      </p:sp>
      <p:sp>
        <p:nvSpPr>
          <p:cNvPr id="9" name="Slide Number Placeholder 8"/>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AEEEE7F-385A-4E73-859F-1862AB223647}" type="datetime1">
              <a:rPr lang="en-US" smtClean="0"/>
              <a:t>8/16/2017</a:t>
            </a:fld>
            <a:endParaRPr lang="en-US"/>
          </a:p>
        </p:txBody>
      </p:sp>
      <p:sp>
        <p:nvSpPr>
          <p:cNvPr id="4" name="Footer Placeholder 3"/>
          <p:cNvSpPr>
            <a:spLocks noGrp="1"/>
          </p:cNvSpPr>
          <p:nvPr>
            <p:ph type="ftr" sz="quarter" idx="11"/>
          </p:nvPr>
        </p:nvSpPr>
        <p:spPr/>
        <p:txBody>
          <a:bodyPr/>
          <a:lstStyle/>
          <a:p>
            <a:r>
              <a:rPr lang="en-US" smtClean="0"/>
              <a:t>Satish Srirama</a:t>
            </a:r>
            <a:endParaRPr lang="en-US"/>
          </a:p>
        </p:txBody>
      </p:sp>
      <p:sp>
        <p:nvSpPr>
          <p:cNvPr id="5" name="Slide Number Placeholder 4"/>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463AE-BA08-4E08-95F1-5EFFBBA04130}" type="datetime1">
              <a:rPr lang="en-US" smtClean="0"/>
              <a:t>8/16/2017</a:t>
            </a:fld>
            <a:endParaRPr lang="en-US"/>
          </a:p>
        </p:txBody>
      </p:sp>
      <p:sp>
        <p:nvSpPr>
          <p:cNvPr id="3" name="Footer Placeholder 2"/>
          <p:cNvSpPr>
            <a:spLocks noGrp="1"/>
          </p:cNvSpPr>
          <p:nvPr>
            <p:ph type="ftr" sz="quarter" idx="11"/>
          </p:nvPr>
        </p:nvSpPr>
        <p:spPr/>
        <p:txBody>
          <a:bodyPr/>
          <a:lstStyle/>
          <a:p>
            <a:r>
              <a:rPr lang="en-US" smtClean="0"/>
              <a:t>Satish Srirama</a:t>
            </a:r>
            <a:endParaRPr lang="en-US"/>
          </a:p>
        </p:txBody>
      </p:sp>
      <p:sp>
        <p:nvSpPr>
          <p:cNvPr id="4" name="Slide Number Placeholder 3"/>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34FC40-EF5C-43D5-AF2C-797DEFCD07A7}" type="datetime1">
              <a:rPr lang="en-US" smtClean="0"/>
              <a:t>8/16/2017</a:t>
            </a:fld>
            <a:endParaRPr lang="en-US"/>
          </a:p>
        </p:txBody>
      </p:sp>
      <p:sp>
        <p:nvSpPr>
          <p:cNvPr id="6" name="Footer Placeholder 5"/>
          <p:cNvSpPr>
            <a:spLocks noGrp="1"/>
          </p:cNvSpPr>
          <p:nvPr>
            <p:ph type="ftr" sz="quarter" idx="11"/>
          </p:nvPr>
        </p:nvSpPr>
        <p:spPr/>
        <p:txBody>
          <a:bodyPr/>
          <a:lstStyle/>
          <a:p>
            <a:r>
              <a:rPr lang="en-US" smtClean="0"/>
              <a:t>Satish Srirama</a:t>
            </a:r>
            <a:endParaRPr lang="en-US"/>
          </a:p>
        </p:txBody>
      </p:sp>
      <p:sp>
        <p:nvSpPr>
          <p:cNvPr id="7" name="Slide Number Placeholder 6"/>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78E77C-CB6B-4325-B98C-5A681A07A1AD}" type="datetime1">
              <a:rPr lang="en-US" smtClean="0"/>
              <a:t>8/16/2017</a:t>
            </a:fld>
            <a:endParaRPr lang="en-US"/>
          </a:p>
        </p:txBody>
      </p:sp>
      <p:sp>
        <p:nvSpPr>
          <p:cNvPr id="6" name="Footer Placeholder 5"/>
          <p:cNvSpPr>
            <a:spLocks noGrp="1"/>
          </p:cNvSpPr>
          <p:nvPr>
            <p:ph type="ftr" sz="quarter" idx="11"/>
          </p:nvPr>
        </p:nvSpPr>
        <p:spPr/>
        <p:txBody>
          <a:bodyPr/>
          <a:lstStyle/>
          <a:p>
            <a:r>
              <a:rPr lang="en-US" smtClean="0"/>
              <a:t>Satish Srirama</a:t>
            </a:r>
            <a:endParaRPr lang="en-US"/>
          </a:p>
        </p:txBody>
      </p:sp>
      <p:sp>
        <p:nvSpPr>
          <p:cNvPr id="7" name="Slide Number Placeholder 6"/>
          <p:cNvSpPr>
            <a:spLocks noGrp="1"/>
          </p:cNvSpPr>
          <p:nvPr>
            <p:ph type="sldNum" sz="quarter" idx="12"/>
          </p:nvPr>
        </p:nvSpPr>
        <p:spPr/>
        <p:txBody>
          <a:bodyPr/>
          <a:lstStyle/>
          <a:p>
            <a:fld id="{5E13CB73-4A80-4381-9D36-E4FAC6A4A2C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86DC5C-1734-4B9C-8670-F49EBCF2279D}" type="datetime1">
              <a:rPr lang="en-US" smtClean="0"/>
              <a:t>8/16/2017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Satish Srirama</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3CB73-4A80-4381-9D36-E4FAC6A4A2C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jpe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9.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2" Type="http://schemas.openxmlformats.org/officeDocument/2006/relationships/notesSlide" Target="../notesSlides/notesSlide10.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jpeg"/><Relationship Id="rId22"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6.jpeg"/><Relationship Id="rId7" Type="http://schemas.openxmlformats.org/officeDocument/2006/relationships/image" Target="../media/image70.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emf"/><Relationship Id="rId10" Type="http://schemas.openxmlformats.org/officeDocument/2006/relationships/image" Target="../media/image73.emf"/><Relationship Id="rId4" Type="http://schemas.openxmlformats.org/officeDocument/2006/relationships/image" Target="../media/image67.wmf"/><Relationship Id="rId9" Type="http://schemas.openxmlformats.org/officeDocument/2006/relationships/image" Target="../media/image72.emf"/></Relationships>
</file>

<file path=ppt/slides/_rels/slide1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mc.cs.ut.e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datanami.com/2015/11/30/spark-streaming-what-is-it-and-whos-using-it/"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90.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png"/><Relationship Id="rId4" Type="http://schemas.openxmlformats.org/officeDocument/2006/relationships/image" Target="../media/image38.PNG"/><Relationship Id="rId9" Type="http://schemas.openxmlformats.org/officeDocument/2006/relationships/image" Target="../media/image95.png"/><Relationship Id="rId14" Type="http://schemas.openxmlformats.org/officeDocument/2006/relationships/image" Target="../media/image100.png"/></Relationships>
</file>

<file path=ppt/slides/_rels/slide4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image" Target="../media/image102.png"/><Relationship Id="rId16"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92.png"/><Relationship Id="rId5" Type="http://schemas.openxmlformats.org/officeDocument/2006/relationships/image" Target="../media/image105.png"/><Relationship Id="rId15" Type="http://schemas.openxmlformats.org/officeDocument/2006/relationships/image" Target="../media/image100.png"/><Relationship Id="rId10" Type="http://schemas.openxmlformats.org/officeDocument/2006/relationships/image" Target="../media/image91.png"/><Relationship Id="rId4" Type="http://schemas.openxmlformats.org/officeDocument/2006/relationships/image" Target="../media/image104.png"/><Relationship Id="rId9" Type="http://schemas.openxmlformats.org/officeDocument/2006/relationships/image" Target="../media/image38.PNG"/><Relationship Id="rId14" Type="http://schemas.openxmlformats.org/officeDocument/2006/relationships/image" Target="../media/image95.png"/></Relationships>
</file>

<file path=ppt/slides/_rels/slide4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mailto:srirama@ut.ee" TargetMode="External"/><Relationship Id="rId1" Type="http://schemas.openxmlformats.org/officeDocument/2006/relationships/slideLayout" Target="../slideLayouts/slideLayout3.xml"/><Relationship Id="rId4" Type="http://schemas.openxmlformats.org/officeDocument/2006/relationships/image" Target="../media/image116.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44775"/>
            <a:ext cx="7772400" cy="1470025"/>
          </a:xfrm>
        </p:spPr>
        <p:txBody>
          <a:bodyPr>
            <a:normAutofit fontScale="90000"/>
          </a:bodyPr>
          <a:lstStyle/>
          <a:p>
            <a:r>
              <a:rPr lang="en-GB" dirty="0" smtClean="0">
                <a:solidFill>
                  <a:srgbClr val="FF0000"/>
                </a:solidFill>
              </a:rPr>
              <a:t>Mobile and Cloud Centric Internet of Things</a:t>
            </a:r>
            <a:r>
              <a:rPr lang="en-GB" dirty="0" smtClean="0"/>
              <a:t/>
            </a:r>
            <a:br>
              <a:rPr lang="en-GB" dirty="0" smtClean="0"/>
            </a:br>
            <a:endParaRPr lang="en-GB" dirty="0"/>
          </a:p>
        </p:txBody>
      </p:sp>
      <p:sp>
        <p:nvSpPr>
          <p:cNvPr id="3" name="Subtitle 2"/>
          <p:cNvSpPr>
            <a:spLocks noGrp="1"/>
          </p:cNvSpPr>
          <p:nvPr>
            <p:ph type="subTitle" idx="1"/>
          </p:nvPr>
        </p:nvSpPr>
        <p:spPr>
          <a:xfrm>
            <a:off x="1371600" y="3429000"/>
            <a:ext cx="6400800" cy="1752600"/>
          </a:xfrm>
        </p:spPr>
        <p:txBody>
          <a:bodyPr/>
          <a:lstStyle/>
          <a:p>
            <a:endParaRPr lang="en-US" dirty="0" smtClean="0"/>
          </a:p>
          <a:p>
            <a:r>
              <a:rPr lang="en-US" dirty="0" smtClean="0"/>
              <a:t>Satish Srirama</a:t>
            </a:r>
          </a:p>
          <a:p>
            <a:r>
              <a:rPr lang="en-US" sz="2000" dirty="0" smtClean="0"/>
              <a:t>satish.srirama@ut.ee</a:t>
            </a:r>
            <a:endParaRPr lang="en-US" sz="2000" dirty="0"/>
          </a:p>
        </p:txBody>
      </p:sp>
      <p:sp>
        <p:nvSpPr>
          <p:cNvPr id="4" name="AutoShape 5" descr="jpeg&amp;filename=Quretec_big"/>
          <p:cNvSpPr>
            <a:spLocks noChangeAspect="1" noChangeArrowheads="1"/>
          </p:cNvSpPr>
          <p:nvPr/>
        </p:nvSpPr>
        <p:spPr bwMode="auto">
          <a:xfrm>
            <a:off x="1778000" y="1397000"/>
            <a:ext cx="304800" cy="304800"/>
          </a:xfrm>
          <a:prstGeom prst="rect">
            <a:avLst/>
          </a:prstGeom>
          <a:noFill/>
          <a:ln w="9525">
            <a:noFill/>
            <a:miter lim="800000"/>
            <a:headEnd/>
            <a:tailEnd/>
          </a:ln>
        </p:spPr>
        <p:txBody>
          <a:bodyPr/>
          <a:lstStyle/>
          <a:p>
            <a:endParaRPr lang="en-US" dirty="0">
              <a:latin typeface="Calibri" pitchFamily="34" charset="0"/>
            </a:endParaRPr>
          </a:p>
        </p:txBody>
      </p:sp>
      <p:pic>
        <p:nvPicPr>
          <p:cNvPr id="5" name="Picture 10" descr="http://www.cs.ut.ee/themes/aboutpeople/img/banners/rotate.php"/>
          <p:cNvPicPr>
            <a:picLocks noChangeAspect="1" noChangeArrowheads="1"/>
          </p:cNvPicPr>
          <p:nvPr/>
        </p:nvPicPr>
        <p:blipFill>
          <a:blip r:embed="rId3" cstate="print"/>
          <a:srcRect l="3421"/>
          <a:stretch>
            <a:fillRect/>
          </a:stretch>
        </p:blipFill>
        <p:spPr bwMode="auto">
          <a:xfrm>
            <a:off x="0" y="304800"/>
            <a:ext cx="9144000" cy="1190625"/>
          </a:xfrm>
          <a:prstGeom prst="rect">
            <a:avLst/>
          </a:prstGeom>
          <a:noFill/>
          <a:ln w="9525">
            <a:noFill/>
            <a:miter lim="800000"/>
            <a:headEnd/>
            <a:tailEnd/>
          </a:ln>
        </p:spPr>
      </p:pic>
      <p:pic>
        <p:nvPicPr>
          <p:cNvPr id="6" name="Picture 2" descr="http://www.cs.ut.ee/sites/default/files/TY_eng.gif"/>
          <p:cNvPicPr>
            <a:picLocks noChangeAspect="1" noChangeArrowheads="1"/>
          </p:cNvPicPr>
          <p:nvPr/>
        </p:nvPicPr>
        <p:blipFill>
          <a:blip r:embed="rId4" cstate="print"/>
          <a:srcRect/>
          <a:stretch>
            <a:fillRect/>
          </a:stretch>
        </p:blipFill>
        <p:spPr bwMode="auto">
          <a:xfrm>
            <a:off x="0" y="257175"/>
            <a:ext cx="4286250" cy="1190625"/>
          </a:xfrm>
          <a:prstGeom prst="rect">
            <a:avLst/>
          </a:prstGeom>
          <a:noFill/>
          <a:ln w="9525">
            <a:noFill/>
            <a:miter lim="800000"/>
            <a:headEnd/>
            <a:tailEnd/>
          </a:ln>
        </p:spPr>
      </p:pic>
      <p:sp>
        <p:nvSpPr>
          <p:cNvPr id="8" name="TextBox 7"/>
          <p:cNvSpPr txBox="1"/>
          <p:nvPr/>
        </p:nvSpPr>
        <p:spPr>
          <a:xfrm>
            <a:off x="2748509" y="5638800"/>
            <a:ext cx="3495765" cy="1015663"/>
          </a:xfrm>
          <a:prstGeom prst="rect">
            <a:avLst/>
          </a:prstGeom>
          <a:noFill/>
        </p:spPr>
        <p:txBody>
          <a:bodyPr wrap="none" rtlCol="0">
            <a:spAutoFit/>
          </a:bodyPr>
          <a:lstStyle/>
          <a:p>
            <a:pPr algn="ctr"/>
            <a:r>
              <a:rPr lang="en-GB" sz="2000" dirty="0" smtClean="0"/>
              <a:t>Guest Lecture at IIT Hyderabad</a:t>
            </a:r>
          </a:p>
          <a:p>
            <a:pPr algn="ctr"/>
            <a:r>
              <a:rPr lang="en-GB" sz="2000" dirty="0" smtClean="0"/>
              <a:t>17</a:t>
            </a:r>
            <a:r>
              <a:rPr lang="en-GB" sz="2000" baseline="30000" dirty="0" smtClean="0"/>
              <a:t>th</a:t>
            </a:r>
            <a:r>
              <a:rPr lang="en-GB" sz="2000" dirty="0" smtClean="0"/>
              <a:t> – 18</a:t>
            </a:r>
            <a:r>
              <a:rPr lang="en-GB" sz="2000" baseline="30000" dirty="0" smtClean="0"/>
              <a:t>th</a:t>
            </a:r>
            <a:r>
              <a:rPr lang="en-GB" sz="2000" dirty="0" smtClean="0"/>
              <a:t> August 2017</a:t>
            </a:r>
            <a:endParaRPr lang="et-EE" sz="2000" dirty="0"/>
          </a:p>
          <a:p>
            <a:pPr algn="ctr"/>
            <a:r>
              <a:rPr lang="et-EE" sz="2000" dirty="0" smtClean="0"/>
              <a:t>  </a:t>
            </a:r>
            <a:endParaRPr lang="en-GB" sz="2000" dirty="0"/>
          </a:p>
        </p:txBody>
      </p:sp>
      <p:pic>
        <p:nvPicPr>
          <p:cNvPr id="9" name="Picture 8"/>
          <p:cNvPicPr>
            <a:picLocks noChangeAspect="1"/>
          </p:cNvPicPr>
          <p:nvPr/>
        </p:nvPicPr>
        <p:blipFill>
          <a:blip r:embed="rId5"/>
          <a:stretch>
            <a:fillRect/>
          </a:stretch>
        </p:blipFill>
        <p:spPr>
          <a:xfrm>
            <a:off x="-68729" y="5070333"/>
            <a:ext cx="3192929" cy="194006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 of Things (</a:t>
            </a:r>
            <a:r>
              <a:rPr lang="en-US" dirty="0" smtClean="0"/>
              <a:t>IoT</a:t>
            </a:r>
            <a:r>
              <a:rPr lang="en-US" dirty="0"/>
              <a:t>)</a:t>
            </a:r>
          </a:p>
        </p:txBody>
      </p:sp>
      <p:sp>
        <p:nvSpPr>
          <p:cNvPr id="3" name="Content Placeholder 2"/>
          <p:cNvSpPr>
            <a:spLocks noGrp="1"/>
          </p:cNvSpPr>
          <p:nvPr>
            <p:ph idx="1"/>
          </p:nvPr>
        </p:nvSpPr>
        <p:spPr/>
        <p:txBody>
          <a:bodyPr>
            <a:normAutofit/>
          </a:bodyPr>
          <a:lstStyle/>
          <a:p>
            <a:r>
              <a:rPr lang="en-US" dirty="0" smtClean="0"/>
              <a:t>IoT</a:t>
            </a:r>
            <a:r>
              <a:rPr lang="en-US" i="1" dirty="0" smtClean="0"/>
              <a:t> </a:t>
            </a:r>
            <a:r>
              <a:rPr lang="en-US" i="1" dirty="0"/>
              <a:t>allows people and things to be </a:t>
            </a:r>
            <a:r>
              <a:rPr lang="en-US" i="1" dirty="0" smtClean="0"/>
              <a:t>connected</a:t>
            </a:r>
          </a:p>
          <a:p>
            <a:pPr lvl="1"/>
            <a:r>
              <a:rPr lang="en-US" b="1" i="1" dirty="0" smtClean="0"/>
              <a:t>Anytime</a:t>
            </a:r>
            <a:r>
              <a:rPr lang="en-US" i="1" dirty="0"/>
              <a:t>, </a:t>
            </a:r>
            <a:r>
              <a:rPr lang="en-US" b="1" i="1" dirty="0"/>
              <a:t>Anyplace</a:t>
            </a:r>
            <a:r>
              <a:rPr lang="en-US" i="1" dirty="0"/>
              <a:t>, with </a:t>
            </a:r>
            <a:r>
              <a:rPr lang="en-US" b="1" i="1" dirty="0"/>
              <a:t>Anything</a:t>
            </a:r>
            <a:r>
              <a:rPr lang="en-US" i="1" dirty="0"/>
              <a:t> and </a:t>
            </a:r>
            <a:r>
              <a:rPr lang="en-US" b="1" i="1" dirty="0"/>
              <a:t>Anyone</a:t>
            </a:r>
            <a:r>
              <a:rPr lang="en-US" i="1" dirty="0"/>
              <a:t>, ideally using </a:t>
            </a:r>
            <a:r>
              <a:rPr lang="en-US" b="1" i="1" dirty="0"/>
              <a:t>Any</a:t>
            </a:r>
            <a:r>
              <a:rPr lang="en-US" i="1" dirty="0"/>
              <a:t> </a:t>
            </a:r>
            <a:r>
              <a:rPr lang="en-US" b="1" i="1" dirty="0"/>
              <a:t>path/network</a:t>
            </a:r>
            <a:r>
              <a:rPr lang="en-US" i="1" dirty="0"/>
              <a:t> and </a:t>
            </a:r>
            <a:r>
              <a:rPr lang="en-US" b="1" i="1" dirty="0"/>
              <a:t>Any </a:t>
            </a:r>
            <a:r>
              <a:rPr lang="en-US" b="1" i="1" dirty="0" smtClean="0"/>
              <a:t>service</a:t>
            </a:r>
            <a:r>
              <a:rPr lang="et-EE" dirty="0" smtClean="0"/>
              <a:t> </a:t>
            </a:r>
            <a:r>
              <a:rPr lang="en-US" sz="1600" dirty="0">
                <a:solidFill>
                  <a:srgbClr val="C00000"/>
                </a:solidFill>
              </a:rPr>
              <a:t>[European Research Cluster on IoT]</a:t>
            </a:r>
          </a:p>
          <a:p>
            <a:r>
              <a:rPr lang="en-US" dirty="0"/>
              <a:t>More connected devices than people</a:t>
            </a:r>
          </a:p>
          <a:p>
            <a:r>
              <a:rPr lang="en-US" dirty="0" smtClean="0"/>
              <a:t>Cisco believes the market size will be </a:t>
            </a:r>
            <a:r>
              <a:rPr lang="en-US" dirty="0" smtClean="0">
                <a:solidFill>
                  <a:srgbClr val="FF0000"/>
                </a:solidFill>
              </a:rPr>
              <a:t>$19 trillion</a:t>
            </a:r>
            <a:r>
              <a:rPr lang="en-US" dirty="0" smtClean="0"/>
              <a:t> by 2025</a:t>
            </a:r>
          </a:p>
          <a:p>
            <a:endParaRPr lang="en-US" dirty="0" smtClean="0"/>
          </a:p>
          <a:p>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510" y="3623013"/>
            <a:ext cx="5357490" cy="3234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10"/>
          </p:nvPr>
        </p:nvSpPr>
        <p:spPr/>
        <p:txBody>
          <a:bodyPr/>
          <a:lstStyle/>
          <a:p>
            <a:fld id="{247F9CD5-8C92-4D25-8D98-C05ADB30F34F}" type="datetime1">
              <a:rPr lang="en-US" smtClean="0"/>
              <a:t>8/16/2017</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10" name="Slide Number Placeholder 9"/>
          <p:cNvSpPr>
            <a:spLocks noGrp="1"/>
          </p:cNvSpPr>
          <p:nvPr>
            <p:ph type="sldNum" sz="quarter" idx="11"/>
          </p:nvPr>
        </p:nvSpPr>
        <p:spPr/>
        <p:txBody>
          <a:bodyPr/>
          <a:lstStyle/>
          <a:p>
            <a:fld id="{5E13CB73-4A80-4381-9D36-E4FAC6A4A2C5}" type="slidenum">
              <a:rPr lang="en-US" smtClean="0"/>
              <a:pPr/>
              <a:t>10</a:t>
            </a:fld>
            <a:endParaRPr lang="en-US" dirty="0"/>
          </a:p>
        </p:txBody>
      </p:sp>
    </p:spTree>
    <p:extLst>
      <p:ext uri="{BB962C8B-B14F-4D97-AF65-F5344CB8AC3E}">
        <p14:creationId xmlns:p14="http://schemas.microsoft.com/office/powerpoint/2010/main" val="153765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IoT</a:t>
            </a:r>
            <a:r>
              <a:rPr lang="en-US" dirty="0" smtClean="0"/>
              <a:t> - Scenarios</a:t>
            </a:r>
            <a:endParaRPr lang="en-US" dirty="0"/>
          </a:p>
        </p:txBody>
      </p:sp>
      <p:sp>
        <p:nvSpPr>
          <p:cNvPr id="3" name="Content Placeholder 2"/>
          <p:cNvSpPr>
            <a:spLocks noGrp="1"/>
          </p:cNvSpPr>
          <p:nvPr>
            <p:ph idx="1"/>
          </p:nvPr>
        </p:nvSpPr>
        <p:spPr/>
        <p:txBody>
          <a:bodyPr/>
          <a:lstStyle/>
          <a:p>
            <a:r>
              <a:rPr lang="en-US" dirty="0"/>
              <a:t>Environment </a:t>
            </a:r>
            <a:r>
              <a:rPr lang="en-US" dirty="0" smtClean="0"/>
              <a:t>Protection</a:t>
            </a:r>
          </a:p>
          <a:p>
            <a:r>
              <a:rPr lang="en-US" dirty="0"/>
              <a:t>Smart </a:t>
            </a:r>
            <a:r>
              <a:rPr lang="en-US" dirty="0" smtClean="0"/>
              <a:t>Home</a:t>
            </a:r>
          </a:p>
          <a:p>
            <a:r>
              <a:rPr lang="en-US" dirty="0"/>
              <a:t>Smart </a:t>
            </a:r>
            <a:r>
              <a:rPr lang="en-US" dirty="0" smtClean="0"/>
              <a:t>Healthcare</a:t>
            </a:r>
          </a:p>
          <a:p>
            <a:r>
              <a:rPr lang="en-US" dirty="0"/>
              <a:t>Smart </a:t>
            </a:r>
            <a:r>
              <a:rPr lang="en-US" dirty="0" smtClean="0"/>
              <a:t>Agriculture</a:t>
            </a:r>
          </a:p>
          <a:p>
            <a:endParaRPr lang="en-US" dirty="0" smtClean="0"/>
          </a:p>
          <a:p>
            <a:endParaRPr lang="en-US" dirty="0"/>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2324" y="2133600"/>
            <a:ext cx="4044476" cy="317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682714"/>
            <a:ext cx="8229600"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784231"/>
            <a:ext cx="4438650" cy="3470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180119" y="5867400"/>
            <a:ext cx="1542345" cy="369332"/>
          </a:xfrm>
          <a:prstGeom prst="rect">
            <a:avLst/>
          </a:prstGeom>
        </p:spPr>
        <p:txBody>
          <a:bodyPr wrap="none">
            <a:spAutoFit/>
          </a:bodyPr>
          <a:lstStyle/>
          <a:p>
            <a:r>
              <a:rPr lang="en-US" dirty="0" smtClean="0">
                <a:solidFill>
                  <a:srgbClr val="C00000"/>
                </a:solidFill>
              </a:rPr>
              <a:t>[Kip Compton]</a:t>
            </a:r>
            <a:endParaRPr lang="en-US" dirty="0">
              <a:solidFill>
                <a:srgbClr val="C00000"/>
              </a:solidFill>
            </a:endParaRPr>
          </a:p>
        </p:txBody>
      </p:sp>
      <p:sp>
        <p:nvSpPr>
          <p:cNvPr id="13" name="Rectangle 12"/>
          <p:cNvSpPr/>
          <p:nvPr/>
        </p:nvSpPr>
        <p:spPr>
          <a:xfrm>
            <a:off x="2133600" y="6096000"/>
            <a:ext cx="2477730" cy="369332"/>
          </a:xfrm>
          <a:prstGeom prst="rect">
            <a:avLst/>
          </a:prstGeom>
        </p:spPr>
        <p:txBody>
          <a:bodyPr wrap="none">
            <a:spAutoFit/>
          </a:bodyPr>
          <a:lstStyle/>
          <a:p>
            <a:r>
              <a:rPr lang="en-US" dirty="0" smtClean="0">
                <a:solidFill>
                  <a:srgbClr val="C00000"/>
                </a:solidFill>
              </a:rPr>
              <a:t>[</a:t>
            </a:r>
            <a:r>
              <a:rPr lang="en-US" dirty="0" err="1" smtClean="0">
                <a:solidFill>
                  <a:srgbClr val="C00000"/>
                </a:solidFill>
              </a:rPr>
              <a:t>Perera</a:t>
            </a:r>
            <a:r>
              <a:rPr lang="en-US" dirty="0" smtClean="0">
                <a:solidFill>
                  <a:srgbClr val="C00000"/>
                </a:solidFill>
              </a:rPr>
              <a:t> et al, TETT 2014]</a:t>
            </a:r>
            <a:endParaRPr lang="en-US" dirty="0">
              <a:solidFill>
                <a:srgbClr val="C00000"/>
              </a:solidFill>
            </a:endParaRPr>
          </a:p>
        </p:txBody>
      </p:sp>
      <p:sp>
        <p:nvSpPr>
          <p:cNvPr id="11" name="Date Placeholder 10"/>
          <p:cNvSpPr>
            <a:spLocks noGrp="1"/>
          </p:cNvSpPr>
          <p:nvPr>
            <p:ph type="dt" sz="half" idx="10"/>
          </p:nvPr>
        </p:nvSpPr>
        <p:spPr/>
        <p:txBody>
          <a:bodyPr/>
          <a:lstStyle/>
          <a:p>
            <a:fld id="{FD309854-659E-47CA-B0B5-8F96DFDA2B16}" type="datetime1">
              <a:rPr lang="en-US" smtClean="0"/>
              <a:t>8/16/2017</a:t>
            </a:fld>
            <a:endParaRPr lang="en-US"/>
          </a:p>
        </p:txBody>
      </p:sp>
      <p:sp>
        <p:nvSpPr>
          <p:cNvPr id="14" name="Footer Placeholder 13"/>
          <p:cNvSpPr>
            <a:spLocks noGrp="1"/>
          </p:cNvSpPr>
          <p:nvPr>
            <p:ph type="ftr" sz="quarter" idx="12"/>
          </p:nvPr>
        </p:nvSpPr>
        <p:spPr/>
        <p:txBody>
          <a:bodyPr/>
          <a:lstStyle/>
          <a:p>
            <a:r>
              <a:rPr lang="en-US" smtClean="0"/>
              <a:t>Satish Srirama</a:t>
            </a:r>
            <a:endParaRPr lang="en-US" dirty="0"/>
          </a:p>
        </p:txBody>
      </p:sp>
      <p:sp>
        <p:nvSpPr>
          <p:cNvPr id="15" name="Slide Number Placeholder 14"/>
          <p:cNvSpPr>
            <a:spLocks noGrp="1"/>
          </p:cNvSpPr>
          <p:nvPr>
            <p:ph type="sldNum" sz="quarter" idx="11"/>
          </p:nvPr>
        </p:nvSpPr>
        <p:spPr/>
        <p:txBody>
          <a:bodyPr/>
          <a:lstStyle/>
          <a:p>
            <a:fld id="{5E13CB73-4A80-4381-9D36-E4FAC6A4A2C5}" type="slidenum">
              <a:rPr lang="en-US" smtClean="0"/>
              <a:pPr/>
              <a:t>11</a:t>
            </a:fld>
            <a:endParaRPr lang="en-US" dirty="0"/>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3286" y="2128886"/>
            <a:ext cx="4164674" cy="4048036"/>
          </a:xfrm>
          <a:prstGeom prst="rect">
            <a:avLst/>
          </a:prstGeom>
        </p:spPr>
      </p:pic>
      <p:sp>
        <p:nvSpPr>
          <p:cNvPr id="4" name="Rectangle 3"/>
          <p:cNvSpPr/>
          <p:nvPr/>
        </p:nvSpPr>
        <p:spPr>
          <a:xfrm>
            <a:off x="1143000" y="6291590"/>
            <a:ext cx="7772400" cy="261610"/>
          </a:xfrm>
          <a:prstGeom prst="rect">
            <a:avLst/>
          </a:prstGeom>
        </p:spPr>
        <p:txBody>
          <a:bodyPr wrap="square">
            <a:spAutoFit/>
          </a:bodyPr>
          <a:lstStyle/>
          <a:p>
            <a:r>
              <a:rPr lang="en-US" sz="1100" dirty="0" smtClean="0">
                <a:solidFill>
                  <a:srgbClr val="C00000"/>
                </a:solidFill>
              </a:rPr>
              <a:t>[http</a:t>
            </a:r>
            <a:r>
              <a:rPr lang="en-US" sz="1100" dirty="0">
                <a:solidFill>
                  <a:srgbClr val="C00000"/>
                </a:solidFill>
              </a:rPr>
              <a:t>://www.libelium.com/improving-banana-crops-production-and-agricultural-sustainability-in-colombia-using-sensor-networks</a:t>
            </a:r>
            <a:r>
              <a:rPr lang="en-US" sz="1100" dirty="0" smtClean="0">
                <a:solidFill>
                  <a:srgbClr val="C00000"/>
                </a:solidFill>
              </a:rPr>
              <a:t>/  ]</a:t>
            </a:r>
            <a:endParaRPr lang="en-US" sz="1100" dirty="0">
              <a:solidFill>
                <a:srgbClr val="C00000"/>
              </a:solidFill>
            </a:endParaRPr>
          </a:p>
        </p:txBody>
      </p:sp>
    </p:spTree>
    <p:extLst>
      <p:ext uri="{BB962C8B-B14F-4D97-AF65-F5344CB8AC3E}">
        <p14:creationId xmlns:p14="http://schemas.microsoft.com/office/powerpoint/2010/main" val="304967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par>
                                <p:cTn id="43" presetID="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p:bldP spid="7" grpId="1" uiExpand="1"/>
      <p:bldP spid="13" grpId="0" uiExpand="1"/>
      <p:bldP spid="13" grpId="1" uiExpand="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6579" y="-158215"/>
            <a:ext cx="6084936" cy="646331"/>
          </a:xfrm>
          <a:prstGeom prst="rect">
            <a:avLst/>
          </a:prstGeom>
          <a:noFill/>
        </p:spPr>
        <p:txBody>
          <a:bodyPr wrap="none" rtlCol="0">
            <a:spAutoFit/>
          </a:bodyPr>
          <a:lstStyle/>
          <a:p>
            <a:r>
              <a:rPr lang="en-US" sz="3600" b="1" dirty="0" smtClean="0">
                <a:solidFill>
                  <a:srgbClr val="0000FF"/>
                </a:solidFill>
              </a:rPr>
              <a:t>Internet of Things – Challenges</a:t>
            </a:r>
            <a:endParaRPr lang="en-US" sz="3600" b="1" dirty="0">
              <a:solidFill>
                <a:srgbClr val="0000FF"/>
              </a:solidFill>
            </a:endParaRPr>
          </a:p>
        </p:txBody>
      </p:sp>
      <p:grpSp>
        <p:nvGrpSpPr>
          <p:cNvPr id="2" name="Group 1"/>
          <p:cNvGrpSpPr/>
          <p:nvPr/>
        </p:nvGrpSpPr>
        <p:grpSpPr>
          <a:xfrm>
            <a:off x="381000" y="150147"/>
            <a:ext cx="8542773" cy="6634489"/>
            <a:chOff x="381000" y="150147"/>
            <a:chExt cx="8542773" cy="6634489"/>
          </a:xfrm>
        </p:grpSpPr>
        <p:sp>
          <p:nvSpPr>
            <p:cNvPr id="22" name="Rounded Rectangle 21"/>
            <p:cNvSpPr/>
            <p:nvPr/>
          </p:nvSpPr>
          <p:spPr>
            <a:xfrm>
              <a:off x="6238635" y="4198298"/>
              <a:ext cx="2671024" cy="2586338"/>
            </a:xfrm>
            <a:prstGeom prst="roundRect">
              <a:avLst>
                <a:gd name="adj" fmla="val 8567"/>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8" name="Rounded Rectangle 17"/>
            <p:cNvSpPr/>
            <p:nvPr/>
          </p:nvSpPr>
          <p:spPr>
            <a:xfrm>
              <a:off x="6244584" y="1387810"/>
              <a:ext cx="2671024" cy="2586338"/>
            </a:xfrm>
            <a:prstGeom prst="roundRect">
              <a:avLst>
                <a:gd name="adj" fmla="val 8567"/>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Rounded Rectangle 15"/>
            <p:cNvSpPr/>
            <p:nvPr/>
          </p:nvSpPr>
          <p:spPr>
            <a:xfrm>
              <a:off x="3331241" y="1387810"/>
              <a:ext cx="2671024" cy="2586338"/>
            </a:xfrm>
            <a:prstGeom prst="roundRect">
              <a:avLst>
                <a:gd name="adj" fmla="val 8567"/>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ounded Rectangle 13"/>
            <p:cNvSpPr/>
            <p:nvPr/>
          </p:nvSpPr>
          <p:spPr>
            <a:xfrm>
              <a:off x="507817" y="1387810"/>
              <a:ext cx="2671024" cy="2586338"/>
            </a:xfrm>
            <a:prstGeom prst="roundRect">
              <a:avLst>
                <a:gd name="adj" fmla="val 8567"/>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descr="thinking-man-h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4493" y="5324927"/>
              <a:ext cx="1074785" cy="1235169"/>
            </a:xfrm>
            <a:prstGeom prst="rect">
              <a:avLst/>
            </a:prstGeom>
          </p:spPr>
        </p:pic>
        <p:pic>
          <p:nvPicPr>
            <p:cNvPr id="5" name="Picture 4" descr="electronic-decibel-sensor-hi.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210" y="2221127"/>
              <a:ext cx="622043" cy="607529"/>
            </a:xfrm>
            <a:prstGeom prst="rect">
              <a:avLst/>
            </a:prstGeom>
          </p:spPr>
        </p:pic>
        <p:pic>
          <p:nvPicPr>
            <p:cNvPr id="6" name="Picture 5" descr="12178616162035138839Startright_Carburetor_Air_Temperature_Gage.svg.h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1833" y="2406181"/>
              <a:ext cx="607261" cy="607261"/>
            </a:xfrm>
            <a:prstGeom prst="rect">
              <a:avLst/>
            </a:prstGeom>
          </p:spPr>
        </p:pic>
        <p:pic>
          <p:nvPicPr>
            <p:cNvPr id="7" name="Picture 6" descr="light-sensor-hi.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2232" y="3013442"/>
              <a:ext cx="732098" cy="722337"/>
            </a:xfrm>
            <a:prstGeom prst="rect">
              <a:avLst/>
            </a:prstGeom>
          </p:spPr>
        </p:pic>
        <p:pic>
          <p:nvPicPr>
            <p:cNvPr id="8" name="Picture 7" descr="11949849751056341160traffic_light_dan_gerhar_01.svg.hi.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0202" y="2091473"/>
              <a:ext cx="483425" cy="568735"/>
            </a:xfrm>
            <a:prstGeom prst="rect">
              <a:avLst/>
            </a:prstGeom>
          </p:spPr>
        </p:pic>
        <p:pic>
          <p:nvPicPr>
            <p:cNvPr id="9" name="Picture 8" descr="thermometer-hi.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6636" y="2968489"/>
              <a:ext cx="335279" cy="800035"/>
            </a:xfrm>
            <a:prstGeom prst="rect">
              <a:avLst/>
            </a:prstGeom>
          </p:spPr>
        </p:pic>
        <p:pic>
          <p:nvPicPr>
            <p:cNvPr id="10" name="Picture 9" descr="11954347782041915578brucewestfall_treo_650_smartphone.svg.hi.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21611" y="2660208"/>
              <a:ext cx="664771" cy="706468"/>
            </a:xfrm>
            <a:prstGeom prst="rect">
              <a:avLst/>
            </a:prstGeom>
          </p:spPr>
        </p:pic>
        <p:sp>
          <p:nvSpPr>
            <p:cNvPr id="15" name="TextBox 14"/>
            <p:cNvSpPr txBox="1"/>
            <p:nvPr/>
          </p:nvSpPr>
          <p:spPr>
            <a:xfrm>
              <a:off x="507817" y="1510796"/>
              <a:ext cx="1336513" cy="369332"/>
            </a:xfrm>
            <a:prstGeom prst="rect">
              <a:avLst/>
            </a:prstGeom>
            <a:noFill/>
          </p:spPr>
          <p:txBody>
            <a:bodyPr wrap="square" rtlCol="0">
              <a:spAutoFit/>
            </a:bodyPr>
            <a:lstStyle/>
            <a:p>
              <a:pPr algn="ctr"/>
              <a:r>
                <a:rPr lang="en-US" dirty="0" smtClean="0"/>
                <a:t>Sensors</a:t>
              </a:r>
              <a:endParaRPr lang="en-US" dirty="0"/>
            </a:p>
          </p:txBody>
        </p:sp>
        <p:sp>
          <p:nvSpPr>
            <p:cNvPr id="17" name="TextBox 16"/>
            <p:cNvSpPr txBox="1"/>
            <p:nvPr/>
          </p:nvSpPr>
          <p:spPr>
            <a:xfrm>
              <a:off x="4675281" y="1529024"/>
              <a:ext cx="1326983" cy="369332"/>
            </a:xfrm>
            <a:prstGeom prst="rect">
              <a:avLst/>
            </a:prstGeom>
            <a:noFill/>
          </p:spPr>
          <p:txBody>
            <a:bodyPr wrap="square" rtlCol="0">
              <a:spAutoFit/>
            </a:bodyPr>
            <a:lstStyle/>
            <a:p>
              <a:pPr algn="ctr"/>
              <a:r>
                <a:rPr lang="en-US" dirty="0" smtClean="0"/>
                <a:t>Tags</a:t>
              </a:r>
              <a:endParaRPr lang="en-US" dirty="0"/>
            </a:p>
          </p:txBody>
        </p:sp>
        <p:sp>
          <p:nvSpPr>
            <p:cNvPr id="19" name="TextBox 18"/>
            <p:cNvSpPr txBox="1"/>
            <p:nvPr/>
          </p:nvSpPr>
          <p:spPr>
            <a:xfrm>
              <a:off x="6238635" y="1529024"/>
              <a:ext cx="2671024" cy="369332"/>
            </a:xfrm>
            <a:prstGeom prst="rect">
              <a:avLst/>
            </a:prstGeom>
            <a:noFill/>
          </p:spPr>
          <p:txBody>
            <a:bodyPr wrap="square" rtlCol="0">
              <a:spAutoFit/>
            </a:bodyPr>
            <a:lstStyle/>
            <a:p>
              <a:pPr algn="ctr"/>
              <a:r>
                <a:rPr lang="en-US" dirty="0" smtClean="0"/>
                <a:t>Mobile Things</a:t>
              </a:r>
              <a:endParaRPr lang="en-US" dirty="0"/>
            </a:p>
          </p:txBody>
        </p:sp>
        <p:pic>
          <p:nvPicPr>
            <p:cNvPr id="20" name="Picture 19" descr="11949850961169502818blazer_01.svg.hi.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72357" y="2015485"/>
              <a:ext cx="1172738" cy="625460"/>
            </a:xfrm>
            <a:prstGeom prst="rect">
              <a:avLst/>
            </a:prstGeom>
          </p:spPr>
        </p:pic>
        <p:pic>
          <p:nvPicPr>
            <p:cNvPr id="21" name="Picture 20" descr="12065773572055943862molumen_RAF977_ambulance.svg.hi.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22419" y="2903571"/>
              <a:ext cx="1267322" cy="832208"/>
            </a:xfrm>
            <a:prstGeom prst="rect">
              <a:avLst/>
            </a:prstGeom>
          </p:spPr>
        </p:pic>
        <p:pic>
          <p:nvPicPr>
            <p:cNvPr id="23" name="Picture 22" descr="11954294651836688819Machovka_teddy_bear.svg.hi.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05681" y="2269043"/>
              <a:ext cx="577341" cy="697034"/>
            </a:xfrm>
            <a:prstGeom prst="rect">
              <a:avLst/>
            </a:prstGeom>
          </p:spPr>
        </p:pic>
        <p:pic>
          <p:nvPicPr>
            <p:cNvPr id="24" name="Picture 23" descr="1206561522317245030Rocket000_fruit-cherries.svg.hi.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24206" y="1982309"/>
              <a:ext cx="456799" cy="477636"/>
            </a:xfrm>
            <a:prstGeom prst="rect">
              <a:avLst/>
            </a:prstGeom>
          </p:spPr>
        </p:pic>
        <p:pic>
          <p:nvPicPr>
            <p:cNvPr id="25" name="Picture 24" descr="11970931211841280223BenBois_French_parcel_post.svg.hi.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58497" y="2076803"/>
              <a:ext cx="729946" cy="839018"/>
            </a:xfrm>
            <a:prstGeom prst="rect">
              <a:avLst/>
            </a:prstGeom>
          </p:spPr>
        </p:pic>
        <p:pic>
          <p:nvPicPr>
            <p:cNvPr id="26" name="Picture 25" descr="apple-hi.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31538" y="2182845"/>
              <a:ext cx="517130" cy="554200"/>
            </a:xfrm>
            <a:prstGeom prst="rect">
              <a:avLst/>
            </a:prstGeom>
          </p:spPr>
        </p:pic>
        <p:pic>
          <p:nvPicPr>
            <p:cNvPr id="11" name="Picture 10" descr="1194984955714536236barcode_upca.svg.hi.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41110" y="2966077"/>
              <a:ext cx="664719" cy="461979"/>
            </a:xfrm>
            <a:prstGeom prst="rect">
              <a:avLst/>
            </a:prstGeom>
          </p:spPr>
        </p:pic>
        <p:pic>
          <p:nvPicPr>
            <p:cNvPr id="12" name="Picture 11" descr="QR-CODE.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05046" y="3077925"/>
              <a:ext cx="515161" cy="515503"/>
            </a:xfrm>
            <a:prstGeom prst="rect">
              <a:avLst/>
            </a:prstGeom>
          </p:spPr>
        </p:pic>
        <p:pic>
          <p:nvPicPr>
            <p:cNvPr id="13" name="Picture 12" descr="RFID-Tag.jp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48668" y="3077925"/>
              <a:ext cx="757498" cy="743470"/>
            </a:xfrm>
            <a:prstGeom prst="rect">
              <a:avLst/>
            </a:prstGeom>
          </p:spPr>
        </p:pic>
        <p:pic>
          <p:nvPicPr>
            <p:cNvPr id="27" name="Picture 26" descr="kiosk.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45095" y="5635541"/>
              <a:ext cx="924555" cy="924555"/>
            </a:xfrm>
            <a:prstGeom prst="rect">
              <a:avLst/>
            </a:prstGeom>
          </p:spPr>
        </p:pic>
        <p:pic>
          <p:nvPicPr>
            <p:cNvPr id="28" name="Picture 27" descr="11954234122127558342Machovka_Microwave_oven_1.svg.hi.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622419" y="5929928"/>
              <a:ext cx="955807" cy="600565"/>
            </a:xfrm>
            <a:prstGeom prst="rect">
              <a:avLst/>
            </a:prstGeom>
          </p:spPr>
        </p:pic>
        <p:pic>
          <p:nvPicPr>
            <p:cNvPr id="29" name="Picture 28" descr="12307222151350242235fridge_with_food_jhelebrant.svg.hi.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738496" y="4918636"/>
              <a:ext cx="961636" cy="812582"/>
            </a:xfrm>
            <a:prstGeom prst="rect">
              <a:avLst/>
            </a:prstGeom>
          </p:spPr>
        </p:pic>
        <p:sp>
          <p:nvSpPr>
            <p:cNvPr id="30" name="TextBox 29"/>
            <p:cNvSpPr txBox="1"/>
            <p:nvPr/>
          </p:nvSpPr>
          <p:spPr>
            <a:xfrm>
              <a:off x="6244584" y="4316311"/>
              <a:ext cx="2679189" cy="369332"/>
            </a:xfrm>
            <a:prstGeom prst="rect">
              <a:avLst/>
            </a:prstGeom>
            <a:noFill/>
          </p:spPr>
          <p:txBody>
            <a:bodyPr wrap="none" rtlCol="0">
              <a:spAutoFit/>
            </a:bodyPr>
            <a:lstStyle/>
            <a:p>
              <a:r>
                <a:rPr lang="en-US" dirty="0" smtClean="0"/>
                <a:t>Appliances &amp; Facilities</a:t>
              </a:r>
              <a:endParaRPr lang="en-US" dirty="0"/>
            </a:p>
          </p:txBody>
        </p:sp>
        <p:sp>
          <p:nvSpPr>
            <p:cNvPr id="32" name="Up-Down Arrow 31"/>
            <p:cNvSpPr/>
            <p:nvPr/>
          </p:nvSpPr>
          <p:spPr>
            <a:xfrm rot="19716412">
              <a:off x="2616132" y="3786138"/>
              <a:ext cx="665872" cy="1681446"/>
            </a:xfrm>
            <a:prstGeom prst="upDown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3" name="Up-Down Arrow 32"/>
            <p:cNvSpPr/>
            <p:nvPr/>
          </p:nvSpPr>
          <p:spPr>
            <a:xfrm>
              <a:off x="3765666" y="3768524"/>
              <a:ext cx="665872" cy="1363685"/>
            </a:xfrm>
            <a:prstGeom prst="upDown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4" name="Up-Down Arrow 33"/>
            <p:cNvSpPr/>
            <p:nvPr/>
          </p:nvSpPr>
          <p:spPr>
            <a:xfrm rot="2759036">
              <a:off x="5315915" y="3517923"/>
              <a:ext cx="665872" cy="2064185"/>
            </a:xfrm>
            <a:prstGeom prst="upDown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5" name="Up-Down Arrow 34"/>
            <p:cNvSpPr/>
            <p:nvPr/>
          </p:nvSpPr>
          <p:spPr>
            <a:xfrm rot="5400000">
              <a:off x="5313981" y="4990129"/>
              <a:ext cx="665872" cy="1482179"/>
            </a:xfrm>
            <a:prstGeom prst="upDown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8" name="Rounded Rectangular Callout 37"/>
            <p:cNvSpPr/>
            <p:nvPr/>
          </p:nvSpPr>
          <p:spPr>
            <a:xfrm>
              <a:off x="381000" y="4800600"/>
              <a:ext cx="2292987" cy="1652427"/>
            </a:xfrm>
            <a:prstGeom prst="wedgeRoundRectCallout">
              <a:avLst>
                <a:gd name="adj1" fmla="val 75561"/>
                <a:gd name="adj2" fmla="val -168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t>How to interact</a:t>
              </a:r>
              <a:br>
                <a:rPr lang="en-US" sz="2000" dirty="0" smtClean="0"/>
              </a:br>
              <a:r>
                <a:rPr lang="en-US" sz="2000" dirty="0" smtClean="0"/>
                <a:t>with ‘things’ directly?</a:t>
              </a:r>
              <a:endParaRPr lang="en-US" sz="2000" dirty="0"/>
            </a:p>
          </p:txBody>
        </p:sp>
        <p:sp>
          <p:nvSpPr>
            <p:cNvPr id="39" name="Rounded Rectangular Callout 38"/>
            <p:cNvSpPr/>
            <p:nvPr/>
          </p:nvSpPr>
          <p:spPr>
            <a:xfrm>
              <a:off x="2150745" y="424376"/>
              <a:ext cx="2292987" cy="1325833"/>
            </a:xfrm>
            <a:prstGeom prst="wedgeRoundRectCallout">
              <a:avLst>
                <a:gd name="adj1" fmla="val -58627"/>
                <a:gd name="adj2" fmla="val 545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t>How to provide energy efficient services?</a:t>
              </a:r>
              <a:endParaRPr lang="en-US" sz="2000" dirty="0"/>
            </a:p>
          </p:txBody>
        </p:sp>
        <p:sp>
          <p:nvSpPr>
            <p:cNvPr id="37" name="Rounded Rectangular Callout 36"/>
            <p:cNvSpPr/>
            <p:nvPr/>
          </p:nvSpPr>
          <p:spPr>
            <a:xfrm>
              <a:off x="6622621" y="150147"/>
              <a:ext cx="2292987" cy="1325833"/>
            </a:xfrm>
            <a:prstGeom prst="wedgeRoundRectCallout">
              <a:avLst>
                <a:gd name="adj1" fmla="val 30671"/>
                <a:gd name="adj2" fmla="val 6630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t>How do we communicate automatically?</a:t>
              </a:r>
              <a:endParaRPr lang="en-US" sz="2000" dirty="0"/>
            </a:p>
          </p:txBody>
        </p:sp>
      </p:grpSp>
      <p:sp>
        <p:nvSpPr>
          <p:cNvPr id="40" name="Rectangle 39"/>
          <p:cNvSpPr/>
          <p:nvPr/>
        </p:nvSpPr>
        <p:spPr>
          <a:xfrm>
            <a:off x="-22991" y="652046"/>
            <a:ext cx="2232791" cy="338554"/>
          </a:xfrm>
          <a:prstGeom prst="rect">
            <a:avLst/>
          </a:prstGeom>
        </p:spPr>
        <p:txBody>
          <a:bodyPr wrap="none">
            <a:spAutoFit/>
          </a:bodyPr>
          <a:lstStyle/>
          <a:p>
            <a:r>
              <a:rPr lang="en-US" sz="1600" dirty="0" smtClean="0">
                <a:solidFill>
                  <a:srgbClr val="C00000"/>
                </a:solidFill>
              </a:rPr>
              <a:t>[Chang et al, ICWS 2015]</a:t>
            </a:r>
            <a:endParaRPr lang="en-US" sz="1600" dirty="0">
              <a:solidFill>
                <a:srgbClr val="C00000"/>
              </a:solidFill>
            </a:endParaRPr>
          </a:p>
        </p:txBody>
      </p:sp>
      <p:sp>
        <p:nvSpPr>
          <p:cNvPr id="41" name="Rectangle 40"/>
          <p:cNvSpPr/>
          <p:nvPr/>
        </p:nvSpPr>
        <p:spPr>
          <a:xfrm>
            <a:off x="-61463" y="4215825"/>
            <a:ext cx="2271263" cy="584775"/>
          </a:xfrm>
          <a:prstGeom prst="rect">
            <a:avLst/>
          </a:prstGeom>
        </p:spPr>
        <p:txBody>
          <a:bodyPr wrap="none">
            <a:spAutoFit/>
          </a:bodyPr>
          <a:lstStyle/>
          <a:p>
            <a:r>
              <a:rPr lang="en-US" sz="1600" dirty="0" smtClean="0">
                <a:solidFill>
                  <a:srgbClr val="C00000"/>
                </a:solidFill>
              </a:rPr>
              <a:t>[Chang et al, SCC 2015; </a:t>
            </a:r>
          </a:p>
          <a:p>
            <a:r>
              <a:rPr lang="en-US" sz="1600" dirty="0" smtClean="0">
                <a:solidFill>
                  <a:srgbClr val="C00000"/>
                </a:solidFill>
              </a:rPr>
              <a:t>Liyanage et al, MS 2015]</a:t>
            </a:r>
            <a:endParaRPr lang="en-US" sz="1600" dirty="0">
              <a:solidFill>
                <a:srgbClr val="C00000"/>
              </a:solidFill>
            </a:endParaRPr>
          </a:p>
        </p:txBody>
      </p:sp>
      <p:sp>
        <p:nvSpPr>
          <p:cNvPr id="3" name="Date Placeholder 2"/>
          <p:cNvSpPr>
            <a:spLocks noGrp="1"/>
          </p:cNvSpPr>
          <p:nvPr>
            <p:ph type="dt" sz="half" idx="10"/>
          </p:nvPr>
        </p:nvSpPr>
        <p:spPr/>
        <p:txBody>
          <a:bodyPr/>
          <a:lstStyle/>
          <a:p>
            <a:fld id="{6B22E0B8-5365-4971-B5EC-B23746AE88B2}" type="datetime1">
              <a:rPr lang="en-US" smtClean="0"/>
              <a:t>8/16/2017</a:t>
            </a:fld>
            <a:endParaRPr lang="en-US"/>
          </a:p>
        </p:txBody>
      </p:sp>
      <p:sp>
        <p:nvSpPr>
          <p:cNvPr id="31" name="Footer Placeholder 30"/>
          <p:cNvSpPr>
            <a:spLocks noGrp="1"/>
          </p:cNvSpPr>
          <p:nvPr>
            <p:ph type="ftr" sz="quarter" idx="12"/>
          </p:nvPr>
        </p:nvSpPr>
        <p:spPr/>
        <p:txBody>
          <a:bodyPr/>
          <a:lstStyle/>
          <a:p>
            <a:r>
              <a:rPr lang="en-US" smtClean="0"/>
              <a:t>Satish Srirama</a:t>
            </a:r>
            <a:endParaRPr lang="en-US" dirty="0"/>
          </a:p>
        </p:txBody>
      </p:sp>
      <p:sp>
        <p:nvSpPr>
          <p:cNvPr id="42" name="Slide Number Placeholder 41"/>
          <p:cNvSpPr>
            <a:spLocks noGrp="1"/>
          </p:cNvSpPr>
          <p:nvPr>
            <p:ph type="sldNum" sz="quarter" idx="11"/>
          </p:nvPr>
        </p:nvSpPr>
        <p:spPr/>
        <p:txBody>
          <a:bodyPr/>
          <a:lstStyle/>
          <a:p>
            <a:fld id="{5E13CB73-4A80-4381-9D36-E4FAC6A4A2C5}" type="slidenum">
              <a:rPr lang="en-US" smtClean="0"/>
              <a:pPr/>
              <a:t>12</a:t>
            </a:fld>
            <a:endParaRPr lang="en-US" dirty="0"/>
          </a:p>
        </p:txBody>
      </p:sp>
    </p:spTree>
    <p:extLst>
      <p:ext uri="{BB962C8B-B14F-4D97-AF65-F5344CB8AC3E}">
        <p14:creationId xmlns:p14="http://schemas.microsoft.com/office/powerpoint/2010/main" val="16609106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p:cNvSpPr>
            <a:spLocks noGrp="1"/>
          </p:cNvSpPr>
          <p:nvPr>
            <p:ph type="title"/>
          </p:nvPr>
        </p:nvSpPr>
        <p:spPr/>
        <p:txBody>
          <a:bodyPr/>
          <a:lstStyle/>
          <a:p>
            <a:r>
              <a:rPr lang="en-US" dirty="0" smtClean="0"/>
              <a:t>Layers of Cloud-based </a:t>
            </a:r>
            <a:r>
              <a:rPr lang="en-US" dirty="0" err="1" smtClean="0"/>
              <a:t>IoT</a:t>
            </a:r>
            <a:endParaRPr lang="en-US" dirty="0"/>
          </a:p>
        </p:txBody>
      </p:sp>
      <p:sp>
        <p:nvSpPr>
          <p:cNvPr id="30" name="TextBox 29"/>
          <p:cNvSpPr txBox="1"/>
          <p:nvPr/>
        </p:nvSpPr>
        <p:spPr>
          <a:xfrm>
            <a:off x="1371600" y="5077317"/>
            <a:ext cx="2652136" cy="369332"/>
          </a:xfrm>
          <a:prstGeom prst="rect">
            <a:avLst/>
          </a:prstGeom>
          <a:noFill/>
        </p:spPr>
        <p:txBody>
          <a:bodyPr wrap="none" rtlCol="0">
            <a:spAutoFit/>
          </a:bodyPr>
          <a:lstStyle/>
          <a:p>
            <a:r>
              <a:rPr lang="en-US" dirty="0" smtClean="0"/>
              <a:t>Sensing and smart devices</a:t>
            </a:r>
            <a:endParaRPr lang="en-US" dirty="0"/>
          </a:p>
        </p:txBody>
      </p:sp>
      <p:sp>
        <p:nvSpPr>
          <p:cNvPr id="37" name="TextBox 36"/>
          <p:cNvSpPr txBox="1"/>
          <p:nvPr/>
        </p:nvSpPr>
        <p:spPr>
          <a:xfrm>
            <a:off x="1371600" y="3657600"/>
            <a:ext cx="2248821" cy="646331"/>
          </a:xfrm>
          <a:prstGeom prst="rect">
            <a:avLst/>
          </a:prstGeom>
          <a:noFill/>
        </p:spPr>
        <p:txBody>
          <a:bodyPr wrap="none" rtlCol="0">
            <a:spAutoFit/>
          </a:bodyPr>
          <a:lstStyle/>
          <a:p>
            <a:r>
              <a:rPr lang="en-US" dirty="0" smtClean="0"/>
              <a:t>Connectivity nodes &amp;</a:t>
            </a:r>
          </a:p>
          <a:p>
            <a:r>
              <a:rPr lang="en-US" dirty="0"/>
              <a:t>E</a:t>
            </a:r>
            <a:r>
              <a:rPr lang="en-US" dirty="0" smtClean="0"/>
              <a:t>mbedded processing</a:t>
            </a:r>
            <a:endParaRPr lang="en-US" dirty="0"/>
          </a:p>
        </p:txBody>
      </p:sp>
      <p:sp>
        <p:nvSpPr>
          <p:cNvPr id="38" name="TextBox 37"/>
          <p:cNvSpPr txBox="1"/>
          <p:nvPr/>
        </p:nvSpPr>
        <p:spPr>
          <a:xfrm>
            <a:off x="1371600" y="2173069"/>
            <a:ext cx="2194703" cy="646331"/>
          </a:xfrm>
          <a:prstGeom prst="rect">
            <a:avLst/>
          </a:prstGeom>
          <a:noFill/>
        </p:spPr>
        <p:txBody>
          <a:bodyPr wrap="none" rtlCol="0">
            <a:spAutoFit/>
          </a:bodyPr>
          <a:lstStyle/>
          <a:p>
            <a:r>
              <a:rPr lang="en-US" dirty="0" smtClean="0"/>
              <a:t>Remote Cloud-based </a:t>
            </a:r>
          </a:p>
          <a:p>
            <a:r>
              <a:rPr lang="en-US" dirty="0" smtClean="0"/>
              <a:t>processing</a:t>
            </a:r>
            <a:endParaRPr lang="en-US" dirty="0"/>
          </a:p>
        </p:txBody>
      </p:sp>
      <p:grpSp>
        <p:nvGrpSpPr>
          <p:cNvPr id="64" name="Group 63"/>
          <p:cNvGrpSpPr/>
          <p:nvPr/>
        </p:nvGrpSpPr>
        <p:grpSpPr>
          <a:xfrm>
            <a:off x="4170079" y="1447800"/>
            <a:ext cx="3449921" cy="4800600"/>
            <a:chOff x="4170079" y="1447800"/>
            <a:chExt cx="3449921" cy="4800600"/>
          </a:xfrm>
        </p:grpSpPr>
        <p:grpSp>
          <p:nvGrpSpPr>
            <p:cNvPr id="29" name="Group 28"/>
            <p:cNvGrpSpPr/>
            <p:nvPr/>
          </p:nvGrpSpPr>
          <p:grpSpPr>
            <a:xfrm>
              <a:off x="4170079" y="4631696"/>
              <a:ext cx="3449921" cy="1616704"/>
              <a:chOff x="3255679" y="4876800"/>
              <a:chExt cx="2764121" cy="1311904"/>
            </a:xfrm>
          </p:grpSpPr>
          <p:sp>
            <p:nvSpPr>
              <p:cNvPr id="8" name="Rounded Rectangle 7"/>
              <p:cNvSpPr/>
              <p:nvPr/>
            </p:nvSpPr>
            <p:spPr>
              <a:xfrm>
                <a:off x="3255679" y="4876800"/>
                <a:ext cx="2764121" cy="13119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9" name="Picture 8" descr="11970931211841280223BenBois_French_parcel_post.svg.h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255201" y="5801517"/>
                <a:ext cx="186484" cy="214350"/>
              </a:xfrm>
              <a:prstGeom prst="rect">
                <a:avLst/>
              </a:prstGeom>
            </p:spPr>
          </p:pic>
          <p:pic>
            <p:nvPicPr>
              <p:cNvPr id="10" name="Picture 9" descr="11954234122127558342Machovka_Microwave_oven_1.svg.hi.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98994" y="5387808"/>
                <a:ext cx="302141" cy="189845"/>
              </a:xfrm>
              <a:prstGeom prst="rect">
                <a:avLst/>
              </a:prstGeom>
            </p:spPr>
          </p:pic>
          <p:pic>
            <p:nvPicPr>
              <p:cNvPr id="11" name="Picture 10" descr="12307222151350242235fridge_with_food_jhelebrant.svg.h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25261" y="5005274"/>
                <a:ext cx="351747" cy="297226"/>
              </a:xfrm>
              <a:prstGeom prst="rect">
                <a:avLst/>
              </a:prstGeom>
            </p:spPr>
          </p:pic>
          <p:pic>
            <p:nvPicPr>
              <p:cNvPr id="12" name="Picture 11" descr="11949850961169502818blazer_01.svg.hi.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07029" y="5894471"/>
                <a:ext cx="333532" cy="177884"/>
              </a:xfrm>
              <a:prstGeom prst="rect">
                <a:avLst/>
              </a:prstGeom>
            </p:spPr>
          </p:pic>
          <p:pic>
            <p:nvPicPr>
              <p:cNvPr id="13" name="Picture 12" descr="11954294651836688819Machovka_teddy_bear.svg.hi.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30769" y="5653526"/>
                <a:ext cx="178385" cy="215367"/>
              </a:xfrm>
              <a:prstGeom prst="rect">
                <a:avLst/>
              </a:prstGeom>
            </p:spPr>
          </p:pic>
          <p:pic>
            <p:nvPicPr>
              <p:cNvPr id="14" name="Picture 13" descr="12178616162035138839Startright_Carburetor_Air_Temperature_Gage.svg.hi.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421307" y="5005274"/>
                <a:ext cx="218923" cy="218923"/>
              </a:xfrm>
              <a:prstGeom prst="rect">
                <a:avLst/>
              </a:prstGeom>
            </p:spPr>
          </p:pic>
          <p:pic>
            <p:nvPicPr>
              <p:cNvPr id="15" name="Picture 14" descr="1194984955714536236barcode_upca.svg.hi.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825261" y="5714931"/>
                <a:ext cx="221458" cy="153913"/>
              </a:xfrm>
              <a:prstGeom prst="rect">
                <a:avLst/>
              </a:prstGeom>
            </p:spPr>
          </p:pic>
          <p:pic>
            <p:nvPicPr>
              <p:cNvPr id="16" name="Picture 15" descr="11949850541738412557vacuum_cleaner_mariusz_k_01.svg.hi.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507417" y="5005274"/>
                <a:ext cx="191578" cy="305392"/>
              </a:xfrm>
              <a:prstGeom prst="rect">
                <a:avLst/>
              </a:prstGeom>
            </p:spPr>
          </p:pic>
          <p:pic>
            <p:nvPicPr>
              <p:cNvPr id="17" name="Picture 16" descr="analog-to-digital-hi.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5010855" y="5349465"/>
                <a:ext cx="178276" cy="178276"/>
              </a:xfrm>
              <a:prstGeom prst="rect">
                <a:avLst/>
              </a:prstGeom>
            </p:spPr>
          </p:pic>
          <p:pic>
            <p:nvPicPr>
              <p:cNvPr id="18" name="Picture 17" descr="electronic-decibel-sensor-hi.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770785" y="4990576"/>
                <a:ext cx="273460" cy="267080"/>
              </a:xfrm>
              <a:prstGeom prst="rect">
                <a:avLst/>
              </a:prstGeom>
            </p:spPr>
          </p:pic>
          <p:pic>
            <p:nvPicPr>
              <p:cNvPr id="19" name="Picture 18" descr="mobilePhone_google.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869856" y="5747654"/>
                <a:ext cx="103840" cy="268213"/>
              </a:xfrm>
              <a:prstGeom prst="rect">
                <a:avLst/>
              </a:prstGeom>
            </p:spPr>
          </p:pic>
          <p:pic>
            <p:nvPicPr>
              <p:cNvPr id="20" name="Picture 19" descr="RFID-Tag.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227595" y="5430602"/>
                <a:ext cx="214090" cy="210125"/>
              </a:xfrm>
              <a:prstGeom prst="rect">
                <a:avLst/>
              </a:prstGeom>
            </p:spPr>
          </p:pic>
          <p:pic>
            <p:nvPicPr>
              <p:cNvPr id="21" name="Picture 20" descr="sensor-hi.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3483327" y="5801517"/>
                <a:ext cx="174389" cy="180444"/>
              </a:xfrm>
              <a:prstGeom prst="rect">
                <a:avLst/>
              </a:prstGeom>
            </p:spPr>
          </p:pic>
          <p:pic>
            <p:nvPicPr>
              <p:cNvPr id="22" name="Picture 21" descr="wireless-sensor.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4543103" y="5266819"/>
                <a:ext cx="332101" cy="210132"/>
              </a:xfrm>
              <a:prstGeom prst="rect">
                <a:avLst/>
              </a:prstGeom>
            </p:spPr>
          </p:pic>
          <p:pic>
            <p:nvPicPr>
              <p:cNvPr id="23" name="Picture 22" descr="12161795841224739957jcartier_city.svg.hi.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5173429" y="5616461"/>
                <a:ext cx="346004" cy="262386"/>
              </a:xfrm>
              <a:prstGeom prst="rect">
                <a:avLst/>
              </a:prstGeom>
            </p:spPr>
          </p:pic>
          <p:pic>
            <p:nvPicPr>
              <p:cNvPr id="24" name="Picture 23" descr="11949849751056341160traffic_light_dan_gerhar_01.svg.hi.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5638750" y="5356904"/>
                <a:ext cx="180718" cy="212610"/>
              </a:xfrm>
              <a:prstGeom prst="rect">
                <a:avLst/>
              </a:prstGeom>
            </p:spPr>
          </p:pic>
          <p:pic>
            <p:nvPicPr>
              <p:cNvPr id="25" name="Picture 24" descr="base-user-2-hi.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5463396" y="5126044"/>
                <a:ext cx="110399" cy="184622"/>
              </a:xfrm>
              <a:prstGeom prst="rect">
                <a:avLst/>
              </a:prstGeom>
            </p:spPr>
          </p:pic>
          <p:pic>
            <p:nvPicPr>
              <p:cNvPr id="26" name="Picture 25" descr="base-user-red-hi.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5347631" y="5046193"/>
                <a:ext cx="110670" cy="185388"/>
              </a:xfrm>
              <a:prstGeom prst="rect">
                <a:avLst/>
              </a:prstGeom>
            </p:spPr>
          </p:pic>
          <p:pic>
            <p:nvPicPr>
              <p:cNvPr id="27" name="Picture 26" descr="base-user-hi.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222521" y="5155207"/>
                <a:ext cx="113366" cy="177490"/>
              </a:xfrm>
              <a:prstGeom prst="rect">
                <a:avLst/>
              </a:prstGeom>
            </p:spPr>
          </p:pic>
        </p:grpSp>
        <p:pic>
          <p:nvPicPr>
            <p:cNvPr id="31" name="Picture 30" descr="web_server.pn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572000" y="3673207"/>
              <a:ext cx="453109" cy="543731"/>
            </a:xfrm>
            <a:prstGeom prst="rect">
              <a:avLst/>
            </a:prstGeom>
          </p:spPr>
        </p:pic>
        <p:pic>
          <p:nvPicPr>
            <p:cNvPr id="33" name="Picture 32" descr="web_server.pn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38456" y="3673207"/>
              <a:ext cx="453109" cy="543731"/>
            </a:xfrm>
            <a:prstGeom prst="rect">
              <a:avLst/>
            </a:prstGeom>
          </p:spPr>
        </p:pic>
        <p:sp>
          <p:nvSpPr>
            <p:cNvPr id="34" name="Up-Down Arrow 33"/>
            <p:cNvSpPr/>
            <p:nvPr/>
          </p:nvSpPr>
          <p:spPr>
            <a:xfrm>
              <a:off x="4641132" y="4158484"/>
              <a:ext cx="225166" cy="489716"/>
            </a:xfrm>
            <a:prstGeom prst="upDown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5" name="Up-Down Arrow 34"/>
            <p:cNvSpPr/>
            <p:nvPr/>
          </p:nvSpPr>
          <p:spPr>
            <a:xfrm>
              <a:off x="5800566" y="4158484"/>
              <a:ext cx="225166" cy="489716"/>
            </a:xfrm>
            <a:prstGeom prst="upDown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6" name="Up-Down Arrow 35"/>
            <p:cNvSpPr/>
            <p:nvPr/>
          </p:nvSpPr>
          <p:spPr>
            <a:xfrm>
              <a:off x="6874276" y="4158484"/>
              <a:ext cx="225166" cy="489716"/>
            </a:xfrm>
            <a:prstGeom prst="upDownArrow">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0" name="Picture 39" descr="mobilePhone_google.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798728" y="3594611"/>
              <a:ext cx="227004" cy="586339"/>
            </a:xfrm>
            <a:prstGeom prst="rect">
              <a:avLst/>
            </a:prstGeom>
          </p:spPr>
        </p:pic>
        <p:sp>
          <p:nvSpPr>
            <p:cNvPr id="41" name="Oval 3"/>
            <p:cNvSpPr/>
            <p:nvPr/>
          </p:nvSpPr>
          <p:spPr>
            <a:xfrm>
              <a:off x="4170079" y="1447800"/>
              <a:ext cx="3449921" cy="1752600"/>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noFill/>
            <a:ln w="50800" cmpd="sng">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b="1"/>
            </a:p>
          </p:txBody>
        </p:sp>
        <p:pic>
          <p:nvPicPr>
            <p:cNvPr id="39" name="Picture 38" descr="proxy_server.pn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916475" y="2381293"/>
              <a:ext cx="485140" cy="585480"/>
            </a:xfrm>
            <a:prstGeom prst="rect">
              <a:avLst/>
            </a:prstGeom>
          </p:spPr>
        </p:pic>
        <p:pic>
          <p:nvPicPr>
            <p:cNvPr id="45" name="Picture 44" descr="database_server.pn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651045" y="1595142"/>
              <a:ext cx="522369" cy="643439"/>
            </a:xfrm>
            <a:prstGeom prst="rect">
              <a:avLst/>
            </a:prstGeom>
          </p:spPr>
        </p:pic>
        <p:sp>
          <p:nvSpPr>
            <p:cNvPr id="46" name="TextBox 45"/>
            <p:cNvSpPr txBox="1"/>
            <p:nvPr/>
          </p:nvSpPr>
          <p:spPr>
            <a:xfrm>
              <a:off x="4775824" y="2057400"/>
              <a:ext cx="710576" cy="369332"/>
            </a:xfrm>
            <a:prstGeom prst="rect">
              <a:avLst/>
            </a:prstGeom>
            <a:noFill/>
          </p:spPr>
          <p:txBody>
            <a:bodyPr wrap="none" rtlCol="0">
              <a:spAutoFit/>
            </a:bodyPr>
            <a:lstStyle/>
            <a:p>
              <a:r>
                <a:rPr lang="en-US" dirty="0" smtClean="0"/>
                <a:t>Proxy</a:t>
              </a:r>
              <a:endParaRPr lang="en-US" dirty="0"/>
            </a:p>
          </p:txBody>
        </p:sp>
        <p:grpSp>
          <p:nvGrpSpPr>
            <p:cNvPr id="3" name="Group 2"/>
            <p:cNvGrpSpPr/>
            <p:nvPr/>
          </p:nvGrpSpPr>
          <p:grpSpPr>
            <a:xfrm>
              <a:off x="6357399" y="2057400"/>
              <a:ext cx="653001" cy="759905"/>
              <a:chOff x="5366799" y="2592895"/>
              <a:chExt cx="653001" cy="759905"/>
            </a:xfrm>
          </p:grpSpPr>
          <p:pic>
            <p:nvPicPr>
              <p:cNvPr id="47" name="Picture 46" descr="grid_server.svg.hi.pn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366799" y="2592895"/>
                <a:ext cx="348201" cy="455105"/>
              </a:xfrm>
              <a:prstGeom prst="rect">
                <a:avLst/>
              </a:prstGeom>
            </p:spPr>
          </p:pic>
          <p:pic>
            <p:nvPicPr>
              <p:cNvPr id="53" name="Picture 52" descr="grid_server.svg.hi.pn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519199" y="2745295"/>
                <a:ext cx="348201" cy="455105"/>
              </a:xfrm>
              <a:prstGeom prst="rect">
                <a:avLst/>
              </a:prstGeom>
            </p:spPr>
          </p:pic>
          <p:pic>
            <p:nvPicPr>
              <p:cNvPr id="54" name="Picture 53" descr="grid_server.svg.hi.pn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671599" y="2897695"/>
                <a:ext cx="348201" cy="455105"/>
              </a:xfrm>
              <a:prstGeom prst="rect">
                <a:avLst/>
              </a:prstGeom>
            </p:spPr>
          </p:pic>
        </p:grpSp>
        <p:sp>
          <p:nvSpPr>
            <p:cNvPr id="55" name="TextBox 54"/>
            <p:cNvSpPr txBox="1"/>
            <p:nvPr/>
          </p:nvSpPr>
          <p:spPr>
            <a:xfrm>
              <a:off x="5486400" y="2133600"/>
              <a:ext cx="895502" cy="369332"/>
            </a:xfrm>
            <a:prstGeom prst="rect">
              <a:avLst/>
            </a:prstGeom>
            <a:noFill/>
          </p:spPr>
          <p:txBody>
            <a:bodyPr wrap="none" rtlCol="0">
              <a:spAutoFit/>
            </a:bodyPr>
            <a:lstStyle/>
            <a:p>
              <a:r>
                <a:rPr lang="en-US" dirty="0" smtClean="0"/>
                <a:t>Storage</a:t>
              </a:r>
              <a:endParaRPr lang="en-US" dirty="0"/>
            </a:p>
          </p:txBody>
        </p:sp>
        <p:sp>
          <p:nvSpPr>
            <p:cNvPr id="56" name="TextBox 55"/>
            <p:cNvSpPr txBox="1"/>
            <p:nvPr/>
          </p:nvSpPr>
          <p:spPr>
            <a:xfrm>
              <a:off x="6172200" y="2743200"/>
              <a:ext cx="1178015" cy="369332"/>
            </a:xfrm>
            <a:prstGeom prst="rect">
              <a:avLst/>
            </a:prstGeom>
            <a:noFill/>
          </p:spPr>
          <p:txBody>
            <a:bodyPr wrap="none" rtlCol="0">
              <a:spAutoFit/>
            </a:bodyPr>
            <a:lstStyle/>
            <a:p>
              <a:r>
                <a:rPr lang="en-US" dirty="0" smtClean="0"/>
                <a:t>Processing</a:t>
              </a:r>
              <a:endParaRPr lang="en-US" dirty="0"/>
            </a:p>
          </p:txBody>
        </p:sp>
        <p:cxnSp>
          <p:nvCxnSpPr>
            <p:cNvPr id="28" name="Straight Arrow Connector 27"/>
            <p:cNvCxnSpPr>
              <a:endCxn id="31" idx="0"/>
            </p:cNvCxnSpPr>
            <p:nvPr/>
          </p:nvCxnSpPr>
          <p:spPr>
            <a:xfrm flipH="1">
              <a:off x="4798555" y="2966773"/>
              <a:ext cx="226554" cy="706434"/>
            </a:xfrm>
            <a:prstGeom prst="straightConnector1">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5934151" y="3235748"/>
              <a:ext cx="0" cy="415398"/>
            </a:xfrm>
            <a:prstGeom prst="straightConnector1">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6" idx="2"/>
            </p:cNvCxnSpPr>
            <p:nvPr/>
          </p:nvCxnSpPr>
          <p:spPr>
            <a:xfrm>
              <a:off x="6761208" y="3112532"/>
              <a:ext cx="256857" cy="615569"/>
            </a:xfrm>
            <a:prstGeom prst="straightConnector1">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 name="Date Placeholder 1"/>
          <p:cNvSpPr>
            <a:spLocks noGrp="1"/>
          </p:cNvSpPr>
          <p:nvPr>
            <p:ph type="dt" sz="half" idx="10"/>
          </p:nvPr>
        </p:nvSpPr>
        <p:spPr/>
        <p:txBody>
          <a:bodyPr/>
          <a:lstStyle/>
          <a:p>
            <a:fld id="{C12022F9-BC9B-45B3-BED0-A39DC05FBCD0}" type="datetime1">
              <a:rPr lang="en-US" smtClean="0"/>
              <a:t>8/16/2017</a:t>
            </a:fld>
            <a:endParaRPr lang="en-US"/>
          </a:p>
        </p:txBody>
      </p:sp>
      <p:sp>
        <p:nvSpPr>
          <p:cNvPr id="7" name="Footer Placeholder 6"/>
          <p:cNvSpPr>
            <a:spLocks noGrp="1"/>
          </p:cNvSpPr>
          <p:nvPr>
            <p:ph type="ftr" sz="quarter" idx="11"/>
          </p:nvPr>
        </p:nvSpPr>
        <p:spPr/>
        <p:txBody>
          <a:bodyPr/>
          <a:lstStyle/>
          <a:p>
            <a:r>
              <a:rPr lang="en-US" smtClean="0"/>
              <a:t>Satish Srirama</a:t>
            </a:r>
            <a:endParaRPr lang="en-US"/>
          </a:p>
        </p:txBody>
      </p:sp>
      <p:sp>
        <p:nvSpPr>
          <p:cNvPr id="32" name="Slide Number Placeholder 31"/>
          <p:cNvSpPr>
            <a:spLocks noGrp="1"/>
          </p:cNvSpPr>
          <p:nvPr>
            <p:ph type="sldNum" sz="quarter" idx="12"/>
          </p:nvPr>
        </p:nvSpPr>
        <p:spPr/>
        <p:txBody>
          <a:bodyPr/>
          <a:lstStyle/>
          <a:p>
            <a:fld id="{5E13CB73-4A80-4381-9D36-E4FAC6A4A2C5}" type="slidenum">
              <a:rPr lang="en-US" smtClean="0"/>
              <a:pPr/>
              <a:t>13</a:t>
            </a:fld>
            <a:endParaRPr lang="en-US"/>
          </a:p>
        </p:txBody>
      </p:sp>
    </p:spTree>
    <p:extLst>
      <p:ext uri="{BB962C8B-B14F-4D97-AF65-F5344CB8AC3E}">
        <p14:creationId xmlns:p14="http://schemas.microsoft.com/office/powerpoint/2010/main" val="1757438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7543800" y="2632294"/>
            <a:ext cx="1295400" cy="666970"/>
          </a:xfrm>
          <a:prstGeom prst="rect">
            <a:avLst/>
          </a:prstGeom>
          <a:solidFill>
            <a:schemeClr val="accent2">
              <a:lumMod val="20000"/>
              <a:lumOff val="80000"/>
              <a:alpha val="66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p:cNvPicPr>
            <a:picLocks noChangeAspect="1"/>
          </p:cNvPicPr>
          <p:nvPr/>
        </p:nvPicPr>
        <p:blipFill>
          <a:blip r:embed="rId3"/>
          <a:stretch>
            <a:fillRect/>
          </a:stretch>
        </p:blipFill>
        <p:spPr>
          <a:xfrm>
            <a:off x="7643567" y="1676041"/>
            <a:ext cx="1119433" cy="1547382"/>
          </a:xfrm>
          <a:prstGeom prst="rect">
            <a:avLst/>
          </a:prstGeom>
        </p:spPr>
      </p:pic>
      <p:sp>
        <p:nvSpPr>
          <p:cNvPr id="6" name="Title 5"/>
          <p:cNvSpPr>
            <a:spLocks noGrp="1"/>
          </p:cNvSpPr>
          <p:nvPr>
            <p:ph type="title"/>
          </p:nvPr>
        </p:nvSpPr>
        <p:spPr/>
        <p:txBody>
          <a:bodyPr>
            <a:normAutofit/>
          </a:bodyPr>
          <a:lstStyle/>
          <a:p>
            <a:r>
              <a:rPr lang="en-US" dirty="0" smtClean="0"/>
              <a:t>Sensing </a:t>
            </a:r>
            <a:r>
              <a:rPr lang="en-US" dirty="0"/>
              <a:t>and </a:t>
            </a:r>
            <a:r>
              <a:rPr lang="en-US" dirty="0" smtClean="0"/>
              <a:t>Smart </a:t>
            </a:r>
            <a:r>
              <a:rPr lang="en-US" dirty="0"/>
              <a:t>D</a:t>
            </a:r>
            <a:r>
              <a:rPr lang="en-US" dirty="0" smtClean="0"/>
              <a:t>evices</a:t>
            </a:r>
            <a:endParaRPr lang="en-US" dirty="0"/>
          </a:p>
        </p:txBody>
      </p:sp>
      <p:sp>
        <p:nvSpPr>
          <p:cNvPr id="2" name="Content Placeholder 1"/>
          <p:cNvSpPr>
            <a:spLocks noGrp="1"/>
          </p:cNvSpPr>
          <p:nvPr>
            <p:ph idx="1"/>
          </p:nvPr>
        </p:nvSpPr>
        <p:spPr/>
        <p:txBody>
          <a:bodyPr>
            <a:normAutofit fontScale="92500" lnSpcReduction="10000"/>
          </a:bodyPr>
          <a:lstStyle/>
          <a:p>
            <a:r>
              <a:rPr lang="en-US" dirty="0" err="1"/>
              <a:t>IoT</a:t>
            </a:r>
            <a:r>
              <a:rPr lang="en-US" dirty="0"/>
              <a:t> Devices </a:t>
            </a:r>
            <a:endParaRPr lang="en-US" dirty="0" smtClean="0"/>
          </a:p>
          <a:p>
            <a:pPr lvl="1"/>
            <a:r>
              <a:rPr lang="en-US" dirty="0" smtClean="0"/>
              <a:t>Sensors </a:t>
            </a:r>
            <a:r>
              <a:rPr lang="en-US" dirty="0"/>
              <a:t>and </a:t>
            </a:r>
            <a:r>
              <a:rPr lang="en-US" dirty="0" smtClean="0"/>
              <a:t>actuators</a:t>
            </a:r>
          </a:p>
          <a:p>
            <a:pPr lvl="1"/>
            <a:r>
              <a:rPr lang="en-US" dirty="0" smtClean="0"/>
              <a:t>Motion</a:t>
            </a:r>
            <a:r>
              <a:rPr lang="en-US" dirty="0"/>
              <a:t>, Temp, Light, Open/Close, Video, </a:t>
            </a:r>
            <a:endParaRPr lang="en-US" dirty="0" smtClean="0"/>
          </a:p>
          <a:p>
            <a:pPr marL="457200" lvl="1" indent="0">
              <a:buNone/>
            </a:pPr>
            <a:r>
              <a:rPr lang="en-US" dirty="0" smtClean="0"/>
              <a:t>Reading</a:t>
            </a:r>
            <a:r>
              <a:rPr lang="en-US" dirty="0"/>
              <a:t>, Power on/off/</a:t>
            </a:r>
            <a:r>
              <a:rPr lang="en-US" dirty="0" err="1"/>
              <a:t>dimm</a:t>
            </a:r>
            <a:r>
              <a:rPr lang="en-US" dirty="0"/>
              <a:t> etc</a:t>
            </a:r>
            <a:r>
              <a:rPr lang="en-US" dirty="0" smtClean="0"/>
              <a:t>.</a:t>
            </a:r>
          </a:p>
          <a:p>
            <a:r>
              <a:rPr lang="en-US" dirty="0" smtClean="0"/>
              <a:t>Communication protocols</a:t>
            </a:r>
          </a:p>
          <a:p>
            <a:pPr lvl="1"/>
            <a:r>
              <a:rPr lang="en-US" dirty="0" smtClean="0"/>
              <a:t>Wireless </a:t>
            </a:r>
            <a:r>
              <a:rPr lang="en-US" dirty="0"/>
              <a:t>and </a:t>
            </a:r>
            <a:r>
              <a:rPr lang="en-US" dirty="0" smtClean="0"/>
              <a:t>wired</a:t>
            </a:r>
          </a:p>
          <a:p>
            <a:pPr lvl="1"/>
            <a:r>
              <a:rPr lang="en-US" dirty="0" smtClean="0"/>
              <a:t>Protocols such </a:t>
            </a:r>
            <a:r>
              <a:rPr lang="en-US" dirty="0"/>
              <a:t>as ZigBee, Z-Wave, </a:t>
            </a:r>
            <a:r>
              <a:rPr lang="en-US" dirty="0" smtClean="0"/>
              <a:t>Wi-Fi/Wi-Fi </a:t>
            </a:r>
            <a:r>
              <a:rPr lang="en-US" dirty="0"/>
              <a:t>Direct, </a:t>
            </a:r>
            <a:r>
              <a:rPr lang="en-US" dirty="0" smtClean="0"/>
              <a:t>Bluetooth </a:t>
            </a:r>
            <a:r>
              <a:rPr lang="en-US" dirty="0"/>
              <a:t>etc.</a:t>
            </a:r>
            <a:endParaRPr lang="en-US" dirty="0" smtClean="0"/>
          </a:p>
          <a:p>
            <a:r>
              <a:rPr lang="en-US" dirty="0"/>
              <a:t>Arduino </a:t>
            </a:r>
            <a:r>
              <a:rPr lang="et-EE" dirty="0" smtClean="0"/>
              <a:t>&amp; </a:t>
            </a:r>
            <a:r>
              <a:rPr lang="en-US" dirty="0" smtClean="0"/>
              <a:t>Raspberry PI</a:t>
            </a:r>
          </a:p>
          <a:p>
            <a:pPr lvl="1"/>
            <a:r>
              <a:rPr lang="en-US" dirty="0" smtClean="0"/>
              <a:t>For rapid prototyping</a:t>
            </a:r>
            <a:endParaRPr lang="en-US" dirty="0"/>
          </a:p>
          <a:p>
            <a:endParaRPr lang="en-US" dirty="0" smtClean="0"/>
          </a:p>
          <a:p>
            <a:endParaRPr lang="en-US" dirty="0"/>
          </a:p>
        </p:txBody>
      </p:sp>
      <p:pic>
        <p:nvPicPr>
          <p:cNvPr id="1026" name="Picture 2" descr="https://www.arduino.cc/new_home/assets/illu-arduino-UN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385" y="4915474"/>
            <a:ext cx="2419350" cy="1724025"/>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p:cNvSpPr>
            <a:spLocks noGrp="1"/>
          </p:cNvSpPr>
          <p:nvPr>
            <p:ph type="dt" sz="half" idx="10"/>
          </p:nvPr>
        </p:nvSpPr>
        <p:spPr/>
        <p:txBody>
          <a:bodyPr/>
          <a:lstStyle/>
          <a:p>
            <a:fld id="{3E3A127A-31B8-42BA-A24B-D01EDFDDDD0B}" type="datetime1">
              <a:rPr lang="en-US" smtClean="0"/>
              <a:t>8/16/2017</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14</a:t>
            </a:fld>
            <a:endParaRPr lang="en-US" dirty="0"/>
          </a:p>
        </p:txBody>
      </p:sp>
    </p:spTree>
    <p:extLst>
      <p:ext uri="{BB962C8B-B14F-4D97-AF65-F5344CB8AC3E}">
        <p14:creationId xmlns:p14="http://schemas.microsoft.com/office/powerpoint/2010/main" val="18484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ppt_x"/>
                                          </p:val>
                                        </p:tav>
                                        <p:tav tm="100000">
                                          <p:val>
                                            <p:strVal val="#ppt_x"/>
                                          </p:val>
                                        </p:tav>
                                      </p:tavLst>
                                    </p:anim>
                                    <p:anim calcmode="lin" valueType="num">
                                      <p:cBhvr additive="base">
                                        <p:cTn id="8"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543800" y="2362200"/>
            <a:ext cx="1295400" cy="937064"/>
          </a:xfrm>
          <a:prstGeom prst="rect">
            <a:avLst/>
          </a:prstGeom>
          <a:solidFill>
            <a:schemeClr val="accent2">
              <a:lumMod val="20000"/>
              <a:lumOff val="80000"/>
              <a:alpha val="66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Gateway/Connectivity </a:t>
            </a:r>
            <a:r>
              <a:rPr lang="en-US" dirty="0"/>
              <a:t>N</a:t>
            </a:r>
            <a:r>
              <a:rPr lang="en-US" dirty="0" smtClean="0"/>
              <a:t>odes</a:t>
            </a:r>
            <a:endParaRPr lang="en-US" dirty="0"/>
          </a:p>
        </p:txBody>
      </p:sp>
      <p:sp>
        <p:nvSpPr>
          <p:cNvPr id="3" name="Content Placeholder 2"/>
          <p:cNvSpPr>
            <a:spLocks noGrp="1"/>
          </p:cNvSpPr>
          <p:nvPr>
            <p:ph idx="1"/>
          </p:nvPr>
        </p:nvSpPr>
        <p:spPr/>
        <p:txBody>
          <a:bodyPr>
            <a:normAutofit lnSpcReduction="10000"/>
          </a:bodyPr>
          <a:lstStyle/>
          <a:p>
            <a:r>
              <a:rPr lang="en-US" dirty="0" smtClean="0"/>
              <a:t>Primarily deals with the sensor data acquisition and provisioning</a:t>
            </a:r>
          </a:p>
          <a:p>
            <a:r>
              <a:rPr lang="en-US" dirty="0"/>
              <a:t>Embedded </a:t>
            </a:r>
            <a:r>
              <a:rPr lang="en-US" dirty="0" smtClean="0"/>
              <a:t>processing saves the communication latencies</a:t>
            </a:r>
          </a:p>
          <a:p>
            <a:r>
              <a:rPr lang="en-US" dirty="0" smtClean="0"/>
              <a:t>Predictive analytics </a:t>
            </a:r>
          </a:p>
          <a:p>
            <a:pPr lvl="1"/>
            <a:r>
              <a:rPr lang="en-US" dirty="0" smtClean="0"/>
              <a:t>Collect data only occasionally</a:t>
            </a:r>
          </a:p>
          <a:p>
            <a:r>
              <a:rPr lang="en-US" dirty="0" smtClean="0"/>
              <a:t>Mobiles can also participate</a:t>
            </a:r>
          </a:p>
          <a:p>
            <a:pPr lvl="1"/>
            <a:r>
              <a:rPr lang="en-US" dirty="0" smtClean="0"/>
              <a:t>This brings in the scope of mobile web services and </a:t>
            </a:r>
            <a:r>
              <a:rPr lang="et-EE" dirty="0" err="1" smtClean="0"/>
              <a:t>mobile</a:t>
            </a:r>
            <a:r>
              <a:rPr lang="et-EE" dirty="0" smtClean="0"/>
              <a:t> </a:t>
            </a:r>
            <a:r>
              <a:rPr lang="en-US" dirty="0" smtClean="0"/>
              <a:t>cloud services for </a:t>
            </a:r>
            <a:r>
              <a:rPr lang="en-US" dirty="0" err="1" smtClean="0"/>
              <a:t>IoT</a:t>
            </a:r>
            <a:endParaRPr lang="en-US" dirty="0"/>
          </a:p>
          <a:p>
            <a:endParaRPr lang="en-US" dirty="0" smtClean="0"/>
          </a:p>
          <a:p>
            <a:endParaRPr lang="en-US" dirty="0"/>
          </a:p>
        </p:txBody>
      </p:sp>
      <p:pic>
        <p:nvPicPr>
          <p:cNvPr id="7" name="Picture 6"/>
          <p:cNvPicPr>
            <a:picLocks noChangeAspect="1"/>
          </p:cNvPicPr>
          <p:nvPr/>
        </p:nvPicPr>
        <p:blipFill>
          <a:blip r:embed="rId3"/>
          <a:stretch>
            <a:fillRect/>
          </a:stretch>
        </p:blipFill>
        <p:spPr>
          <a:xfrm>
            <a:off x="7643567" y="1676041"/>
            <a:ext cx="1119433" cy="1547382"/>
          </a:xfrm>
          <a:prstGeom prst="rect">
            <a:avLst/>
          </a:prstGeom>
        </p:spPr>
      </p:pic>
      <p:sp>
        <p:nvSpPr>
          <p:cNvPr id="9" name="Date Placeholder 8"/>
          <p:cNvSpPr>
            <a:spLocks noGrp="1"/>
          </p:cNvSpPr>
          <p:nvPr>
            <p:ph type="dt" sz="half" idx="10"/>
          </p:nvPr>
        </p:nvSpPr>
        <p:spPr/>
        <p:txBody>
          <a:bodyPr/>
          <a:lstStyle/>
          <a:p>
            <a:fld id="{C08121B1-0A9B-46BE-AB08-3662686F2B9E}" type="datetime1">
              <a:rPr lang="en-US" smtClean="0"/>
              <a:t>8/16/2017</a:t>
            </a:fld>
            <a:endParaRPr lang="en-US"/>
          </a:p>
        </p:txBody>
      </p:sp>
      <p:sp>
        <p:nvSpPr>
          <p:cNvPr id="10" name="Footer Placeholder 9"/>
          <p:cNvSpPr>
            <a:spLocks noGrp="1"/>
          </p:cNvSpPr>
          <p:nvPr>
            <p:ph type="ftr" sz="quarter" idx="12"/>
          </p:nvPr>
        </p:nvSpPr>
        <p:spPr/>
        <p:txBody>
          <a:bodyPr/>
          <a:lstStyle/>
          <a:p>
            <a:r>
              <a:rPr lang="en-US" smtClean="0"/>
              <a:t>Satish Srirama</a:t>
            </a:r>
            <a:endParaRPr lang="en-US" dirty="0"/>
          </a:p>
        </p:txBody>
      </p:sp>
      <p:sp>
        <p:nvSpPr>
          <p:cNvPr id="11" name="Slide Number Placeholder 10"/>
          <p:cNvSpPr>
            <a:spLocks noGrp="1"/>
          </p:cNvSpPr>
          <p:nvPr>
            <p:ph type="sldNum" sz="quarter" idx="11"/>
          </p:nvPr>
        </p:nvSpPr>
        <p:spPr/>
        <p:txBody>
          <a:bodyPr/>
          <a:lstStyle/>
          <a:p>
            <a:fld id="{5E13CB73-4A80-4381-9D36-E4FAC6A4A2C5}" type="slidenum">
              <a:rPr lang="en-US" smtClean="0"/>
              <a:pPr/>
              <a:t>15</a:t>
            </a:fld>
            <a:endParaRPr lang="en-US" dirty="0"/>
          </a:p>
        </p:txBody>
      </p:sp>
    </p:spTree>
    <p:extLst>
      <p:ext uri="{BB962C8B-B14F-4D97-AF65-F5344CB8AC3E}">
        <p14:creationId xmlns:p14="http://schemas.microsoft.com/office/powerpoint/2010/main" val="151562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dirty="0" smtClean="0"/>
              <a:t>Advances in Mobile Technologies</a:t>
            </a:r>
            <a:endParaRPr lang="en-GB" dirty="0"/>
          </a:p>
        </p:txBody>
      </p:sp>
      <p:sp>
        <p:nvSpPr>
          <p:cNvPr id="7" name="Content Placeholder 6"/>
          <p:cNvSpPr>
            <a:spLocks noGrp="1"/>
          </p:cNvSpPr>
          <p:nvPr>
            <p:ph idx="1"/>
          </p:nvPr>
        </p:nvSpPr>
        <p:spPr/>
        <p:txBody>
          <a:bodyPr>
            <a:normAutofit/>
          </a:bodyPr>
          <a:lstStyle/>
          <a:p>
            <a:r>
              <a:rPr lang="en-GB" dirty="0"/>
              <a:t>Mobile – The Seventh Mass Media </a:t>
            </a:r>
            <a:r>
              <a:rPr lang="en-GB" dirty="0" smtClean="0"/>
              <a:t>Channel </a:t>
            </a:r>
            <a:r>
              <a:rPr lang="en-US" sz="1700" dirty="0">
                <a:solidFill>
                  <a:srgbClr val="C00000"/>
                </a:solidFill>
              </a:rPr>
              <a:t>[</a:t>
            </a:r>
            <a:r>
              <a:rPr lang="en-US" sz="1700" dirty="0" err="1">
                <a:solidFill>
                  <a:srgbClr val="C00000"/>
                </a:solidFill>
              </a:rPr>
              <a:t>Tomi</a:t>
            </a:r>
            <a:r>
              <a:rPr lang="en-US" sz="1700" dirty="0">
                <a:solidFill>
                  <a:srgbClr val="C00000"/>
                </a:solidFill>
              </a:rPr>
              <a:t> T </a:t>
            </a:r>
            <a:r>
              <a:rPr lang="en-US" sz="1700" dirty="0" err="1">
                <a:solidFill>
                  <a:srgbClr val="C00000"/>
                </a:solidFill>
              </a:rPr>
              <a:t>Ahonen</a:t>
            </a:r>
            <a:r>
              <a:rPr lang="en-US" sz="1700" dirty="0" smtClean="0">
                <a:solidFill>
                  <a:srgbClr val="C00000"/>
                </a:solidFill>
              </a:rPr>
              <a:t>]</a:t>
            </a:r>
            <a:endParaRPr lang="en-GB" sz="1700" dirty="0">
              <a:solidFill>
                <a:srgbClr val="C00000"/>
              </a:solidFill>
            </a:endParaRPr>
          </a:p>
          <a:p>
            <a:r>
              <a:rPr lang="en-GB" dirty="0" smtClean="0"/>
              <a:t>Embedded Hardware</a:t>
            </a:r>
          </a:p>
          <a:p>
            <a:pPr lvl="1"/>
            <a:r>
              <a:rPr lang="en-GB" dirty="0" smtClean="0"/>
              <a:t>Camera, </a:t>
            </a:r>
            <a:r>
              <a:rPr lang="en-GB" dirty="0" err="1" smtClean="0"/>
              <a:t>Wifi</a:t>
            </a:r>
            <a:r>
              <a:rPr lang="en-GB" dirty="0" smtClean="0"/>
              <a:t>, sensors such as accelerometer, magnetic field, etc.</a:t>
            </a:r>
          </a:p>
          <a:p>
            <a:r>
              <a:rPr lang="en-GB" dirty="0" smtClean="0"/>
              <a:t>Higher data transmission and ubiquitous access to Internet </a:t>
            </a:r>
          </a:p>
          <a:p>
            <a:pPr lvl="1"/>
            <a:r>
              <a:rPr lang="en-GB" dirty="0" smtClean="0"/>
              <a:t>3G, 4G, 5G, </a:t>
            </a:r>
            <a:r>
              <a:rPr lang="en-GB" dirty="0" err="1" smtClean="0"/>
              <a:t>Wifi</a:t>
            </a:r>
            <a:endParaRPr lang="en-GB" dirty="0" smtClean="0"/>
          </a:p>
          <a:p>
            <a:endParaRPr lang="en-GB" dirty="0" smtClean="0"/>
          </a:p>
          <a:p>
            <a:endParaRPr lang="en-GB" dirty="0"/>
          </a:p>
        </p:txBody>
      </p:sp>
      <p:sp>
        <p:nvSpPr>
          <p:cNvPr id="2" name="Date Placeholder 1"/>
          <p:cNvSpPr>
            <a:spLocks noGrp="1"/>
          </p:cNvSpPr>
          <p:nvPr>
            <p:ph type="dt" sz="half" idx="10"/>
          </p:nvPr>
        </p:nvSpPr>
        <p:spPr/>
        <p:txBody>
          <a:bodyPr/>
          <a:lstStyle/>
          <a:p>
            <a:fld id="{149701B3-AF43-4E77-9E0F-17DE8066CA7A}" type="datetime1">
              <a:rPr lang="en-US" smtClean="0"/>
              <a:t>8/16/2017</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16</a:t>
            </a:fld>
            <a:endParaRPr lang="en-US" dirty="0"/>
          </a:p>
        </p:txBody>
      </p:sp>
    </p:spTree>
    <p:extLst>
      <p:ext uri="{BB962C8B-B14F-4D97-AF65-F5344CB8AC3E}">
        <p14:creationId xmlns:p14="http://schemas.microsoft.com/office/powerpoint/2010/main" val="3309438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fontScale="90000"/>
          </a:bodyPr>
          <a:lstStyle/>
          <a:p>
            <a:pPr eaLnBrk="1" hangingPunct="1"/>
            <a:r>
              <a:rPr lang="en-US" dirty="0" smtClean="0"/>
              <a:t>Mobile Hosts in Enterprise Service Integration</a:t>
            </a:r>
          </a:p>
        </p:txBody>
      </p:sp>
      <p:sp>
        <p:nvSpPr>
          <p:cNvPr id="16387" name="Rectangle 3"/>
          <p:cNvSpPr>
            <a:spLocks noGrp="1" noChangeArrowheads="1"/>
          </p:cNvSpPr>
          <p:nvPr>
            <p:ph idx="1"/>
          </p:nvPr>
        </p:nvSpPr>
        <p:spPr>
          <a:xfrm>
            <a:off x="457200" y="1600201"/>
            <a:ext cx="8229600" cy="3124200"/>
          </a:xfrm>
        </p:spPr>
        <p:txBody>
          <a:bodyPr>
            <a:normAutofit/>
          </a:bodyPr>
          <a:lstStyle/>
          <a:p>
            <a:pPr eaLnBrk="1" hangingPunct="1"/>
            <a:r>
              <a:rPr lang="en-US" dirty="0" smtClean="0"/>
              <a:t>Web services (WS)</a:t>
            </a:r>
          </a:p>
          <a:p>
            <a:pPr lvl="1" eaLnBrk="1" hangingPunct="1"/>
            <a:r>
              <a:rPr lang="en-US" dirty="0" smtClean="0"/>
              <a:t>Enable enterprise integration</a:t>
            </a:r>
          </a:p>
          <a:p>
            <a:r>
              <a:rPr lang="en-US" dirty="0"/>
              <a:t>Mobile web services (MWS</a:t>
            </a:r>
            <a:r>
              <a:rPr lang="en-US" dirty="0" smtClean="0"/>
              <a:t>) </a:t>
            </a:r>
            <a:r>
              <a:rPr lang="en-US" sz="1400" dirty="0" smtClean="0">
                <a:solidFill>
                  <a:srgbClr val="C00000"/>
                </a:solidFill>
              </a:rPr>
              <a:t>[LA, OMA]</a:t>
            </a:r>
            <a:endParaRPr lang="en-US" sz="1400" dirty="0">
              <a:solidFill>
                <a:srgbClr val="C00000"/>
              </a:solidFill>
            </a:endParaRPr>
          </a:p>
          <a:p>
            <a:pPr lvl="1"/>
            <a:r>
              <a:rPr lang="en-US" dirty="0"/>
              <a:t>Weather, search, maps etc.</a:t>
            </a:r>
          </a:p>
          <a:p>
            <a:pPr lvl="1" eaLnBrk="1" hangingPunct="1"/>
            <a:endParaRPr lang="en-US" dirty="0" smtClean="0"/>
          </a:p>
        </p:txBody>
      </p:sp>
      <p:pic>
        <p:nvPicPr>
          <p:cNvPr id="560154" name="Picture 26" descr="sony-ericson-p900"/>
          <p:cNvPicPr>
            <a:picLocks noChangeAspect="1" noChangeArrowheads="1"/>
          </p:cNvPicPr>
          <p:nvPr/>
        </p:nvPicPr>
        <p:blipFill>
          <a:blip r:embed="rId3" cstate="print"/>
          <a:srcRect/>
          <a:stretch>
            <a:fillRect/>
          </a:stretch>
        </p:blipFill>
        <p:spPr bwMode="auto">
          <a:xfrm>
            <a:off x="8187105" y="3627438"/>
            <a:ext cx="372208" cy="792162"/>
          </a:xfrm>
          <a:prstGeom prst="rect">
            <a:avLst/>
          </a:prstGeom>
          <a:noFill/>
          <a:ln w="9525">
            <a:noFill/>
            <a:miter lim="800000"/>
            <a:headEnd/>
            <a:tailEnd/>
          </a:ln>
        </p:spPr>
      </p:pic>
      <p:pic>
        <p:nvPicPr>
          <p:cNvPr id="560181" name="Picture 53" descr="MCj03962980000[1]"/>
          <p:cNvPicPr>
            <a:picLocks noChangeAspect="1" noChangeArrowheads="1"/>
          </p:cNvPicPr>
          <p:nvPr/>
        </p:nvPicPr>
        <p:blipFill>
          <a:blip r:embed="rId4" cstate="print"/>
          <a:srcRect/>
          <a:stretch>
            <a:fillRect/>
          </a:stretch>
        </p:blipFill>
        <p:spPr bwMode="auto">
          <a:xfrm>
            <a:off x="6034454" y="3627438"/>
            <a:ext cx="665285" cy="712787"/>
          </a:xfrm>
          <a:prstGeom prst="rect">
            <a:avLst/>
          </a:prstGeom>
          <a:noFill/>
          <a:ln w="9525">
            <a:noFill/>
            <a:miter lim="800000"/>
            <a:headEnd/>
            <a:tailEnd/>
          </a:ln>
        </p:spPr>
      </p:pic>
      <p:pic>
        <p:nvPicPr>
          <p:cNvPr id="16391" name="Picture 54"/>
          <p:cNvPicPr>
            <a:picLocks noChangeAspect="1" noChangeArrowheads="1"/>
          </p:cNvPicPr>
          <p:nvPr/>
        </p:nvPicPr>
        <p:blipFill>
          <a:blip r:embed="rId5" cstate="print"/>
          <a:srcRect/>
          <a:stretch>
            <a:fillRect/>
          </a:stretch>
        </p:blipFill>
        <p:spPr bwMode="auto">
          <a:xfrm>
            <a:off x="6433039" y="1827214"/>
            <a:ext cx="2710962" cy="1944687"/>
          </a:xfrm>
          <a:prstGeom prst="rect">
            <a:avLst/>
          </a:prstGeom>
          <a:noFill/>
          <a:ln w="9525" algn="ctr">
            <a:noFill/>
            <a:miter lim="800000"/>
            <a:headEnd/>
            <a:tailEnd/>
          </a:ln>
        </p:spPr>
      </p:pic>
      <p:pic>
        <p:nvPicPr>
          <p:cNvPr id="560183" name="Picture 55"/>
          <p:cNvPicPr>
            <a:picLocks noChangeAspect="1" noChangeArrowheads="1"/>
          </p:cNvPicPr>
          <p:nvPr/>
        </p:nvPicPr>
        <p:blipFill>
          <a:blip r:embed="rId6" cstate="print"/>
          <a:srcRect/>
          <a:stretch>
            <a:fillRect/>
          </a:stretch>
        </p:blipFill>
        <p:spPr bwMode="auto">
          <a:xfrm>
            <a:off x="6100397" y="3627438"/>
            <a:ext cx="864577" cy="493712"/>
          </a:xfrm>
          <a:prstGeom prst="rect">
            <a:avLst/>
          </a:prstGeom>
          <a:noFill/>
          <a:ln w="9525" algn="ctr">
            <a:noFill/>
            <a:miter lim="800000"/>
            <a:headEnd/>
            <a:tailEnd/>
          </a:ln>
        </p:spPr>
      </p:pic>
      <p:pic>
        <p:nvPicPr>
          <p:cNvPr id="560184" name="Picture 56"/>
          <p:cNvPicPr>
            <a:picLocks noChangeAspect="1" noChangeArrowheads="1"/>
          </p:cNvPicPr>
          <p:nvPr/>
        </p:nvPicPr>
        <p:blipFill>
          <a:blip r:embed="rId7" cstate="print"/>
          <a:srcRect/>
          <a:stretch>
            <a:fillRect/>
          </a:stretch>
        </p:blipFill>
        <p:spPr bwMode="auto">
          <a:xfrm>
            <a:off x="7896959" y="3638551"/>
            <a:ext cx="863111" cy="492125"/>
          </a:xfrm>
          <a:prstGeom prst="rect">
            <a:avLst/>
          </a:prstGeom>
          <a:noFill/>
          <a:ln w="9525" algn="ctr">
            <a:noFill/>
            <a:miter lim="800000"/>
            <a:headEnd/>
            <a:tailEnd/>
          </a:ln>
        </p:spPr>
      </p:pic>
      <p:pic>
        <p:nvPicPr>
          <p:cNvPr id="560185" name="Picture 57"/>
          <p:cNvPicPr>
            <a:picLocks noChangeAspect="1" noChangeArrowheads="1"/>
          </p:cNvPicPr>
          <p:nvPr/>
        </p:nvPicPr>
        <p:blipFill>
          <a:blip r:embed="rId8" cstate="print"/>
          <a:srcRect/>
          <a:stretch>
            <a:fillRect/>
          </a:stretch>
        </p:blipFill>
        <p:spPr bwMode="auto">
          <a:xfrm>
            <a:off x="6964973" y="3843339"/>
            <a:ext cx="930519" cy="109537"/>
          </a:xfrm>
          <a:prstGeom prst="rect">
            <a:avLst/>
          </a:prstGeom>
          <a:noFill/>
          <a:ln w="9525" algn="ctr">
            <a:noFill/>
            <a:miter lim="800000"/>
            <a:headEnd/>
            <a:tailEnd/>
          </a:ln>
        </p:spPr>
      </p:pic>
      <p:pic>
        <p:nvPicPr>
          <p:cNvPr id="16395" name="Picture 58"/>
          <p:cNvPicPr>
            <a:picLocks noChangeAspect="1" noChangeArrowheads="1"/>
          </p:cNvPicPr>
          <p:nvPr/>
        </p:nvPicPr>
        <p:blipFill>
          <a:blip r:embed="rId9" cstate="print"/>
          <a:srcRect/>
          <a:stretch>
            <a:fillRect/>
          </a:stretch>
        </p:blipFill>
        <p:spPr bwMode="auto">
          <a:xfrm>
            <a:off x="7164266" y="3632201"/>
            <a:ext cx="864577" cy="282575"/>
          </a:xfrm>
          <a:prstGeom prst="rect">
            <a:avLst/>
          </a:prstGeom>
          <a:noFill/>
          <a:ln w="9525" algn="ctr">
            <a:noFill/>
            <a:miter lim="800000"/>
            <a:headEnd/>
            <a:tailEnd/>
          </a:ln>
        </p:spPr>
      </p:pic>
      <p:pic>
        <p:nvPicPr>
          <p:cNvPr id="560188" name="Picture 60"/>
          <p:cNvPicPr>
            <a:picLocks noChangeAspect="1" noChangeArrowheads="1"/>
          </p:cNvPicPr>
          <p:nvPr/>
        </p:nvPicPr>
        <p:blipFill>
          <a:blip r:embed="rId10" cstate="print"/>
          <a:srcRect/>
          <a:stretch>
            <a:fillRect/>
          </a:stretch>
        </p:blipFill>
        <p:spPr bwMode="auto">
          <a:xfrm>
            <a:off x="6699738" y="3698875"/>
            <a:ext cx="1195754" cy="438150"/>
          </a:xfrm>
          <a:prstGeom prst="rect">
            <a:avLst/>
          </a:prstGeom>
          <a:noFill/>
          <a:ln w="9525" algn="ctr">
            <a:noFill/>
            <a:miter lim="800000"/>
            <a:headEnd/>
            <a:tailEnd/>
          </a:ln>
        </p:spPr>
      </p:pic>
      <p:pic>
        <p:nvPicPr>
          <p:cNvPr id="560189" name="Picture 61"/>
          <p:cNvPicPr>
            <a:picLocks noChangeAspect="1" noChangeArrowheads="1"/>
          </p:cNvPicPr>
          <p:nvPr/>
        </p:nvPicPr>
        <p:blipFill>
          <a:blip r:embed="rId10" cstate="print"/>
          <a:srcRect/>
          <a:stretch>
            <a:fillRect/>
          </a:stretch>
        </p:blipFill>
        <p:spPr bwMode="auto">
          <a:xfrm>
            <a:off x="6699738" y="3698875"/>
            <a:ext cx="1460989" cy="438150"/>
          </a:xfrm>
          <a:prstGeom prst="rect">
            <a:avLst/>
          </a:prstGeom>
          <a:noFill/>
          <a:ln w="9525" algn="ctr">
            <a:noFill/>
            <a:miter lim="800000"/>
            <a:headEnd/>
            <a:tailEnd/>
          </a:ln>
        </p:spPr>
      </p:pic>
      <p:sp>
        <p:nvSpPr>
          <p:cNvPr id="14" name="Rectangle 13"/>
          <p:cNvSpPr/>
          <p:nvPr/>
        </p:nvSpPr>
        <p:spPr>
          <a:xfrm>
            <a:off x="6324600" y="4382869"/>
            <a:ext cx="2617289" cy="646331"/>
          </a:xfrm>
          <a:prstGeom prst="rect">
            <a:avLst/>
          </a:prstGeom>
        </p:spPr>
        <p:txBody>
          <a:bodyPr wrap="square">
            <a:spAutoFit/>
          </a:bodyPr>
          <a:lstStyle/>
          <a:p>
            <a:r>
              <a:rPr lang="en-US" dirty="0" smtClean="0">
                <a:solidFill>
                  <a:srgbClr val="C00000"/>
                </a:solidFill>
              </a:rPr>
              <a:t>[Srirama et al, ICIW 2006;</a:t>
            </a:r>
          </a:p>
          <a:p>
            <a:r>
              <a:rPr lang="en-US" dirty="0" smtClean="0">
                <a:solidFill>
                  <a:srgbClr val="C00000"/>
                </a:solidFill>
              </a:rPr>
              <a:t> Srirama, 2008]</a:t>
            </a:r>
            <a:endParaRPr lang="en-US" dirty="0">
              <a:solidFill>
                <a:srgbClr val="C00000"/>
              </a:solidFill>
            </a:endParaRPr>
          </a:p>
        </p:txBody>
      </p:sp>
      <p:sp>
        <p:nvSpPr>
          <p:cNvPr id="2" name="TextBox 1"/>
          <p:cNvSpPr txBox="1"/>
          <p:nvPr/>
        </p:nvSpPr>
        <p:spPr>
          <a:xfrm>
            <a:off x="7167196" y="3429000"/>
            <a:ext cx="681404" cy="307777"/>
          </a:xfrm>
          <a:prstGeom prst="rect">
            <a:avLst/>
          </a:prstGeom>
          <a:noFill/>
        </p:spPr>
        <p:txBody>
          <a:bodyPr wrap="square" rtlCol="0">
            <a:spAutoFit/>
          </a:bodyPr>
          <a:lstStyle/>
          <a:p>
            <a:r>
              <a:rPr lang="en-US" sz="1400" dirty="0" smtClean="0"/>
              <a:t>REST /</a:t>
            </a:r>
            <a:endParaRPr lang="en-US" sz="1400" dirty="0"/>
          </a:p>
        </p:txBody>
      </p:sp>
      <p:sp>
        <p:nvSpPr>
          <p:cNvPr id="19" name="Rectangle 3"/>
          <p:cNvSpPr txBox="1">
            <a:spLocks noChangeArrowheads="1"/>
          </p:cNvSpPr>
          <p:nvPr/>
        </p:nvSpPr>
        <p:spPr>
          <a:xfrm>
            <a:off x="457200" y="5073651"/>
            <a:ext cx="8229600" cy="10985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Mobile </a:t>
            </a:r>
            <a:r>
              <a:rPr lang="en-US" dirty="0"/>
              <a:t>Social Networks in </a:t>
            </a:r>
            <a:r>
              <a:rPr lang="en-US" dirty="0" smtClean="0"/>
              <a:t>proximity </a:t>
            </a:r>
            <a:r>
              <a:rPr lang="en-US" sz="2000" dirty="0" smtClean="0">
                <a:solidFill>
                  <a:srgbClr val="C00000"/>
                </a:solidFill>
              </a:rPr>
              <a:t>[Chang et al, ICSOC 2012; PMC 2014]</a:t>
            </a:r>
          </a:p>
          <a:p>
            <a:endParaRPr lang="en-US" dirty="0" smtClean="0"/>
          </a:p>
        </p:txBody>
      </p:sp>
      <p:sp>
        <p:nvSpPr>
          <p:cNvPr id="7" name="Rectangle 6"/>
          <p:cNvSpPr/>
          <p:nvPr/>
        </p:nvSpPr>
        <p:spPr>
          <a:xfrm>
            <a:off x="381000" y="5939135"/>
            <a:ext cx="4572000" cy="461665"/>
          </a:xfrm>
          <a:prstGeom prst="rect">
            <a:avLst/>
          </a:prstGeom>
        </p:spPr>
        <p:txBody>
          <a:bodyPr>
            <a:spAutoFit/>
          </a:bodyPr>
          <a:lstStyle/>
          <a:p>
            <a:pPr lvl="1"/>
            <a:r>
              <a:rPr lang="en-US" sz="1200" dirty="0"/>
              <a:t>UDDI - Universal Description, Discovery and Integration</a:t>
            </a:r>
          </a:p>
          <a:p>
            <a:pPr lvl="1"/>
            <a:r>
              <a:rPr lang="en-US" sz="1200" dirty="0"/>
              <a:t>WSDL - Web Services Description Language</a:t>
            </a:r>
          </a:p>
        </p:txBody>
      </p:sp>
      <p:sp>
        <p:nvSpPr>
          <p:cNvPr id="6" name="Date Placeholder 5"/>
          <p:cNvSpPr>
            <a:spLocks noGrp="1"/>
          </p:cNvSpPr>
          <p:nvPr>
            <p:ph type="dt" sz="half" idx="10"/>
          </p:nvPr>
        </p:nvSpPr>
        <p:spPr/>
        <p:txBody>
          <a:bodyPr/>
          <a:lstStyle/>
          <a:p>
            <a:fld id="{38D20669-F14B-4D60-91E4-8BDAF0E8B8FF}" type="datetime1">
              <a:rPr lang="en-US" smtClean="0"/>
              <a:t>8/16/2017</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17</a:t>
            </a:fld>
            <a:endParaRPr lang="en-US" dirty="0"/>
          </a:p>
        </p:txBody>
      </p:sp>
    </p:spTree>
    <p:extLst>
      <p:ext uri="{BB962C8B-B14F-4D97-AF65-F5344CB8AC3E}">
        <p14:creationId xmlns:p14="http://schemas.microsoft.com/office/powerpoint/2010/main" val="55490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60183"/>
                                        </p:tgtEl>
                                      </p:cBhvr>
                                    </p:animEffect>
                                    <p:set>
                                      <p:cBhvr>
                                        <p:cTn id="7" dur="1" fill="hold">
                                          <p:stCondLst>
                                            <p:cond delay="499"/>
                                          </p:stCondLst>
                                        </p:cTn>
                                        <p:tgtEl>
                                          <p:spTgt spid="560183"/>
                                        </p:tgtEl>
                                        <p:attrNameLst>
                                          <p:attrName>style.visibility</p:attrName>
                                        </p:attrNameLst>
                                      </p:cBhvr>
                                      <p:to>
                                        <p:strVal val="hidden"/>
                                      </p:to>
                                    </p:set>
                                  </p:childTnLst>
                                </p:cTn>
                              </p:par>
                              <p:par>
                                <p:cTn id="8" presetID="4" presetClass="entr" presetSubtype="16" fill="hold" nodeType="withEffect">
                                  <p:stCondLst>
                                    <p:cond delay="0"/>
                                  </p:stCondLst>
                                  <p:childTnLst>
                                    <p:set>
                                      <p:cBhvr>
                                        <p:cTn id="9" dur="1" fill="hold">
                                          <p:stCondLst>
                                            <p:cond delay="0"/>
                                          </p:stCondLst>
                                        </p:cTn>
                                        <p:tgtEl>
                                          <p:spTgt spid="560181"/>
                                        </p:tgtEl>
                                        <p:attrNameLst>
                                          <p:attrName>style.visibility</p:attrName>
                                        </p:attrNameLst>
                                      </p:cBhvr>
                                      <p:to>
                                        <p:strVal val="visible"/>
                                      </p:to>
                                    </p:set>
                                    <p:animEffect transition="in" filter="box(in)">
                                      <p:cBhvr>
                                        <p:cTn id="10" dur="500"/>
                                        <p:tgtEl>
                                          <p:spTgt spid="560181"/>
                                        </p:tgtEl>
                                      </p:cBhvr>
                                    </p:animEffect>
                                  </p:childTnLst>
                                </p:cTn>
                              </p:par>
                              <p:par>
                                <p:cTn id="11" presetID="3" presetClass="exit" presetSubtype="10" fill="hold" nodeType="withEffect">
                                  <p:stCondLst>
                                    <p:cond delay="0"/>
                                  </p:stCondLst>
                                  <p:childTnLst>
                                    <p:animEffect transition="out" filter="blinds(horizontal)">
                                      <p:cBhvr>
                                        <p:cTn id="12" dur="500"/>
                                        <p:tgtEl>
                                          <p:spTgt spid="560185"/>
                                        </p:tgtEl>
                                      </p:cBhvr>
                                    </p:animEffect>
                                    <p:set>
                                      <p:cBhvr>
                                        <p:cTn id="13" dur="1" fill="hold">
                                          <p:stCondLst>
                                            <p:cond delay="499"/>
                                          </p:stCondLst>
                                        </p:cTn>
                                        <p:tgtEl>
                                          <p:spTgt spid="560185"/>
                                        </p:tgtEl>
                                        <p:attrNameLst>
                                          <p:attrName>style.visibility</p:attrName>
                                        </p:attrNameLst>
                                      </p:cBhvr>
                                      <p:to>
                                        <p:strVal val="hidden"/>
                                      </p:to>
                                    </p:set>
                                  </p:childTnLst>
                                </p:cTn>
                              </p:par>
                              <p:par>
                                <p:cTn id="14" presetID="3" presetClass="entr" presetSubtype="10" fill="hold" nodeType="withEffect">
                                  <p:stCondLst>
                                    <p:cond delay="0"/>
                                  </p:stCondLst>
                                  <p:childTnLst>
                                    <p:set>
                                      <p:cBhvr>
                                        <p:cTn id="15" dur="1" fill="hold">
                                          <p:stCondLst>
                                            <p:cond delay="0"/>
                                          </p:stCondLst>
                                        </p:cTn>
                                        <p:tgtEl>
                                          <p:spTgt spid="560188"/>
                                        </p:tgtEl>
                                        <p:attrNameLst>
                                          <p:attrName>style.visibility</p:attrName>
                                        </p:attrNameLst>
                                      </p:cBhvr>
                                      <p:to>
                                        <p:strVal val="visible"/>
                                      </p:to>
                                    </p:set>
                                    <p:animEffect transition="in" filter="blinds(horizontal)">
                                      <p:cBhvr>
                                        <p:cTn id="16" dur="500"/>
                                        <p:tgtEl>
                                          <p:spTgt spid="560188"/>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560154"/>
                                        </p:tgtEl>
                                        <p:attrNameLst>
                                          <p:attrName>style.visibility</p:attrName>
                                        </p:attrNameLst>
                                      </p:cBhvr>
                                      <p:to>
                                        <p:strVal val="visible"/>
                                      </p:to>
                                    </p:set>
                                    <p:animEffect transition="in" filter="box(in)">
                                      <p:cBhvr>
                                        <p:cTn id="21" dur="500"/>
                                        <p:tgtEl>
                                          <p:spTgt spid="560154"/>
                                        </p:tgtEl>
                                      </p:cBhvr>
                                    </p:animEffect>
                                  </p:childTnLst>
                                </p:cTn>
                              </p:par>
                              <p:par>
                                <p:cTn id="22" presetID="3" presetClass="exit" presetSubtype="10" fill="hold" nodeType="withEffect">
                                  <p:stCondLst>
                                    <p:cond delay="0"/>
                                  </p:stCondLst>
                                  <p:childTnLst>
                                    <p:animEffect transition="out" filter="blinds(horizontal)">
                                      <p:cBhvr>
                                        <p:cTn id="23" dur="500"/>
                                        <p:tgtEl>
                                          <p:spTgt spid="560184"/>
                                        </p:tgtEl>
                                      </p:cBhvr>
                                    </p:animEffect>
                                    <p:set>
                                      <p:cBhvr>
                                        <p:cTn id="24" dur="1" fill="hold">
                                          <p:stCondLst>
                                            <p:cond delay="499"/>
                                          </p:stCondLst>
                                        </p:cTn>
                                        <p:tgtEl>
                                          <p:spTgt spid="560184"/>
                                        </p:tgtEl>
                                        <p:attrNameLst>
                                          <p:attrName>style.visibility</p:attrName>
                                        </p:attrNameLst>
                                      </p:cBhvr>
                                      <p:to>
                                        <p:strVal val="hidden"/>
                                      </p:to>
                                    </p:set>
                                  </p:childTnLst>
                                </p:cTn>
                              </p:par>
                              <p:par>
                                <p:cTn id="25" presetID="3" presetClass="entr" presetSubtype="10" fill="hold" nodeType="withEffect">
                                  <p:stCondLst>
                                    <p:cond delay="0"/>
                                  </p:stCondLst>
                                  <p:childTnLst>
                                    <p:set>
                                      <p:cBhvr>
                                        <p:cTn id="26" dur="1" fill="hold">
                                          <p:stCondLst>
                                            <p:cond delay="0"/>
                                          </p:stCondLst>
                                        </p:cTn>
                                        <p:tgtEl>
                                          <p:spTgt spid="560189"/>
                                        </p:tgtEl>
                                        <p:attrNameLst>
                                          <p:attrName>style.visibility</p:attrName>
                                        </p:attrNameLst>
                                      </p:cBhvr>
                                      <p:to>
                                        <p:strVal val="visible"/>
                                      </p:to>
                                    </p:set>
                                    <p:animEffect transition="in" filter="blinds(horizontal)">
                                      <p:cBhvr>
                                        <p:cTn id="27" dur="500"/>
                                        <p:tgtEl>
                                          <p:spTgt spid="560189"/>
                                        </p:tgtEl>
                                      </p:cBhvr>
                                    </p:animEffect>
                                  </p:childTnLst>
                                </p:cTn>
                              </p:par>
                              <p:par>
                                <p:cTn id="28" presetID="3" presetClass="exit" presetSubtype="10" fill="hold" nodeType="withEffect">
                                  <p:stCondLst>
                                    <p:cond delay="0"/>
                                  </p:stCondLst>
                                  <p:childTnLst>
                                    <p:animEffect transition="out" filter="blinds(horizontal)">
                                      <p:cBhvr>
                                        <p:cTn id="29" dur="500"/>
                                        <p:tgtEl>
                                          <p:spTgt spid="560188"/>
                                        </p:tgtEl>
                                      </p:cBhvr>
                                    </p:animEffect>
                                    <p:set>
                                      <p:cBhvr>
                                        <p:cTn id="30" dur="1" fill="hold">
                                          <p:stCondLst>
                                            <p:cond delay="499"/>
                                          </p:stCondLst>
                                        </p:cTn>
                                        <p:tgtEl>
                                          <p:spTgt spid="5601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Light-weight Mobile </a:t>
            </a:r>
            <a:r>
              <a:rPr lang="en-US" dirty="0" smtClean="0"/>
              <a:t>Hosts for Sensor Mediation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Mobile Host can directly provide the collected sensor information</a:t>
            </a:r>
          </a:p>
          <a:p>
            <a:pPr lvl="1"/>
            <a:r>
              <a:rPr lang="en-US" dirty="0" smtClean="0"/>
              <a:t>Data can be collected based on need</a:t>
            </a:r>
          </a:p>
          <a:p>
            <a:r>
              <a:rPr lang="en-US" dirty="0"/>
              <a:t>Ideal MWS Protocol Stack </a:t>
            </a:r>
          </a:p>
          <a:p>
            <a:pPr lvl="1"/>
            <a:r>
              <a:rPr lang="en-US" dirty="0" smtClean="0"/>
              <a:t>Things have improved significantly over the years</a:t>
            </a:r>
          </a:p>
          <a:p>
            <a:pPr lvl="1"/>
            <a:r>
              <a:rPr lang="en-US" dirty="0" smtClean="0"/>
              <a:t>Bluetooth </a:t>
            </a:r>
            <a:r>
              <a:rPr lang="en-US" dirty="0"/>
              <a:t>Low Energy (BTLE) for local service discovery and </a:t>
            </a:r>
            <a:r>
              <a:rPr lang="en-US" dirty="0" smtClean="0"/>
              <a:t>interaction</a:t>
            </a:r>
          </a:p>
          <a:p>
            <a:pPr lvl="1"/>
            <a:r>
              <a:rPr lang="en-US" dirty="0"/>
              <a:t>UDP instead of </a:t>
            </a:r>
            <a:r>
              <a:rPr lang="en-US" dirty="0" smtClean="0"/>
              <a:t>TCP</a:t>
            </a:r>
          </a:p>
          <a:p>
            <a:pPr lvl="1"/>
            <a:r>
              <a:rPr lang="en-US" dirty="0"/>
              <a:t>Constrained Application </a:t>
            </a:r>
            <a:endParaRPr lang="en-US" dirty="0" smtClean="0"/>
          </a:p>
          <a:p>
            <a:pPr marL="457200" lvl="1" indent="0">
              <a:buNone/>
            </a:pPr>
            <a:r>
              <a:rPr lang="en-US" dirty="0" smtClean="0"/>
              <a:t>Protocol </a:t>
            </a:r>
            <a:r>
              <a:rPr lang="en-US" dirty="0"/>
              <a:t>(</a:t>
            </a:r>
            <a:r>
              <a:rPr lang="en-US" dirty="0" err="1"/>
              <a:t>CoAP</a:t>
            </a:r>
            <a:r>
              <a:rPr lang="en-US" dirty="0" smtClean="0"/>
              <a:t>)</a:t>
            </a:r>
          </a:p>
          <a:p>
            <a:pPr lvl="1"/>
            <a:r>
              <a:rPr lang="en-US" dirty="0"/>
              <a:t>Efficient XML Interchange (EXI)</a:t>
            </a:r>
          </a:p>
          <a:p>
            <a:pPr lvl="1"/>
            <a:endParaRPr lang="en-US" dirty="0"/>
          </a:p>
          <a:p>
            <a:pPr lvl="1"/>
            <a:endParaRPr lang="en-US" dirty="0"/>
          </a:p>
          <a:p>
            <a:pPr lvl="1"/>
            <a:endParaRPr lang="en-US" dirty="0"/>
          </a:p>
        </p:txBody>
      </p:sp>
      <p:sp>
        <p:nvSpPr>
          <p:cNvPr id="4" name="Date Placeholder 3"/>
          <p:cNvSpPr>
            <a:spLocks noGrp="1"/>
          </p:cNvSpPr>
          <p:nvPr>
            <p:ph type="dt" sz="half" idx="10"/>
          </p:nvPr>
        </p:nvSpPr>
        <p:spPr/>
        <p:txBody>
          <a:bodyPr/>
          <a:lstStyle/>
          <a:p>
            <a:fld id="{458BF974-3E37-4558-B7F6-E854E77358E9}" type="datetime1">
              <a:rPr lang="en-US" smtClean="0"/>
              <a:t>8/16/2017</a:t>
            </a:fld>
            <a:endParaRPr lang="en-US"/>
          </a:p>
        </p:txBody>
      </p:sp>
      <p:sp>
        <p:nvSpPr>
          <p:cNvPr id="5" name="Footer Placeholder 4"/>
          <p:cNvSpPr>
            <a:spLocks noGrp="1"/>
          </p:cNvSpPr>
          <p:nvPr>
            <p:ph type="ftr" sz="quarter" idx="12"/>
          </p:nvPr>
        </p:nvSpPr>
        <p:spPr/>
        <p:txBody>
          <a:bodyPr/>
          <a:lstStyle/>
          <a:p>
            <a:r>
              <a:rPr lang="en-US" smtClean="0"/>
              <a:t>Satish Srirama</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766" y="4033368"/>
            <a:ext cx="3678056" cy="2322982"/>
          </a:xfrm>
          <a:prstGeom prst="rect">
            <a:avLst/>
          </a:prstGeom>
        </p:spPr>
      </p:pic>
      <p:sp>
        <p:nvSpPr>
          <p:cNvPr id="8" name="TextBox 7"/>
          <p:cNvSpPr txBox="1"/>
          <p:nvPr/>
        </p:nvSpPr>
        <p:spPr>
          <a:xfrm>
            <a:off x="6096000" y="6412468"/>
            <a:ext cx="2537682" cy="369332"/>
          </a:xfrm>
          <a:prstGeom prst="rect">
            <a:avLst/>
          </a:prstGeom>
          <a:noFill/>
        </p:spPr>
        <p:txBody>
          <a:bodyPr wrap="none" rtlCol="0">
            <a:spAutoFit/>
          </a:bodyPr>
          <a:lstStyle/>
          <a:p>
            <a:r>
              <a:rPr lang="en-US" dirty="0" smtClean="0">
                <a:solidFill>
                  <a:srgbClr val="C00000"/>
                </a:solidFill>
              </a:rPr>
              <a:t>[Liyanage et al, MS 2015]</a:t>
            </a:r>
            <a:endParaRPr lang="en-US" dirty="0">
              <a:solidFill>
                <a:srgbClr val="C00000"/>
              </a:solidFill>
            </a:endParaRPr>
          </a:p>
        </p:txBody>
      </p:sp>
    </p:spTree>
    <p:extLst>
      <p:ext uri="{BB962C8B-B14F-4D97-AF65-F5344CB8AC3E}">
        <p14:creationId xmlns:p14="http://schemas.microsoft.com/office/powerpoint/2010/main" val="21706610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Limitations with Mobiles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Longer battery life</a:t>
            </a:r>
          </a:p>
          <a:p>
            <a:pPr lvl="1"/>
            <a:r>
              <a:rPr lang="en-GB" dirty="0" smtClean="0"/>
              <a:t>Battery lasts only for 1-2 hours for continuous computing</a:t>
            </a:r>
          </a:p>
          <a:p>
            <a:r>
              <a:rPr lang="en-GB" dirty="0" smtClean="0"/>
              <a:t>Same quality of experience as on desktops</a:t>
            </a:r>
          </a:p>
          <a:p>
            <a:pPr lvl="1"/>
            <a:r>
              <a:rPr lang="en-GB" dirty="0" smtClean="0"/>
              <a:t>Weaker CPU and memory</a:t>
            </a:r>
          </a:p>
          <a:p>
            <a:pPr lvl="1"/>
            <a:r>
              <a:rPr lang="en-GB" dirty="0" smtClean="0"/>
              <a:t>Storage capacity</a:t>
            </a:r>
          </a:p>
          <a:p>
            <a:r>
              <a:rPr lang="en-GB" dirty="0" smtClean="0"/>
              <a:t>Still it is a good idea to take the support of external resources </a:t>
            </a:r>
          </a:p>
          <a:p>
            <a:pPr lvl="1"/>
            <a:r>
              <a:rPr lang="en-GB" dirty="0" smtClean="0"/>
              <a:t>For building resource intensive mobile applications</a:t>
            </a:r>
          </a:p>
          <a:p>
            <a:pPr lvl="1"/>
            <a:r>
              <a:rPr lang="en-GB" dirty="0" smtClean="0"/>
              <a:t>Brings in the scope for cloud computing</a:t>
            </a:r>
          </a:p>
          <a:p>
            <a:endParaRPr lang="en-GB" dirty="0" smtClean="0"/>
          </a:p>
          <a:p>
            <a:pPr lvl="1"/>
            <a:endParaRPr lang="en-GB" dirty="0"/>
          </a:p>
        </p:txBody>
      </p:sp>
      <p:sp>
        <p:nvSpPr>
          <p:cNvPr id="7" name="Date Placeholder 6"/>
          <p:cNvSpPr>
            <a:spLocks noGrp="1"/>
          </p:cNvSpPr>
          <p:nvPr>
            <p:ph type="dt" sz="half" idx="10"/>
          </p:nvPr>
        </p:nvSpPr>
        <p:spPr/>
        <p:txBody>
          <a:bodyPr/>
          <a:lstStyle/>
          <a:p>
            <a:fld id="{A9D2137B-5503-40E3-A80D-17BE250D87B3}" type="datetime1">
              <a:rPr lang="en-US" smtClean="0"/>
              <a:t>8/16/2017</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19</a:t>
            </a:fld>
            <a:endParaRPr lang="en-US" dirty="0"/>
          </a:p>
        </p:txBody>
      </p:sp>
    </p:spTree>
    <p:extLst>
      <p:ext uri="{BB962C8B-B14F-4D97-AF65-F5344CB8AC3E}">
        <p14:creationId xmlns:p14="http://schemas.microsoft.com/office/powerpoint/2010/main" val="3973667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Head of Mobile &amp; Cloud Lab, Institute of Computer Science, University of Tartu, Estonia</a:t>
            </a:r>
          </a:p>
          <a:p>
            <a:endParaRPr lang="en-US" dirty="0" smtClean="0"/>
          </a:p>
          <a:p>
            <a:pPr>
              <a:buNone/>
            </a:pPr>
            <a:r>
              <a:rPr lang="en-US" dirty="0" smtClean="0">
                <a:hlinkClick r:id="rId3"/>
              </a:rPr>
              <a:t>http://mc.cs.ut.ee</a:t>
            </a:r>
            <a:r>
              <a:rPr lang="en-US" dirty="0" smtClean="0"/>
              <a:t> </a:t>
            </a:r>
          </a:p>
          <a:p>
            <a:pPr>
              <a:buNone/>
            </a:pPr>
            <a:endParaRPr lang="en-US" dirty="0"/>
          </a:p>
          <a:p>
            <a:pPr>
              <a:buNone/>
            </a:pPr>
            <a:endParaRPr lang="en-US" dirty="0"/>
          </a:p>
        </p:txBody>
      </p:sp>
      <p:pic>
        <p:nvPicPr>
          <p:cNvPr id="9" name="Picture 8"/>
          <p:cNvPicPr>
            <a:picLocks noChangeAspect="1"/>
          </p:cNvPicPr>
          <p:nvPr/>
        </p:nvPicPr>
        <p:blipFill>
          <a:blip r:embed="rId4"/>
          <a:stretch>
            <a:fillRect/>
          </a:stretch>
        </p:blipFill>
        <p:spPr>
          <a:xfrm>
            <a:off x="4572000" y="2784333"/>
            <a:ext cx="3192929" cy="1940067"/>
          </a:xfrm>
          <a:prstGeom prst="rect">
            <a:avLst/>
          </a:prstGeom>
        </p:spPr>
      </p:pic>
      <p:sp>
        <p:nvSpPr>
          <p:cNvPr id="2" name="Title 1"/>
          <p:cNvSpPr>
            <a:spLocks noGrp="1"/>
          </p:cNvSpPr>
          <p:nvPr>
            <p:ph type="title"/>
          </p:nvPr>
        </p:nvSpPr>
        <p:spPr/>
        <p:txBody>
          <a:bodyPr/>
          <a:lstStyle/>
          <a:p>
            <a:r>
              <a:rPr lang="en-US" dirty="0" smtClean="0"/>
              <a:t>Who am I</a:t>
            </a:r>
            <a:endParaRPr lang="en-US" dirty="0"/>
          </a:p>
        </p:txBody>
      </p:sp>
      <p:sp>
        <p:nvSpPr>
          <p:cNvPr id="5" name="Footer Placeholder 4"/>
          <p:cNvSpPr>
            <a:spLocks noGrp="1"/>
          </p:cNvSpPr>
          <p:nvPr>
            <p:ph type="ftr" sz="quarter" idx="12"/>
          </p:nvPr>
        </p:nvSpPr>
        <p:spPr/>
        <p:txBody>
          <a:bodyPr/>
          <a:lstStyle/>
          <a:p>
            <a:r>
              <a:rPr lang="en-US" smtClean="0"/>
              <a:t>Satish Srirama</a:t>
            </a:r>
            <a:endParaRPr lang="en-US" dirty="0"/>
          </a:p>
        </p:txBody>
      </p:sp>
      <p:sp>
        <p:nvSpPr>
          <p:cNvPr id="7" name="Slide Number Placeholder 6"/>
          <p:cNvSpPr>
            <a:spLocks noGrp="1"/>
          </p:cNvSpPr>
          <p:nvPr>
            <p:ph type="sldNum" sz="quarter" idx="11"/>
          </p:nvPr>
        </p:nvSpPr>
        <p:spPr/>
        <p:txBody>
          <a:bodyPr/>
          <a:lstStyle/>
          <a:p>
            <a:fld id="{5E13CB73-4A80-4381-9D36-E4FAC6A4A2C5}" type="slidenum">
              <a:rPr lang="en-US" smtClean="0"/>
              <a:pPr/>
              <a:t>2</a:t>
            </a:fld>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95992"/>
            <a:ext cx="9073041" cy="1276208"/>
          </a:xfrm>
          <a:prstGeom prst="rect">
            <a:avLst/>
          </a:prstGeom>
        </p:spPr>
      </p:pic>
    </p:spTree>
    <p:extLst>
      <p:ext uri="{BB962C8B-B14F-4D97-AF65-F5344CB8AC3E}">
        <p14:creationId xmlns:p14="http://schemas.microsoft.com/office/powerpoint/2010/main" val="698561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Cloud Applications</a:t>
            </a:r>
            <a:endParaRPr lang="en-US" dirty="0"/>
          </a:p>
        </p:txBody>
      </p:sp>
      <p:sp>
        <p:nvSpPr>
          <p:cNvPr id="3" name="Content Placeholder 2"/>
          <p:cNvSpPr>
            <a:spLocks noGrp="1"/>
          </p:cNvSpPr>
          <p:nvPr>
            <p:ph idx="1"/>
          </p:nvPr>
        </p:nvSpPr>
        <p:spPr/>
        <p:txBody>
          <a:bodyPr>
            <a:normAutofit/>
          </a:bodyPr>
          <a:lstStyle/>
          <a:p>
            <a:r>
              <a:rPr lang="en-GB" dirty="0" smtClean="0"/>
              <a:t>Bring the cloud infrastructure to the proximity of the mobile user</a:t>
            </a:r>
          </a:p>
          <a:p>
            <a:r>
              <a:rPr lang="en-GB" dirty="0" smtClean="0"/>
              <a:t>Mobile has significant advantage by going cloud-aware</a:t>
            </a:r>
          </a:p>
          <a:p>
            <a:pPr lvl="1"/>
            <a:r>
              <a:rPr lang="en-GB" dirty="0" smtClean="0"/>
              <a:t>Increased data storage capacity</a:t>
            </a:r>
          </a:p>
          <a:p>
            <a:pPr lvl="1"/>
            <a:r>
              <a:rPr lang="en-GB" dirty="0" smtClean="0"/>
              <a:t>Availability of unlimited processing power</a:t>
            </a:r>
          </a:p>
          <a:p>
            <a:pPr lvl="1"/>
            <a:r>
              <a:rPr lang="en-GB" dirty="0" smtClean="0"/>
              <a:t>PC-like functionality for mobile applications</a:t>
            </a:r>
          </a:p>
          <a:p>
            <a:pPr lvl="1"/>
            <a:r>
              <a:rPr lang="en-GB" dirty="0" smtClean="0"/>
              <a:t>Extended battery life </a:t>
            </a:r>
            <a:r>
              <a:rPr lang="et-EE" dirty="0" smtClean="0"/>
              <a:t>(</a:t>
            </a:r>
            <a:r>
              <a:rPr lang="en-GB" dirty="0" smtClean="0"/>
              <a:t>energy efficiency</a:t>
            </a:r>
            <a:r>
              <a:rPr lang="et-EE" dirty="0" smtClean="0"/>
              <a:t>)</a:t>
            </a:r>
            <a:endParaRPr lang="en-GB" sz="1600" dirty="0" smtClean="0"/>
          </a:p>
        </p:txBody>
      </p:sp>
      <p:sp>
        <p:nvSpPr>
          <p:cNvPr id="7" name="Rectangle 6"/>
          <p:cNvSpPr/>
          <p:nvPr/>
        </p:nvSpPr>
        <p:spPr>
          <a:xfrm>
            <a:off x="7543800" y="3306754"/>
            <a:ext cx="1295400" cy="655646"/>
          </a:xfrm>
          <a:prstGeom prst="rect">
            <a:avLst/>
          </a:prstGeom>
          <a:solidFill>
            <a:schemeClr val="accent2">
              <a:lumMod val="20000"/>
              <a:lumOff val="80000"/>
              <a:alpha val="66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7643567" y="3329418"/>
            <a:ext cx="1119433" cy="1547382"/>
          </a:xfrm>
          <a:prstGeom prst="rect">
            <a:avLst/>
          </a:prstGeom>
        </p:spPr>
      </p:pic>
      <p:sp>
        <p:nvSpPr>
          <p:cNvPr id="9" name="Rectangle 8"/>
          <p:cNvSpPr/>
          <p:nvPr/>
        </p:nvSpPr>
        <p:spPr>
          <a:xfrm>
            <a:off x="8001000" y="3962400"/>
            <a:ext cx="381000" cy="274646"/>
          </a:xfrm>
          <a:prstGeom prst="rect">
            <a:avLst/>
          </a:prstGeom>
          <a:solidFill>
            <a:schemeClr val="accent2">
              <a:lumMod val="20000"/>
              <a:lumOff val="80000"/>
              <a:alpha val="66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p:cNvSpPr>
            <a:spLocks noGrp="1"/>
          </p:cNvSpPr>
          <p:nvPr>
            <p:ph type="dt" sz="half" idx="10"/>
          </p:nvPr>
        </p:nvSpPr>
        <p:spPr/>
        <p:txBody>
          <a:bodyPr/>
          <a:lstStyle/>
          <a:p>
            <a:fld id="{F20C15EA-3550-40DE-83E5-A4DFD2561FA8}" type="datetime1">
              <a:rPr lang="en-US" smtClean="0"/>
              <a:t>8/16/2017</a:t>
            </a:fld>
            <a:endParaRPr lang="en-US"/>
          </a:p>
        </p:txBody>
      </p:sp>
      <p:sp>
        <p:nvSpPr>
          <p:cNvPr id="10" name="Footer Placeholder 9"/>
          <p:cNvSpPr>
            <a:spLocks noGrp="1"/>
          </p:cNvSpPr>
          <p:nvPr>
            <p:ph type="ftr" sz="quarter" idx="12"/>
          </p:nvPr>
        </p:nvSpPr>
        <p:spPr/>
        <p:txBody>
          <a:bodyPr/>
          <a:lstStyle/>
          <a:p>
            <a:r>
              <a:rPr lang="en-US" smtClean="0"/>
              <a:t>Satish Srirama</a:t>
            </a:r>
            <a:endParaRPr lang="en-US" dirty="0"/>
          </a:p>
        </p:txBody>
      </p:sp>
      <p:sp>
        <p:nvSpPr>
          <p:cNvPr id="11" name="Slide Number Placeholder 10"/>
          <p:cNvSpPr>
            <a:spLocks noGrp="1"/>
          </p:cNvSpPr>
          <p:nvPr>
            <p:ph type="sldNum" sz="quarter" idx="11"/>
          </p:nvPr>
        </p:nvSpPr>
        <p:spPr/>
        <p:txBody>
          <a:bodyPr/>
          <a:lstStyle/>
          <a:p>
            <a:fld id="{5E13CB73-4A80-4381-9D36-E4FAC6A4A2C5}" type="slidenum">
              <a:rPr lang="en-US" smtClean="0"/>
              <a:pPr/>
              <a:t>20</a:t>
            </a:fld>
            <a:endParaRPr lang="en-US" dirty="0"/>
          </a:p>
        </p:txBody>
      </p:sp>
    </p:spTree>
    <p:extLst>
      <p:ext uri="{BB962C8B-B14F-4D97-AF65-F5344CB8AC3E}">
        <p14:creationId xmlns:p14="http://schemas.microsoft.com/office/powerpoint/2010/main" val="138951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Mobile Cloud – </a:t>
            </a:r>
            <a:r>
              <a:rPr lang="en-GB" dirty="0"/>
              <a:t>I</a:t>
            </a:r>
            <a:r>
              <a:rPr lang="en-GB" dirty="0" smtClean="0"/>
              <a:t>nterpretation</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We should </a:t>
            </a:r>
            <a:r>
              <a:rPr lang="en-GB" dirty="0" smtClean="0">
                <a:solidFill>
                  <a:srgbClr val="FF0000"/>
                </a:solidFill>
              </a:rPr>
              <a:t>not</a:t>
            </a:r>
            <a:r>
              <a:rPr lang="en-GB" dirty="0" smtClean="0"/>
              <a:t> see Mobile Cloud to be just a scenario where mobile is taking the help of a much powerful machine!!!</a:t>
            </a:r>
          </a:p>
          <a:p>
            <a:r>
              <a:rPr lang="en-GB" dirty="0" smtClean="0"/>
              <a:t>We should </a:t>
            </a:r>
            <a:r>
              <a:rPr lang="en-GB" dirty="0" smtClean="0">
                <a:solidFill>
                  <a:srgbClr val="FF0000"/>
                </a:solidFill>
              </a:rPr>
              <a:t>not</a:t>
            </a:r>
            <a:r>
              <a:rPr lang="en-GB" dirty="0" smtClean="0"/>
              <a:t> see cloud as just a pool of virtual machines</a:t>
            </a:r>
          </a:p>
          <a:p>
            <a:pPr marL="457200" lvl="1" indent="0">
              <a:buNone/>
            </a:pPr>
            <a:endParaRPr lang="en-GB" dirty="0" smtClean="0"/>
          </a:p>
          <a:p>
            <a:r>
              <a:rPr lang="en-GB" dirty="0" smtClean="0"/>
              <a:t>Mobile Cloud based system should take advantage of some of the key intrinsic characteristics of cloud efficiently</a:t>
            </a:r>
          </a:p>
          <a:p>
            <a:pPr lvl="1"/>
            <a:r>
              <a:rPr lang="en-GB" dirty="0" smtClean="0"/>
              <a:t>Elasticity &amp; </a:t>
            </a:r>
            <a:r>
              <a:rPr lang="en-GB" dirty="0" err="1" smtClean="0"/>
              <a:t>AutoScaling</a:t>
            </a:r>
            <a:endParaRPr lang="en-GB" dirty="0" smtClean="0"/>
          </a:p>
          <a:p>
            <a:pPr lvl="1"/>
            <a:r>
              <a:rPr lang="en-GB" dirty="0" smtClean="0"/>
              <a:t>Utility computing models</a:t>
            </a:r>
          </a:p>
          <a:p>
            <a:pPr lvl="1"/>
            <a:r>
              <a:rPr lang="en-GB" dirty="0" smtClean="0"/>
              <a:t>Parallelization (e.g., using </a:t>
            </a:r>
            <a:r>
              <a:rPr lang="en-GB" dirty="0" err="1" smtClean="0"/>
              <a:t>MapReduce</a:t>
            </a:r>
            <a:r>
              <a:rPr lang="en-GB" dirty="0" smtClean="0"/>
              <a:t>)</a:t>
            </a:r>
          </a:p>
          <a:p>
            <a:pPr lvl="1"/>
            <a:endParaRPr lang="en-GB" dirty="0" smtClean="0"/>
          </a:p>
          <a:p>
            <a:endParaRPr lang="en-GB" dirty="0"/>
          </a:p>
        </p:txBody>
      </p:sp>
      <p:sp>
        <p:nvSpPr>
          <p:cNvPr id="7" name="Date Placeholder 6"/>
          <p:cNvSpPr>
            <a:spLocks noGrp="1"/>
          </p:cNvSpPr>
          <p:nvPr>
            <p:ph type="dt" sz="half" idx="10"/>
          </p:nvPr>
        </p:nvSpPr>
        <p:spPr/>
        <p:txBody>
          <a:bodyPr/>
          <a:lstStyle/>
          <a:p>
            <a:fld id="{1741C875-FE7E-4F70-9FA6-9F989A825CB7}" type="datetime1">
              <a:rPr lang="en-US" smtClean="0"/>
              <a:t>8/16/2017</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21</a:t>
            </a:fld>
            <a:endParaRPr lang="en-US" dirty="0"/>
          </a:p>
        </p:txBody>
      </p:sp>
    </p:spTree>
    <p:extLst>
      <p:ext uri="{BB962C8B-B14F-4D97-AF65-F5344CB8AC3E}">
        <p14:creationId xmlns:p14="http://schemas.microsoft.com/office/powerpoint/2010/main" val="5201432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152400" y="1790817"/>
            <a:ext cx="4343400" cy="3478651"/>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a:t>Mobile </a:t>
            </a:r>
            <a:r>
              <a:rPr lang="en-US" dirty="0" smtClean="0"/>
              <a:t>cloud - Binding models</a:t>
            </a:r>
            <a:endParaRPr lang="en-US" sz="22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a:p>
        </p:txBody>
      </p:sp>
      <p:pic>
        <p:nvPicPr>
          <p:cNvPr id="5" name="Picture 2" descr="C:\Users\Huber\Documents\OffloadingMod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764268"/>
            <a:ext cx="4286490" cy="3352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74774" y="5269468"/>
            <a:ext cx="1649426" cy="369332"/>
          </a:xfrm>
          <a:prstGeom prst="rect">
            <a:avLst/>
          </a:prstGeom>
          <a:noFill/>
        </p:spPr>
        <p:txBody>
          <a:bodyPr wrap="none" rtlCol="0">
            <a:spAutoFit/>
          </a:bodyPr>
          <a:lstStyle/>
          <a:p>
            <a:r>
              <a:rPr lang="en-US" dirty="0" smtClean="0"/>
              <a:t>Task Delegation</a:t>
            </a:r>
            <a:endParaRPr lang="en-US" dirty="0"/>
          </a:p>
        </p:txBody>
      </p:sp>
      <p:sp>
        <p:nvSpPr>
          <p:cNvPr id="8" name="TextBox 7"/>
          <p:cNvSpPr txBox="1"/>
          <p:nvPr/>
        </p:nvSpPr>
        <p:spPr>
          <a:xfrm>
            <a:off x="6019800" y="5334000"/>
            <a:ext cx="1702069" cy="369332"/>
          </a:xfrm>
          <a:prstGeom prst="rect">
            <a:avLst/>
          </a:prstGeom>
          <a:noFill/>
        </p:spPr>
        <p:txBody>
          <a:bodyPr wrap="none" rtlCol="0">
            <a:spAutoFit/>
          </a:bodyPr>
          <a:lstStyle/>
          <a:p>
            <a:r>
              <a:rPr lang="en-US" dirty="0" smtClean="0"/>
              <a:t>Code Offloading</a:t>
            </a:r>
            <a:endParaRPr lang="en-US" dirty="0"/>
          </a:p>
        </p:txBody>
      </p:sp>
      <p:sp>
        <p:nvSpPr>
          <p:cNvPr id="9" name="TextBox 8"/>
          <p:cNvSpPr txBox="1"/>
          <p:nvPr/>
        </p:nvSpPr>
        <p:spPr>
          <a:xfrm>
            <a:off x="1524000" y="2831068"/>
            <a:ext cx="762000" cy="369332"/>
          </a:xfrm>
          <a:prstGeom prst="rect">
            <a:avLst/>
          </a:prstGeom>
          <a:noFill/>
        </p:spPr>
        <p:txBody>
          <a:bodyPr wrap="square" rtlCol="0">
            <a:spAutoFit/>
          </a:bodyPr>
          <a:lstStyle/>
          <a:p>
            <a:r>
              <a:rPr lang="en-US" dirty="0" smtClean="0"/>
              <a:t>MCM</a:t>
            </a:r>
            <a:endParaRPr lang="en-US" dirty="0"/>
          </a:p>
        </p:txBody>
      </p:sp>
      <p:sp>
        <p:nvSpPr>
          <p:cNvPr id="4" name="Rectangle 3"/>
          <p:cNvSpPr/>
          <p:nvPr/>
        </p:nvSpPr>
        <p:spPr>
          <a:xfrm>
            <a:off x="457200" y="5955268"/>
            <a:ext cx="2673617" cy="338554"/>
          </a:xfrm>
          <a:prstGeom prst="rect">
            <a:avLst/>
          </a:prstGeom>
        </p:spPr>
        <p:txBody>
          <a:bodyPr wrap="none">
            <a:spAutoFit/>
          </a:bodyPr>
          <a:lstStyle/>
          <a:p>
            <a:r>
              <a:rPr lang="en-US" sz="1600" dirty="0">
                <a:solidFill>
                  <a:srgbClr val="C00000"/>
                </a:solidFill>
              </a:rPr>
              <a:t>[Flores and Srirama, JSS 2014]</a:t>
            </a:r>
          </a:p>
        </p:txBody>
      </p:sp>
      <p:sp>
        <p:nvSpPr>
          <p:cNvPr id="10" name="Rectangle 9"/>
          <p:cNvSpPr/>
          <p:nvPr/>
        </p:nvSpPr>
        <p:spPr>
          <a:xfrm>
            <a:off x="4876800" y="5943600"/>
            <a:ext cx="3995581" cy="338554"/>
          </a:xfrm>
          <a:prstGeom prst="rect">
            <a:avLst/>
          </a:prstGeom>
        </p:spPr>
        <p:txBody>
          <a:bodyPr wrap="none">
            <a:spAutoFit/>
          </a:bodyPr>
          <a:lstStyle/>
          <a:p>
            <a:r>
              <a:rPr lang="en-US" sz="1600" dirty="0">
                <a:solidFill>
                  <a:srgbClr val="C00000"/>
                </a:solidFill>
              </a:rPr>
              <a:t>[Flores </a:t>
            </a:r>
            <a:r>
              <a:rPr lang="en-US" sz="1600" dirty="0" smtClean="0">
                <a:solidFill>
                  <a:srgbClr val="C00000"/>
                </a:solidFill>
              </a:rPr>
              <a:t>et al, IEEE Communications Mag 2015]</a:t>
            </a:r>
            <a:endParaRPr lang="en-US" sz="1600" dirty="0">
              <a:solidFill>
                <a:srgbClr val="C00000"/>
              </a:solidFill>
            </a:endParaRPr>
          </a:p>
        </p:txBody>
      </p:sp>
      <p:sp>
        <p:nvSpPr>
          <p:cNvPr id="11" name="Date Placeholder 10"/>
          <p:cNvSpPr>
            <a:spLocks noGrp="1"/>
          </p:cNvSpPr>
          <p:nvPr>
            <p:ph type="dt" sz="half" idx="10"/>
          </p:nvPr>
        </p:nvSpPr>
        <p:spPr/>
        <p:txBody>
          <a:bodyPr/>
          <a:lstStyle/>
          <a:p>
            <a:fld id="{87173614-E1DC-4E65-9CFC-ECE78E352E79}" type="datetime1">
              <a:rPr lang="en-US" smtClean="0"/>
              <a:t>8/16/2017</a:t>
            </a:fld>
            <a:endParaRPr lang="en-US"/>
          </a:p>
        </p:txBody>
      </p:sp>
      <p:sp>
        <p:nvSpPr>
          <p:cNvPr id="12" name="Footer Placeholder 11"/>
          <p:cNvSpPr>
            <a:spLocks noGrp="1"/>
          </p:cNvSpPr>
          <p:nvPr>
            <p:ph type="ftr" sz="quarter" idx="12"/>
          </p:nvPr>
        </p:nvSpPr>
        <p:spPr/>
        <p:txBody>
          <a:bodyPr/>
          <a:lstStyle/>
          <a:p>
            <a:r>
              <a:rPr lang="en-US" smtClean="0"/>
              <a:t>Satish Srirama</a:t>
            </a:r>
            <a:endParaRPr lang="en-US" dirty="0"/>
          </a:p>
        </p:txBody>
      </p:sp>
      <p:sp>
        <p:nvSpPr>
          <p:cNvPr id="13" name="Slide Number Placeholder 12"/>
          <p:cNvSpPr>
            <a:spLocks noGrp="1"/>
          </p:cNvSpPr>
          <p:nvPr>
            <p:ph type="sldNum" sz="quarter" idx="11"/>
          </p:nvPr>
        </p:nvSpPr>
        <p:spPr/>
        <p:txBody>
          <a:bodyPr/>
          <a:lstStyle/>
          <a:p>
            <a:fld id="{5E13CB73-4A80-4381-9D36-E4FAC6A4A2C5}" type="slidenum">
              <a:rPr lang="en-US" smtClean="0"/>
              <a:pPr/>
              <a:t>22</a:t>
            </a:fld>
            <a:endParaRPr lang="en-US" dirty="0"/>
          </a:p>
        </p:txBody>
      </p:sp>
    </p:spTree>
    <p:extLst>
      <p:ext uri="{BB962C8B-B14F-4D97-AF65-F5344CB8AC3E}">
        <p14:creationId xmlns:p14="http://schemas.microsoft.com/office/powerpoint/2010/main" val="1763372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Task Delegation</a:t>
            </a:r>
            <a:endParaRPr lang="en-GB" dirty="0"/>
          </a:p>
        </p:txBody>
      </p:sp>
      <p:sp>
        <p:nvSpPr>
          <p:cNvPr id="3" name="Content Placeholder 2"/>
          <p:cNvSpPr>
            <a:spLocks noGrp="1"/>
          </p:cNvSpPr>
          <p:nvPr>
            <p:ph idx="1"/>
          </p:nvPr>
        </p:nvSpPr>
        <p:spPr/>
        <p:txBody>
          <a:bodyPr>
            <a:normAutofit fontScale="85000" lnSpcReduction="10000"/>
          </a:bodyPr>
          <a:lstStyle/>
          <a:p>
            <a:r>
              <a:rPr lang="en-GB" dirty="0" smtClean="0"/>
              <a:t>Follows traditional SOA model to invoke services</a:t>
            </a:r>
          </a:p>
          <a:p>
            <a:pPr lvl="1"/>
            <a:r>
              <a:rPr lang="en-GB" dirty="0" smtClean="0"/>
              <a:t>Similar to mobile Web service client</a:t>
            </a:r>
          </a:p>
          <a:p>
            <a:r>
              <a:rPr lang="en-GB" dirty="0" smtClean="0"/>
              <a:t>Typical scenarios </a:t>
            </a:r>
          </a:p>
          <a:p>
            <a:pPr lvl="1"/>
            <a:r>
              <a:rPr lang="en-GB" dirty="0" smtClean="0"/>
              <a:t>Process intensive services</a:t>
            </a:r>
          </a:p>
          <a:p>
            <a:pPr lvl="2"/>
            <a:r>
              <a:rPr lang="en-GB" dirty="0" smtClean="0"/>
              <a:t>Face recognition, sensor mining etc.</a:t>
            </a:r>
          </a:p>
          <a:p>
            <a:pPr lvl="1"/>
            <a:r>
              <a:rPr lang="en-GB" dirty="0" smtClean="0"/>
              <a:t>Data Synchronization (</a:t>
            </a:r>
            <a:r>
              <a:rPr lang="en-GB" dirty="0" err="1" smtClean="0"/>
              <a:t>SyncML</a:t>
            </a:r>
            <a:r>
              <a:rPr lang="en-GB" dirty="0" smtClean="0"/>
              <a:t>, </a:t>
            </a:r>
            <a:r>
              <a:rPr lang="en-GB" dirty="0" err="1" smtClean="0"/>
              <a:t>Funambol</a:t>
            </a:r>
            <a:r>
              <a:rPr lang="en-GB" dirty="0" smtClean="0"/>
              <a:t>, Google Sync)</a:t>
            </a:r>
          </a:p>
          <a:p>
            <a:pPr lvl="2"/>
            <a:r>
              <a:rPr lang="en-GB" dirty="0" smtClean="0"/>
              <a:t>Calendar, contacts etc.</a:t>
            </a:r>
          </a:p>
          <a:p>
            <a:r>
              <a:rPr lang="en-GB" dirty="0" smtClean="0"/>
              <a:t>Critical challenges were</a:t>
            </a:r>
            <a:r>
              <a:rPr lang="et-EE" dirty="0" smtClean="0"/>
              <a:t> (</a:t>
            </a:r>
            <a:r>
              <a:rPr lang="en-US" dirty="0" smtClean="0"/>
              <a:t>~</a:t>
            </a:r>
            <a:r>
              <a:rPr lang="et-EE" dirty="0" smtClean="0"/>
              <a:t>2010)</a:t>
            </a:r>
            <a:endParaRPr lang="en-GB" dirty="0" smtClean="0"/>
          </a:p>
          <a:p>
            <a:pPr lvl="1"/>
            <a:r>
              <a:rPr lang="en-GB" dirty="0" smtClean="0"/>
              <a:t>Cloud interoperability</a:t>
            </a:r>
          </a:p>
          <a:p>
            <a:pPr lvl="1"/>
            <a:r>
              <a:rPr lang="en-GB" dirty="0" smtClean="0"/>
              <a:t>Unavailability of standards and mobile platform specific API</a:t>
            </a:r>
          </a:p>
          <a:p>
            <a:endParaRPr lang="en-GB" dirty="0" smtClean="0"/>
          </a:p>
          <a:p>
            <a:endParaRPr lang="en-GB" dirty="0"/>
          </a:p>
        </p:txBody>
      </p:sp>
      <p:sp>
        <p:nvSpPr>
          <p:cNvPr id="7" name="Date Placeholder 6"/>
          <p:cNvSpPr>
            <a:spLocks noGrp="1"/>
          </p:cNvSpPr>
          <p:nvPr>
            <p:ph type="dt" sz="half" idx="10"/>
          </p:nvPr>
        </p:nvSpPr>
        <p:spPr/>
        <p:txBody>
          <a:bodyPr/>
          <a:lstStyle/>
          <a:p>
            <a:fld id="{09C5E0E3-9A7C-4CFD-BB49-95408ECD6158}" type="datetime1">
              <a:rPr lang="en-US" smtClean="0"/>
              <a:t>8/16/2017</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23</a:t>
            </a:fld>
            <a:endParaRPr lang="en-US" dirty="0"/>
          </a:p>
        </p:txBody>
      </p:sp>
    </p:spTree>
    <p:extLst>
      <p:ext uri="{BB962C8B-B14F-4D97-AF65-F5344CB8AC3E}">
        <p14:creationId xmlns:p14="http://schemas.microsoft.com/office/powerpoint/2010/main" val="41894825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Cloud Middleware</a:t>
            </a:r>
            <a:endParaRPr lang="en-US" dirty="0"/>
          </a:p>
        </p:txBody>
      </p:sp>
      <p:sp>
        <p:nvSpPr>
          <p:cNvPr id="8" name="Rectangle 7"/>
          <p:cNvSpPr/>
          <p:nvPr/>
        </p:nvSpPr>
        <p:spPr>
          <a:xfrm>
            <a:off x="4191000" y="5791200"/>
            <a:ext cx="4878771" cy="338554"/>
          </a:xfrm>
          <a:prstGeom prst="rect">
            <a:avLst/>
          </a:prstGeom>
        </p:spPr>
        <p:txBody>
          <a:bodyPr wrap="none">
            <a:spAutoFit/>
          </a:bodyPr>
          <a:lstStyle/>
          <a:p>
            <a:r>
              <a:rPr lang="en-US" sz="1600" dirty="0" smtClean="0">
                <a:solidFill>
                  <a:srgbClr val="C00000"/>
                </a:solidFill>
              </a:rPr>
              <a:t>[Flores et al, </a:t>
            </a:r>
            <a:r>
              <a:rPr lang="en-US" sz="1600" dirty="0" err="1" smtClean="0">
                <a:solidFill>
                  <a:srgbClr val="C00000"/>
                </a:solidFill>
              </a:rPr>
              <a:t>MoMM</a:t>
            </a:r>
            <a:r>
              <a:rPr lang="en-US" sz="1600" dirty="0" smtClean="0">
                <a:solidFill>
                  <a:srgbClr val="C00000"/>
                </a:solidFill>
              </a:rPr>
              <a:t> 2011; Flores and Srirama, JSS 201</a:t>
            </a:r>
            <a:r>
              <a:rPr lang="et-EE" sz="1600" dirty="0" smtClean="0">
                <a:solidFill>
                  <a:srgbClr val="C00000"/>
                </a:solidFill>
              </a:rPr>
              <a:t>4</a:t>
            </a:r>
            <a:r>
              <a:rPr lang="en-US" sz="1600" dirty="0" smtClean="0">
                <a:solidFill>
                  <a:srgbClr val="C00000"/>
                </a:solidFill>
              </a:rPr>
              <a:t>]</a:t>
            </a:r>
            <a:endParaRPr lang="en-US" sz="1600" dirty="0">
              <a:solidFill>
                <a:srgbClr val="C00000"/>
              </a:solidFill>
            </a:endParaRPr>
          </a:p>
        </p:txBody>
      </p:sp>
      <p:pic>
        <p:nvPicPr>
          <p:cNvPr id="13" name="Picture 5"/>
          <p:cNvPicPr>
            <a:picLocks noChangeAspect="1" noChangeArrowheads="1"/>
          </p:cNvPicPr>
          <p:nvPr/>
        </p:nvPicPr>
        <p:blipFill>
          <a:blip r:embed="rId3" cstate="print"/>
          <a:srcRect/>
          <a:stretch>
            <a:fillRect/>
          </a:stretch>
        </p:blipFill>
        <p:spPr bwMode="auto">
          <a:xfrm>
            <a:off x="2093913" y="1936750"/>
            <a:ext cx="533400" cy="444500"/>
          </a:xfrm>
          <a:prstGeom prst="rect">
            <a:avLst/>
          </a:prstGeom>
          <a:noFill/>
          <a:ln w="9525">
            <a:noFill/>
            <a:round/>
            <a:headEnd/>
            <a:tailEnd/>
          </a:ln>
          <a:effectLst/>
        </p:spPr>
      </p:pic>
      <p:grpSp>
        <p:nvGrpSpPr>
          <p:cNvPr id="3" name="Group 16"/>
          <p:cNvGrpSpPr/>
          <p:nvPr/>
        </p:nvGrpSpPr>
        <p:grpSpPr>
          <a:xfrm>
            <a:off x="2611438" y="1944351"/>
            <a:ext cx="6303963" cy="3542049"/>
            <a:chOff x="2611438" y="1944351"/>
            <a:chExt cx="6303963" cy="3542049"/>
          </a:xfrm>
        </p:grpSpPr>
        <p:pic>
          <p:nvPicPr>
            <p:cNvPr id="10" name="Picture 2"/>
            <p:cNvPicPr>
              <a:picLocks noChangeAspect="1" noChangeArrowheads="1"/>
            </p:cNvPicPr>
            <p:nvPr/>
          </p:nvPicPr>
          <p:blipFill>
            <a:blip r:embed="rId4" cstate="print"/>
            <a:srcRect/>
            <a:stretch>
              <a:fillRect/>
            </a:stretch>
          </p:blipFill>
          <p:spPr bwMode="auto">
            <a:xfrm>
              <a:off x="3836989" y="1944351"/>
              <a:ext cx="5078412" cy="3542049"/>
            </a:xfrm>
            <a:prstGeom prst="rect">
              <a:avLst/>
            </a:prstGeom>
            <a:noFill/>
            <a:ln w="9525">
              <a:noFill/>
              <a:round/>
              <a:headEnd/>
              <a:tailEnd/>
            </a:ln>
            <a:effectLst/>
          </p:spPr>
        </p:pic>
        <p:pic>
          <p:nvPicPr>
            <p:cNvPr id="12" name="Picture 4"/>
            <p:cNvPicPr>
              <a:picLocks noChangeAspect="1" noChangeArrowheads="1"/>
            </p:cNvPicPr>
            <p:nvPr/>
          </p:nvPicPr>
          <p:blipFill>
            <a:blip r:embed="rId5" cstate="print"/>
            <a:srcRect/>
            <a:stretch>
              <a:fillRect/>
            </a:stretch>
          </p:blipFill>
          <p:spPr bwMode="auto">
            <a:xfrm>
              <a:off x="3063875" y="2057400"/>
              <a:ext cx="774700" cy="825500"/>
            </a:xfrm>
            <a:prstGeom prst="rect">
              <a:avLst/>
            </a:prstGeom>
            <a:noFill/>
            <a:ln w="9525">
              <a:noFill/>
              <a:round/>
              <a:headEnd/>
              <a:tailEnd/>
            </a:ln>
            <a:effectLst/>
          </p:spPr>
        </p:pic>
        <p:pic>
          <p:nvPicPr>
            <p:cNvPr id="14" name="Picture 6"/>
            <p:cNvPicPr>
              <a:picLocks noChangeAspect="1" noChangeArrowheads="1"/>
            </p:cNvPicPr>
            <p:nvPr/>
          </p:nvPicPr>
          <p:blipFill>
            <a:blip r:embed="rId6" cstate="print"/>
            <a:srcRect/>
            <a:stretch>
              <a:fillRect/>
            </a:stretch>
          </p:blipFill>
          <p:spPr bwMode="auto">
            <a:xfrm>
              <a:off x="2611438" y="2201863"/>
              <a:ext cx="431800" cy="711200"/>
            </a:xfrm>
            <a:prstGeom prst="rect">
              <a:avLst/>
            </a:prstGeom>
            <a:noFill/>
            <a:ln w="9525">
              <a:noFill/>
              <a:round/>
              <a:headEnd/>
              <a:tailEnd/>
            </a:ln>
            <a:effectLst/>
          </p:spPr>
        </p:pic>
      </p:grpSp>
      <p:sp>
        <p:nvSpPr>
          <p:cNvPr id="26" name="Bent Arrow 25"/>
          <p:cNvSpPr/>
          <p:nvPr/>
        </p:nvSpPr>
        <p:spPr>
          <a:xfrm rot="16200000">
            <a:off x="2552702" y="3009902"/>
            <a:ext cx="1219196" cy="1295399"/>
          </a:xfrm>
          <a:prstGeom prst="ben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1268459" y="1566446"/>
            <a:ext cx="2937984" cy="338554"/>
          </a:xfrm>
          <a:prstGeom prst="rect">
            <a:avLst/>
          </a:prstGeom>
        </p:spPr>
        <p:txBody>
          <a:bodyPr wrap="none">
            <a:spAutoFit/>
          </a:bodyPr>
          <a:lstStyle/>
          <a:p>
            <a:r>
              <a:rPr lang="en-US" sz="1600" dirty="0" smtClean="0">
                <a:solidFill>
                  <a:srgbClr val="C00000"/>
                </a:solidFill>
              </a:rPr>
              <a:t>[Srirama and Paniagua, MS 2013]</a:t>
            </a:r>
            <a:endParaRPr lang="en-US" sz="1600" dirty="0">
              <a:solidFill>
                <a:srgbClr val="C00000"/>
              </a:solidFill>
            </a:endParaRPr>
          </a:p>
        </p:txBody>
      </p:sp>
      <p:sp>
        <p:nvSpPr>
          <p:cNvPr id="20" name="Rectangle 19"/>
          <p:cNvSpPr/>
          <p:nvPr/>
        </p:nvSpPr>
        <p:spPr>
          <a:xfrm>
            <a:off x="609600" y="5486400"/>
            <a:ext cx="2518959" cy="338554"/>
          </a:xfrm>
          <a:prstGeom prst="rect">
            <a:avLst/>
          </a:prstGeom>
        </p:spPr>
        <p:txBody>
          <a:bodyPr wrap="none">
            <a:spAutoFit/>
          </a:bodyPr>
          <a:lstStyle/>
          <a:p>
            <a:r>
              <a:rPr lang="en-US" sz="1600" dirty="0" smtClean="0">
                <a:solidFill>
                  <a:srgbClr val="C00000"/>
                </a:solidFill>
              </a:rPr>
              <a:t>[Warren et al, IEEE PC 2014]</a:t>
            </a:r>
            <a:endParaRPr lang="en-US" sz="1600" dirty="0">
              <a:solidFill>
                <a:srgbClr val="C00000"/>
              </a:solidFill>
            </a:endParaRPr>
          </a:p>
        </p:txBody>
      </p:sp>
      <p:grpSp>
        <p:nvGrpSpPr>
          <p:cNvPr id="29" name="Group 28"/>
          <p:cNvGrpSpPr/>
          <p:nvPr/>
        </p:nvGrpSpPr>
        <p:grpSpPr>
          <a:xfrm>
            <a:off x="76200" y="2362200"/>
            <a:ext cx="3733800" cy="2971800"/>
            <a:chOff x="76200" y="2362200"/>
            <a:chExt cx="3733800" cy="2971800"/>
          </a:xfrm>
        </p:grpSpPr>
        <p:pic>
          <p:nvPicPr>
            <p:cNvPr id="9" name="Picture 1"/>
            <p:cNvPicPr>
              <a:picLocks noChangeAspect="1" noChangeArrowheads="1"/>
            </p:cNvPicPr>
            <p:nvPr/>
          </p:nvPicPr>
          <p:blipFill>
            <a:blip r:embed="rId7" cstate="print"/>
            <a:srcRect/>
            <a:stretch>
              <a:fillRect/>
            </a:stretch>
          </p:blipFill>
          <p:spPr bwMode="auto">
            <a:xfrm>
              <a:off x="76200" y="3115994"/>
              <a:ext cx="2133600" cy="1608406"/>
            </a:xfrm>
            <a:prstGeom prst="rect">
              <a:avLst/>
            </a:prstGeom>
            <a:noFill/>
            <a:ln w="9525">
              <a:noFill/>
              <a:round/>
              <a:headEnd/>
              <a:tailEnd/>
            </a:ln>
            <a:effectLst/>
          </p:spPr>
        </p:pic>
        <p:sp>
          <p:nvSpPr>
            <p:cNvPr id="23" name="Bent Arrow 22"/>
            <p:cNvSpPr/>
            <p:nvPr/>
          </p:nvSpPr>
          <p:spPr>
            <a:xfrm>
              <a:off x="990600" y="2362200"/>
              <a:ext cx="1219200" cy="685800"/>
            </a:xfrm>
            <a:prstGeom prst="ben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Left Arrow 23"/>
            <p:cNvSpPr/>
            <p:nvPr/>
          </p:nvSpPr>
          <p:spPr>
            <a:xfrm>
              <a:off x="2286000" y="4038600"/>
              <a:ext cx="1524000" cy="228600"/>
            </a:xfrm>
            <a:prstGeom prst="lef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ounded Rectangle 6"/>
            <p:cNvSpPr/>
            <p:nvPr/>
          </p:nvSpPr>
          <p:spPr>
            <a:xfrm>
              <a:off x="152400" y="4724400"/>
              <a:ext cx="1447800" cy="609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28600" y="4180304"/>
              <a:ext cx="1295400" cy="391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Google Cloud Messaging</a:t>
              </a:r>
              <a:endParaRPr lang="en-GB" sz="1200" dirty="0">
                <a:solidFill>
                  <a:schemeClr val="tx1"/>
                </a:solidFill>
              </a:endParaRPr>
            </a:p>
          </p:txBody>
        </p:sp>
        <p:sp>
          <p:nvSpPr>
            <p:cNvPr id="21" name="Rectangle 20"/>
            <p:cNvSpPr/>
            <p:nvPr/>
          </p:nvSpPr>
          <p:spPr>
            <a:xfrm>
              <a:off x="228600" y="4800600"/>
              <a:ext cx="1295400" cy="391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Microsoft Push Notification Service</a:t>
              </a:r>
              <a:endParaRPr lang="en-GB" sz="1200" dirty="0">
                <a:solidFill>
                  <a:schemeClr val="tx1"/>
                </a:solidFill>
              </a:endParaRPr>
            </a:p>
          </p:txBody>
        </p:sp>
        <p:cxnSp>
          <p:nvCxnSpPr>
            <p:cNvPr id="16" name="Straight Connector 15"/>
            <p:cNvCxnSpPr>
              <a:stCxn id="7" idx="3"/>
            </p:cNvCxnSpPr>
            <p:nvPr/>
          </p:nvCxnSpPr>
          <p:spPr>
            <a:xfrm flipV="1">
              <a:off x="1600200" y="4495800"/>
              <a:ext cx="493713" cy="5334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1F150D57-C846-456B-A384-E6A9E7DF2824}" type="datetime1">
              <a:rPr lang="en-US" smtClean="0"/>
              <a:t>8/16/2017</a:t>
            </a:fld>
            <a:endParaRPr lang="en-US"/>
          </a:p>
        </p:txBody>
      </p:sp>
      <p:sp>
        <p:nvSpPr>
          <p:cNvPr id="15" name="Footer Placeholder 14"/>
          <p:cNvSpPr>
            <a:spLocks noGrp="1"/>
          </p:cNvSpPr>
          <p:nvPr>
            <p:ph type="ftr" sz="quarter" idx="12"/>
          </p:nvPr>
        </p:nvSpPr>
        <p:spPr/>
        <p:txBody>
          <a:bodyPr/>
          <a:lstStyle/>
          <a:p>
            <a:r>
              <a:rPr lang="en-US" smtClean="0"/>
              <a:t>Satish Srirama</a:t>
            </a:r>
            <a:endParaRPr lang="en-US" dirty="0"/>
          </a:p>
        </p:txBody>
      </p:sp>
      <p:sp>
        <p:nvSpPr>
          <p:cNvPr id="18" name="Slide Number Placeholder 17"/>
          <p:cNvSpPr>
            <a:spLocks noGrp="1"/>
          </p:cNvSpPr>
          <p:nvPr>
            <p:ph type="sldNum" sz="quarter" idx="11"/>
          </p:nvPr>
        </p:nvSpPr>
        <p:spPr/>
        <p:txBody>
          <a:bodyPr/>
          <a:lstStyle/>
          <a:p>
            <a:fld id="{5E13CB73-4A80-4381-9D36-E4FAC6A4A2C5}" type="slidenum">
              <a:rPr lang="en-US" smtClean="0"/>
              <a:pPr/>
              <a:t>24</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linds(horizontal)">
                                      <p:cBhvr>
                                        <p:cTn id="14" dur="500"/>
                                        <p:tgtEl>
                                          <p:spTgt spid="26"/>
                                        </p:tgtEl>
                                      </p:cBhvr>
                                    </p:animEffect>
                                  </p:childTnLst>
                                </p:cTn>
                              </p:par>
                              <p:par>
                                <p:cTn id="15" presetID="4"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ox(i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MCM – enables</a:t>
            </a:r>
            <a:endParaRPr lang="en-US" dirty="0"/>
          </a:p>
        </p:txBody>
      </p:sp>
      <p:sp>
        <p:nvSpPr>
          <p:cNvPr id="3" name="Content Placeholder 2"/>
          <p:cNvSpPr>
            <a:spLocks noGrp="1"/>
          </p:cNvSpPr>
          <p:nvPr>
            <p:ph idx="1"/>
          </p:nvPr>
        </p:nvSpPr>
        <p:spPr/>
        <p:txBody>
          <a:bodyPr>
            <a:normAutofit lnSpcReduction="10000"/>
          </a:bodyPr>
          <a:lstStyle/>
          <a:p>
            <a:r>
              <a:rPr lang="en-GB" dirty="0" smtClean="0"/>
              <a:t>Interoperability between different Cloud Services (IaaS, SaaS, PaaS) and Providers (Amazon, OpenStack, Eucalyptus, etc.)</a:t>
            </a:r>
          </a:p>
          <a:p>
            <a:r>
              <a:rPr lang="en-GB" dirty="0" smtClean="0"/>
              <a:t>Provides an abstraction layer on top of API</a:t>
            </a:r>
          </a:p>
          <a:p>
            <a:r>
              <a:rPr lang="en-GB" dirty="0" smtClean="0"/>
              <a:t>Composition of different Cloud Services</a:t>
            </a:r>
          </a:p>
          <a:p>
            <a:r>
              <a:rPr lang="en-GB" dirty="0" smtClean="0"/>
              <a:t>Asynchronous communication between the device and MCM</a:t>
            </a:r>
          </a:p>
          <a:p>
            <a:r>
              <a:rPr lang="en-GB" dirty="0" smtClean="0"/>
              <a:t>Means to parallelize the tasks and take advantage of Cloud’</a:t>
            </a:r>
            <a:r>
              <a:rPr lang="et-EE" dirty="0" smtClean="0"/>
              <a:t>s</a:t>
            </a:r>
            <a:r>
              <a:rPr lang="en-GB" dirty="0" smtClean="0"/>
              <a:t> intrinsic characteristics</a:t>
            </a:r>
          </a:p>
          <a:p>
            <a:endParaRPr lang="en-GB" dirty="0" smtClean="0"/>
          </a:p>
          <a:p>
            <a:endParaRPr lang="en-GB" dirty="0"/>
          </a:p>
        </p:txBody>
      </p:sp>
      <p:sp>
        <p:nvSpPr>
          <p:cNvPr id="4" name="Date Placeholder 3"/>
          <p:cNvSpPr>
            <a:spLocks noGrp="1"/>
          </p:cNvSpPr>
          <p:nvPr>
            <p:ph type="dt" sz="half" idx="10"/>
          </p:nvPr>
        </p:nvSpPr>
        <p:spPr/>
        <p:txBody>
          <a:bodyPr/>
          <a:lstStyle/>
          <a:p>
            <a:fld id="{1DFC192E-E8F1-4271-A7EF-6039AD267042}" type="datetime1">
              <a:rPr lang="en-US" smtClean="0"/>
              <a:t>8/16/2017</a:t>
            </a:fld>
            <a:endParaRPr lang="en-US"/>
          </a:p>
        </p:txBody>
      </p:sp>
      <p:sp>
        <p:nvSpPr>
          <p:cNvPr id="5" name="Footer Placeholder 4"/>
          <p:cNvSpPr>
            <a:spLocks noGrp="1"/>
          </p:cNvSpPr>
          <p:nvPr>
            <p:ph type="ftr" sz="quarter" idx="12"/>
          </p:nvPr>
        </p:nvSpPr>
        <p:spPr/>
        <p:txBody>
          <a:bodyPr/>
          <a:lstStyle/>
          <a:p>
            <a:r>
              <a:rPr lang="en-US" smtClean="0"/>
              <a:t>Satish Srirama</a:t>
            </a:r>
            <a:endParaRPr lang="en-US" dirty="0"/>
          </a:p>
        </p:txBody>
      </p:sp>
      <p:sp>
        <p:nvSpPr>
          <p:cNvPr id="6" name="Slide Number Placeholder 5"/>
          <p:cNvSpPr>
            <a:spLocks noGrp="1"/>
          </p:cNvSpPr>
          <p:nvPr>
            <p:ph type="sldNum" sz="quarter" idx="11"/>
          </p:nvPr>
        </p:nvSpPr>
        <p:spPr/>
        <p:txBody>
          <a:bodyPr/>
          <a:lstStyle/>
          <a:p>
            <a:fld id="{5E13CB73-4A80-4381-9D36-E4FAC6A4A2C5}" type="slidenum">
              <a:rPr lang="en-US" smtClean="0"/>
              <a:pPr/>
              <a:t>25</a:t>
            </a:fld>
            <a:endParaRPr lang="en-US" dirty="0"/>
          </a:p>
        </p:txBody>
      </p:sp>
    </p:spTree>
    <p:extLst>
      <p:ext uri="{BB962C8B-B14F-4D97-AF65-F5344CB8AC3E}">
        <p14:creationId xmlns:p14="http://schemas.microsoft.com/office/powerpoint/2010/main" val="81173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CroudSTag</a:t>
            </a:r>
            <a:r>
              <a:rPr lang="en-US" dirty="0" smtClean="0"/>
              <a:t> – Scenario</a:t>
            </a:r>
            <a:endParaRPr lang="en-US" dirty="0"/>
          </a:p>
        </p:txBody>
      </p:sp>
      <p:sp>
        <p:nvSpPr>
          <p:cNvPr id="3" name="Content Placeholder 2"/>
          <p:cNvSpPr>
            <a:spLocks noGrp="1"/>
          </p:cNvSpPr>
          <p:nvPr>
            <p:ph idx="1"/>
          </p:nvPr>
        </p:nvSpPr>
        <p:spPr/>
        <p:txBody>
          <a:bodyPr>
            <a:normAutofit fontScale="92500" lnSpcReduction="10000"/>
          </a:bodyPr>
          <a:lstStyle/>
          <a:p>
            <a:r>
              <a:rPr lang="en-US" sz="2800" dirty="0" err="1" smtClean="0"/>
              <a:t>CroudSTag</a:t>
            </a:r>
            <a:r>
              <a:rPr lang="en-US" sz="2800" dirty="0" smtClean="0"/>
              <a:t> takes the pictures/videos from the cloud and tries to recognize people </a:t>
            </a:r>
          </a:p>
          <a:p>
            <a:pPr lvl="1"/>
            <a:r>
              <a:rPr lang="en-US" sz="2400" dirty="0" smtClean="0"/>
              <a:t>Pictures/Videos are actually taken by the phone</a:t>
            </a:r>
          </a:p>
          <a:p>
            <a:pPr lvl="1"/>
            <a:r>
              <a:rPr lang="en-US" sz="2400" dirty="0" smtClean="0"/>
              <a:t>Processes the videos</a:t>
            </a:r>
          </a:p>
          <a:p>
            <a:pPr lvl="1"/>
            <a:r>
              <a:rPr lang="en-US" sz="2400" dirty="0" smtClean="0"/>
              <a:t>Recognizes people using facial recognition technologies</a:t>
            </a:r>
          </a:p>
          <a:p>
            <a:r>
              <a:rPr lang="en-US" sz="2800" dirty="0" smtClean="0"/>
              <a:t>Reports the user a list of people recognized in the pictures</a:t>
            </a:r>
          </a:p>
          <a:p>
            <a:r>
              <a:rPr lang="en-US" sz="2800" dirty="0" smtClean="0"/>
              <a:t>The user decides whether to add them or not to the social group</a:t>
            </a:r>
          </a:p>
          <a:p>
            <a:r>
              <a:rPr lang="en-US" sz="2800" dirty="0" smtClean="0"/>
              <a:t>The people selected by the user receive a message in facebook inviting them to join the social group</a:t>
            </a:r>
          </a:p>
          <a:p>
            <a:endParaRPr lang="en-US" dirty="0"/>
          </a:p>
        </p:txBody>
      </p:sp>
      <p:sp>
        <p:nvSpPr>
          <p:cNvPr id="6" name="Rectangle 5"/>
          <p:cNvSpPr/>
          <p:nvPr/>
        </p:nvSpPr>
        <p:spPr>
          <a:xfrm>
            <a:off x="5410200" y="6019800"/>
            <a:ext cx="3733800" cy="369332"/>
          </a:xfrm>
          <a:prstGeom prst="rect">
            <a:avLst/>
          </a:prstGeom>
        </p:spPr>
        <p:txBody>
          <a:bodyPr wrap="square">
            <a:spAutoFit/>
          </a:bodyPr>
          <a:lstStyle/>
          <a:p>
            <a:r>
              <a:rPr lang="en-US" dirty="0">
                <a:solidFill>
                  <a:srgbClr val="C00000"/>
                </a:solidFill>
              </a:rPr>
              <a:t>[Srirama et al, PCS 2011; </a:t>
            </a:r>
            <a:r>
              <a:rPr lang="en-US" dirty="0" smtClean="0">
                <a:solidFill>
                  <a:srgbClr val="C00000"/>
                </a:solidFill>
              </a:rPr>
              <a:t>SOCA </a:t>
            </a:r>
            <a:r>
              <a:rPr lang="en-US" dirty="0">
                <a:solidFill>
                  <a:srgbClr val="C00000"/>
                </a:solidFill>
              </a:rPr>
              <a:t>2012]</a:t>
            </a:r>
          </a:p>
        </p:txBody>
      </p:sp>
      <p:sp>
        <p:nvSpPr>
          <p:cNvPr id="7" name="Date Placeholder 6"/>
          <p:cNvSpPr>
            <a:spLocks noGrp="1"/>
          </p:cNvSpPr>
          <p:nvPr>
            <p:ph type="dt" sz="half" idx="10"/>
          </p:nvPr>
        </p:nvSpPr>
        <p:spPr/>
        <p:txBody>
          <a:bodyPr/>
          <a:lstStyle/>
          <a:p>
            <a:fld id="{1C1FA404-0492-45C4-9473-5F260614FD9A}" type="datetime1">
              <a:rPr lang="en-US" smtClean="0"/>
              <a:t>8/16/2017</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err="1" smtClean="0"/>
              <a:t>CroudSTag</a:t>
            </a:r>
            <a:r>
              <a:rPr lang="en-US" dirty="0" smtClean="0"/>
              <a:t> </a:t>
            </a:r>
            <a:r>
              <a:rPr lang="en-US" sz="1800" dirty="0" smtClean="0">
                <a:solidFill>
                  <a:srgbClr val="C00000"/>
                </a:solidFill>
              </a:rPr>
              <a:t>[Srirama et al, PCS 2011; </a:t>
            </a:r>
            <a:br>
              <a:rPr lang="en-US" sz="1800" dirty="0" smtClean="0">
                <a:solidFill>
                  <a:srgbClr val="C00000"/>
                </a:solidFill>
              </a:rPr>
            </a:br>
            <a:r>
              <a:rPr lang="en-US" sz="1800" dirty="0" smtClean="0">
                <a:solidFill>
                  <a:srgbClr val="C00000"/>
                </a:solidFill>
              </a:rPr>
              <a:t>SOCA 2012]</a:t>
            </a:r>
            <a:endParaRPr lang="en-US" sz="1800" dirty="0">
              <a:solidFill>
                <a:srgbClr val="C00000"/>
              </a:solidFill>
            </a:endParaRPr>
          </a:p>
        </p:txBody>
      </p:sp>
      <p:sp>
        <p:nvSpPr>
          <p:cNvPr id="57" name="Content Placeholder 56"/>
          <p:cNvSpPr>
            <a:spLocks noGrp="1"/>
          </p:cNvSpPr>
          <p:nvPr>
            <p:ph idx="1"/>
          </p:nvPr>
        </p:nvSpPr>
        <p:spPr>
          <a:xfrm>
            <a:off x="457200" y="1600200"/>
            <a:ext cx="4114800" cy="4525963"/>
          </a:xfrm>
        </p:spPr>
        <p:txBody>
          <a:bodyPr>
            <a:normAutofit/>
          </a:bodyPr>
          <a:lstStyle/>
          <a:p>
            <a:r>
              <a:rPr lang="en-US" dirty="0" smtClean="0"/>
              <a:t>Cloud services used</a:t>
            </a:r>
          </a:p>
          <a:p>
            <a:pPr lvl="1"/>
            <a:r>
              <a:rPr lang="en-US" dirty="0" smtClean="0"/>
              <a:t>Media storage on Amazon S3</a:t>
            </a:r>
          </a:p>
          <a:p>
            <a:pPr lvl="1"/>
            <a:r>
              <a:rPr lang="en-US" dirty="0" smtClean="0"/>
              <a:t>Processing videos on Elastic MapReduce</a:t>
            </a:r>
          </a:p>
          <a:p>
            <a:pPr lvl="1"/>
            <a:r>
              <a:rPr lang="en-US" dirty="0" smtClean="0"/>
              <a:t>face.com to recognize people on facebook</a:t>
            </a:r>
          </a:p>
          <a:p>
            <a:pPr lvl="1"/>
            <a:r>
              <a:rPr lang="en-US" dirty="0" smtClean="0"/>
              <a:t>Starting social group on facebook</a:t>
            </a:r>
          </a:p>
          <a:p>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4541413" y="152400"/>
            <a:ext cx="4297787" cy="6599424"/>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1ECEE6A3-CBD8-4C4E-B1F5-8F13FD59A7B1}" type="datetime1">
              <a:rPr lang="en-US" smtClean="0"/>
              <a:t>8/16/2017</a:t>
            </a:fld>
            <a:endParaRPr lang="en-US"/>
          </a:p>
        </p:txBody>
      </p:sp>
      <p:sp>
        <p:nvSpPr>
          <p:cNvPr id="6" name="Footer Placeholder 5"/>
          <p:cNvSpPr>
            <a:spLocks noGrp="1"/>
          </p:cNvSpPr>
          <p:nvPr>
            <p:ph type="ftr" sz="quarter" idx="12"/>
          </p:nvPr>
        </p:nvSpPr>
        <p:spPr/>
        <p:txBody>
          <a:bodyPr/>
          <a:lstStyle/>
          <a:p>
            <a:r>
              <a:rPr lang="en-US" smtClean="0"/>
              <a:t>Satish Srirama</a:t>
            </a:r>
            <a:endParaRPr lang="en-US" dirty="0"/>
          </a:p>
        </p:txBody>
      </p:sp>
      <p:sp>
        <p:nvSpPr>
          <p:cNvPr id="7" name="Slide Number Placeholder 6"/>
          <p:cNvSpPr>
            <a:spLocks noGrp="1"/>
          </p:cNvSpPr>
          <p:nvPr>
            <p:ph type="sldNum" sz="quarter" idx="11"/>
          </p:nvPr>
        </p:nvSpPr>
        <p:spPr/>
        <p:txBody>
          <a:bodyPr/>
          <a:lstStyle/>
          <a:p>
            <a:fld id="{5E13CB73-4A80-4381-9D36-E4FAC6A4A2C5}"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Other applications</a:t>
            </a:r>
            <a:endParaRPr lang="en-GB" dirty="0"/>
          </a:p>
        </p:txBody>
      </p:sp>
      <p:sp>
        <p:nvSpPr>
          <p:cNvPr id="3" name="Content Placeholder 2"/>
          <p:cNvSpPr>
            <a:spLocks noGrp="1"/>
          </p:cNvSpPr>
          <p:nvPr>
            <p:ph idx="1"/>
          </p:nvPr>
        </p:nvSpPr>
        <p:spPr/>
        <p:txBody>
          <a:bodyPr>
            <a:normAutofit fontScale="85000" lnSpcReduction="20000"/>
          </a:bodyPr>
          <a:lstStyle/>
          <a:p>
            <a:r>
              <a:rPr lang="en-GB" dirty="0" err="1" smtClean="0"/>
              <a:t>Zompopo</a:t>
            </a:r>
            <a:r>
              <a:rPr lang="en-GB" dirty="0" smtClean="0"/>
              <a:t> </a:t>
            </a:r>
            <a:r>
              <a:rPr lang="en-GB" sz="2400" dirty="0" smtClean="0">
                <a:solidFill>
                  <a:srgbClr val="C00000"/>
                </a:solidFill>
              </a:rPr>
              <a:t>[Srirama et al, NGMAST 2011]</a:t>
            </a:r>
            <a:endParaRPr lang="en-GB" dirty="0" smtClean="0">
              <a:solidFill>
                <a:srgbClr val="C00000"/>
              </a:solidFill>
            </a:endParaRPr>
          </a:p>
          <a:p>
            <a:pPr lvl="1"/>
            <a:r>
              <a:rPr lang="en-GB" dirty="0" smtClean="0"/>
              <a:t>Intelligent calendar, by mining accelerometer sensor data</a:t>
            </a:r>
          </a:p>
          <a:p>
            <a:r>
              <a:rPr lang="en-GB" dirty="0" err="1" smtClean="0"/>
              <a:t>Bakabs</a:t>
            </a:r>
            <a:r>
              <a:rPr lang="en-GB" dirty="0" smtClean="0"/>
              <a:t> </a:t>
            </a:r>
            <a:r>
              <a:rPr lang="en-GB" sz="2400" dirty="0" smtClean="0">
                <a:solidFill>
                  <a:srgbClr val="C00000"/>
                </a:solidFill>
              </a:rPr>
              <a:t>[Paniagua et al, iiWAS-2011]</a:t>
            </a:r>
          </a:p>
          <a:p>
            <a:pPr lvl="1"/>
            <a:r>
              <a:rPr lang="en-GB" dirty="0" smtClean="0"/>
              <a:t>Managing the Cloud resources from mobile</a:t>
            </a:r>
          </a:p>
          <a:p>
            <a:r>
              <a:rPr lang="en-GB" dirty="0" smtClean="0"/>
              <a:t>Sensor data analysis</a:t>
            </a:r>
          </a:p>
          <a:p>
            <a:pPr lvl="1"/>
            <a:r>
              <a:rPr lang="en-GB" dirty="0" smtClean="0"/>
              <a:t>Human activity recognition </a:t>
            </a:r>
          </a:p>
          <a:p>
            <a:pPr lvl="1"/>
            <a:r>
              <a:rPr lang="en-GB" dirty="0" smtClean="0"/>
              <a:t>Context aware gaming</a:t>
            </a:r>
          </a:p>
          <a:p>
            <a:pPr lvl="1"/>
            <a:r>
              <a:rPr lang="en-GB" dirty="0" err="1" smtClean="0"/>
              <a:t>MapReduce</a:t>
            </a:r>
            <a:r>
              <a:rPr lang="en-GB" dirty="0" smtClean="0"/>
              <a:t> based sensor data analysis </a:t>
            </a:r>
            <a:r>
              <a:rPr lang="en-GB" sz="1800" dirty="0" smtClean="0">
                <a:solidFill>
                  <a:srgbClr val="C00000"/>
                </a:solidFill>
              </a:rPr>
              <a:t>[Paniagua et al, </a:t>
            </a:r>
            <a:r>
              <a:rPr lang="en-GB" sz="1800" dirty="0" err="1" smtClean="0">
                <a:solidFill>
                  <a:srgbClr val="C00000"/>
                </a:solidFill>
              </a:rPr>
              <a:t>MobiWIS</a:t>
            </a:r>
            <a:r>
              <a:rPr lang="en-GB" sz="1800" dirty="0" smtClean="0">
                <a:solidFill>
                  <a:srgbClr val="C00000"/>
                </a:solidFill>
              </a:rPr>
              <a:t> 2012]</a:t>
            </a:r>
          </a:p>
          <a:p>
            <a:endParaRPr lang="en-GB" dirty="0" smtClean="0"/>
          </a:p>
          <a:p>
            <a:r>
              <a:rPr lang="en-GB" dirty="0" err="1" smtClean="0"/>
              <a:t>SPiCa</a:t>
            </a:r>
            <a:r>
              <a:rPr lang="en-GB" dirty="0" smtClean="0"/>
              <a:t>: A Social Private Cloud Computing Application Framework </a:t>
            </a:r>
            <a:r>
              <a:rPr lang="en-GB" sz="2400" dirty="0" smtClean="0">
                <a:solidFill>
                  <a:srgbClr val="C00000"/>
                </a:solidFill>
              </a:rPr>
              <a:t>[Chang et al, MUM 2014]</a:t>
            </a:r>
            <a:endParaRPr lang="en-GB" sz="2400" dirty="0">
              <a:solidFill>
                <a:srgbClr val="C00000"/>
              </a:solidFill>
            </a:endParaRPr>
          </a:p>
        </p:txBody>
      </p:sp>
      <p:sp>
        <p:nvSpPr>
          <p:cNvPr id="7" name="Date Placeholder 6"/>
          <p:cNvSpPr>
            <a:spLocks noGrp="1"/>
          </p:cNvSpPr>
          <p:nvPr>
            <p:ph type="dt" sz="half" idx="10"/>
          </p:nvPr>
        </p:nvSpPr>
        <p:spPr/>
        <p:txBody>
          <a:bodyPr/>
          <a:lstStyle/>
          <a:p>
            <a:fld id="{4B750449-FF98-4C45-BA65-505EC7A6D58E}" type="datetime1">
              <a:rPr lang="en-US" smtClean="0"/>
              <a:t>8/16/2017</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28</a:t>
            </a:fld>
            <a:endParaRPr lang="en-US" dirty="0"/>
          </a:p>
        </p:txBody>
      </p:sp>
    </p:spTree>
    <p:extLst>
      <p:ext uri="{BB962C8B-B14F-4D97-AF65-F5344CB8AC3E}">
        <p14:creationId xmlns:p14="http://schemas.microsoft.com/office/powerpoint/2010/main" val="1150022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Adaptive Workflow Mediation Framework</a:t>
            </a:r>
            <a:endParaRPr lang="en-US" dirty="0"/>
          </a:p>
        </p:txBody>
      </p:sp>
      <p:sp>
        <p:nvSpPr>
          <p:cNvPr id="3" name="Content Placeholder 2"/>
          <p:cNvSpPr>
            <a:spLocks noGrp="1"/>
          </p:cNvSpPr>
          <p:nvPr>
            <p:ph idx="1"/>
          </p:nvPr>
        </p:nvSpPr>
        <p:spPr/>
        <p:txBody>
          <a:bodyPr>
            <a:normAutofit fontScale="92500" lnSpcReduction="10000"/>
          </a:bodyPr>
          <a:lstStyle/>
          <a:p>
            <a:r>
              <a:rPr lang="en-US" dirty="0"/>
              <a:t>Task delegation is a reality!!!</a:t>
            </a:r>
          </a:p>
          <a:p>
            <a:pPr lvl="1"/>
            <a:r>
              <a:rPr lang="en-US" dirty="0"/>
              <a:t>Cloud providers also support different platforms</a:t>
            </a:r>
          </a:p>
          <a:p>
            <a:r>
              <a:rPr lang="en-US" dirty="0" smtClean="0"/>
              <a:t>Mobile Host allows invocation of services on smartphones</a:t>
            </a:r>
          </a:p>
          <a:p>
            <a:r>
              <a:rPr lang="en-US" dirty="0" smtClean="0"/>
              <a:t>So Peer-to-Peer (P2P) communication is possible </a:t>
            </a:r>
          </a:p>
          <a:p>
            <a:r>
              <a:rPr lang="en-US" dirty="0" smtClean="0"/>
              <a:t>Extended the Mobile Host to also support workflow execution </a:t>
            </a:r>
            <a:r>
              <a:rPr lang="en-US" sz="2200" dirty="0" smtClean="0">
                <a:solidFill>
                  <a:srgbClr val="C00000"/>
                </a:solidFill>
              </a:rPr>
              <a:t>[Chang et al, ICSOC 2012; MUM 2014]</a:t>
            </a:r>
          </a:p>
          <a:p>
            <a:pPr lvl="1"/>
            <a:r>
              <a:rPr lang="en-US" dirty="0" smtClean="0"/>
              <a:t>To address challenges of discovery and quality of service (</a:t>
            </a:r>
            <a:r>
              <a:rPr lang="en-US" dirty="0" err="1" smtClean="0"/>
              <a:t>QoS</a:t>
            </a:r>
            <a:r>
              <a:rPr lang="en-US" dirty="0" smtClean="0"/>
              <a:t>)</a:t>
            </a:r>
            <a:r>
              <a:rPr lang="et-EE" dirty="0" smtClean="0"/>
              <a:t> </a:t>
            </a:r>
            <a:r>
              <a:rPr lang="et-EE" sz="2200" dirty="0" smtClean="0">
                <a:solidFill>
                  <a:srgbClr val="C00000"/>
                </a:solidFill>
              </a:rPr>
              <a:t>[Srirama et </a:t>
            </a:r>
            <a:r>
              <a:rPr lang="et-EE" sz="2200" dirty="0" err="1" smtClean="0">
                <a:solidFill>
                  <a:srgbClr val="C00000"/>
                </a:solidFill>
              </a:rPr>
              <a:t>al</a:t>
            </a:r>
            <a:r>
              <a:rPr lang="et-EE" sz="2200" dirty="0" smtClean="0">
                <a:solidFill>
                  <a:srgbClr val="C00000"/>
                </a:solidFill>
              </a:rPr>
              <a:t>, MW4SOC 2007]</a:t>
            </a:r>
            <a:endParaRPr lang="en-US" sz="2200" dirty="0" smtClean="0">
              <a:solidFill>
                <a:srgbClr val="C00000"/>
              </a:solidFill>
            </a:endParaRPr>
          </a:p>
          <a:p>
            <a:pPr lvl="1"/>
            <a:r>
              <a:rPr lang="en-US" dirty="0" smtClean="0"/>
              <a:t>Tasks can move between mobile and middleware</a:t>
            </a:r>
          </a:p>
          <a:p>
            <a:endParaRPr lang="en-US" dirty="0"/>
          </a:p>
          <a:p>
            <a:endParaRPr lang="en-US" dirty="0"/>
          </a:p>
        </p:txBody>
      </p:sp>
      <p:sp>
        <p:nvSpPr>
          <p:cNvPr id="7" name="Date Placeholder 6"/>
          <p:cNvSpPr>
            <a:spLocks noGrp="1"/>
          </p:cNvSpPr>
          <p:nvPr>
            <p:ph type="dt" sz="half" idx="10"/>
          </p:nvPr>
        </p:nvSpPr>
        <p:spPr/>
        <p:txBody>
          <a:bodyPr/>
          <a:lstStyle/>
          <a:p>
            <a:fld id="{0BD6946A-9C1D-4D1A-B5D0-DEDE19F7F694}" type="datetime1">
              <a:rPr lang="en-US" smtClean="0"/>
              <a:t>8/16/2017</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29</a:t>
            </a:fld>
            <a:endParaRPr lang="en-US" dirty="0"/>
          </a:p>
        </p:txBody>
      </p:sp>
    </p:spTree>
    <p:extLst>
      <p:ext uri="{BB962C8B-B14F-4D97-AF65-F5344CB8AC3E}">
        <p14:creationId xmlns:p14="http://schemas.microsoft.com/office/powerpoint/2010/main" val="4013276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srcRect l="-66905" r="-66905"/>
          <a:stretch>
            <a:fillRect/>
          </a:stretch>
        </p:blipFill>
        <p:spPr>
          <a:xfrm>
            <a:off x="-2743200" y="762000"/>
            <a:ext cx="10446483" cy="5745163"/>
          </a:xfrm>
        </p:spPr>
      </p:pic>
      <p:pic>
        <p:nvPicPr>
          <p:cNvPr id="5" name="Picture 4"/>
          <p:cNvPicPr>
            <a:picLocks noChangeAspect="1"/>
          </p:cNvPicPr>
          <p:nvPr/>
        </p:nvPicPr>
        <p:blipFill>
          <a:blip r:embed="rId4" cstate="print"/>
          <a:stretch>
            <a:fillRect/>
          </a:stretch>
        </p:blipFill>
        <p:spPr>
          <a:xfrm>
            <a:off x="5181600" y="2209800"/>
            <a:ext cx="3770739" cy="2832100"/>
          </a:xfrm>
          <a:prstGeom prst="rect">
            <a:avLst/>
          </a:prstGeom>
        </p:spPr>
      </p:pic>
      <p:cxnSp>
        <p:nvCxnSpPr>
          <p:cNvPr id="7" name="Straight Arrow Connector 6"/>
          <p:cNvCxnSpPr/>
          <p:nvPr/>
        </p:nvCxnSpPr>
        <p:spPr>
          <a:xfrm flipH="1" flipV="1">
            <a:off x="3657600" y="2971800"/>
            <a:ext cx="1905000" cy="53340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391400" y="4114800"/>
            <a:ext cx="533400" cy="129540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934200" y="5410200"/>
            <a:ext cx="816637" cy="369332"/>
          </a:xfrm>
          <a:prstGeom prst="rect">
            <a:avLst/>
          </a:prstGeom>
          <a:noFill/>
        </p:spPr>
        <p:txBody>
          <a:bodyPr wrap="none" rtlCol="0">
            <a:spAutoFit/>
          </a:bodyPr>
          <a:lstStyle/>
          <a:p>
            <a:r>
              <a:rPr lang="en-US" dirty="0" smtClean="0"/>
              <a:t>TARTU</a:t>
            </a:r>
            <a:endParaRPr lang="en-US" dirty="0"/>
          </a:p>
        </p:txBody>
      </p:sp>
      <p:sp>
        <p:nvSpPr>
          <p:cNvPr id="16" name="TextBox 15"/>
          <p:cNvSpPr txBox="1"/>
          <p:nvPr/>
        </p:nvSpPr>
        <p:spPr>
          <a:xfrm>
            <a:off x="6477000" y="5943600"/>
            <a:ext cx="1420431" cy="369332"/>
          </a:xfrm>
          <a:prstGeom prst="rect">
            <a:avLst/>
          </a:prstGeom>
          <a:noFill/>
        </p:spPr>
        <p:txBody>
          <a:bodyPr wrap="none" rtlCol="0">
            <a:spAutoFit/>
          </a:bodyPr>
          <a:lstStyle/>
          <a:p>
            <a:r>
              <a:rPr lang="en-US" dirty="0" smtClean="0"/>
              <a:t>Pop: 100,000 </a:t>
            </a:r>
            <a:endParaRPr lang="en-US" dirty="0"/>
          </a:p>
        </p:txBody>
      </p:sp>
      <p:sp>
        <p:nvSpPr>
          <p:cNvPr id="17" name="Rectangle 16"/>
          <p:cNvSpPr/>
          <p:nvPr/>
        </p:nvSpPr>
        <p:spPr>
          <a:xfrm>
            <a:off x="6019800" y="1447800"/>
            <a:ext cx="2336096" cy="369332"/>
          </a:xfrm>
          <a:prstGeom prst="rect">
            <a:avLst/>
          </a:prstGeom>
        </p:spPr>
        <p:txBody>
          <a:bodyPr wrap="none">
            <a:spAutoFit/>
          </a:bodyPr>
          <a:lstStyle/>
          <a:p>
            <a:r>
              <a:rPr lang="en-US" dirty="0" smtClean="0"/>
              <a:t>Estonia pop</a:t>
            </a:r>
            <a:r>
              <a:rPr lang="en-US" dirty="0"/>
              <a:t>: </a:t>
            </a:r>
            <a:r>
              <a:rPr lang="en-US" dirty="0" smtClean="0"/>
              <a:t>1,300,000 </a:t>
            </a:r>
            <a:endParaRPr lang="en-US" dirty="0"/>
          </a:p>
        </p:txBody>
      </p:sp>
      <p:sp>
        <p:nvSpPr>
          <p:cNvPr id="10" name="Date Placeholder 9"/>
          <p:cNvSpPr>
            <a:spLocks noGrp="1"/>
          </p:cNvSpPr>
          <p:nvPr>
            <p:ph type="dt" sz="half" idx="10"/>
          </p:nvPr>
        </p:nvSpPr>
        <p:spPr/>
        <p:txBody>
          <a:bodyPr/>
          <a:lstStyle/>
          <a:p>
            <a:fld id="{CCD18171-8094-4885-BC49-6D1F0AC7B5EE}" type="datetime1">
              <a:rPr lang="en-US" smtClean="0"/>
              <a:t>8/16/2017</a:t>
            </a:fld>
            <a:endParaRPr lang="en-US"/>
          </a:p>
        </p:txBody>
      </p:sp>
      <p:sp>
        <p:nvSpPr>
          <p:cNvPr id="3" name="Footer Placeholder 2"/>
          <p:cNvSpPr>
            <a:spLocks noGrp="1"/>
          </p:cNvSpPr>
          <p:nvPr>
            <p:ph type="ftr" sz="quarter" idx="12"/>
          </p:nvPr>
        </p:nvSpPr>
        <p:spPr/>
        <p:txBody>
          <a:bodyPr/>
          <a:lstStyle/>
          <a:p>
            <a:r>
              <a:rPr lang="en-US" smtClean="0"/>
              <a:t>Satish Srirama</a:t>
            </a:r>
            <a:endParaRPr lang="en-US" dirty="0"/>
          </a:p>
        </p:txBody>
      </p:sp>
      <p:sp>
        <p:nvSpPr>
          <p:cNvPr id="8" name="Slide Number Placeholder 7"/>
          <p:cNvSpPr>
            <a:spLocks noGrp="1"/>
          </p:cNvSpPr>
          <p:nvPr>
            <p:ph type="sldNum" sz="quarter" idx="11"/>
          </p:nvPr>
        </p:nvSpPr>
        <p:spPr/>
        <p:txBody>
          <a:bodyPr/>
          <a:lstStyle/>
          <a:p>
            <a:fld id="{5E13CB73-4A80-4381-9D36-E4FAC6A4A2C5}" type="slidenum">
              <a:rPr lang="en-US" smtClean="0"/>
              <a:pPr/>
              <a:t>3</a:t>
            </a:fld>
            <a:endParaRPr lang="en-US" dirty="0"/>
          </a:p>
        </p:txBody>
      </p:sp>
    </p:spTree>
    <p:extLst>
      <p:ext uri="{BB962C8B-B14F-4D97-AF65-F5344CB8AC3E}">
        <p14:creationId xmlns:p14="http://schemas.microsoft.com/office/powerpoint/2010/main" val="11055356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152400" y="1790817"/>
            <a:ext cx="4343400" cy="3478651"/>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a:t>Mobile </a:t>
            </a:r>
            <a:r>
              <a:rPr lang="en-US" dirty="0" smtClean="0"/>
              <a:t>cloud - Binding models</a:t>
            </a:r>
            <a:endParaRPr lang="en-US" sz="22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a:p>
        </p:txBody>
      </p:sp>
      <p:pic>
        <p:nvPicPr>
          <p:cNvPr id="5" name="Picture 2" descr="C:\Users\Huber\Documents\OffloadingMode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764268"/>
            <a:ext cx="4286490" cy="3352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74774" y="5269468"/>
            <a:ext cx="1649426" cy="369332"/>
          </a:xfrm>
          <a:prstGeom prst="rect">
            <a:avLst/>
          </a:prstGeom>
          <a:noFill/>
        </p:spPr>
        <p:txBody>
          <a:bodyPr wrap="none" rtlCol="0">
            <a:spAutoFit/>
          </a:bodyPr>
          <a:lstStyle/>
          <a:p>
            <a:r>
              <a:rPr lang="en-US" dirty="0" smtClean="0"/>
              <a:t>Task Delegation</a:t>
            </a:r>
            <a:endParaRPr lang="en-US" dirty="0"/>
          </a:p>
        </p:txBody>
      </p:sp>
      <p:sp>
        <p:nvSpPr>
          <p:cNvPr id="8" name="TextBox 7"/>
          <p:cNvSpPr txBox="1"/>
          <p:nvPr/>
        </p:nvSpPr>
        <p:spPr>
          <a:xfrm>
            <a:off x="6019800" y="5334000"/>
            <a:ext cx="1702069" cy="369332"/>
          </a:xfrm>
          <a:prstGeom prst="rect">
            <a:avLst/>
          </a:prstGeom>
          <a:noFill/>
        </p:spPr>
        <p:txBody>
          <a:bodyPr wrap="none" rtlCol="0">
            <a:spAutoFit/>
          </a:bodyPr>
          <a:lstStyle/>
          <a:p>
            <a:r>
              <a:rPr lang="en-US" dirty="0" smtClean="0"/>
              <a:t>Code Offloading</a:t>
            </a:r>
            <a:endParaRPr lang="en-US" dirty="0"/>
          </a:p>
        </p:txBody>
      </p:sp>
      <p:sp>
        <p:nvSpPr>
          <p:cNvPr id="9" name="TextBox 8"/>
          <p:cNvSpPr txBox="1"/>
          <p:nvPr/>
        </p:nvSpPr>
        <p:spPr>
          <a:xfrm>
            <a:off x="1524000" y="2831068"/>
            <a:ext cx="762000" cy="369332"/>
          </a:xfrm>
          <a:prstGeom prst="rect">
            <a:avLst/>
          </a:prstGeom>
          <a:noFill/>
        </p:spPr>
        <p:txBody>
          <a:bodyPr wrap="square" rtlCol="0">
            <a:spAutoFit/>
          </a:bodyPr>
          <a:lstStyle/>
          <a:p>
            <a:r>
              <a:rPr lang="en-US" dirty="0" smtClean="0"/>
              <a:t>MCM</a:t>
            </a:r>
            <a:endParaRPr lang="en-US" dirty="0"/>
          </a:p>
        </p:txBody>
      </p:sp>
      <p:sp>
        <p:nvSpPr>
          <p:cNvPr id="4" name="Rectangle 3"/>
          <p:cNvSpPr/>
          <p:nvPr/>
        </p:nvSpPr>
        <p:spPr>
          <a:xfrm>
            <a:off x="457200" y="5955268"/>
            <a:ext cx="2673617" cy="338554"/>
          </a:xfrm>
          <a:prstGeom prst="rect">
            <a:avLst/>
          </a:prstGeom>
        </p:spPr>
        <p:txBody>
          <a:bodyPr wrap="none">
            <a:spAutoFit/>
          </a:bodyPr>
          <a:lstStyle/>
          <a:p>
            <a:r>
              <a:rPr lang="en-US" sz="1600" dirty="0">
                <a:solidFill>
                  <a:srgbClr val="C00000"/>
                </a:solidFill>
              </a:rPr>
              <a:t>[Flores and Srirama, JSS 2014]</a:t>
            </a:r>
          </a:p>
        </p:txBody>
      </p:sp>
      <p:sp>
        <p:nvSpPr>
          <p:cNvPr id="10" name="Rectangle 9"/>
          <p:cNvSpPr/>
          <p:nvPr/>
        </p:nvSpPr>
        <p:spPr>
          <a:xfrm>
            <a:off x="4876800" y="5943600"/>
            <a:ext cx="3995581" cy="338554"/>
          </a:xfrm>
          <a:prstGeom prst="rect">
            <a:avLst/>
          </a:prstGeom>
        </p:spPr>
        <p:txBody>
          <a:bodyPr wrap="none">
            <a:spAutoFit/>
          </a:bodyPr>
          <a:lstStyle/>
          <a:p>
            <a:r>
              <a:rPr lang="en-US" sz="1600" dirty="0">
                <a:solidFill>
                  <a:srgbClr val="C00000"/>
                </a:solidFill>
              </a:rPr>
              <a:t>[Flores </a:t>
            </a:r>
            <a:r>
              <a:rPr lang="en-US" sz="1600" dirty="0" smtClean="0">
                <a:solidFill>
                  <a:srgbClr val="C00000"/>
                </a:solidFill>
              </a:rPr>
              <a:t>et al, IEEE Communications Mag 2015]</a:t>
            </a:r>
            <a:endParaRPr lang="en-US" sz="1600" dirty="0">
              <a:solidFill>
                <a:srgbClr val="C00000"/>
              </a:solidFill>
            </a:endParaRPr>
          </a:p>
        </p:txBody>
      </p:sp>
      <p:sp>
        <p:nvSpPr>
          <p:cNvPr id="11" name="Date Placeholder 10"/>
          <p:cNvSpPr>
            <a:spLocks noGrp="1"/>
          </p:cNvSpPr>
          <p:nvPr>
            <p:ph type="dt" sz="half" idx="10"/>
          </p:nvPr>
        </p:nvSpPr>
        <p:spPr/>
        <p:txBody>
          <a:bodyPr/>
          <a:lstStyle/>
          <a:p>
            <a:fld id="{87173614-E1DC-4E65-9CFC-ECE78E352E79}" type="datetime1">
              <a:rPr lang="en-US" smtClean="0"/>
              <a:t>8/16/2017</a:t>
            </a:fld>
            <a:endParaRPr lang="en-US"/>
          </a:p>
        </p:txBody>
      </p:sp>
      <p:sp>
        <p:nvSpPr>
          <p:cNvPr id="12" name="Footer Placeholder 11"/>
          <p:cNvSpPr>
            <a:spLocks noGrp="1"/>
          </p:cNvSpPr>
          <p:nvPr>
            <p:ph type="ftr" sz="quarter" idx="12"/>
          </p:nvPr>
        </p:nvSpPr>
        <p:spPr/>
        <p:txBody>
          <a:bodyPr/>
          <a:lstStyle/>
          <a:p>
            <a:r>
              <a:rPr lang="en-US" smtClean="0"/>
              <a:t>Satish Srirama</a:t>
            </a:r>
            <a:endParaRPr lang="en-US" dirty="0"/>
          </a:p>
        </p:txBody>
      </p:sp>
      <p:sp>
        <p:nvSpPr>
          <p:cNvPr id="13" name="Slide Number Placeholder 12"/>
          <p:cNvSpPr>
            <a:spLocks noGrp="1"/>
          </p:cNvSpPr>
          <p:nvPr>
            <p:ph type="sldNum" sz="quarter" idx="11"/>
          </p:nvPr>
        </p:nvSpPr>
        <p:spPr/>
        <p:txBody>
          <a:bodyPr/>
          <a:lstStyle/>
          <a:p>
            <a:fld id="{5E13CB73-4A80-4381-9D36-E4FAC6A4A2C5}" type="slidenum">
              <a:rPr lang="en-US" smtClean="0"/>
              <a:pPr/>
              <a:t>30</a:t>
            </a:fld>
            <a:endParaRPr lang="en-US" dirty="0"/>
          </a:p>
        </p:txBody>
      </p:sp>
    </p:spTree>
    <p:extLst>
      <p:ext uri="{BB962C8B-B14F-4D97-AF65-F5344CB8AC3E}">
        <p14:creationId xmlns:p14="http://schemas.microsoft.com/office/powerpoint/2010/main" val="9623215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Code Offloading</a:t>
            </a:r>
            <a:endParaRPr lang="en-GB" dirty="0"/>
          </a:p>
        </p:txBody>
      </p:sp>
      <p:sp>
        <p:nvSpPr>
          <p:cNvPr id="3" name="Content Placeholder 2"/>
          <p:cNvSpPr>
            <a:spLocks noGrp="1"/>
          </p:cNvSpPr>
          <p:nvPr>
            <p:ph idx="1"/>
          </p:nvPr>
        </p:nvSpPr>
        <p:spPr/>
        <p:txBody>
          <a:bodyPr>
            <a:normAutofit/>
          </a:bodyPr>
          <a:lstStyle/>
          <a:p>
            <a:r>
              <a:rPr lang="en-GB" dirty="0" smtClean="0"/>
              <a:t>Also known as Cyber-foraging </a:t>
            </a:r>
            <a:r>
              <a:rPr lang="en-GB" sz="1800" dirty="0" smtClean="0">
                <a:solidFill>
                  <a:srgbClr val="C00000"/>
                </a:solidFill>
              </a:rPr>
              <a:t>[M. </a:t>
            </a:r>
            <a:r>
              <a:rPr lang="en-GB" sz="1800" dirty="0" err="1" smtClean="0">
                <a:solidFill>
                  <a:srgbClr val="C00000"/>
                </a:solidFill>
              </a:rPr>
              <a:t>Satyanarayanan</a:t>
            </a:r>
            <a:r>
              <a:rPr lang="en-GB" sz="1800" dirty="0" smtClean="0">
                <a:solidFill>
                  <a:srgbClr val="C00000"/>
                </a:solidFill>
              </a:rPr>
              <a:t> et al, PC 2009]</a:t>
            </a:r>
          </a:p>
          <a:p>
            <a:r>
              <a:rPr lang="en-GB" dirty="0" smtClean="0"/>
              <a:t>Mobile devices offload some of their heavy work to stronger surrogate machines </a:t>
            </a:r>
          </a:p>
          <a:p>
            <a:pPr lvl="1"/>
            <a:r>
              <a:rPr lang="en-GB" dirty="0" smtClean="0"/>
              <a:t>within the vicinity (Cloudlets)</a:t>
            </a:r>
          </a:p>
          <a:p>
            <a:endParaRPr lang="en-GB" dirty="0" smtClean="0"/>
          </a:p>
          <a:p>
            <a:endParaRPr lang="en-GB" dirty="0" smtClean="0"/>
          </a:p>
          <a:p>
            <a:endParaRPr lang="en-GB" dirty="0" smtClean="0"/>
          </a:p>
          <a:p>
            <a:endParaRPr lang="en-GB" dirty="0"/>
          </a:p>
        </p:txBody>
      </p:sp>
      <p:sp>
        <p:nvSpPr>
          <p:cNvPr id="7" name="Date Placeholder 6"/>
          <p:cNvSpPr>
            <a:spLocks noGrp="1"/>
          </p:cNvSpPr>
          <p:nvPr>
            <p:ph type="dt" sz="half" idx="10"/>
          </p:nvPr>
        </p:nvSpPr>
        <p:spPr/>
        <p:txBody>
          <a:bodyPr/>
          <a:lstStyle/>
          <a:p>
            <a:fld id="{D0D8A056-0DE3-4189-9142-BFF8D6997CB6}" type="datetime1">
              <a:rPr lang="en-US" smtClean="0"/>
              <a:t>8/16/2017</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31</a:t>
            </a:fld>
            <a:endParaRPr lang="en-US" dirty="0"/>
          </a:p>
        </p:txBody>
      </p:sp>
    </p:spTree>
    <p:extLst>
      <p:ext uri="{BB962C8B-B14F-4D97-AF65-F5344CB8AC3E}">
        <p14:creationId xmlns:p14="http://schemas.microsoft.com/office/powerpoint/2010/main" val="1156371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Major Components</a:t>
            </a:r>
            <a:endParaRPr lang="en-GB" dirty="0"/>
          </a:p>
        </p:txBody>
      </p:sp>
      <p:sp>
        <p:nvSpPr>
          <p:cNvPr id="3" name="Content Placeholder 2"/>
          <p:cNvSpPr>
            <a:spLocks noGrp="1"/>
          </p:cNvSpPr>
          <p:nvPr>
            <p:ph idx="1"/>
          </p:nvPr>
        </p:nvSpPr>
        <p:spPr>
          <a:xfrm>
            <a:off x="457200" y="1600200"/>
            <a:ext cx="3200400" cy="4525963"/>
          </a:xfrm>
        </p:spPr>
        <p:txBody>
          <a:bodyPr>
            <a:normAutofit fontScale="85000" lnSpcReduction="20000"/>
          </a:bodyPr>
          <a:lstStyle/>
          <a:p>
            <a:r>
              <a:rPr lang="en-GB" dirty="0" smtClean="0"/>
              <a:t>Mobile</a:t>
            </a:r>
          </a:p>
          <a:p>
            <a:pPr lvl="1"/>
            <a:r>
              <a:rPr lang="en-GB" dirty="0" smtClean="0"/>
              <a:t>Code profiler</a:t>
            </a:r>
          </a:p>
          <a:p>
            <a:pPr lvl="1"/>
            <a:r>
              <a:rPr lang="en-GB" dirty="0" smtClean="0"/>
              <a:t>System profilers</a:t>
            </a:r>
          </a:p>
          <a:p>
            <a:pPr lvl="1"/>
            <a:r>
              <a:rPr lang="en-GB" dirty="0" smtClean="0"/>
              <a:t>Decision engine</a:t>
            </a:r>
          </a:p>
          <a:p>
            <a:r>
              <a:rPr lang="en-GB" dirty="0" smtClean="0"/>
              <a:t>Cloud based surrogate platform</a:t>
            </a:r>
          </a:p>
          <a:p>
            <a:endParaRPr lang="en-GB" dirty="0" smtClean="0"/>
          </a:p>
          <a:p>
            <a:r>
              <a:rPr lang="en-GB" dirty="0"/>
              <a:t>Major research challenges </a:t>
            </a:r>
          </a:p>
          <a:p>
            <a:pPr lvl="1"/>
            <a:r>
              <a:rPr lang="en-GB" dirty="0"/>
              <a:t>What, when, where and how to offload</a:t>
            </a:r>
            <a:r>
              <a:rPr lang="et-EE" dirty="0"/>
              <a:t>?</a:t>
            </a:r>
            <a:endParaRPr lang="en-GB" dirty="0"/>
          </a:p>
          <a:p>
            <a:endParaRPr lang="en-GB" dirty="0" smtClean="0"/>
          </a:p>
          <a:p>
            <a:endParaRPr lang="en-GB" dirty="0" smtClean="0"/>
          </a:p>
          <a:p>
            <a:endParaRPr lang="en-GB" dirty="0"/>
          </a:p>
        </p:txBody>
      </p:sp>
      <p:pic>
        <p:nvPicPr>
          <p:cNvPr id="7" name="Picture 6"/>
          <p:cNvPicPr>
            <a:picLocks noChangeAspect="1"/>
          </p:cNvPicPr>
          <p:nvPr/>
        </p:nvPicPr>
        <p:blipFill>
          <a:blip r:embed="rId2"/>
          <a:stretch>
            <a:fillRect/>
          </a:stretch>
        </p:blipFill>
        <p:spPr>
          <a:xfrm>
            <a:off x="3602444" y="1676400"/>
            <a:ext cx="5549003" cy="4265986"/>
          </a:xfrm>
          <a:prstGeom prst="rect">
            <a:avLst/>
          </a:prstGeom>
        </p:spPr>
      </p:pic>
      <p:sp>
        <p:nvSpPr>
          <p:cNvPr id="8" name="Date Placeholder 7"/>
          <p:cNvSpPr>
            <a:spLocks noGrp="1"/>
          </p:cNvSpPr>
          <p:nvPr>
            <p:ph type="dt" sz="half" idx="10"/>
          </p:nvPr>
        </p:nvSpPr>
        <p:spPr/>
        <p:txBody>
          <a:bodyPr/>
          <a:lstStyle/>
          <a:p>
            <a:fld id="{BD615ADA-F8DA-4D5A-B144-104982A6DFD6}" type="datetime1">
              <a:rPr lang="en-US" smtClean="0"/>
              <a:t>8/16/2017</a:t>
            </a:fld>
            <a:endParaRPr lang="en-US"/>
          </a:p>
        </p:txBody>
      </p:sp>
      <p:sp>
        <p:nvSpPr>
          <p:cNvPr id="9" name="Footer Placeholder 8"/>
          <p:cNvSpPr>
            <a:spLocks noGrp="1"/>
          </p:cNvSpPr>
          <p:nvPr>
            <p:ph type="ftr" sz="quarter" idx="12"/>
          </p:nvPr>
        </p:nvSpPr>
        <p:spPr/>
        <p:txBody>
          <a:bodyPr/>
          <a:lstStyle/>
          <a:p>
            <a:r>
              <a:rPr lang="en-US" smtClean="0"/>
              <a:t>Satish Srirama</a:t>
            </a:r>
            <a:endParaRPr lang="en-US" dirty="0"/>
          </a:p>
        </p:txBody>
      </p:sp>
      <p:sp>
        <p:nvSpPr>
          <p:cNvPr id="10" name="Slide Number Placeholder 9"/>
          <p:cNvSpPr>
            <a:spLocks noGrp="1"/>
          </p:cNvSpPr>
          <p:nvPr>
            <p:ph type="sldNum" sz="quarter" idx="11"/>
          </p:nvPr>
        </p:nvSpPr>
        <p:spPr/>
        <p:txBody>
          <a:bodyPr/>
          <a:lstStyle/>
          <a:p>
            <a:fld id="{5E13CB73-4A80-4381-9D36-E4FAC6A4A2C5}" type="slidenum">
              <a:rPr lang="en-US" smtClean="0"/>
              <a:pPr/>
              <a:t>32</a:t>
            </a:fld>
            <a:endParaRPr lang="en-US" dirty="0"/>
          </a:p>
        </p:txBody>
      </p:sp>
    </p:spTree>
    <p:extLst>
      <p:ext uri="{BB962C8B-B14F-4D97-AF65-F5344CB8AC3E}">
        <p14:creationId xmlns:p14="http://schemas.microsoft.com/office/powerpoint/2010/main" val="7295605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Some of the well known frameworks</a:t>
            </a:r>
          </a:p>
        </p:txBody>
      </p:sp>
      <p:sp>
        <p:nvSpPr>
          <p:cNvPr id="3" name="Content Placeholder 2"/>
          <p:cNvSpPr>
            <a:spLocks noGrp="1"/>
          </p:cNvSpPr>
          <p:nvPr>
            <p:ph idx="1"/>
          </p:nvPr>
        </p:nvSpPr>
        <p:spPr/>
        <p:txBody>
          <a:bodyPr>
            <a:normAutofit fontScale="70000" lnSpcReduction="20000"/>
          </a:bodyPr>
          <a:lstStyle/>
          <a:p>
            <a:r>
              <a:rPr lang="en-GB" dirty="0" smtClean="0"/>
              <a:t>MAUI </a:t>
            </a:r>
          </a:p>
          <a:p>
            <a:pPr lvl="1"/>
            <a:r>
              <a:rPr lang="en-GB" dirty="0" smtClean="0"/>
              <a:t>Manual annotations </a:t>
            </a:r>
            <a:r>
              <a:rPr lang="en-GB" sz="2400" dirty="0" smtClean="0">
                <a:solidFill>
                  <a:srgbClr val="C00000"/>
                </a:solidFill>
              </a:rPr>
              <a:t>[</a:t>
            </a:r>
            <a:r>
              <a:rPr lang="en-GB" sz="2400" dirty="0" err="1" smtClean="0">
                <a:solidFill>
                  <a:srgbClr val="C00000"/>
                </a:solidFill>
              </a:rPr>
              <a:t>Cuervo</a:t>
            </a:r>
            <a:r>
              <a:rPr lang="en-GB" sz="2400" dirty="0" smtClean="0">
                <a:solidFill>
                  <a:srgbClr val="C00000"/>
                </a:solidFill>
              </a:rPr>
              <a:t> et al., 2010]</a:t>
            </a:r>
          </a:p>
          <a:p>
            <a:r>
              <a:rPr lang="en-GB" dirty="0" err="1" smtClean="0"/>
              <a:t>CloneCloud</a:t>
            </a:r>
            <a:endParaRPr lang="en-GB" dirty="0" smtClean="0"/>
          </a:p>
          <a:p>
            <a:pPr lvl="1"/>
            <a:r>
              <a:rPr lang="en-GB" dirty="0" smtClean="0"/>
              <a:t>Code profilers &amp; Automated process </a:t>
            </a:r>
            <a:r>
              <a:rPr lang="en-GB" sz="2400" dirty="0" smtClean="0">
                <a:solidFill>
                  <a:srgbClr val="C00000"/>
                </a:solidFill>
              </a:rPr>
              <a:t>[Chun et al., 2011]</a:t>
            </a:r>
          </a:p>
          <a:p>
            <a:r>
              <a:rPr lang="en-GB" dirty="0" err="1" smtClean="0"/>
              <a:t>ThinkAir</a:t>
            </a:r>
            <a:r>
              <a:rPr lang="en-GB" dirty="0" smtClean="0"/>
              <a:t> </a:t>
            </a:r>
          </a:p>
          <a:p>
            <a:pPr lvl="1"/>
            <a:r>
              <a:rPr lang="en-GB" dirty="0" smtClean="0"/>
              <a:t>Manual annotations and scalability </a:t>
            </a:r>
            <a:r>
              <a:rPr lang="en-GB" sz="2300" dirty="0" smtClean="0">
                <a:solidFill>
                  <a:srgbClr val="C00000"/>
                </a:solidFill>
              </a:rPr>
              <a:t>[</a:t>
            </a:r>
            <a:r>
              <a:rPr lang="en-GB" sz="2300" dirty="0" err="1" smtClean="0">
                <a:solidFill>
                  <a:srgbClr val="C00000"/>
                </a:solidFill>
              </a:rPr>
              <a:t>Kosta</a:t>
            </a:r>
            <a:r>
              <a:rPr lang="en-GB" sz="2300" dirty="0" smtClean="0">
                <a:solidFill>
                  <a:srgbClr val="C00000"/>
                </a:solidFill>
              </a:rPr>
              <a:t> et al, 2012]</a:t>
            </a:r>
          </a:p>
          <a:p>
            <a:r>
              <a:rPr lang="en-GB" dirty="0" smtClean="0"/>
              <a:t>EMCO </a:t>
            </a:r>
            <a:r>
              <a:rPr lang="en-GB" sz="2400" dirty="0" smtClean="0">
                <a:solidFill>
                  <a:srgbClr val="C00000"/>
                </a:solidFill>
              </a:rPr>
              <a:t>[Flores and Srirama, MCS 2013]</a:t>
            </a:r>
          </a:p>
          <a:p>
            <a:pPr lvl="1"/>
            <a:r>
              <a:rPr lang="en-GB" dirty="0" smtClean="0"/>
              <a:t>Improved offloading by analysing the traces</a:t>
            </a:r>
          </a:p>
          <a:p>
            <a:r>
              <a:rPr lang="en-US" dirty="0" err="1" smtClean="0"/>
              <a:t>mCloud</a:t>
            </a:r>
            <a:r>
              <a:rPr lang="en-US" dirty="0" smtClean="0"/>
              <a:t> </a:t>
            </a:r>
            <a:r>
              <a:rPr lang="en-US" sz="2400" dirty="0" smtClean="0">
                <a:solidFill>
                  <a:srgbClr val="C00000"/>
                </a:solidFill>
              </a:rPr>
              <a:t>[Zhou et al, Cloud 2015; TSC 2016] </a:t>
            </a:r>
            <a:r>
              <a:rPr lang="en-GB" sz="3100" dirty="0"/>
              <a:t>&amp; etc.</a:t>
            </a:r>
            <a:endParaRPr lang="et-EE" sz="3100" dirty="0"/>
          </a:p>
          <a:p>
            <a:pPr lvl="1"/>
            <a:r>
              <a:rPr lang="en-GB" dirty="0"/>
              <a:t>A </a:t>
            </a:r>
            <a:r>
              <a:rPr lang="en-GB" dirty="0" smtClean="0"/>
              <a:t>context-aware offloading framework for heterogeneous mobile cloud </a:t>
            </a:r>
            <a:endParaRPr lang="en-GB" dirty="0"/>
          </a:p>
          <a:p>
            <a:endParaRPr lang="en-GB" dirty="0"/>
          </a:p>
          <a:p>
            <a:r>
              <a:rPr lang="en-GB" dirty="0" smtClean="0"/>
              <a:t>Work in controlled environments like nearby servers</a:t>
            </a:r>
          </a:p>
          <a:p>
            <a:pPr lvl="1"/>
            <a:r>
              <a:rPr lang="en-GB" dirty="0" smtClean="0"/>
              <a:t>However, none can be adapted for real life applications</a:t>
            </a:r>
          </a:p>
          <a:p>
            <a:pPr lvl="1"/>
            <a:endParaRPr lang="en-GB" dirty="0"/>
          </a:p>
        </p:txBody>
      </p:sp>
      <p:sp>
        <p:nvSpPr>
          <p:cNvPr id="7" name="Date Placeholder 6"/>
          <p:cNvSpPr>
            <a:spLocks noGrp="1"/>
          </p:cNvSpPr>
          <p:nvPr>
            <p:ph type="dt" sz="half" idx="10"/>
          </p:nvPr>
        </p:nvSpPr>
        <p:spPr/>
        <p:txBody>
          <a:bodyPr/>
          <a:lstStyle/>
          <a:p>
            <a:fld id="{48D12DFA-63EB-42CC-8BBE-C829DF0A8092}" type="datetime1">
              <a:rPr lang="en-US" smtClean="0"/>
              <a:t>8/16/2017</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4" name="Slide Number Placeholder 3"/>
          <p:cNvSpPr>
            <a:spLocks noGrp="1"/>
          </p:cNvSpPr>
          <p:nvPr>
            <p:ph type="sldNum" sz="quarter" idx="11"/>
          </p:nvPr>
        </p:nvSpPr>
        <p:spPr/>
        <p:txBody>
          <a:bodyPr/>
          <a:lstStyle/>
          <a:p>
            <a:fld id="{5E13CB73-4A80-4381-9D36-E4FAC6A4A2C5}" type="slidenum">
              <a:rPr lang="en-US" smtClean="0"/>
              <a:pPr/>
              <a:t>33</a:t>
            </a:fld>
            <a:endParaRPr lang="en-US" dirty="0"/>
          </a:p>
        </p:txBody>
      </p:sp>
    </p:spTree>
    <p:extLst>
      <p:ext uri="{BB962C8B-B14F-4D97-AF65-F5344CB8AC3E}">
        <p14:creationId xmlns:p14="http://schemas.microsoft.com/office/powerpoint/2010/main" val="8406358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Challenges and technical problems</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Inaccurate code profiling</a:t>
            </a:r>
          </a:p>
          <a:p>
            <a:pPr lvl="1"/>
            <a:r>
              <a:rPr lang="en-GB" dirty="0" smtClean="0"/>
              <a:t>Code has non-deterministic behaviour during runtime</a:t>
            </a:r>
          </a:p>
          <a:p>
            <a:pPr lvl="2"/>
            <a:r>
              <a:rPr lang="en-GB" dirty="0" smtClean="0"/>
              <a:t>Based on factors such as input, type of device, execution environment, CPU, memory etc.</a:t>
            </a:r>
          </a:p>
          <a:p>
            <a:pPr lvl="1"/>
            <a:r>
              <a:rPr lang="en-GB" dirty="0" smtClean="0"/>
              <a:t>Some code cannot be profiled (e.g. REST)</a:t>
            </a:r>
          </a:p>
          <a:p>
            <a:r>
              <a:rPr lang="en-GB" dirty="0" smtClean="0"/>
              <a:t>Integration complexity</a:t>
            </a:r>
            <a:endParaRPr lang="et-EE" dirty="0" smtClean="0"/>
          </a:p>
          <a:p>
            <a:pPr lvl="1"/>
            <a:r>
              <a:rPr lang="en-GB" dirty="0"/>
              <a:t>Surrogate should have similar execution environment</a:t>
            </a:r>
          </a:p>
          <a:p>
            <a:r>
              <a:rPr lang="en-GB" dirty="0" smtClean="0"/>
              <a:t>Dynamic configuration of the system</a:t>
            </a:r>
          </a:p>
          <a:p>
            <a:r>
              <a:rPr lang="en-GB" dirty="0" smtClean="0"/>
              <a:t>Offloading scalability and offloading as a service</a:t>
            </a:r>
          </a:p>
          <a:p>
            <a:pPr lvl="1"/>
            <a:r>
              <a:rPr lang="en-GB" dirty="0" smtClean="0"/>
              <a:t>Should also consider about resource availability of  Cloud</a:t>
            </a:r>
          </a:p>
          <a:p>
            <a:pPr lvl="1"/>
            <a:endParaRPr lang="en-GB" dirty="0" smtClean="0"/>
          </a:p>
        </p:txBody>
      </p:sp>
      <p:sp>
        <p:nvSpPr>
          <p:cNvPr id="7" name="TextBox 6"/>
          <p:cNvSpPr txBox="1"/>
          <p:nvPr/>
        </p:nvSpPr>
        <p:spPr>
          <a:xfrm>
            <a:off x="3733800" y="5867400"/>
            <a:ext cx="5181600" cy="369332"/>
          </a:xfrm>
          <a:prstGeom prst="rect">
            <a:avLst/>
          </a:prstGeom>
          <a:noFill/>
        </p:spPr>
        <p:txBody>
          <a:bodyPr wrap="square" rtlCol="0">
            <a:spAutoFit/>
          </a:bodyPr>
          <a:lstStyle/>
          <a:p>
            <a:r>
              <a:rPr lang="en-GB" dirty="0" smtClean="0">
                <a:solidFill>
                  <a:srgbClr val="C00000"/>
                </a:solidFill>
              </a:rPr>
              <a:t>[Flores et al, IEEE Communications Mag 2015 ]</a:t>
            </a:r>
            <a:endParaRPr lang="en-GB" dirty="0">
              <a:solidFill>
                <a:srgbClr val="C00000"/>
              </a:solidFill>
            </a:endParaRPr>
          </a:p>
        </p:txBody>
      </p:sp>
      <p:sp>
        <p:nvSpPr>
          <p:cNvPr id="8" name="Date Placeholder 7"/>
          <p:cNvSpPr>
            <a:spLocks noGrp="1"/>
          </p:cNvSpPr>
          <p:nvPr>
            <p:ph type="dt" sz="half" idx="10"/>
          </p:nvPr>
        </p:nvSpPr>
        <p:spPr/>
        <p:txBody>
          <a:bodyPr/>
          <a:lstStyle/>
          <a:p>
            <a:fld id="{B81D0E04-D6B3-4C7D-BAFF-88EB4C5DB12E}" type="datetime1">
              <a:rPr lang="en-US" smtClean="0"/>
              <a:t>8/16/2017</a:t>
            </a:fld>
            <a:endParaRPr lang="en-US"/>
          </a:p>
        </p:txBody>
      </p:sp>
      <p:sp>
        <p:nvSpPr>
          <p:cNvPr id="9" name="Footer Placeholder 8"/>
          <p:cNvSpPr>
            <a:spLocks noGrp="1"/>
          </p:cNvSpPr>
          <p:nvPr>
            <p:ph type="ftr" sz="quarter" idx="12"/>
          </p:nvPr>
        </p:nvSpPr>
        <p:spPr/>
        <p:txBody>
          <a:bodyPr/>
          <a:lstStyle/>
          <a:p>
            <a:r>
              <a:rPr lang="en-US" smtClean="0"/>
              <a:t>Satish Srirama</a:t>
            </a:r>
            <a:endParaRPr lang="en-US" dirty="0"/>
          </a:p>
        </p:txBody>
      </p:sp>
      <p:sp>
        <p:nvSpPr>
          <p:cNvPr id="10" name="Slide Number Placeholder 9"/>
          <p:cNvSpPr>
            <a:spLocks noGrp="1"/>
          </p:cNvSpPr>
          <p:nvPr>
            <p:ph type="sldNum" sz="quarter" idx="11"/>
          </p:nvPr>
        </p:nvSpPr>
        <p:spPr/>
        <p:txBody>
          <a:bodyPr/>
          <a:lstStyle/>
          <a:p>
            <a:fld id="{5E13CB73-4A80-4381-9D36-E4FAC6A4A2C5}" type="slidenum">
              <a:rPr lang="en-US" smtClean="0"/>
              <a:pPr/>
              <a:t>34</a:t>
            </a:fld>
            <a:endParaRPr lang="en-US" dirty="0"/>
          </a:p>
        </p:txBody>
      </p:sp>
    </p:spTree>
    <p:extLst>
      <p:ext uri="{BB962C8B-B14F-4D97-AF65-F5344CB8AC3E}">
        <p14:creationId xmlns:p14="http://schemas.microsoft.com/office/powerpoint/2010/main" val="17391666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600" y="1066800"/>
            <a:ext cx="8005482" cy="5336988"/>
          </a:xfrm>
          <a:prstGeom prst="rect">
            <a:avLst/>
          </a:prstGeom>
        </p:spPr>
      </p:pic>
      <p:sp>
        <p:nvSpPr>
          <p:cNvPr id="2" name="Title 1"/>
          <p:cNvSpPr>
            <a:spLocks noGrp="1"/>
          </p:cNvSpPr>
          <p:nvPr>
            <p:ph type="title"/>
          </p:nvPr>
        </p:nvSpPr>
        <p:spPr/>
        <p:txBody>
          <a:bodyPr>
            <a:normAutofit/>
          </a:bodyPr>
          <a:lstStyle/>
          <a:p>
            <a:r>
              <a:rPr lang="en-GB" dirty="0" smtClean="0"/>
              <a:t>Practical adaptability of offloading</a:t>
            </a:r>
            <a:endParaRPr lang="en-GB" dirty="0"/>
          </a:p>
        </p:txBody>
      </p:sp>
      <p:sp>
        <p:nvSpPr>
          <p:cNvPr id="8" name="Content Placeholder 7"/>
          <p:cNvSpPr>
            <a:spLocks noGrp="1"/>
          </p:cNvSpPr>
          <p:nvPr>
            <p:ph idx="1"/>
          </p:nvPr>
        </p:nvSpPr>
        <p:spPr>
          <a:xfrm>
            <a:off x="533400" y="6400800"/>
            <a:ext cx="8229600" cy="349250"/>
          </a:xfrm>
        </p:spPr>
        <p:txBody>
          <a:bodyPr>
            <a:normAutofit fontScale="55000" lnSpcReduction="20000"/>
          </a:bodyPr>
          <a:lstStyle/>
          <a:p>
            <a:pPr marL="0" indent="0">
              <a:buNone/>
            </a:pPr>
            <a:r>
              <a:rPr lang="en-GB" dirty="0" smtClean="0">
                <a:solidFill>
                  <a:srgbClr val="FF0000"/>
                </a:solidFill>
              </a:rPr>
              <a:t>Applications that can benefit became limited with increase in device capacities</a:t>
            </a:r>
            <a:endParaRPr lang="en-GB" dirty="0">
              <a:solidFill>
                <a:srgbClr val="FF0000"/>
              </a:solidFill>
            </a:endParaRPr>
          </a:p>
        </p:txBody>
      </p:sp>
      <p:sp>
        <p:nvSpPr>
          <p:cNvPr id="5" name="Slide Number Placeholder 4"/>
          <p:cNvSpPr>
            <a:spLocks noGrp="1"/>
          </p:cNvSpPr>
          <p:nvPr>
            <p:ph type="sldNum" sz="quarter" idx="11"/>
          </p:nvPr>
        </p:nvSpPr>
        <p:spPr/>
        <p:txBody>
          <a:bodyPr/>
          <a:lstStyle/>
          <a:p>
            <a:fld id="{5E13CB73-4A80-4381-9D36-E4FAC6A4A2C5}" type="slidenum">
              <a:rPr lang="en-US" smtClean="0"/>
              <a:pPr/>
              <a:t>35</a:t>
            </a:fld>
            <a:endParaRPr lang="en-US" dirty="0"/>
          </a:p>
        </p:txBody>
      </p:sp>
      <p:sp>
        <p:nvSpPr>
          <p:cNvPr id="6" name="Rectangle 5"/>
          <p:cNvSpPr/>
          <p:nvPr/>
        </p:nvSpPr>
        <p:spPr>
          <a:xfrm>
            <a:off x="5715000" y="2743200"/>
            <a:ext cx="2332305" cy="369332"/>
          </a:xfrm>
          <a:prstGeom prst="rect">
            <a:avLst/>
          </a:prstGeom>
        </p:spPr>
        <p:txBody>
          <a:bodyPr wrap="none">
            <a:spAutoFit/>
          </a:bodyPr>
          <a:lstStyle/>
          <a:p>
            <a:r>
              <a:rPr lang="et-EE" dirty="0" smtClean="0">
                <a:solidFill>
                  <a:srgbClr val="C00000"/>
                </a:solidFill>
              </a:rPr>
              <a:t>[</a:t>
            </a:r>
            <a:r>
              <a:rPr lang="en-US" dirty="0" smtClean="0">
                <a:solidFill>
                  <a:srgbClr val="C00000"/>
                </a:solidFill>
              </a:rPr>
              <a:t>Srirama</a:t>
            </a:r>
            <a:r>
              <a:rPr lang="et-EE" dirty="0">
                <a:solidFill>
                  <a:srgbClr val="C00000"/>
                </a:solidFill>
              </a:rPr>
              <a:t>, </a:t>
            </a:r>
            <a:r>
              <a:rPr lang="en-US" dirty="0">
                <a:solidFill>
                  <a:srgbClr val="C00000"/>
                </a:solidFill>
              </a:rPr>
              <a:t>CSIICT</a:t>
            </a:r>
            <a:r>
              <a:rPr lang="et-EE" dirty="0">
                <a:solidFill>
                  <a:srgbClr val="C00000"/>
                </a:solidFill>
              </a:rPr>
              <a:t> 201</a:t>
            </a:r>
            <a:r>
              <a:rPr lang="en-GB" dirty="0">
                <a:solidFill>
                  <a:srgbClr val="C00000"/>
                </a:solidFill>
              </a:rPr>
              <a:t>7</a:t>
            </a:r>
            <a:r>
              <a:rPr lang="et-EE" dirty="0">
                <a:solidFill>
                  <a:srgbClr val="C00000"/>
                </a:solidFill>
              </a:rPr>
              <a:t>]</a:t>
            </a:r>
            <a:endParaRPr lang="en-GB" dirty="0"/>
          </a:p>
        </p:txBody>
      </p:sp>
    </p:spTree>
    <p:extLst>
      <p:ext uri="{BB962C8B-B14F-4D97-AF65-F5344CB8AC3E}">
        <p14:creationId xmlns:p14="http://schemas.microsoft.com/office/powerpoint/2010/main" val="30878928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Multi-tenancy for code offloading</a:t>
            </a:r>
            <a:endParaRPr lang="en-GB" dirty="0"/>
          </a:p>
        </p:txBody>
      </p:sp>
      <p:pic>
        <p:nvPicPr>
          <p:cNvPr id="7" name="Picture 6"/>
          <p:cNvPicPr>
            <a:picLocks noChangeAspect="1"/>
          </p:cNvPicPr>
          <p:nvPr/>
        </p:nvPicPr>
        <p:blipFill>
          <a:blip r:embed="rId2"/>
          <a:stretch>
            <a:fillRect/>
          </a:stretch>
        </p:blipFill>
        <p:spPr>
          <a:xfrm>
            <a:off x="1524000" y="1277157"/>
            <a:ext cx="6227236" cy="5428443"/>
          </a:xfrm>
          <a:prstGeom prst="rect">
            <a:avLst/>
          </a:prstGeom>
        </p:spPr>
      </p:pic>
      <p:sp>
        <p:nvSpPr>
          <p:cNvPr id="10" name="Content Placeholder 7"/>
          <p:cNvSpPr>
            <a:spLocks noGrp="1"/>
          </p:cNvSpPr>
          <p:nvPr>
            <p:ph idx="1"/>
          </p:nvPr>
        </p:nvSpPr>
        <p:spPr>
          <a:xfrm>
            <a:off x="7439458" y="2971800"/>
            <a:ext cx="2237942" cy="1066800"/>
          </a:xfrm>
        </p:spPr>
        <p:txBody>
          <a:bodyPr>
            <a:normAutofit fontScale="77500" lnSpcReduction="20000"/>
          </a:bodyPr>
          <a:lstStyle/>
          <a:p>
            <a:pPr marL="0" indent="0">
              <a:buNone/>
            </a:pPr>
            <a:r>
              <a:rPr lang="en-GB" dirty="0" smtClean="0">
                <a:solidFill>
                  <a:srgbClr val="FF0000"/>
                </a:solidFill>
              </a:rPr>
              <a:t>Auto</a:t>
            </a:r>
            <a:r>
              <a:rPr lang="et-EE" dirty="0" smtClean="0">
                <a:solidFill>
                  <a:srgbClr val="FF0000"/>
                </a:solidFill>
              </a:rPr>
              <a:t>-s</a:t>
            </a:r>
            <a:r>
              <a:rPr lang="en-GB" dirty="0" err="1" smtClean="0">
                <a:solidFill>
                  <a:srgbClr val="FF0000"/>
                </a:solidFill>
              </a:rPr>
              <a:t>caling</a:t>
            </a:r>
            <a:r>
              <a:rPr lang="en-GB" dirty="0" smtClean="0">
                <a:solidFill>
                  <a:srgbClr val="FF0000"/>
                </a:solidFill>
              </a:rPr>
              <a:t> becomes a challenge</a:t>
            </a:r>
            <a:endParaRPr lang="en-GB" dirty="0">
              <a:solidFill>
                <a:srgbClr val="FF0000"/>
              </a:solidFill>
            </a:endParaRPr>
          </a:p>
        </p:txBody>
      </p:sp>
      <p:sp>
        <p:nvSpPr>
          <p:cNvPr id="3" name="Date Placeholder 2"/>
          <p:cNvSpPr>
            <a:spLocks noGrp="1"/>
          </p:cNvSpPr>
          <p:nvPr>
            <p:ph type="dt" sz="half" idx="10"/>
          </p:nvPr>
        </p:nvSpPr>
        <p:spPr/>
        <p:txBody>
          <a:bodyPr/>
          <a:lstStyle/>
          <a:p>
            <a:fld id="{DBE2956D-3D15-4093-AC00-DAFB0C328C76}" type="datetime1">
              <a:rPr lang="en-US" smtClean="0"/>
              <a:t>8/16/2017</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36</a:t>
            </a:fld>
            <a:endParaRPr lang="en-US" dirty="0"/>
          </a:p>
        </p:txBody>
      </p:sp>
    </p:spTree>
    <p:extLst>
      <p:ext uri="{BB962C8B-B14F-4D97-AF65-F5344CB8AC3E}">
        <p14:creationId xmlns:p14="http://schemas.microsoft.com/office/powerpoint/2010/main" val="273119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Dynamic configuration</a:t>
            </a:r>
          </a:p>
        </p:txBody>
      </p:sp>
      <p:pic>
        <p:nvPicPr>
          <p:cNvPr id="7" name="Picture 6"/>
          <p:cNvPicPr>
            <a:picLocks noChangeAspect="1"/>
          </p:cNvPicPr>
          <p:nvPr/>
        </p:nvPicPr>
        <p:blipFill>
          <a:blip r:embed="rId2"/>
          <a:stretch>
            <a:fillRect/>
          </a:stretch>
        </p:blipFill>
        <p:spPr>
          <a:xfrm>
            <a:off x="2011910" y="1346640"/>
            <a:ext cx="4846090" cy="5282760"/>
          </a:xfrm>
          <a:prstGeom prst="rect">
            <a:avLst/>
          </a:prstGeom>
        </p:spPr>
      </p:pic>
      <p:sp>
        <p:nvSpPr>
          <p:cNvPr id="3" name="Rectangle 2"/>
          <p:cNvSpPr/>
          <p:nvPr/>
        </p:nvSpPr>
        <p:spPr>
          <a:xfrm>
            <a:off x="7239000" y="1676400"/>
            <a:ext cx="1828800" cy="3139321"/>
          </a:xfrm>
          <a:prstGeom prst="rect">
            <a:avLst/>
          </a:prstGeom>
        </p:spPr>
        <p:txBody>
          <a:bodyPr wrap="square">
            <a:spAutoFit/>
          </a:bodyPr>
          <a:lstStyle/>
          <a:p>
            <a:r>
              <a:rPr lang="en-GB" dirty="0" smtClean="0">
                <a:solidFill>
                  <a:srgbClr val="FF0000"/>
                </a:solidFill>
                <a:latin typeface="NimbusRomNo9L-Regu"/>
              </a:rPr>
              <a:t>Vast resource allocation choices in the cloud ecosystem</a:t>
            </a:r>
          </a:p>
          <a:p>
            <a:r>
              <a:rPr lang="en-GB" dirty="0" smtClean="0">
                <a:solidFill>
                  <a:srgbClr val="FF0000"/>
                </a:solidFill>
                <a:latin typeface="NimbusRomNo9L-Regu"/>
              </a:rPr>
              <a:t>and the large diversity of smartphones make the context very</a:t>
            </a:r>
          </a:p>
          <a:p>
            <a:r>
              <a:rPr lang="en-GB" dirty="0" smtClean="0">
                <a:solidFill>
                  <a:srgbClr val="FF0000"/>
                </a:solidFill>
                <a:latin typeface="NimbusRomNo9L-Regu"/>
              </a:rPr>
              <a:t>variable</a:t>
            </a:r>
            <a:endParaRPr lang="en-GB" dirty="0">
              <a:solidFill>
                <a:srgbClr val="FF0000"/>
              </a:solidFill>
            </a:endParaRPr>
          </a:p>
        </p:txBody>
      </p:sp>
      <p:sp>
        <p:nvSpPr>
          <p:cNvPr id="8" name="Date Placeholder 7"/>
          <p:cNvSpPr>
            <a:spLocks noGrp="1"/>
          </p:cNvSpPr>
          <p:nvPr>
            <p:ph type="dt" sz="half" idx="10"/>
          </p:nvPr>
        </p:nvSpPr>
        <p:spPr/>
        <p:txBody>
          <a:bodyPr/>
          <a:lstStyle/>
          <a:p>
            <a:fld id="{D9236C0C-92F6-464E-BFCE-B42AA773826F}" type="datetime1">
              <a:rPr lang="en-US" smtClean="0"/>
              <a:t>8/16/2017</a:t>
            </a:fld>
            <a:endParaRPr lang="en-US"/>
          </a:p>
        </p:txBody>
      </p:sp>
      <p:sp>
        <p:nvSpPr>
          <p:cNvPr id="9" name="Footer Placeholder 8"/>
          <p:cNvSpPr>
            <a:spLocks noGrp="1"/>
          </p:cNvSpPr>
          <p:nvPr>
            <p:ph type="ftr" sz="quarter" idx="12"/>
          </p:nvPr>
        </p:nvSpPr>
        <p:spPr/>
        <p:txBody>
          <a:bodyPr/>
          <a:lstStyle/>
          <a:p>
            <a:r>
              <a:rPr lang="en-US" smtClean="0"/>
              <a:t>Satish Srirama</a:t>
            </a:r>
            <a:endParaRPr lang="en-US" dirty="0"/>
          </a:p>
        </p:txBody>
      </p:sp>
      <p:sp>
        <p:nvSpPr>
          <p:cNvPr id="10" name="Slide Number Placeholder 9"/>
          <p:cNvSpPr>
            <a:spLocks noGrp="1"/>
          </p:cNvSpPr>
          <p:nvPr>
            <p:ph type="sldNum" sz="quarter" idx="11"/>
          </p:nvPr>
        </p:nvSpPr>
        <p:spPr/>
        <p:txBody>
          <a:bodyPr/>
          <a:lstStyle/>
          <a:p>
            <a:fld id="{5E13CB73-4A80-4381-9D36-E4FAC6A4A2C5}" type="slidenum">
              <a:rPr lang="en-US" smtClean="0"/>
              <a:pPr/>
              <a:t>37</a:t>
            </a:fld>
            <a:endParaRPr lang="en-US" dirty="0"/>
          </a:p>
        </p:txBody>
      </p:sp>
    </p:spTree>
    <p:extLst>
      <p:ext uri="{BB962C8B-B14F-4D97-AF65-F5344CB8AC3E}">
        <p14:creationId xmlns:p14="http://schemas.microsoft.com/office/powerpoint/2010/main" val="1947327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Remote Cloud-based Processing - Challenges</a:t>
            </a:r>
            <a:endParaRPr lang="en-US" dirty="0"/>
          </a:p>
        </p:txBody>
      </p:sp>
      <p:sp>
        <p:nvSpPr>
          <p:cNvPr id="3" name="Content Placeholder 2"/>
          <p:cNvSpPr>
            <a:spLocks noGrp="1"/>
          </p:cNvSpPr>
          <p:nvPr>
            <p:ph idx="1"/>
          </p:nvPr>
        </p:nvSpPr>
        <p:spPr/>
        <p:txBody>
          <a:bodyPr>
            <a:normAutofit/>
          </a:bodyPr>
          <a:lstStyle/>
          <a:p>
            <a:r>
              <a:rPr lang="en-US" dirty="0"/>
              <a:t>Dynamic deployment of applications on </a:t>
            </a:r>
            <a:r>
              <a:rPr lang="en-US" dirty="0" smtClean="0"/>
              <a:t>cloud </a:t>
            </a:r>
          </a:p>
          <a:p>
            <a:pPr lvl="1"/>
            <a:r>
              <a:rPr lang="en-US" dirty="0" smtClean="0"/>
              <a:t>Standardization efforts from </a:t>
            </a:r>
            <a:r>
              <a:rPr lang="en-US" dirty="0" err="1" smtClean="0"/>
              <a:t>CloudML</a:t>
            </a:r>
            <a:r>
              <a:rPr lang="en-US" dirty="0" smtClean="0"/>
              <a:t> </a:t>
            </a:r>
          </a:p>
          <a:p>
            <a:pPr marL="457200" lvl="1" indent="0">
              <a:buNone/>
            </a:pPr>
            <a:r>
              <a:rPr lang="en-US" sz="1800" dirty="0" smtClean="0">
                <a:solidFill>
                  <a:srgbClr val="C00000"/>
                </a:solidFill>
              </a:rPr>
              <a:t>[REMICS EU FP7; </a:t>
            </a:r>
            <a:r>
              <a:rPr lang="en-US" sz="1800" dirty="0" err="1" smtClean="0">
                <a:solidFill>
                  <a:srgbClr val="C00000"/>
                </a:solidFill>
              </a:rPr>
              <a:t>MODAClouds</a:t>
            </a:r>
            <a:r>
              <a:rPr lang="en-US" sz="1800" dirty="0" smtClean="0">
                <a:solidFill>
                  <a:srgbClr val="C00000"/>
                </a:solidFill>
              </a:rPr>
              <a:t> EU FP7; Srirama et al, Cloud 2016]</a:t>
            </a:r>
            <a:endParaRPr lang="en-US" sz="1800" dirty="0">
              <a:solidFill>
                <a:srgbClr val="C00000"/>
              </a:solidFill>
            </a:endParaRPr>
          </a:p>
          <a:p>
            <a:r>
              <a:rPr lang="en-US" dirty="0" smtClean="0"/>
              <a:t>Auto-scaling &amp; Resource provisioning</a:t>
            </a:r>
          </a:p>
          <a:p>
            <a:pPr lvl="1"/>
            <a:r>
              <a:rPr lang="en-US" dirty="0" smtClean="0"/>
              <a:t>Taking advantage of cloud heterogeneity</a:t>
            </a:r>
          </a:p>
          <a:p>
            <a:pPr lvl="1"/>
            <a:r>
              <a:rPr lang="en-US" dirty="0" smtClean="0"/>
              <a:t>Cloud cost models </a:t>
            </a:r>
            <a:r>
              <a:rPr lang="en-US" dirty="0"/>
              <a:t>of </a:t>
            </a:r>
            <a:r>
              <a:rPr lang="en-US" dirty="0" smtClean="0"/>
              <a:t>fine-grained billing (e.g. hourly) </a:t>
            </a:r>
            <a:r>
              <a:rPr lang="en-US" sz="1800" dirty="0" smtClean="0">
                <a:solidFill>
                  <a:srgbClr val="C00000"/>
                </a:solidFill>
              </a:rPr>
              <a:t>[Srirama and </a:t>
            </a:r>
            <a:r>
              <a:rPr lang="en-US" sz="1800" dirty="0" err="1" smtClean="0">
                <a:solidFill>
                  <a:srgbClr val="C00000"/>
                </a:solidFill>
              </a:rPr>
              <a:t>Ostovar</a:t>
            </a:r>
            <a:r>
              <a:rPr lang="en-US" sz="1800" dirty="0" smtClean="0">
                <a:solidFill>
                  <a:srgbClr val="C00000"/>
                </a:solidFill>
              </a:rPr>
              <a:t>, </a:t>
            </a:r>
            <a:r>
              <a:rPr lang="en-US" sz="1800" dirty="0" err="1" smtClean="0">
                <a:solidFill>
                  <a:srgbClr val="C00000"/>
                </a:solidFill>
              </a:rPr>
              <a:t>CloudCom</a:t>
            </a:r>
            <a:r>
              <a:rPr lang="en-US" sz="1800" dirty="0" smtClean="0">
                <a:solidFill>
                  <a:srgbClr val="C00000"/>
                </a:solidFill>
              </a:rPr>
              <a:t> 2014]</a:t>
            </a:r>
          </a:p>
          <a:p>
            <a:endParaRPr lang="en-US" dirty="0"/>
          </a:p>
          <a:p>
            <a:endParaRPr lang="en-US" dirty="0" smtClean="0"/>
          </a:p>
          <a:p>
            <a:endParaRPr lang="en-US" dirty="0" smtClean="0"/>
          </a:p>
          <a:p>
            <a:endParaRPr lang="en-US" dirty="0"/>
          </a:p>
        </p:txBody>
      </p:sp>
      <p:sp>
        <p:nvSpPr>
          <p:cNvPr id="7" name="Rectangle 6"/>
          <p:cNvSpPr/>
          <p:nvPr/>
        </p:nvSpPr>
        <p:spPr>
          <a:xfrm>
            <a:off x="7543800" y="2286000"/>
            <a:ext cx="1295400" cy="655646"/>
          </a:xfrm>
          <a:prstGeom prst="rect">
            <a:avLst/>
          </a:prstGeom>
          <a:solidFill>
            <a:schemeClr val="accent2">
              <a:lumMod val="20000"/>
              <a:lumOff val="80000"/>
              <a:alpha val="66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7643567" y="2308664"/>
            <a:ext cx="1119433" cy="15473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2" y="5127769"/>
            <a:ext cx="4467828" cy="116704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5265530"/>
            <a:ext cx="4402877" cy="1135270"/>
          </a:xfrm>
          <a:prstGeom prst="rect">
            <a:avLst/>
          </a:prstGeom>
        </p:spPr>
      </p:pic>
      <p:sp>
        <p:nvSpPr>
          <p:cNvPr id="9" name="Date Placeholder 8"/>
          <p:cNvSpPr>
            <a:spLocks noGrp="1"/>
          </p:cNvSpPr>
          <p:nvPr>
            <p:ph type="dt" sz="half" idx="10"/>
          </p:nvPr>
        </p:nvSpPr>
        <p:spPr/>
        <p:txBody>
          <a:bodyPr/>
          <a:lstStyle/>
          <a:p>
            <a:fld id="{C910B0CA-2A10-4741-96D6-51E94F3F9A72}" type="datetime1">
              <a:rPr lang="en-US" smtClean="0"/>
              <a:t>8/16/2017</a:t>
            </a:fld>
            <a:endParaRPr lang="en-US"/>
          </a:p>
        </p:txBody>
      </p:sp>
      <p:sp>
        <p:nvSpPr>
          <p:cNvPr id="12" name="Footer Placeholder 11"/>
          <p:cNvSpPr>
            <a:spLocks noGrp="1"/>
          </p:cNvSpPr>
          <p:nvPr>
            <p:ph type="ftr" sz="quarter" idx="12"/>
          </p:nvPr>
        </p:nvSpPr>
        <p:spPr/>
        <p:txBody>
          <a:bodyPr/>
          <a:lstStyle/>
          <a:p>
            <a:r>
              <a:rPr lang="en-US" smtClean="0"/>
              <a:t>Satish Srirama</a:t>
            </a:r>
            <a:endParaRPr lang="en-US" dirty="0"/>
          </a:p>
        </p:txBody>
      </p:sp>
      <p:sp>
        <p:nvSpPr>
          <p:cNvPr id="13" name="Slide Number Placeholder 12"/>
          <p:cNvSpPr>
            <a:spLocks noGrp="1"/>
          </p:cNvSpPr>
          <p:nvPr>
            <p:ph type="sldNum" sz="quarter" idx="11"/>
          </p:nvPr>
        </p:nvSpPr>
        <p:spPr/>
        <p:txBody>
          <a:bodyPr/>
          <a:lstStyle/>
          <a:p>
            <a:fld id="{5E13CB73-4A80-4381-9D36-E4FAC6A4A2C5}" type="slidenum">
              <a:rPr lang="en-US" smtClean="0"/>
              <a:pPr/>
              <a:t>38</a:t>
            </a:fld>
            <a:endParaRPr lang="en-US" dirty="0"/>
          </a:p>
        </p:txBody>
      </p:sp>
    </p:spTree>
    <p:extLst>
      <p:ext uri="{BB962C8B-B14F-4D97-AF65-F5344CB8AC3E}">
        <p14:creationId xmlns:p14="http://schemas.microsoft.com/office/powerpoint/2010/main" val="8410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IoT</a:t>
            </a:r>
            <a:r>
              <a:rPr lang="en-GB" dirty="0" smtClean="0"/>
              <a:t> Data Processing on Cloud</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Enormous amounts of unstructured data</a:t>
            </a:r>
          </a:p>
          <a:p>
            <a:pPr lvl="1"/>
            <a:r>
              <a:rPr lang="en-GB" dirty="0" smtClean="0"/>
              <a:t>In </a:t>
            </a:r>
            <a:r>
              <a:rPr lang="en-GB" dirty="0" err="1" smtClean="0"/>
              <a:t>Zetabytes</a:t>
            </a:r>
            <a:r>
              <a:rPr lang="en-GB" dirty="0" smtClean="0"/>
              <a:t> (10</a:t>
            </a:r>
            <a:r>
              <a:rPr lang="en-GB" baseline="30000" dirty="0" smtClean="0"/>
              <a:t>21 </a:t>
            </a:r>
            <a:r>
              <a:rPr lang="en-GB" dirty="0" smtClean="0"/>
              <a:t>bytes) by 2020 </a:t>
            </a:r>
            <a:r>
              <a:rPr lang="en-GB" sz="2000" dirty="0" smtClean="0">
                <a:solidFill>
                  <a:srgbClr val="C00000"/>
                </a:solidFill>
              </a:rPr>
              <a:t>[</a:t>
            </a:r>
            <a:r>
              <a:rPr lang="en-GB" sz="2000" dirty="0" err="1" smtClean="0">
                <a:solidFill>
                  <a:srgbClr val="C00000"/>
                </a:solidFill>
              </a:rPr>
              <a:t>TelecomEngine</a:t>
            </a:r>
            <a:r>
              <a:rPr lang="en-GB" sz="2000" dirty="0" smtClean="0">
                <a:solidFill>
                  <a:srgbClr val="C00000"/>
                </a:solidFill>
              </a:rPr>
              <a:t>]</a:t>
            </a:r>
          </a:p>
          <a:p>
            <a:pPr lvl="1"/>
            <a:r>
              <a:rPr lang="en-GB" dirty="0" smtClean="0"/>
              <a:t>Has to be properly stored, analysed and interpreted and presented</a:t>
            </a:r>
          </a:p>
          <a:p>
            <a:r>
              <a:rPr lang="en-GB" dirty="0" smtClean="0"/>
              <a:t>Big data acquisition and analytics</a:t>
            </a:r>
          </a:p>
          <a:p>
            <a:r>
              <a:rPr lang="en-US" dirty="0">
                <a:ea typeface="ＭＳ Ｐゴシック" charset="-128"/>
              </a:rPr>
              <a:t>Economics of Cloud Providers</a:t>
            </a:r>
          </a:p>
          <a:p>
            <a:pPr lvl="1"/>
            <a:r>
              <a:rPr lang="en-US" dirty="0">
                <a:ea typeface="ＭＳ Ｐゴシック" charset="-128"/>
              </a:rPr>
              <a:t>Cloud Computing providers bring a shift from high reliability/availability servers to commodity servers</a:t>
            </a:r>
          </a:p>
          <a:p>
            <a:pPr lvl="1"/>
            <a:r>
              <a:rPr lang="en-US" dirty="0">
                <a:ea typeface="ＭＳ Ｐゴシック" charset="-128"/>
              </a:rPr>
              <a:t>Replication of data and computation</a:t>
            </a:r>
          </a:p>
          <a:p>
            <a:pPr lvl="2"/>
            <a:r>
              <a:rPr lang="en-US" dirty="0" smtClean="0">
                <a:ea typeface="ＭＳ Ｐゴシック" charset="-128"/>
              </a:rPr>
              <a:t>MapReduce </a:t>
            </a:r>
            <a:r>
              <a:rPr lang="en-US" sz="1500" dirty="0" smtClean="0">
                <a:solidFill>
                  <a:srgbClr val="C00000"/>
                </a:solidFill>
                <a:ea typeface="ＭＳ Ｐゴシック" charset="-128"/>
              </a:rPr>
              <a:t>[Dean and </a:t>
            </a:r>
            <a:r>
              <a:rPr lang="en-US" sz="1500" dirty="0" err="1" smtClean="0">
                <a:solidFill>
                  <a:srgbClr val="C00000"/>
                </a:solidFill>
                <a:ea typeface="ＭＳ Ｐゴシック" charset="-128"/>
              </a:rPr>
              <a:t>Ghemawat</a:t>
            </a:r>
            <a:r>
              <a:rPr lang="en-US" sz="1500" dirty="0" smtClean="0">
                <a:solidFill>
                  <a:srgbClr val="C00000"/>
                </a:solidFill>
                <a:ea typeface="ＭＳ Ｐゴシック" charset="-128"/>
              </a:rPr>
              <a:t>, ACM 2008]</a:t>
            </a:r>
            <a:endParaRPr lang="en-US" sz="1500" dirty="0">
              <a:solidFill>
                <a:srgbClr val="C00000"/>
              </a:solidFill>
              <a:ea typeface="ＭＳ Ｐゴシック" charset="-128"/>
            </a:endParaRPr>
          </a:p>
          <a:p>
            <a:endParaRPr lang="en-GB" dirty="0"/>
          </a:p>
        </p:txBody>
      </p:sp>
      <p:sp>
        <p:nvSpPr>
          <p:cNvPr id="7" name="Date Placeholder 6"/>
          <p:cNvSpPr>
            <a:spLocks noGrp="1"/>
          </p:cNvSpPr>
          <p:nvPr>
            <p:ph type="dt" sz="half" idx="10"/>
          </p:nvPr>
        </p:nvSpPr>
        <p:spPr/>
        <p:txBody>
          <a:bodyPr/>
          <a:lstStyle/>
          <a:p>
            <a:fld id="{167CBFE6-8977-4A46-B301-12B5810D2B19}" type="datetime1">
              <a:rPr lang="en-US" smtClean="0"/>
              <a:t>8/16/2017</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39</a:t>
            </a:fld>
            <a:endParaRPr lang="en-US" dirty="0"/>
          </a:p>
        </p:txBody>
      </p:sp>
    </p:spTree>
    <p:extLst>
      <p:ext uri="{BB962C8B-B14F-4D97-AF65-F5344CB8AC3E}">
        <p14:creationId xmlns:p14="http://schemas.microsoft.com/office/powerpoint/2010/main" val="2621650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9BB73D1-4501-4FCE-89D8-8DF6A72FC120}" type="datetime1">
              <a:rPr lang="en-US" smtClean="0"/>
              <a:t>8/16/2017</a:t>
            </a:fld>
            <a:endParaRPr lang="en-US"/>
          </a:p>
        </p:txBody>
      </p:sp>
      <p:sp>
        <p:nvSpPr>
          <p:cNvPr id="6" name="Footer Placeholder 5"/>
          <p:cNvSpPr>
            <a:spLocks noGrp="1"/>
          </p:cNvSpPr>
          <p:nvPr>
            <p:ph type="ftr" sz="quarter" idx="11"/>
          </p:nvPr>
        </p:nvSpPr>
        <p:spPr/>
        <p:txBody>
          <a:bodyPr/>
          <a:lstStyle/>
          <a:p>
            <a:r>
              <a:rPr lang="en-US" smtClean="0"/>
              <a:t>Satish Srirama</a:t>
            </a:r>
            <a:endParaRPr lang="en-US" dirty="0"/>
          </a:p>
        </p:txBody>
      </p:sp>
      <p:sp>
        <p:nvSpPr>
          <p:cNvPr id="5" name="Slide Number Placeholder 4"/>
          <p:cNvSpPr>
            <a:spLocks noGrp="1"/>
          </p:cNvSpPr>
          <p:nvPr>
            <p:ph type="sldNum" sz="quarter" idx="12"/>
          </p:nvPr>
        </p:nvSpPr>
        <p:spPr/>
        <p:txBody>
          <a:bodyPr/>
          <a:lstStyle/>
          <a:p>
            <a:fld id="{5E13CB73-4A80-4381-9D36-E4FAC6A4A2C5}" type="slidenum">
              <a:rPr lang="en-US" smtClean="0"/>
              <a:pPr/>
              <a:t>4</a:t>
            </a:fld>
            <a:endParaRPr lang="en-US" dirty="0"/>
          </a:p>
        </p:txBody>
      </p:sp>
      <p:pic>
        <p:nvPicPr>
          <p:cNvPr id="9" name="Picture 8"/>
          <p:cNvPicPr>
            <a:picLocks noChangeAspect="1"/>
          </p:cNvPicPr>
          <p:nvPr/>
        </p:nvPicPr>
        <p:blipFill>
          <a:blip r:embed="rId2"/>
          <a:stretch>
            <a:fillRect/>
          </a:stretch>
        </p:blipFill>
        <p:spPr>
          <a:xfrm>
            <a:off x="162159" y="76200"/>
            <a:ext cx="6391041" cy="4191000"/>
          </a:xfrm>
          <a:prstGeom prst="rect">
            <a:avLst/>
          </a:prstGeom>
        </p:spPr>
      </p:pic>
      <p:pic>
        <p:nvPicPr>
          <p:cNvPr id="12" name="Picture 11"/>
          <p:cNvPicPr>
            <a:picLocks noChangeAspect="1"/>
          </p:cNvPicPr>
          <p:nvPr/>
        </p:nvPicPr>
        <p:blipFill>
          <a:blip r:embed="rId3"/>
          <a:stretch>
            <a:fillRect/>
          </a:stretch>
        </p:blipFill>
        <p:spPr>
          <a:xfrm>
            <a:off x="838200" y="819150"/>
            <a:ext cx="6324600" cy="4743450"/>
          </a:xfrm>
          <a:prstGeom prst="rect">
            <a:avLst/>
          </a:prstGeom>
        </p:spPr>
      </p:pic>
      <p:pic>
        <p:nvPicPr>
          <p:cNvPr id="13" name="Picture 12"/>
          <p:cNvPicPr>
            <a:picLocks noChangeAspect="1"/>
          </p:cNvPicPr>
          <p:nvPr/>
        </p:nvPicPr>
        <p:blipFill>
          <a:blip r:embed="rId4"/>
          <a:stretch>
            <a:fillRect/>
          </a:stretch>
        </p:blipFill>
        <p:spPr>
          <a:xfrm>
            <a:off x="2971800" y="52754"/>
            <a:ext cx="6096000" cy="4572000"/>
          </a:xfrm>
          <a:prstGeom prst="rect">
            <a:avLst/>
          </a:prstGeom>
        </p:spPr>
      </p:pic>
      <p:pic>
        <p:nvPicPr>
          <p:cNvPr id="1030" name="Picture 6" descr="Image result for pictures of tartu in different seas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850" y="1147152"/>
            <a:ext cx="653415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artu tod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31" y="2438400"/>
            <a:ext cx="65151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2967037"/>
            <a:ext cx="6781800" cy="3814763"/>
          </a:xfrm>
          <a:prstGeom prst="rect">
            <a:avLst/>
          </a:prstGeom>
        </p:spPr>
      </p:pic>
    </p:spTree>
    <p:extLst>
      <p:ext uri="{BB962C8B-B14F-4D97-AF65-F5344CB8AC3E}">
        <p14:creationId xmlns:p14="http://schemas.microsoft.com/office/powerpoint/2010/main" val="78654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additive="base">
                                        <p:cTn id="31" dur="500" fill="hold"/>
                                        <p:tgtEl>
                                          <p:spTgt spid="1028"/>
                                        </p:tgtEl>
                                        <p:attrNameLst>
                                          <p:attrName>ppt_x</p:attrName>
                                        </p:attrNameLst>
                                      </p:cBhvr>
                                      <p:tavLst>
                                        <p:tav tm="0">
                                          <p:val>
                                            <p:strVal val="#ppt_x"/>
                                          </p:val>
                                        </p:tav>
                                        <p:tav tm="100000">
                                          <p:val>
                                            <p:strVal val="#ppt_x"/>
                                          </p:val>
                                        </p:tav>
                                      </p:tavLst>
                                    </p:anim>
                                    <p:anim calcmode="lin" valueType="num">
                                      <p:cBhvr additive="base">
                                        <p:cTn id="3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Adapting computing </a:t>
            </a:r>
            <a:r>
              <a:rPr lang="en-US" dirty="0"/>
              <a:t>p</a:t>
            </a:r>
            <a:r>
              <a:rPr lang="en-US" dirty="0" smtClean="0"/>
              <a:t>roblems to cloud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Designed a classification on how the algorithms can be adapted </a:t>
            </a:r>
            <a:r>
              <a:rPr lang="en-US" dirty="0"/>
              <a:t>to MR </a:t>
            </a:r>
            <a:r>
              <a:rPr lang="en-US" sz="2100" dirty="0">
                <a:solidFill>
                  <a:srgbClr val="C00000"/>
                </a:solidFill>
              </a:rPr>
              <a:t>[Srirama et al, FGCS 2012]</a:t>
            </a:r>
          </a:p>
          <a:p>
            <a:pPr lvl="1"/>
            <a:r>
              <a:rPr lang="en-US" dirty="0" smtClean="0">
                <a:solidFill>
                  <a:srgbClr val="00B050"/>
                </a:solidFill>
              </a:rPr>
              <a:t>Algorithm </a:t>
            </a:r>
            <a:r>
              <a:rPr lang="en-US" dirty="0" smtClean="0">
                <a:solidFill>
                  <a:srgbClr val="00B050"/>
                </a:solidFill>
                <a:sym typeface="Wingdings" pitchFamily="2" charset="2"/>
              </a:rPr>
              <a:t></a:t>
            </a:r>
            <a:r>
              <a:rPr lang="en-US" dirty="0" smtClean="0">
                <a:solidFill>
                  <a:srgbClr val="00B050"/>
                </a:solidFill>
              </a:rPr>
              <a:t> single MapReduce job </a:t>
            </a:r>
          </a:p>
          <a:p>
            <a:pPr lvl="2"/>
            <a:r>
              <a:rPr lang="en-US" dirty="0" smtClean="0"/>
              <a:t>Monte Carlo, RSA breaking</a:t>
            </a:r>
          </a:p>
          <a:p>
            <a:pPr lvl="1"/>
            <a:r>
              <a:rPr lang="en-US" dirty="0" smtClean="0">
                <a:solidFill>
                  <a:srgbClr val="00B050"/>
                </a:solidFill>
              </a:rPr>
              <a:t>Algorithm </a:t>
            </a:r>
            <a:r>
              <a:rPr lang="en-US" dirty="0" smtClean="0">
                <a:solidFill>
                  <a:srgbClr val="00B050"/>
                </a:solidFill>
                <a:sym typeface="Wingdings" pitchFamily="2" charset="2"/>
              </a:rPr>
              <a:t></a:t>
            </a:r>
            <a:r>
              <a:rPr lang="en-US" dirty="0" smtClean="0">
                <a:solidFill>
                  <a:srgbClr val="00B050"/>
                </a:solidFill>
              </a:rPr>
              <a:t> </a:t>
            </a:r>
            <a:r>
              <a:rPr lang="en-US" i="1" dirty="0" smtClean="0">
                <a:solidFill>
                  <a:srgbClr val="00B050"/>
                </a:solidFill>
              </a:rPr>
              <a:t>n</a:t>
            </a:r>
            <a:r>
              <a:rPr lang="en-US" dirty="0" smtClean="0">
                <a:solidFill>
                  <a:srgbClr val="00B050"/>
                </a:solidFill>
              </a:rPr>
              <a:t> MapReduce jobs</a:t>
            </a:r>
          </a:p>
          <a:p>
            <a:pPr lvl="2"/>
            <a:r>
              <a:rPr lang="en-US" sz="2500" dirty="0" smtClean="0"/>
              <a:t>CLARA (Clustering), Matrix Multiplication</a:t>
            </a:r>
          </a:p>
          <a:p>
            <a:pPr lvl="1"/>
            <a:r>
              <a:rPr lang="en-US" dirty="0" smtClean="0">
                <a:solidFill>
                  <a:srgbClr val="FF0000"/>
                </a:solidFill>
              </a:rPr>
              <a:t>Each iteration in algorithm </a:t>
            </a:r>
            <a:r>
              <a:rPr lang="en-US" dirty="0" smtClean="0">
                <a:solidFill>
                  <a:srgbClr val="FF0000"/>
                </a:solidFill>
                <a:sym typeface="Wingdings" pitchFamily="2" charset="2"/>
              </a:rPr>
              <a:t></a:t>
            </a:r>
            <a:r>
              <a:rPr lang="en-US" dirty="0" smtClean="0">
                <a:solidFill>
                  <a:srgbClr val="FF0000"/>
                </a:solidFill>
              </a:rPr>
              <a:t> single MapReduce job</a:t>
            </a:r>
          </a:p>
          <a:p>
            <a:pPr lvl="2"/>
            <a:r>
              <a:rPr lang="en-US" sz="2500" dirty="0" smtClean="0"/>
              <a:t>PAM (Clustering)</a:t>
            </a:r>
          </a:p>
          <a:p>
            <a:pPr lvl="1"/>
            <a:r>
              <a:rPr lang="en-US" dirty="0" smtClean="0">
                <a:solidFill>
                  <a:srgbClr val="FF0000"/>
                </a:solidFill>
              </a:rPr>
              <a:t>Each iteration in algorithm </a:t>
            </a:r>
            <a:r>
              <a:rPr lang="en-US" dirty="0" smtClean="0">
                <a:solidFill>
                  <a:srgbClr val="FF0000"/>
                </a:solidFill>
                <a:sym typeface="Wingdings" pitchFamily="2" charset="2"/>
              </a:rPr>
              <a:t> </a:t>
            </a:r>
            <a:r>
              <a:rPr lang="en-US" i="1" dirty="0" smtClean="0">
                <a:solidFill>
                  <a:srgbClr val="FF0000"/>
                </a:solidFill>
              </a:rPr>
              <a:t>n</a:t>
            </a:r>
            <a:r>
              <a:rPr lang="en-US" dirty="0" smtClean="0">
                <a:solidFill>
                  <a:srgbClr val="FF0000"/>
                </a:solidFill>
              </a:rPr>
              <a:t> MapReduce jobs </a:t>
            </a:r>
          </a:p>
          <a:p>
            <a:pPr lvl="2"/>
            <a:r>
              <a:rPr lang="en-US" sz="2500" dirty="0" smtClean="0"/>
              <a:t>Conjugate Gradient</a:t>
            </a:r>
          </a:p>
          <a:p>
            <a:r>
              <a:rPr lang="en-US" dirty="0" smtClean="0"/>
              <a:t>Applicable especially for </a:t>
            </a:r>
            <a:r>
              <a:rPr lang="en-US" dirty="0" err="1" smtClean="0"/>
              <a:t>Hadoop</a:t>
            </a:r>
            <a:r>
              <a:rPr lang="en-US" dirty="0" smtClean="0"/>
              <a:t> MapReduce</a:t>
            </a:r>
          </a:p>
          <a:p>
            <a:endParaRPr lang="en-US" dirty="0"/>
          </a:p>
        </p:txBody>
      </p:sp>
      <p:sp>
        <p:nvSpPr>
          <p:cNvPr id="4" name="Date Placeholder 3"/>
          <p:cNvSpPr>
            <a:spLocks noGrp="1"/>
          </p:cNvSpPr>
          <p:nvPr>
            <p:ph type="dt" sz="half" idx="10"/>
          </p:nvPr>
        </p:nvSpPr>
        <p:spPr>
          <a:xfrm>
            <a:off x="457200" y="6356350"/>
            <a:ext cx="2133600" cy="365125"/>
          </a:xfrm>
        </p:spPr>
        <p:txBody>
          <a:bodyPr/>
          <a:lstStyle/>
          <a:p>
            <a:fld id="{D8D6E486-89D4-499A-9D57-CD7AAB36FD5A}" type="datetime1">
              <a:rPr lang="en-US" smtClean="0"/>
              <a:t>8/16/2017</a:t>
            </a:fld>
            <a:endParaRPr lang="en-US"/>
          </a:p>
        </p:txBody>
      </p:sp>
      <p:sp>
        <p:nvSpPr>
          <p:cNvPr id="5" name="Footer Placeholder 4"/>
          <p:cNvSpPr>
            <a:spLocks noGrp="1"/>
          </p:cNvSpPr>
          <p:nvPr>
            <p:ph type="ftr" sz="quarter" idx="12"/>
          </p:nvPr>
        </p:nvSpPr>
        <p:spPr/>
        <p:txBody>
          <a:bodyPr/>
          <a:lstStyle/>
          <a:p>
            <a:r>
              <a:rPr lang="en-US" smtClean="0"/>
              <a:t>Satish Srirama</a:t>
            </a:r>
            <a:endParaRPr lang="en-US" dirty="0"/>
          </a:p>
        </p:txBody>
      </p:sp>
      <p:sp>
        <p:nvSpPr>
          <p:cNvPr id="6" name="Slide Number Placeholder 5"/>
          <p:cNvSpPr>
            <a:spLocks noGrp="1"/>
          </p:cNvSpPr>
          <p:nvPr>
            <p:ph type="sldNum" sz="quarter" idx="11"/>
          </p:nvPr>
        </p:nvSpPr>
        <p:spPr/>
        <p:txBody>
          <a:bodyPr/>
          <a:lstStyle/>
          <a:p>
            <a:fld id="{5E13CB73-4A80-4381-9D36-E4FAC6A4A2C5}" type="slidenum">
              <a:rPr lang="en-US" smtClean="0"/>
              <a:pPr/>
              <a:t>40</a:t>
            </a:fld>
            <a:endParaRPr lang="en-US" dirty="0"/>
          </a:p>
        </p:txBody>
      </p:sp>
    </p:spTree>
    <p:extLst>
      <p:ext uri="{BB962C8B-B14F-4D97-AF65-F5344CB8AC3E}">
        <p14:creationId xmlns:p14="http://schemas.microsoft.com/office/powerpoint/2010/main" val="37128524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approaches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Restructuring algorithms into non-iterative versions </a:t>
            </a:r>
          </a:p>
          <a:p>
            <a:pPr lvl="1"/>
            <a:r>
              <a:rPr lang="en-US" dirty="0" smtClean="0"/>
              <a:t>CLARA instead of PAM</a:t>
            </a:r>
            <a:r>
              <a:rPr lang="et-EE" dirty="0"/>
              <a:t> </a:t>
            </a:r>
            <a:r>
              <a:rPr lang="et-EE" sz="1700" dirty="0">
                <a:solidFill>
                  <a:srgbClr val="C00000"/>
                </a:solidFill>
              </a:rPr>
              <a:t>[</a:t>
            </a:r>
            <a:r>
              <a:rPr lang="et-EE" sz="1700" dirty="0" smtClean="0">
                <a:solidFill>
                  <a:srgbClr val="C00000"/>
                </a:solidFill>
              </a:rPr>
              <a:t>Jakovits </a:t>
            </a:r>
            <a:r>
              <a:rPr lang="en-US" sz="1700" dirty="0" smtClean="0">
                <a:solidFill>
                  <a:srgbClr val="C00000"/>
                </a:solidFill>
              </a:rPr>
              <a:t>and</a:t>
            </a:r>
            <a:r>
              <a:rPr lang="et-EE" sz="1700" dirty="0" smtClean="0">
                <a:solidFill>
                  <a:srgbClr val="C00000"/>
                </a:solidFill>
              </a:rPr>
              <a:t> Srirama, </a:t>
            </a:r>
            <a:r>
              <a:rPr lang="et-EE" sz="1700" dirty="0" err="1" smtClean="0">
                <a:solidFill>
                  <a:srgbClr val="C00000"/>
                </a:solidFill>
              </a:rPr>
              <a:t>Nordicloud</a:t>
            </a:r>
            <a:r>
              <a:rPr lang="et-EE" sz="1700" dirty="0" smtClean="0">
                <a:solidFill>
                  <a:srgbClr val="C00000"/>
                </a:solidFill>
              </a:rPr>
              <a:t> 2013]</a:t>
            </a:r>
            <a:endParaRPr lang="en-US" sz="1700" dirty="0" smtClean="0">
              <a:solidFill>
                <a:srgbClr val="C00000"/>
              </a:solidFill>
            </a:endParaRPr>
          </a:p>
          <a:p>
            <a:r>
              <a:rPr lang="en-US" dirty="0" smtClean="0"/>
              <a:t>Alternative MapReduce implementations that are designed to handle iterative algorithms </a:t>
            </a:r>
            <a:r>
              <a:rPr lang="et-EE" sz="1700" dirty="0">
                <a:solidFill>
                  <a:srgbClr val="C00000"/>
                </a:solidFill>
              </a:rPr>
              <a:t>[Jakovits </a:t>
            </a:r>
            <a:r>
              <a:rPr lang="en-US" sz="1700" dirty="0" smtClean="0">
                <a:solidFill>
                  <a:srgbClr val="C00000"/>
                </a:solidFill>
              </a:rPr>
              <a:t>and Srirama</a:t>
            </a:r>
            <a:r>
              <a:rPr lang="et-EE" sz="1700" dirty="0" smtClean="0">
                <a:solidFill>
                  <a:srgbClr val="C00000"/>
                </a:solidFill>
              </a:rPr>
              <a:t>, </a:t>
            </a:r>
            <a:r>
              <a:rPr lang="en-US" sz="1700" dirty="0" smtClean="0">
                <a:solidFill>
                  <a:srgbClr val="C00000"/>
                </a:solidFill>
              </a:rPr>
              <a:t>HPCS</a:t>
            </a:r>
            <a:r>
              <a:rPr lang="et-EE" sz="1700" dirty="0" smtClean="0">
                <a:solidFill>
                  <a:srgbClr val="C00000"/>
                </a:solidFill>
              </a:rPr>
              <a:t> 201</a:t>
            </a:r>
            <a:r>
              <a:rPr lang="en-US" sz="1700" dirty="0" smtClean="0">
                <a:solidFill>
                  <a:srgbClr val="C00000"/>
                </a:solidFill>
              </a:rPr>
              <a:t>4</a:t>
            </a:r>
            <a:r>
              <a:rPr lang="et-EE" sz="1700" dirty="0" smtClean="0">
                <a:solidFill>
                  <a:srgbClr val="C00000"/>
                </a:solidFill>
              </a:rPr>
              <a:t>]</a:t>
            </a:r>
            <a:endParaRPr lang="en-US" sz="1700" dirty="0" smtClean="0">
              <a:solidFill>
                <a:srgbClr val="C00000"/>
              </a:solidFill>
            </a:endParaRPr>
          </a:p>
          <a:p>
            <a:pPr lvl="1"/>
            <a:r>
              <a:rPr lang="en-US" dirty="0" smtClean="0"/>
              <a:t>E.g. Twister, </a:t>
            </a:r>
            <a:r>
              <a:rPr lang="en-US" dirty="0" err="1" smtClean="0"/>
              <a:t>HaLoop</a:t>
            </a:r>
            <a:r>
              <a:rPr lang="en-US" dirty="0" smtClean="0"/>
              <a:t>, Spark</a:t>
            </a:r>
          </a:p>
          <a:p>
            <a:r>
              <a:rPr lang="en-US" dirty="0" smtClean="0"/>
              <a:t>Alternative distributed computing models</a:t>
            </a:r>
          </a:p>
          <a:p>
            <a:pPr lvl="1"/>
            <a:r>
              <a:rPr lang="en-US" dirty="0" smtClean="0"/>
              <a:t>Bulk Synchronous Parallel model </a:t>
            </a:r>
            <a:r>
              <a:rPr lang="en-US" sz="1800" dirty="0" smtClean="0">
                <a:solidFill>
                  <a:srgbClr val="C00000"/>
                </a:solidFill>
              </a:rPr>
              <a:t>[Valiant, 1990]</a:t>
            </a:r>
            <a:r>
              <a:rPr lang="et-EE" sz="1800" dirty="0" smtClean="0">
                <a:solidFill>
                  <a:srgbClr val="C00000"/>
                </a:solidFill>
              </a:rPr>
              <a:t> [Jakovits et </a:t>
            </a:r>
            <a:r>
              <a:rPr lang="et-EE" sz="1800" dirty="0" err="1" smtClean="0">
                <a:solidFill>
                  <a:srgbClr val="C00000"/>
                </a:solidFill>
              </a:rPr>
              <a:t>al</a:t>
            </a:r>
            <a:r>
              <a:rPr lang="et-EE" sz="1800" dirty="0" smtClean="0">
                <a:solidFill>
                  <a:srgbClr val="C00000"/>
                </a:solidFill>
              </a:rPr>
              <a:t>, HPCS 2013]</a:t>
            </a:r>
            <a:endParaRPr lang="en-US" sz="1800" dirty="0" smtClean="0">
              <a:solidFill>
                <a:srgbClr val="C00000"/>
              </a:solidFill>
            </a:endParaRPr>
          </a:p>
          <a:p>
            <a:pPr lvl="1"/>
            <a:r>
              <a:rPr lang="en-US" dirty="0" smtClean="0"/>
              <a:t>Built a fault-tolerant BSP framework (NEWT) </a:t>
            </a:r>
            <a:r>
              <a:rPr lang="en-US" sz="1800" dirty="0" smtClean="0">
                <a:solidFill>
                  <a:srgbClr val="C00000"/>
                </a:solidFill>
              </a:rPr>
              <a:t>[Kromonov et al, HPCS 2014]</a:t>
            </a:r>
          </a:p>
          <a:p>
            <a:r>
              <a:rPr lang="en-US" dirty="0"/>
              <a:t>Dynamic Algorithm Modeling </a:t>
            </a:r>
            <a:r>
              <a:rPr lang="en-US" dirty="0" smtClean="0"/>
              <a:t>Application (DAMA)</a:t>
            </a:r>
            <a:r>
              <a:rPr lang="et-EE" dirty="0">
                <a:solidFill>
                  <a:srgbClr val="C00000"/>
                </a:solidFill>
              </a:rPr>
              <a:t> </a:t>
            </a:r>
            <a:r>
              <a:rPr lang="et-EE" sz="1600" dirty="0">
                <a:solidFill>
                  <a:srgbClr val="C00000"/>
                </a:solidFill>
              </a:rPr>
              <a:t>[Jakovits </a:t>
            </a:r>
            <a:r>
              <a:rPr lang="en-US" sz="1600" dirty="0">
                <a:solidFill>
                  <a:srgbClr val="C00000"/>
                </a:solidFill>
              </a:rPr>
              <a:t>and Srirama</a:t>
            </a:r>
            <a:r>
              <a:rPr lang="et-EE" sz="1600" dirty="0">
                <a:solidFill>
                  <a:srgbClr val="C00000"/>
                </a:solidFill>
              </a:rPr>
              <a:t>, </a:t>
            </a:r>
            <a:r>
              <a:rPr lang="en-US" sz="1600" dirty="0" smtClean="0">
                <a:solidFill>
                  <a:srgbClr val="C00000"/>
                </a:solidFill>
              </a:rPr>
              <a:t>CSIICT</a:t>
            </a:r>
            <a:r>
              <a:rPr lang="et-EE" sz="1600" dirty="0" smtClean="0">
                <a:solidFill>
                  <a:srgbClr val="C00000"/>
                </a:solidFill>
              </a:rPr>
              <a:t> 201</a:t>
            </a:r>
            <a:r>
              <a:rPr lang="en-GB" sz="1600" dirty="0" smtClean="0">
                <a:solidFill>
                  <a:srgbClr val="C00000"/>
                </a:solidFill>
              </a:rPr>
              <a:t>7</a:t>
            </a:r>
            <a:r>
              <a:rPr lang="et-EE" sz="1600" dirty="0" smtClean="0">
                <a:solidFill>
                  <a:srgbClr val="C00000"/>
                </a:solidFill>
              </a:rPr>
              <a:t>]</a:t>
            </a:r>
            <a:endParaRPr lang="en-US" sz="1600" dirty="0" smtClean="0"/>
          </a:p>
          <a:p>
            <a:endParaRPr lang="en-US" dirty="0"/>
          </a:p>
        </p:txBody>
      </p:sp>
      <p:sp>
        <p:nvSpPr>
          <p:cNvPr id="4" name="Date Placeholder 3"/>
          <p:cNvSpPr>
            <a:spLocks noGrp="1"/>
          </p:cNvSpPr>
          <p:nvPr>
            <p:ph type="dt" sz="half" idx="10"/>
          </p:nvPr>
        </p:nvSpPr>
        <p:spPr/>
        <p:txBody>
          <a:bodyPr/>
          <a:lstStyle/>
          <a:p>
            <a:fld id="{82B80A0D-751F-4B98-8DC9-3F401452F192}" type="datetime1">
              <a:rPr lang="en-US" smtClean="0"/>
              <a:t>8/16/2017</a:t>
            </a:fld>
            <a:endParaRPr lang="en-US"/>
          </a:p>
        </p:txBody>
      </p:sp>
      <p:sp>
        <p:nvSpPr>
          <p:cNvPr id="7" name="Footer Placeholder 6"/>
          <p:cNvSpPr>
            <a:spLocks noGrp="1"/>
          </p:cNvSpPr>
          <p:nvPr>
            <p:ph type="ftr" sz="quarter" idx="12"/>
          </p:nvPr>
        </p:nvSpPr>
        <p:spPr/>
        <p:txBody>
          <a:bodyPr/>
          <a:lstStyle/>
          <a:p>
            <a:r>
              <a:rPr lang="en-US" smtClean="0"/>
              <a:t>Satish Srirama</a:t>
            </a:r>
            <a:endParaRPr lang="en-US" dirty="0"/>
          </a:p>
        </p:txBody>
      </p:sp>
      <p:sp>
        <p:nvSpPr>
          <p:cNvPr id="8" name="Slide Number Placeholder 7"/>
          <p:cNvSpPr>
            <a:spLocks noGrp="1"/>
          </p:cNvSpPr>
          <p:nvPr>
            <p:ph type="sldNum" sz="quarter" idx="11"/>
          </p:nvPr>
        </p:nvSpPr>
        <p:spPr/>
        <p:txBody>
          <a:bodyPr/>
          <a:lstStyle/>
          <a:p>
            <a:fld id="{5E13CB73-4A80-4381-9D36-E4FAC6A4A2C5}" type="slidenum">
              <a:rPr lang="en-US" smtClean="0"/>
              <a:pPr/>
              <a:t>41</a:t>
            </a:fld>
            <a:endParaRPr lang="en-US" dirty="0"/>
          </a:p>
        </p:txBody>
      </p:sp>
    </p:spTree>
    <p:extLst>
      <p:ext uri="{BB962C8B-B14F-4D97-AF65-F5344CB8AC3E}">
        <p14:creationId xmlns:p14="http://schemas.microsoft.com/office/powerpoint/2010/main" val="21907665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ark-streaming-datanam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799" y="3581400"/>
            <a:ext cx="5681093"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0200"/>
            <a:ext cx="8229600" cy="4800600"/>
          </a:xfrm>
        </p:spPr>
        <p:txBody>
          <a:bodyPr>
            <a:normAutofit/>
          </a:bodyPr>
          <a:lstStyle/>
          <a:p>
            <a:r>
              <a:rPr lang="en-US" dirty="0" err="1" smtClean="0"/>
              <a:t>IoT</a:t>
            </a:r>
            <a:r>
              <a:rPr lang="en-US" dirty="0" smtClean="0"/>
              <a:t> mostly deals with streaming data</a:t>
            </a:r>
          </a:p>
          <a:p>
            <a:pPr lvl="1"/>
            <a:r>
              <a:rPr lang="en-US" dirty="0" smtClean="0"/>
              <a:t>Message queues such as Apache Kafka to buffer and feed the data into stream processing systems such as Apache Storm</a:t>
            </a:r>
          </a:p>
          <a:p>
            <a:pPr lvl="1"/>
            <a:r>
              <a:rPr lang="en-US" dirty="0" smtClean="0"/>
              <a:t>Apache Spark streaming</a:t>
            </a:r>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p:txBody>
      </p:sp>
      <p:sp>
        <p:nvSpPr>
          <p:cNvPr id="2" name="Title 1"/>
          <p:cNvSpPr>
            <a:spLocks noGrp="1"/>
          </p:cNvSpPr>
          <p:nvPr>
            <p:ph type="title"/>
          </p:nvPr>
        </p:nvSpPr>
        <p:spPr/>
        <p:txBody>
          <a:bodyPr>
            <a:normAutofit fontScale="90000"/>
          </a:bodyPr>
          <a:lstStyle/>
          <a:p>
            <a:r>
              <a:rPr lang="en-GB" dirty="0" err="1" smtClean="0"/>
              <a:t>IoT</a:t>
            </a:r>
            <a:r>
              <a:rPr lang="en-GB" dirty="0" smtClean="0"/>
              <a:t> Data Processing on Cloud </a:t>
            </a:r>
            <a:r>
              <a:rPr lang="en-US" dirty="0" smtClean="0"/>
              <a:t>- continued</a:t>
            </a:r>
            <a:endParaRPr lang="en-GB" dirty="0"/>
          </a:p>
        </p:txBody>
      </p:sp>
      <p:sp>
        <p:nvSpPr>
          <p:cNvPr id="4" name="Rectangle 3"/>
          <p:cNvSpPr/>
          <p:nvPr/>
        </p:nvSpPr>
        <p:spPr>
          <a:xfrm>
            <a:off x="-76200" y="6504801"/>
            <a:ext cx="5943600" cy="276999"/>
          </a:xfrm>
          <a:prstGeom prst="rect">
            <a:avLst/>
          </a:prstGeom>
        </p:spPr>
        <p:txBody>
          <a:bodyPr wrap="square">
            <a:spAutoFit/>
          </a:bodyPr>
          <a:lstStyle/>
          <a:p>
            <a:r>
              <a:rPr lang="en-US" sz="1200" dirty="0">
                <a:hlinkClick r:id="rId4"/>
              </a:rPr>
              <a:t>https://www.datanami.com/2015/11/30/spark-streaming-what-is-it-and-whos-using-it</a:t>
            </a:r>
            <a:r>
              <a:rPr lang="en-US" sz="1200" dirty="0" smtClean="0">
                <a:hlinkClick r:id="rId4"/>
              </a:rPr>
              <a:t>/</a:t>
            </a:r>
            <a:r>
              <a:rPr lang="en-US" sz="1200" dirty="0" smtClean="0"/>
              <a:t> </a:t>
            </a:r>
            <a:endParaRPr lang="en-US" sz="1200" dirty="0"/>
          </a:p>
        </p:txBody>
      </p:sp>
    </p:spTree>
    <p:extLst>
      <p:ext uri="{BB962C8B-B14F-4D97-AF65-F5344CB8AC3E}">
        <p14:creationId xmlns:p14="http://schemas.microsoft.com/office/powerpoint/2010/main" val="13698270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with Cloud-centric </a:t>
            </a:r>
            <a:r>
              <a:rPr lang="en-US" dirty="0" err="1" smtClean="0"/>
              <a:t>IoT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Latency issues for applications with sub-second response requirements</a:t>
            </a:r>
          </a:p>
          <a:p>
            <a:r>
              <a:rPr lang="en-US" dirty="0" smtClean="0"/>
              <a:t>Certain scenarios do not let the data move to cloud</a:t>
            </a:r>
          </a:p>
          <a:p>
            <a:r>
              <a:rPr lang="en-US" dirty="0"/>
              <a:t>Fog computing </a:t>
            </a:r>
            <a:r>
              <a:rPr lang="en-US" sz="1900" dirty="0" smtClean="0">
                <a:solidFill>
                  <a:srgbClr val="FF0000"/>
                </a:solidFill>
              </a:rPr>
              <a:t>[Chang </a:t>
            </a:r>
            <a:r>
              <a:rPr lang="en-US" sz="1900" dirty="0">
                <a:solidFill>
                  <a:srgbClr val="FF0000"/>
                </a:solidFill>
              </a:rPr>
              <a:t>et al, </a:t>
            </a:r>
            <a:r>
              <a:rPr lang="en-US" sz="1900" dirty="0" smtClean="0">
                <a:solidFill>
                  <a:srgbClr val="FF0000"/>
                </a:solidFill>
              </a:rPr>
              <a:t>AINA 2017; Mass et al, SCC 2016]</a:t>
            </a:r>
          </a:p>
          <a:p>
            <a:pPr lvl="1"/>
            <a:r>
              <a:rPr lang="en-US" dirty="0" smtClean="0"/>
              <a:t>Processing across all the layers, including network switches/routers</a:t>
            </a:r>
          </a:p>
          <a:p>
            <a:pPr lvl="1"/>
            <a:r>
              <a:rPr lang="en-US" dirty="0" smtClean="0"/>
              <a:t>Discovery of fog services </a:t>
            </a:r>
            <a:r>
              <a:rPr lang="en-US" sz="1900" dirty="0" smtClean="0">
                <a:solidFill>
                  <a:srgbClr val="FF0000"/>
                </a:solidFill>
              </a:rPr>
              <a:t>[</a:t>
            </a:r>
            <a:r>
              <a:rPr lang="en-US" sz="1900" dirty="0">
                <a:solidFill>
                  <a:srgbClr val="FF0000"/>
                </a:solidFill>
              </a:rPr>
              <a:t>Soo et al, CPSCom 2016</a:t>
            </a:r>
            <a:r>
              <a:rPr lang="en-US" sz="1900" dirty="0" smtClean="0">
                <a:solidFill>
                  <a:srgbClr val="FF0000"/>
                </a:solidFill>
              </a:rPr>
              <a:t>]</a:t>
            </a:r>
          </a:p>
          <a:p>
            <a:pPr lvl="1"/>
            <a:r>
              <a:rPr lang="en-US" dirty="0" smtClean="0"/>
              <a:t>Docker based container solutions </a:t>
            </a:r>
          </a:p>
          <a:p>
            <a:pPr lvl="1"/>
            <a:r>
              <a:rPr lang="en-US" dirty="0" smtClean="0"/>
              <a:t>Optimal application placement across fog topology</a:t>
            </a:r>
          </a:p>
          <a:p>
            <a:r>
              <a:rPr lang="en-US" dirty="0" smtClean="0"/>
              <a:t>Mist computing </a:t>
            </a:r>
          </a:p>
          <a:p>
            <a:pPr lvl="1"/>
            <a:r>
              <a:rPr lang="en-US" dirty="0" smtClean="0"/>
              <a:t>Processing at the edge devices</a:t>
            </a:r>
          </a:p>
          <a:p>
            <a:pPr lvl="1"/>
            <a:r>
              <a:rPr lang="en-US" dirty="0" smtClean="0"/>
              <a:t>Dynamic provisioning of a platform for process execution </a:t>
            </a:r>
            <a:r>
              <a:rPr lang="da-DK" sz="2100" dirty="0">
                <a:solidFill>
                  <a:srgbClr val="FF0000"/>
                </a:solidFill>
              </a:rPr>
              <a:t>[Liyanage et al, PDCAT 2016</a:t>
            </a:r>
            <a:r>
              <a:rPr lang="da-DK" sz="2100" dirty="0" smtClean="0">
                <a:solidFill>
                  <a:srgbClr val="FF0000"/>
                </a:solidFill>
              </a:rPr>
              <a:t>]</a:t>
            </a:r>
            <a:endParaRPr lang="en-US" sz="2100" dirty="0" smtClean="0"/>
          </a:p>
          <a:p>
            <a:endParaRPr lang="en-US" dirty="0"/>
          </a:p>
        </p:txBody>
      </p:sp>
      <p:sp>
        <p:nvSpPr>
          <p:cNvPr id="4" name="Date Placeholder 3"/>
          <p:cNvSpPr>
            <a:spLocks noGrp="1"/>
          </p:cNvSpPr>
          <p:nvPr>
            <p:ph type="dt" sz="half" idx="10"/>
          </p:nvPr>
        </p:nvSpPr>
        <p:spPr/>
        <p:txBody>
          <a:bodyPr/>
          <a:lstStyle/>
          <a:p>
            <a:fld id="{6B28D710-7BB1-4E70-9934-645E6ED23367}" type="datetime1">
              <a:rPr lang="en-US" smtClean="0"/>
              <a:t>8/16/2017</a:t>
            </a:fld>
            <a:endParaRPr lang="en-US"/>
          </a:p>
        </p:txBody>
      </p:sp>
      <p:sp>
        <p:nvSpPr>
          <p:cNvPr id="5" name="Slide Number Placeholder 4"/>
          <p:cNvSpPr>
            <a:spLocks noGrp="1"/>
          </p:cNvSpPr>
          <p:nvPr>
            <p:ph type="sldNum" sz="quarter" idx="11"/>
          </p:nvPr>
        </p:nvSpPr>
        <p:spPr/>
        <p:txBody>
          <a:bodyPr/>
          <a:lstStyle/>
          <a:p>
            <a:fld id="{5E13CB73-4A80-4381-9D36-E4FAC6A4A2C5}" type="slidenum">
              <a:rPr lang="en-US" smtClean="0"/>
              <a:pPr/>
              <a:t>43</a:t>
            </a:fld>
            <a:endParaRPr lang="en-US" dirty="0"/>
          </a:p>
        </p:txBody>
      </p:sp>
      <p:sp>
        <p:nvSpPr>
          <p:cNvPr id="6" name="Footer Placeholder 5"/>
          <p:cNvSpPr>
            <a:spLocks noGrp="1"/>
          </p:cNvSpPr>
          <p:nvPr>
            <p:ph type="ftr" sz="quarter" idx="12"/>
          </p:nvPr>
        </p:nvSpPr>
        <p:spPr/>
        <p:txBody>
          <a:bodyPr/>
          <a:lstStyle/>
          <a:p>
            <a:r>
              <a:rPr lang="en-US" smtClean="0"/>
              <a:t>Satish Srirama</a:t>
            </a:r>
            <a:endParaRPr lang="en-US" dirty="0"/>
          </a:p>
        </p:txBody>
      </p:sp>
    </p:spTree>
    <p:extLst>
      <p:ext uri="{BB962C8B-B14F-4D97-AF65-F5344CB8AC3E}">
        <p14:creationId xmlns:p14="http://schemas.microsoft.com/office/powerpoint/2010/main" val="27480844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Scenario: Disabled P</a:t>
            </a:r>
            <a:r>
              <a:rPr lang="en-US" dirty="0" smtClean="0"/>
              <a:t>erson Trying to Avoid Crowd in Urban Areas</a:t>
            </a:r>
            <a:endParaRPr lang="en-US" dirty="0"/>
          </a:p>
        </p:txBody>
      </p:sp>
      <p:sp>
        <p:nvSpPr>
          <p:cNvPr id="3" name="Content Placeholder 2"/>
          <p:cNvSpPr>
            <a:spLocks noGrp="1"/>
          </p:cNvSpPr>
          <p:nvPr>
            <p:ph idx="1"/>
          </p:nvPr>
        </p:nvSpPr>
        <p:spPr/>
        <p:txBody>
          <a:bodyPr/>
          <a:lstStyle/>
          <a:p>
            <a:r>
              <a:rPr lang="en-US" dirty="0"/>
              <a:t>Let us assume everything </a:t>
            </a:r>
            <a:r>
              <a:rPr lang="en-US" dirty="0" smtClean="0"/>
              <a:t>we discussed so far works!</a:t>
            </a:r>
          </a:p>
        </p:txBody>
      </p:sp>
      <p:grpSp>
        <p:nvGrpSpPr>
          <p:cNvPr id="7" name="Group 6"/>
          <p:cNvGrpSpPr/>
          <p:nvPr/>
        </p:nvGrpSpPr>
        <p:grpSpPr>
          <a:xfrm>
            <a:off x="167908" y="3090645"/>
            <a:ext cx="1544012" cy="1183011"/>
            <a:chOff x="167908" y="3203825"/>
            <a:chExt cx="1544012" cy="1183011"/>
          </a:xfrm>
        </p:grpSpPr>
        <p:sp>
          <p:nvSpPr>
            <p:cNvPr id="8" name="Oval 3"/>
            <p:cNvSpPr/>
            <p:nvPr/>
          </p:nvSpPr>
          <p:spPr>
            <a:xfrm>
              <a:off x="457200" y="3581468"/>
              <a:ext cx="1126856" cy="805368"/>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9" name="Picture 8" descr="grid_server.svg.hi.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162" y="3725220"/>
              <a:ext cx="444896" cy="581487"/>
            </a:xfrm>
            <a:prstGeom prst="rect">
              <a:avLst/>
            </a:prstGeom>
          </p:spPr>
        </p:pic>
        <p:sp>
          <p:nvSpPr>
            <p:cNvPr id="10" name="TextBox 9"/>
            <p:cNvSpPr txBox="1"/>
            <p:nvPr/>
          </p:nvSpPr>
          <p:spPr>
            <a:xfrm>
              <a:off x="167908" y="3203825"/>
              <a:ext cx="1544012" cy="369332"/>
            </a:xfrm>
            <a:prstGeom prst="rect">
              <a:avLst/>
            </a:prstGeom>
            <a:noFill/>
          </p:spPr>
          <p:txBody>
            <a:bodyPr wrap="none" rtlCol="0">
              <a:spAutoFit/>
            </a:bodyPr>
            <a:lstStyle/>
            <a:p>
              <a:r>
                <a:rPr lang="en-US" b="1" dirty="0" smtClean="0"/>
                <a:t>Utility Cloud</a:t>
              </a:r>
              <a:endParaRPr lang="en-US" b="1" dirty="0"/>
            </a:p>
          </p:txBody>
        </p:sp>
      </p:grpSp>
      <p:sp>
        <p:nvSpPr>
          <p:cNvPr id="11" name="Rounded Rectangle 10"/>
          <p:cNvSpPr/>
          <p:nvPr/>
        </p:nvSpPr>
        <p:spPr>
          <a:xfrm>
            <a:off x="4181337" y="3256384"/>
            <a:ext cx="4737898" cy="1147897"/>
          </a:xfrm>
          <a:prstGeom prst="roundRect">
            <a:avLst/>
          </a:prstGeom>
          <a:solidFill>
            <a:srgbClr val="9FDBE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400"/>
          </a:p>
        </p:txBody>
      </p:sp>
      <p:sp>
        <p:nvSpPr>
          <p:cNvPr id="12" name="Rounded Rectangle 11"/>
          <p:cNvSpPr/>
          <p:nvPr/>
        </p:nvSpPr>
        <p:spPr>
          <a:xfrm>
            <a:off x="4181337" y="4549706"/>
            <a:ext cx="4737898" cy="1698693"/>
          </a:xfrm>
          <a:prstGeom prst="round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400"/>
          </a:p>
        </p:txBody>
      </p:sp>
      <p:pic>
        <p:nvPicPr>
          <p:cNvPr id="13" name="Picture 12" descr="kios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6446" y="5177500"/>
            <a:ext cx="565806" cy="547680"/>
          </a:xfrm>
          <a:prstGeom prst="rect">
            <a:avLst/>
          </a:prstGeom>
        </p:spPr>
      </p:pic>
      <p:pic>
        <p:nvPicPr>
          <p:cNvPr id="14" name="Picture 13" descr="sensor-h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9684" y="4793214"/>
            <a:ext cx="345136" cy="345679"/>
          </a:xfrm>
          <a:prstGeom prst="rect">
            <a:avLst/>
          </a:prstGeom>
        </p:spPr>
      </p:pic>
      <p:pic>
        <p:nvPicPr>
          <p:cNvPr id="15" name="Picture 14" descr="11949849751056341160traffic_light_dan_gerhar_01.svg.hi.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4688" y="4908961"/>
            <a:ext cx="348113" cy="396424"/>
          </a:xfrm>
          <a:prstGeom prst="rect">
            <a:avLst/>
          </a:prstGeom>
        </p:spPr>
      </p:pic>
      <p:pic>
        <p:nvPicPr>
          <p:cNvPr id="16" name="Picture 15" descr="12178616162035138839Startright_Carburetor_Air_Temperature_Gage.svg.hi.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1473" y="5384266"/>
            <a:ext cx="397740" cy="384998"/>
          </a:xfrm>
          <a:prstGeom prst="rect">
            <a:avLst/>
          </a:prstGeom>
        </p:spPr>
      </p:pic>
      <p:pic>
        <p:nvPicPr>
          <p:cNvPr id="17" name="Picture 16" descr="analog-to-digital-hi.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5707" y="5343963"/>
            <a:ext cx="377171" cy="365088"/>
          </a:xfrm>
          <a:prstGeom prst="rect">
            <a:avLst/>
          </a:prstGeom>
        </p:spPr>
      </p:pic>
      <p:pic>
        <p:nvPicPr>
          <p:cNvPr id="18" name="Picture 17" descr="electronic-decibel-sensor-hi.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9493" y="4974813"/>
            <a:ext cx="459721" cy="434610"/>
          </a:xfrm>
          <a:prstGeom prst="rect">
            <a:avLst/>
          </a:prstGeom>
        </p:spPr>
      </p:pic>
      <p:pic>
        <p:nvPicPr>
          <p:cNvPr id="19" name="Picture 18" descr="crutches-symbol-hi.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8991" y="4487353"/>
            <a:ext cx="539515" cy="1208419"/>
          </a:xfrm>
          <a:prstGeom prst="rect">
            <a:avLst/>
          </a:prstGeom>
        </p:spPr>
      </p:pic>
      <p:pic>
        <p:nvPicPr>
          <p:cNvPr id="20" name="Picture 19" descr="mobilePhone_google.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64340" y="4671401"/>
            <a:ext cx="346770" cy="866994"/>
          </a:xfrm>
          <a:prstGeom prst="rect">
            <a:avLst/>
          </a:prstGeom>
        </p:spPr>
      </p:pic>
      <p:pic>
        <p:nvPicPr>
          <p:cNvPr id="21" name="Picture 20" descr="electronic-decibel-sensor-hi.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91716" y="5056429"/>
            <a:ext cx="417728" cy="394911"/>
          </a:xfrm>
          <a:prstGeom prst="rect">
            <a:avLst/>
          </a:prstGeom>
        </p:spPr>
      </p:pic>
      <p:pic>
        <p:nvPicPr>
          <p:cNvPr id="22" name="Picture 21" descr="sensor-h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0129" y="5091563"/>
            <a:ext cx="345136" cy="345679"/>
          </a:xfrm>
          <a:prstGeom prst="rect">
            <a:avLst/>
          </a:prstGeom>
        </p:spPr>
      </p:pic>
      <p:pic>
        <p:nvPicPr>
          <p:cNvPr id="23" name="Picture 22" descr="sensor-h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3474" y="4931167"/>
            <a:ext cx="345136" cy="345679"/>
          </a:xfrm>
          <a:prstGeom prst="rect">
            <a:avLst/>
          </a:prstGeom>
        </p:spPr>
      </p:pic>
      <p:sp>
        <p:nvSpPr>
          <p:cNvPr id="24" name="Oval 3"/>
          <p:cNvSpPr/>
          <p:nvPr/>
        </p:nvSpPr>
        <p:spPr>
          <a:xfrm>
            <a:off x="5249048" y="3529328"/>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25" name="Picture 24" descr="ericlemerdy_Server.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508846" y="3624025"/>
            <a:ext cx="271869" cy="405901"/>
          </a:xfrm>
          <a:prstGeom prst="rect">
            <a:avLst/>
          </a:prstGeom>
        </p:spPr>
      </p:pic>
      <p:sp>
        <p:nvSpPr>
          <p:cNvPr id="26" name="Oval 3"/>
          <p:cNvSpPr/>
          <p:nvPr/>
        </p:nvSpPr>
        <p:spPr>
          <a:xfrm>
            <a:off x="6012928" y="3778380"/>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27" name="Picture 26" descr="ericlemerdy_Server.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268423" y="3865009"/>
            <a:ext cx="271869" cy="405901"/>
          </a:xfrm>
          <a:prstGeom prst="rect">
            <a:avLst/>
          </a:prstGeom>
        </p:spPr>
      </p:pic>
      <p:sp>
        <p:nvSpPr>
          <p:cNvPr id="28" name="Oval 3"/>
          <p:cNvSpPr/>
          <p:nvPr/>
        </p:nvSpPr>
        <p:spPr>
          <a:xfrm>
            <a:off x="6694286" y="3473163"/>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29" name="Picture 28" descr="ericlemerdy_Server.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962303" y="3566090"/>
            <a:ext cx="271869" cy="405901"/>
          </a:xfrm>
          <a:prstGeom prst="rect">
            <a:avLst/>
          </a:prstGeom>
        </p:spPr>
      </p:pic>
      <p:sp>
        <p:nvSpPr>
          <p:cNvPr id="30" name="Oval 3"/>
          <p:cNvSpPr/>
          <p:nvPr/>
        </p:nvSpPr>
        <p:spPr>
          <a:xfrm>
            <a:off x="4406346" y="3741341"/>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31" name="Picture 30" descr="ericlemerdy_Server.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671874" y="3823295"/>
            <a:ext cx="271869" cy="405901"/>
          </a:xfrm>
          <a:prstGeom prst="rect">
            <a:avLst/>
          </a:prstGeom>
        </p:spPr>
      </p:pic>
      <p:sp>
        <p:nvSpPr>
          <p:cNvPr id="32" name="Oval 3"/>
          <p:cNvSpPr/>
          <p:nvPr/>
        </p:nvSpPr>
        <p:spPr>
          <a:xfrm>
            <a:off x="7382225" y="3859421"/>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33" name="Picture 32" descr="ericlemerdy_Server.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624790" y="3937869"/>
            <a:ext cx="271869" cy="405901"/>
          </a:xfrm>
          <a:prstGeom prst="rect">
            <a:avLst/>
          </a:prstGeom>
        </p:spPr>
      </p:pic>
      <p:pic>
        <p:nvPicPr>
          <p:cNvPr id="34" name="Picture 33" descr="crutches-symbol-hi.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81415" y="4650687"/>
            <a:ext cx="241919" cy="541856"/>
          </a:xfrm>
          <a:prstGeom prst="rect">
            <a:avLst/>
          </a:prstGeom>
        </p:spPr>
      </p:pic>
      <p:pic>
        <p:nvPicPr>
          <p:cNvPr id="35" name="Picture 34" descr="mobilePhone_google.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57542" y="4663144"/>
            <a:ext cx="155492" cy="388761"/>
          </a:xfrm>
          <a:prstGeom prst="rect">
            <a:avLst/>
          </a:prstGeom>
        </p:spPr>
      </p:pic>
      <p:sp>
        <p:nvSpPr>
          <p:cNvPr id="36" name="Oval 3"/>
          <p:cNvSpPr/>
          <p:nvPr/>
        </p:nvSpPr>
        <p:spPr>
          <a:xfrm>
            <a:off x="7972837" y="3372487"/>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37" name="Picture 36" descr="ericlemerdy_Server.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8215403" y="3450935"/>
            <a:ext cx="271869" cy="405901"/>
          </a:xfrm>
          <a:prstGeom prst="rect">
            <a:avLst/>
          </a:prstGeom>
        </p:spPr>
      </p:pic>
      <p:cxnSp>
        <p:nvCxnSpPr>
          <p:cNvPr id="38" name="Straight Connector 37"/>
          <p:cNvCxnSpPr>
            <a:stCxn id="35" idx="0"/>
            <a:endCxn id="31" idx="2"/>
          </p:cNvCxnSpPr>
          <p:nvPr/>
        </p:nvCxnSpPr>
        <p:spPr>
          <a:xfrm flipV="1">
            <a:off x="4535288" y="4229195"/>
            <a:ext cx="272520" cy="433948"/>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39" name="Straight Connector 38"/>
          <p:cNvCxnSpPr>
            <a:stCxn id="17" idx="0"/>
            <a:endCxn id="25" idx="2"/>
          </p:cNvCxnSpPr>
          <p:nvPr/>
        </p:nvCxnSpPr>
        <p:spPr>
          <a:xfrm flipV="1">
            <a:off x="5394293" y="4029926"/>
            <a:ext cx="250487" cy="1314037"/>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40" name="Straight Connector 39"/>
          <p:cNvCxnSpPr>
            <a:stCxn id="23" idx="0"/>
            <a:endCxn id="25" idx="2"/>
          </p:cNvCxnSpPr>
          <p:nvPr/>
        </p:nvCxnSpPr>
        <p:spPr>
          <a:xfrm flipH="1" flipV="1">
            <a:off x="5644780" y="4029926"/>
            <a:ext cx="161262" cy="901241"/>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41" name="Straight Connector 40"/>
          <p:cNvCxnSpPr>
            <a:stCxn id="16" idx="0"/>
            <a:endCxn id="27" idx="2"/>
          </p:cNvCxnSpPr>
          <p:nvPr/>
        </p:nvCxnSpPr>
        <p:spPr>
          <a:xfrm flipV="1">
            <a:off x="6090344" y="4270910"/>
            <a:ext cx="314013" cy="1113356"/>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42" name="Straight Connector 41"/>
          <p:cNvCxnSpPr>
            <a:stCxn id="22" idx="0"/>
            <a:endCxn id="29" idx="2"/>
          </p:cNvCxnSpPr>
          <p:nvPr/>
        </p:nvCxnSpPr>
        <p:spPr>
          <a:xfrm flipV="1">
            <a:off x="6462697" y="3971991"/>
            <a:ext cx="635540" cy="1119573"/>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43" name="Straight Connector 42"/>
          <p:cNvCxnSpPr>
            <a:stCxn id="18" idx="0"/>
            <a:endCxn id="33" idx="2"/>
          </p:cNvCxnSpPr>
          <p:nvPr/>
        </p:nvCxnSpPr>
        <p:spPr>
          <a:xfrm flipV="1">
            <a:off x="7159354" y="4343770"/>
            <a:ext cx="601371" cy="631043"/>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44" name="Straight Connector 43"/>
          <p:cNvCxnSpPr>
            <a:stCxn id="13" idx="0"/>
            <a:endCxn id="33" idx="2"/>
          </p:cNvCxnSpPr>
          <p:nvPr/>
        </p:nvCxnSpPr>
        <p:spPr>
          <a:xfrm flipV="1">
            <a:off x="7559349" y="4343770"/>
            <a:ext cx="201375" cy="833730"/>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45" name="Straight Connector 44"/>
          <p:cNvCxnSpPr>
            <a:stCxn id="15" idx="0"/>
            <a:endCxn id="37" idx="2"/>
          </p:cNvCxnSpPr>
          <p:nvPr/>
        </p:nvCxnSpPr>
        <p:spPr>
          <a:xfrm flipH="1" flipV="1">
            <a:off x="8351337" y="3856836"/>
            <a:ext cx="87408" cy="1052125"/>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sp>
        <p:nvSpPr>
          <p:cNvPr id="46" name="TextBox 45"/>
          <p:cNvSpPr txBox="1"/>
          <p:nvPr/>
        </p:nvSpPr>
        <p:spPr>
          <a:xfrm>
            <a:off x="4535622" y="3189319"/>
            <a:ext cx="2246473" cy="278969"/>
          </a:xfrm>
          <a:prstGeom prst="rect">
            <a:avLst/>
          </a:prstGeom>
          <a:noFill/>
        </p:spPr>
        <p:txBody>
          <a:bodyPr wrap="square" rtlCol="0">
            <a:spAutoFit/>
          </a:bodyPr>
          <a:lstStyle/>
          <a:p>
            <a:r>
              <a:rPr lang="en-GB" sz="1400" dirty="0" smtClean="0"/>
              <a:t>Discovery Servers</a:t>
            </a:r>
            <a:endParaRPr lang="en-GB" sz="1400" dirty="0"/>
          </a:p>
        </p:txBody>
      </p:sp>
      <p:sp>
        <p:nvSpPr>
          <p:cNvPr id="47" name="TextBox 46"/>
          <p:cNvSpPr txBox="1"/>
          <p:nvPr/>
        </p:nvSpPr>
        <p:spPr>
          <a:xfrm>
            <a:off x="4313097" y="5725180"/>
            <a:ext cx="1754952" cy="523220"/>
          </a:xfrm>
          <a:prstGeom prst="rect">
            <a:avLst/>
          </a:prstGeom>
          <a:noFill/>
        </p:spPr>
        <p:txBody>
          <a:bodyPr wrap="square" rtlCol="0">
            <a:spAutoFit/>
          </a:bodyPr>
          <a:lstStyle/>
          <a:p>
            <a:r>
              <a:rPr lang="en-GB" sz="1400" dirty="0" smtClean="0"/>
              <a:t>Smart Objects (things)</a:t>
            </a:r>
            <a:endParaRPr lang="en-GB" sz="1400" dirty="0"/>
          </a:p>
        </p:txBody>
      </p:sp>
      <p:grpSp>
        <p:nvGrpSpPr>
          <p:cNvPr id="48" name="Group 47"/>
          <p:cNvGrpSpPr/>
          <p:nvPr/>
        </p:nvGrpSpPr>
        <p:grpSpPr>
          <a:xfrm>
            <a:off x="3037918" y="4902065"/>
            <a:ext cx="1575116" cy="1139419"/>
            <a:chOff x="3037918" y="5015245"/>
            <a:chExt cx="1575116" cy="1139419"/>
          </a:xfrm>
        </p:grpSpPr>
        <p:sp>
          <p:nvSpPr>
            <p:cNvPr id="49" name="Right Arrow 48"/>
            <p:cNvSpPr/>
            <p:nvPr/>
          </p:nvSpPr>
          <p:spPr>
            <a:xfrm>
              <a:off x="3096758" y="5015245"/>
              <a:ext cx="956143" cy="531551"/>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3037918" y="5508333"/>
              <a:ext cx="1575116" cy="646331"/>
            </a:xfrm>
            <a:prstGeom prst="rect">
              <a:avLst/>
            </a:prstGeom>
            <a:noFill/>
          </p:spPr>
          <p:txBody>
            <a:bodyPr wrap="square" rtlCol="0">
              <a:spAutoFit/>
            </a:bodyPr>
            <a:lstStyle/>
            <a:p>
              <a:r>
                <a:rPr lang="en-US" dirty="0" smtClean="0"/>
                <a:t>Proximal Discovery</a:t>
              </a:r>
              <a:endParaRPr lang="en-US" dirty="0"/>
            </a:p>
          </p:txBody>
        </p:sp>
      </p:grpSp>
      <p:grpSp>
        <p:nvGrpSpPr>
          <p:cNvPr id="51" name="Group 50"/>
          <p:cNvGrpSpPr/>
          <p:nvPr/>
        </p:nvGrpSpPr>
        <p:grpSpPr>
          <a:xfrm>
            <a:off x="2485761" y="3448823"/>
            <a:ext cx="1612452" cy="1053570"/>
            <a:chOff x="2485761" y="3562003"/>
            <a:chExt cx="1612452" cy="1053570"/>
          </a:xfrm>
        </p:grpSpPr>
        <p:sp>
          <p:nvSpPr>
            <p:cNvPr id="52" name="Bent Arrow 51"/>
            <p:cNvSpPr/>
            <p:nvPr/>
          </p:nvSpPr>
          <p:spPr>
            <a:xfrm>
              <a:off x="2485761" y="3562003"/>
              <a:ext cx="1567140" cy="908968"/>
            </a:xfrm>
            <a:prstGeom prst="ben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 name="TextBox 52"/>
            <p:cNvSpPr txBox="1"/>
            <p:nvPr/>
          </p:nvSpPr>
          <p:spPr>
            <a:xfrm>
              <a:off x="2900274" y="3969242"/>
              <a:ext cx="1197939" cy="646331"/>
            </a:xfrm>
            <a:prstGeom prst="rect">
              <a:avLst/>
            </a:prstGeom>
            <a:noFill/>
          </p:spPr>
          <p:txBody>
            <a:bodyPr wrap="none" rtlCol="0">
              <a:spAutoFit/>
            </a:bodyPr>
            <a:lstStyle/>
            <a:p>
              <a:r>
                <a:rPr lang="en-US" dirty="0" smtClean="0"/>
                <a:t>Metadata</a:t>
              </a:r>
              <a:br>
                <a:rPr lang="en-US" dirty="0" smtClean="0"/>
              </a:br>
              <a:r>
                <a:rPr lang="en-US" dirty="0" smtClean="0"/>
                <a:t>Discovery</a:t>
              </a:r>
              <a:endParaRPr lang="en-US" dirty="0"/>
            </a:p>
          </p:txBody>
        </p:sp>
      </p:grpSp>
      <p:grpSp>
        <p:nvGrpSpPr>
          <p:cNvPr id="54" name="Group 53"/>
          <p:cNvGrpSpPr/>
          <p:nvPr/>
        </p:nvGrpSpPr>
        <p:grpSpPr>
          <a:xfrm>
            <a:off x="852561" y="4189561"/>
            <a:ext cx="1297485" cy="1013150"/>
            <a:chOff x="852561" y="4302741"/>
            <a:chExt cx="1297485" cy="1013150"/>
          </a:xfrm>
        </p:grpSpPr>
        <p:sp>
          <p:nvSpPr>
            <p:cNvPr id="55" name="Left Arrow 54"/>
            <p:cNvSpPr/>
            <p:nvPr/>
          </p:nvSpPr>
          <p:spPr>
            <a:xfrm rot="2222432">
              <a:off x="1151092" y="4302741"/>
              <a:ext cx="998954" cy="487460"/>
            </a:xfrm>
            <a:prstGeom prst="lef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rot="2195175">
              <a:off x="852561" y="4669560"/>
              <a:ext cx="1197764" cy="646331"/>
            </a:xfrm>
            <a:prstGeom prst="rect">
              <a:avLst/>
            </a:prstGeom>
            <a:noFill/>
          </p:spPr>
          <p:txBody>
            <a:bodyPr wrap="none" rtlCol="0">
              <a:spAutoFit/>
            </a:bodyPr>
            <a:lstStyle/>
            <a:p>
              <a:r>
                <a:rPr lang="en-US" dirty="0" smtClean="0"/>
                <a:t>Process</a:t>
              </a:r>
              <a:br>
                <a:rPr lang="en-US" dirty="0" smtClean="0"/>
              </a:br>
              <a:r>
                <a:rPr lang="en-US" dirty="0" smtClean="0"/>
                <a:t>Delegation</a:t>
              </a:r>
              <a:endParaRPr lang="en-US" dirty="0"/>
            </a:p>
          </p:txBody>
        </p:sp>
      </p:grpSp>
      <p:sp>
        <p:nvSpPr>
          <p:cNvPr id="57" name="TextBox 56"/>
          <p:cNvSpPr txBox="1"/>
          <p:nvPr/>
        </p:nvSpPr>
        <p:spPr>
          <a:xfrm>
            <a:off x="1773098" y="3079491"/>
            <a:ext cx="1782860" cy="369332"/>
          </a:xfrm>
          <a:prstGeom prst="rect">
            <a:avLst/>
          </a:prstGeom>
          <a:noFill/>
        </p:spPr>
        <p:txBody>
          <a:bodyPr wrap="none" rtlCol="0">
            <a:spAutoFit/>
          </a:bodyPr>
          <a:lstStyle/>
          <a:p>
            <a:r>
              <a:rPr lang="en-US" b="1" smtClean="0">
                <a:solidFill>
                  <a:srgbClr val="FF0000"/>
                </a:solidFill>
                <a:latin typeface="Comic Sans MS" charset="0"/>
                <a:ea typeface="Comic Sans MS" charset="0"/>
                <a:cs typeface="Comic Sans MS" charset="0"/>
              </a:rPr>
              <a:t>End of Story?</a:t>
            </a:r>
            <a:endParaRPr lang="en-US" b="1">
              <a:solidFill>
                <a:srgbClr val="FF0000"/>
              </a:solidFill>
              <a:latin typeface="Comic Sans MS" charset="0"/>
              <a:ea typeface="Comic Sans MS" charset="0"/>
              <a:cs typeface="Comic Sans MS" charset="0"/>
            </a:endParaRPr>
          </a:p>
        </p:txBody>
      </p:sp>
      <p:sp>
        <p:nvSpPr>
          <p:cNvPr id="58" name="Date Placeholder 57"/>
          <p:cNvSpPr>
            <a:spLocks noGrp="1"/>
          </p:cNvSpPr>
          <p:nvPr>
            <p:ph type="dt" sz="half" idx="10"/>
          </p:nvPr>
        </p:nvSpPr>
        <p:spPr/>
        <p:txBody>
          <a:bodyPr/>
          <a:lstStyle/>
          <a:p>
            <a:fld id="{CFE20AEC-CDB7-45F8-9810-7FE6A45773C0}" type="datetime1">
              <a:rPr lang="en-US" smtClean="0"/>
              <a:t>8/16/2017</a:t>
            </a:fld>
            <a:endParaRPr lang="en-US"/>
          </a:p>
        </p:txBody>
      </p:sp>
      <p:sp>
        <p:nvSpPr>
          <p:cNvPr id="59" name="Footer Placeholder 58"/>
          <p:cNvSpPr>
            <a:spLocks noGrp="1"/>
          </p:cNvSpPr>
          <p:nvPr>
            <p:ph type="ftr" sz="quarter" idx="12"/>
          </p:nvPr>
        </p:nvSpPr>
        <p:spPr/>
        <p:txBody>
          <a:bodyPr/>
          <a:lstStyle/>
          <a:p>
            <a:r>
              <a:rPr lang="en-US" smtClean="0"/>
              <a:t>Satish Srirama</a:t>
            </a:r>
            <a:endParaRPr lang="en-US" dirty="0"/>
          </a:p>
        </p:txBody>
      </p:sp>
      <p:sp>
        <p:nvSpPr>
          <p:cNvPr id="60" name="Slide Number Placeholder 59"/>
          <p:cNvSpPr>
            <a:spLocks noGrp="1"/>
          </p:cNvSpPr>
          <p:nvPr>
            <p:ph type="sldNum" sz="quarter" idx="11"/>
          </p:nvPr>
        </p:nvSpPr>
        <p:spPr/>
        <p:txBody>
          <a:bodyPr/>
          <a:lstStyle/>
          <a:p>
            <a:fld id="{5E13CB73-4A80-4381-9D36-E4FAC6A4A2C5}" type="slidenum">
              <a:rPr lang="en-US" smtClean="0"/>
              <a:pPr/>
              <a:t>44</a:t>
            </a:fld>
            <a:endParaRPr lang="en-US" dirty="0"/>
          </a:p>
        </p:txBody>
      </p:sp>
    </p:spTree>
    <p:extLst>
      <p:ext uri="{BB962C8B-B14F-4D97-AF65-F5344CB8AC3E}">
        <p14:creationId xmlns:p14="http://schemas.microsoft.com/office/powerpoint/2010/main" val="132492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dissolv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dissolv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dissolve">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Real-time </a:t>
            </a:r>
            <a:r>
              <a:rPr lang="en-US" dirty="0" err="1"/>
              <a:t>IoT</a:t>
            </a:r>
            <a:r>
              <a:rPr lang="en-US" dirty="0"/>
              <a:t> Service </a:t>
            </a:r>
            <a:r>
              <a:rPr lang="en-US" dirty="0" smtClean="0"/>
              <a:t>Discovery </a:t>
            </a:r>
            <a:r>
              <a:rPr lang="et-EE" dirty="0" smtClean="0"/>
              <a:t/>
            </a:r>
            <a:br>
              <a:rPr lang="et-EE" dirty="0" smtClean="0"/>
            </a:br>
            <a:r>
              <a:rPr lang="en-US" sz="2700" dirty="0" smtClean="0">
                <a:solidFill>
                  <a:srgbClr val="C00000"/>
                </a:solidFill>
              </a:rPr>
              <a:t>[Chang et al, SCC 2015]</a:t>
            </a:r>
            <a:endParaRPr lang="en-US" sz="2700" dirty="0">
              <a:solidFill>
                <a:srgbClr val="C00000"/>
              </a:solidFill>
            </a:endParaRPr>
          </a:p>
        </p:txBody>
      </p:sp>
      <p:grpSp>
        <p:nvGrpSpPr>
          <p:cNvPr id="7" name="Group 6"/>
          <p:cNvGrpSpPr/>
          <p:nvPr/>
        </p:nvGrpSpPr>
        <p:grpSpPr>
          <a:xfrm>
            <a:off x="170971" y="1295400"/>
            <a:ext cx="9045271" cy="5278739"/>
            <a:chOff x="170971" y="1212883"/>
            <a:chExt cx="9045271" cy="5278739"/>
          </a:xfrm>
        </p:grpSpPr>
        <p:sp>
          <p:nvSpPr>
            <p:cNvPr id="8" name="Rounded Rectangle 7"/>
            <p:cNvSpPr/>
            <p:nvPr/>
          </p:nvSpPr>
          <p:spPr>
            <a:xfrm>
              <a:off x="7153614" y="1279948"/>
              <a:ext cx="1807593" cy="1147897"/>
            </a:xfrm>
            <a:prstGeom prst="roundRect">
              <a:avLst/>
            </a:prstGeom>
            <a:solidFill>
              <a:srgbClr val="9FDBE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400"/>
            </a:p>
          </p:txBody>
        </p:sp>
        <p:sp>
          <p:nvSpPr>
            <p:cNvPr id="9" name="Rounded Rectangle 8"/>
            <p:cNvSpPr/>
            <p:nvPr/>
          </p:nvSpPr>
          <p:spPr>
            <a:xfrm>
              <a:off x="2541998" y="1279948"/>
              <a:ext cx="4447244" cy="1147897"/>
            </a:xfrm>
            <a:prstGeom prst="roundRect">
              <a:avLst/>
            </a:prstGeom>
            <a:solidFill>
              <a:srgbClr val="9FDBE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400"/>
            </a:p>
          </p:txBody>
        </p:sp>
        <p:sp>
          <p:nvSpPr>
            <p:cNvPr id="10" name="Rounded Rectangle 9"/>
            <p:cNvSpPr/>
            <p:nvPr/>
          </p:nvSpPr>
          <p:spPr>
            <a:xfrm>
              <a:off x="254758" y="1272910"/>
              <a:ext cx="2009849" cy="1147897"/>
            </a:xfrm>
            <a:prstGeom prst="roundRect">
              <a:avLst/>
            </a:prstGeom>
            <a:solidFill>
              <a:srgbClr val="9FDBE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400"/>
            </a:p>
          </p:txBody>
        </p:sp>
        <p:sp>
          <p:nvSpPr>
            <p:cNvPr id="11" name="Rounded Rectangle 10"/>
            <p:cNvSpPr/>
            <p:nvPr/>
          </p:nvSpPr>
          <p:spPr>
            <a:xfrm>
              <a:off x="7153614" y="2816779"/>
              <a:ext cx="1840507" cy="1175729"/>
            </a:xfrm>
            <a:prstGeom prst="round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400"/>
            </a:p>
          </p:txBody>
        </p:sp>
        <p:sp>
          <p:nvSpPr>
            <p:cNvPr id="12" name="Rounded Rectangle 11"/>
            <p:cNvSpPr/>
            <p:nvPr/>
          </p:nvSpPr>
          <p:spPr>
            <a:xfrm>
              <a:off x="2570255" y="2573271"/>
              <a:ext cx="4418987" cy="1482576"/>
            </a:xfrm>
            <a:prstGeom prst="round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400"/>
            </a:p>
          </p:txBody>
        </p:sp>
        <p:sp>
          <p:nvSpPr>
            <p:cNvPr id="13" name="Rounded Rectangle 12"/>
            <p:cNvSpPr/>
            <p:nvPr/>
          </p:nvSpPr>
          <p:spPr>
            <a:xfrm>
              <a:off x="170971" y="2733920"/>
              <a:ext cx="2170817" cy="1321927"/>
            </a:xfrm>
            <a:prstGeom prst="round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400"/>
            </a:p>
          </p:txBody>
        </p:sp>
        <p:pic>
          <p:nvPicPr>
            <p:cNvPr id="14" name="Picture 13" descr="blind-woman-walking-hi.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0833" y="5152518"/>
              <a:ext cx="554523" cy="866732"/>
            </a:xfrm>
            <a:prstGeom prst="rect">
              <a:avLst/>
            </a:prstGeom>
          </p:spPr>
        </p:pic>
        <p:pic>
          <p:nvPicPr>
            <p:cNvPr id="15" name="Picture 14" descr="mobilePhone_goog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8799" y="5254810"/>
              <a:ext cx="244833" cy="612130"/>
            </a:xfrm>
            <a:prstGeom prst="rect">
              <a:avLst/>
            </a:prstGeom>
          </p:spPr>
        </p:pic>
        <p:pic>
          <p:nvPicPr>
            <p:cNvPr id="16" name="Picture 15" descr="blind-woman-walking-hi.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4335" y="5152518"/>
              <a:ext cx="554523" cy="866732"/>
            </a:xfrm>
            <a:prstGeom prst="rect">
              <a:avLst/>
            </a:prstGeom>
          </p:spPr>
        </p:pic>
        <p:pic>
          <p:nvPicPr>
            <p:cNvPr id="17" name="Picture 16" descr="mobilePhone_goog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2302" y="5254810"/>
              <a:ext cx="244833" cy="612130"/>
            </a:xfrm>
            <a:prstGeom prst="rect">
              <a:avLst/>
            </a:prstGeom>
          </p:spPr>
        </p:pic>
        <p:sp>
          <p:nvSpPr>
            <p:cNvPr id="18" name="Right Arrow 17"/>
            <p:cNvSpPr/>
            <p:nvPr/>
          </p:nvSpPr>
          <p:spPr>
            <a:xfrm>
              <a:off x="2165109" y="5417213"/>
              <a:ext cx="2027707" cy="255784"/>
            </a:xfrm>
            <a:prstGeom prst="right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400"/>
            </a:p>
          </p:txBody>
        </p:sp>
        <p:sp>
          <p:nvSpPr>
            <p:cNvPr id="19" name="Rounded Rectangular Callout 18"/>
            <p:cNvSpPr/>
            <p:nvPr/>
          </p:nvSpPr>
          <p:spPr>
            <a:xfrm>
              <a:off x="445403" y="4662961"/>
              <a:ext cx="979363" cy="657543"/>
            </a:xfrm>
            <a:prstGeom prst="wedgeRoundRectCallout">
              <a:avLst>
                <a:gd name="adj1" fmla="val 47620"/>
                <a:gd name="adj2" fmla="val 64339"/>
                <a:gd name="adj3" fmla="val 16667"/>
              </a:avLst>
            </a:prstGeom>
            <a:ln w="38100" cmpd="dbl"/>
          </p:spPr>
          <p:style>
            <a:lnRef idx="2">
              <a:schemeClr val="dk1"/>
            </a:lnRef>
            <a:fillRef idx="1">
              <a:schemeClr val="lt1"/>
            </a:fillRef>
            <a:effectRef idx="0">
              <a:schemeClr val="dk1"/>
            </a:effectRef>
            <a:fontRef idx="minor">
              <a:schemeClr val="dk1"/>
            </a:fontRef>
          </p:style>
          <p:txBody>
            <a:bodyPr rtlCol="0" anchor="ctr"/>
            <a:lstStyle/>
            <a:p>
              <a:pPr algn="ctr">
                <a:lnSpc>
                  <a:spcPts val="1560"/>
                </a:lnSpc>
              </a:pPr>
              <a:r>
                <a:rPr lang="en-GB" sz="1400" dirty="0" smtClean="0"/>
                <a:t>SCORPII Mobile Host</a:t>
              </a:r>
              <a:endParaRPr lang="en-GB" sz="1400" dirty="0"/>
            </a:p>
          </p:txBody>
        </p:sp>
        <p:sp>
          <p:nvSpPr>
            <p:cNvPr id="20" name="Rounded Rectangular Callout 19"/>
            <p:cNvSpPr/>
            <p:nvPr/>
          </p:nvSpPr>
          <p:spPr>
            <a:xfrm>
              <a:off x="3352939" y="4662961"/>
              <a:ext cx="979363" cy="657543"/>
            </a:xfrm>
            <a:prstGeom prst="wedgeRoundRectCallout">
              <a:avLst>
                <a:gd name="adj1" fmla="val 49869"/>
                <a:gd name="adj2" fmla="val 61543"/>
                <a:gd name="adj3" fmla="val 16667"/>
              </a:avLst>
            </a:prstGeom>
            <a:ln w="38100" cmpd="dbl"/>
          </p:spPr>
          <p:style>
            <a:lnRef idx="2">
              <a:schemeClr val="dk1"/>
            </a:lnRef>
            <a:fillRef idx="1">
              <a:schemeClr val="lt1"/>
            </a:fillRef>
            <a:effectRef idx="0">
              <a:schemeClr val="dk1"/>
            </a:effectRef>
            <a:fontRef idx="minor">
              <a:schemeClr val="dk1"/>
            </a:fontRef>
          </p:style>
          <p:txBody>
            <a:bodyPr rtlCol="0" anchor="ctr"/>
            <a:lstStyle/>
            <a:p>
              <a:pPr algn="ctr">
                <a:lnSpc>
                  <a:spcPts val="1560"/>
                </a:lnSpc>
              </a:pPr>
              <a:r>
                <a:rPr lang="en-GB" sz="1400" dirty="0" smtClean="0"/>
                <a:t>SCORPII Mobile Host</a:t>
              </a:r>
              <a:endParaRPr lang="en-GB" sz="1400" dirty="0"/>
            </a:p>
          </p:txBody>
        </p:sp>
        <p:pic>
          <p:nvPicPr>
            <p:cNvPr id="21" name="Picture 20" descr="12178616162035138839Startright_Carburetor_Air_Temperature_Gage.svg.hi.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426" y="3089512"/>
              <a:ext cx="383582" cy="371293"/>
            </a:xfrm>
            <a:prstGeom prst="rect">
              <a:avLst/>
            </a:prstGeom>
          </p:spPr>
        </p:pic>
        <p:pic>
          <p:nvPicPr>
            <p:cNvPr id="22" name="Picture 21" descr="analog-to-digital-hi.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123" y="3404014"/>
              <a:ext cx="387643" cy="375225"/>
            </a:xfrm>
            <a:prstGeom prst="rect">
              <a:avLst/>
            </a:prstGeom>
          </p:spPr>
        </p:pic>
        <p:pic>
          <p:nvPicPr>
            <p:cNvPr id="23" name="Picture 22" descr="electronic-decibel-sensor-hi.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4422" y="2914305"/>
              <a:ext cx="350522" cy="331376"/>
            </a:xfrm>
            <a:prstGeom prst="rect">
              <a:avLst/>
            </a:prstGeom>
          </p:spPr>
        </p:pic>
        <p:pic>
          <p:nvPicPr>
            <p:cNvPr id="24" name="Picture 23" descr="crutches-symbol-hi.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1887" y="3335578"/>
              <a:ext cx="262343" cy="587603"/>
            </a:xfrm>
            <a:prstGeom prst="rect">
              <a:avLst/>
            </a:prstGeom>
          </p:spPr>
        </p:pic>
        <p:pic>
          <p:nvPicPr>
            <p:cNvPr id="25" name="Picture 24" descr="mobilePhone_googl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5289" y="3348035"/>
              <a:ext cx="168620" cy="421583"/>
            </a:xfrm>
            <a:prstGeom prst="rect">
              <a:avLst/>
            </a:prstGeom>
          </p:spPr>
        </p:pic>
        <p:pic>
          <p:nvPicPr>
            <p:cNvPr id="26" name="Picture 25" descr="kiosk.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90652" y="3201064"/>
              <a:ext cx="565806" cy="547680"/>
            </a:xfrm>
            <a:prstGeom prst="rect">
              <a:avLst/>
            </a:prstGeom>
          </p:spPr>
        </p:pic>
        <p:pic>
          <p:nvPicPr>
            <p:cNvPr id="27" name="Picture 26" descr="sensor-hi.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83890" y="2816778"/>
              <a:ext cx="345136" cy="345679"/>
            </a:xfrm>
            <a:prstGeom prst="rect">
              <a:avLst/>
            </a:prstGeom>
          </p:spPr>
        </p:pic>
        <p:pic>
          <p:nvPicPr>
            <p:cNvPr id="28" name="Picture 27" descr="11949849751056341160traffic_light_dan_gerhar_01.svg.hi.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78894" y="2932525"/>
              <a:ext cx="348113" cy="396424"/>
            </a:xfrm>
            <a:prstGeom prst="rect">
              <a:avLst/>
            </a:prstGeom>
          </p:spPr>
        </p:pic>
        <p:pic>
          <p:nvPicPr>
            <p:cNvPr id="29" name="Picture 28" descr="12178616162035138839Startright_Carburetor_Air_Temperature_Gage.svg.hi.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05679" y="3407830"/>
              <a:ext cx="397740" cy="384998"/>
            </a:xfrm>
            <a:prstGeom prst="rect">
              <a:avLst/>
            </a:prstGeom>
          </p:spPr>
        </p:pic>
        <p:pic>
          <p:nvPicPr>
            <p:cNvPr id="30" name="Picture 29" descr="analog-to-digital-hi.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19913" y="3367527"/>
              <a:ext cx="377171" cy="365088"/>
            </a:xfrm>
            <a:prstGeom prst="rect">
              <a:avLst/>
            </a:prstGeom>
          </p:spPr>
        </p:pic>
        <p:pic>
          <p:nvPicPr>
            <p:cNvPr id="31" name="Picture 30" descr="electronic-decibel-sensor-hi.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43699" y="2998377"/>
              <a:ext cx="459721" cy="434610"/>
            </a:xfrm>
            <a:prstGeom prst="rect">
              <a:avLst/>
            </a:prstGeom>
          </p:spPr>
        </p:pic>
        <p:pic>
          <p:nvPicPr>
            <p:cNvPr id="32" name="Picture 31" descr="crutches-symbol-hi.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65477" y="3424942"/>
              <a:ext cx="241919" cy="541856"/>
            </a:xfrm>
            <a:prstGeom prst="rect">
              <a:avLst/>
            </a:prstGeom>
          </p:spPr>
        </p:pic>
        <p:pic>
          <p:nvPicPr>
            <p:cNvPr id="33" name="Picture 32" descr="mobilePhone_google.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41604" y="3437399"/>
              <a:ext cx="155492" cy="388761"/>
            </a:xfrm>
            <a:prstGeom prst="rect">
              <a:avLst/>
            </a:prstGeom>
          </p:spPr>
        </p:pic>
        <p:pic>
          <p:nvPicPr>
            <p:cNvPr id="34" name="Picture 33" descr="electronic-decibel-sensor-hi.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05922" y="3079993"/>
              <a:ext cx="417728" cy="394911"/>
            </a:xfrm>
            <a:prstGeom prst="rect">
              <a:avLst/>
            </a:prstGeom>
          </p:spPr>
        </p:pic>
        <p:pic>
          <p:nvPicPr>
            <p:cNvPr id="35" name="Picture 34" descr="sensor-hi.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04335" y="3115127"/>
              <a:ext cx="345136" cy="345679"/>
            </a:xfrm>
            <a:prstGeom prst="rect">
              <a:avLst/>
            </a:prstGeom>
          </p:spPr>
        </p:pic>
        <p:pic>
          <p:nvPicPr>
            <p:cNvPr id="36" name="Picture 35" descr="sensor-hi.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47680" y="2954731"/>
              <a:ext cx="345136" cy="345679"/>
            </a:xfrm>
            <a:prstGeom prst="rect">
              <a:avLst/>
            </a:prstGeom>
          </p:spPr>
        </p:pic>
        <p:sp>
          <p:nvSpPr>
            <p:cNvPr id="37" name="Oval 3"/>
            <p:cNvSpPr/>
            <p:nvPr/>
          </p:nvSpPr>
          <p:spPr>
            <a:xfrm>
              <a:off x="3463254" y="1552892"/>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38" name="Picture 37"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3723052" y="1647589"/>
              <a:ext cx="271869" cy="405901"/>
            </a:xfrm>
            <a:prstGeom prst="rect">
              <a:avLst/>
            </a:prstGeom>
          </p:spPr>
        </p:pic>
        <p:sp>
          <p:nvSpPr>
            <p:cNvPr id="39" name="Oval 3"/>
            <p:cNvSpPr/>
            <p:nvPr/>
          </p:nvSpPr>
          <p:spPr>
            <a:xfrm>
              <a:off x="4227134" y="1801944"/>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40" name="Picture 39"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4482629" y="1888573"/>
              <a:ext cx="271869" cy="405901"/>
            </a:xfrm>
            <a:prstGeom prst="rect">
              <a:avLst/>
            </a:prstGeom>
          </p:spPr>
        </p:pic>
        <p:sp>
          <p:nvSpPr>
            <p:cNvPr id="41" name="Oval 3"/>
            <p:cNvSpPr/>
            <p:nvPr/>
          </p:nvSpPr>
          <p:spPr>
            <a:xfrm>
              <a:off x="4908492" y="1496727"/>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42" name="Picture 41"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5176509" y="1589654"/>
              <a:ext cx="271869" cy="405901"/>
            </a:xfrm>
            <a:prstGeom prst="rect">
              <a:avLst/>
            </a:prstGeom>
          </p:spPr>
        </p:pic>
        <p:sp>
          <p:nvSpPr>
            <p:cNvPr id="43" name="Oval 3"/>
            <p:cNvSpPr/>
            <p:nvPr/>
          </p:nvSpPr>
          <p:spPr>
            <a:xfrm>
              <a:off x="400747" y="1704273"/>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44" name="Picture 43"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666275" y="1800486"/>
              <a:ext cx="271869" cy="405901"/>
            </a:xfrm>
            <a:prstGeom prst="rect">
              <a:avLst/>
            </a:prstGeom>
          </p:spPr>
        </p:pic>
        <p:sp>
          <p:nvSpPr>
            <p:cNvPr id="45" name="Oval 3"/>
            <p:cNvSpPr/>
            <p:nvPr/>
          </p:nvSpPr>
          <p:spPr>
            <a:xfrm>
              <a:off x="1362668" y="1742647"/>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46" name="Picture 45"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649647" y="1790558"/>
              <a:ext cx="271869" cy="405901"/>
            </a:xfrm>
            <a:prstGeom prst="rect">
              <a:avLst/>
            </a:prstGeom>
          </p:spPr>
        </p:pic>
        <p:sp>
          <p:nvSpPr>
            <p:cNvPr id="47" name="Oval 3"/>
            <p:cNvSpPr/>
            <p:nvPr/>
          </p:nvSpPr>
          <p:spPr>
            <a:xfrm>
              <a:off x="2620552" y="1764905"/>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48" name="Picture 47"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2886080" y="1846859"/>
              <a:ext cx="271869" cy="405901"/>
            </a:xfrm>
            <a:prstGeom prst="rect">
              <a:avLst/>
            </a:prstGeom>
          </p:spPr>
        </p:pic>
        <p:sp>
          <p:nvSpPr>
            <p:cNvPr id="49" name="Oval 3"/>
            <p:cNvSpPr/>
            <p:nvPr/>
          </p:nvSpPr>
          <p:spPr>
            <a:xfrm>
              <a:off x="5596431" y="1882985"/>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50" name="Picture 49"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5838996" y="1961433"/>
              <a:ext cx="271869" cy="405901"/>
            </a:xfrm>
            <a:prstGeom prst="rect">
              <a:avLst/>
            </a:prstGeom>
          </p:spPr>
        </p:pic>
        <p:cxnSp>
          <p:nvCxnSpPr>
            <p:cNvPr id="51" name="Straight Connector 50"/>
            <p:cNvCxnSpPr>
              <a:stCxn id="46" idx="2"/>
              <a:endCxn id="25" idx="0"/>
            </p:cNvCxnSpPr>
            <p:nvPr/>
          </p:nvCxnSpPr>
          <p:spPr>
            <a:xfrm>
              <a:off x="1785581" y="2196459"/>
              <a:ext cx="74019" cy="1151576"/>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52" name="Straight Connector 51"/>
            <p:cNvCxnSpPr>
              <a:stCxn id="23" idx="0"/>
              <a:endCxn id="44" idx="2"/>
            </p:cNvCxnSpPr>
            <p:nvPr/>
          </p:nvCxnSpPr>
          <p:spPr>
            <a:xfrm flipH="1" flipV="1">
              <a:off x="802209" y="2206387"/>
              <a:ext cx="457474" cy="707918"/>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53" name="Straight Connector 52"/>
            <p:cNvCxnSpPr>
              <a:stCxn id="21" idx="0"/>
              <a:endCxn id="44" idx="2"/>
            </p:cNvCxnSpPr>
            <p:nvPr/>
          </p:nvCxnSpPr>
          <p:spPr>
            <a:xfrm flipV="1">
              <a:off x="734217" y="2206387"/>
              <a:ext cx="67992" cy="883125"/>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pic>
          <p:nvPicPr>
            <p:cNvPr id="54" name="Picture 53" descr="blind-woman-walking-hi.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2032" y="5086824"/>
              <a:ext cx="554523" cy="866732"/>
            </a:xfrm>
            <a:prstGeom prst="rect">
              <a:avLst/>
            </a:prstGeom>
          </p:spPr>
        </p:pic>
        <p:pic>
          <p:nvPicPr>
            <p:cNvPr id="55" name="Picture 54" descr="mobilePhone_goog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998" y="5189116"/>
              <a:ext cx="244833" cy="612130"/>
            </a:xfrm>
            <a:prstGeom prst="rect">
              <a:avLst/>
            </a:prstGeom>
          </p:spPr>
        </p:pic>
        <p:sp>
          <p:nvSpPr>
            <p:cNvPr id="56" name="Right Arrow 55"/>
            <p:cNvSpPr/>
            <p:nvPr/>
          </p:nvSpPr>
          <p:spPr>
            <a:xfrm>
              <a:off x="5129879" y="5413564"/>
              <a:ext cx="2343368" cy="255784"/>
            </a:xfrm>
            <a:prstGeom prst="rightArrow">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400"/>
            </a:p>
          </p:txBody>
        </p:sp>
        <p:sp>
          <p:nvSpPr>
            <p:cNvPr id="57" name="Rounded Rectangular Callout 56"/>
            <p:cNvSpPr/>
            <p:nvPr/>
          </p:nvSpPr>
          <p:spPr>
            <a:xfrm>
              <a:off x="7153614" y="4558132"/>
              <a:ext cx="979363" cy="637715"/>
            </a:xfrm>
            <a:prstGeom prst="wedgeRoundRectCallout">
              <a:avLst>
                <a:gd name="adj1" fmla="val 29632"/>
                <a:gd name="adj2" fmla="val 61543"/>
                <a:gd name="adj3" fmla="val 16667"/>
              </a:avLst>
            </a:prstGeom>
            <a:ln w="38100" cmpd="dbl"/>
          </p:spPr>
          <p:style>
            <a:lnRef idx="2">
              <a:schemeClr val="dk1"/>
            </a:lnRef>
            <a:fillRef idx="1">
              <a:schemeClr val="lt1"/>
            </a:fillRef>
            <a:effectRef idx="0">
              <a:schemeClr val="dk1"/>
            </a:effectRef>
            <a:fontRef idx="minor">
              <a:schemeClr val="dk1"/>
            </a:fontRef>
          </p:style>
          <p:txBody>
            <a:bodyPr rtlCol="0" anchor="ctr"/>
            <a:lstStyle/>
            <a:p>
              <a:pPr algn="ctr">
                <a:lnSpc>
                  <a:spcPts val="1560"/>
                </a:lnSpc>
              </a:pPr>
              <a:r>
                <a:rPr lang="en-GB" sz="1400" dirty="0" smtClean="0"/>
                <a:t>SCORPII Mobile Host</a:t>
              </a:r>
              <a:endParaRPr lang="en-GB" sz="1400" dirty="0"/>
            </a:p>
          </p:txBody>
        </p:sp>
        <p:pic>
          <p:nvPicPr>
            <p:cNvPr id="58" name="Picture 57" descr="crutches-symbol-hi.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95621" y="2674251"/>
              <a:ext cx="241919" cy="541856"/>
            </a:xfrm>
            <a:prstGeom prst="rect">
              <a:avLst/>
            </a:prstGeom>
          </p:spPr>
        </p:pic>
        <p:pic>
          <p:nvPicPr>
            <p:cNvPr id="59" name="Picture 58" descr="mobilePhone_google.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71748" y="2686708"/>
              <a:ext cx="155492" cy="388761"/>
            </a:xfrm>
            <a:prstGeom prst="rect">
              <a:avLst/>
            </a:prstGeom>
          </p:spPr>
        </p:pic>
        <p:pic>
          <p:nvPicPr>
            <p:cNvPr id="60" name="Picture 59" descr="12178616162035138839Startright_Carburetor_Air_Temperature_Gage.svg.hi.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29838" y="3115127"/>
              <a:ext cx="397740" cy="384998"/>
            </a:xfrm>
            <a:prstGeom prst="rect">
              <a:avLst/>
            </a:prstGeom>
          </p:spPr>
        </p:pic>
        <p:pic>
          <p:nvPicPr>
            <p:cNvPr id="61" name="Picture 60" descr="analog-to-digital-hi.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87574" y="3420042"/>
              <a:ext cx="377171" cy="365088"/>
            </a:xfrm>
            <a:prstGeom prst="rect">
              <a:avLst/>
            </a:prstGeom>
          </p:spPr>
        </p:pic>
        <p:sp>
          <p:nvSpPr>
            <p:cNvPr id="62" name="Oval 3"/>
            <p:cNvSpPr/>
            <p:nvPr/>
          </p:nvSpPr>
          <p:spPr>
            <a:xfrm>
              <a:off x="6187043" y="1396051"/>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63" name="Picture 62"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6429609" y="1474499"/>
              <a:ext cx="271869" cy="405901"/>
            </a:xfrm>
            <a:prstGeom prst="rect">
              <a:avLst/>
            </a:prstGeom>
          </p:spPr>
        </p:pic>
        <p:sp>
          <p:nvSpPr>
            <p:cNvPr id="64" name="Oval 3"/>
            <p:cNvSpPr/>
            <p:nvPr/>
          </p:nvSpPr>
          <p:spPr>
            <a:xfrm>
              <a:off x="7887574" y="1744017"/>
              <a:ext cx="769167" cy="503075"/>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pic>
          <p:nvPicPr>
            <p:cNvPr id="65" name="Picture 64" descr="ericlemerdy_Server.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8130140" y="1822465"/>
              <a:ext cx="271869" cy="405901"/>
            </a:xfrm>
            <a:prstGeom prst="rect">
              <a:avLst/>
            </a:prstGeom>
          </p:spPr>
        </p:pic>
        <p:sp>
          <p:nvSpPr>
            <p:cNvPr id="66" name="Rounded Rectangle 65"/>
            <p:cNvSpPr/>
            <p:nvPr/>
          </p:nvSpPr>
          <p:spPr>
            <a:xfrm>
              <a:off x="1218110" y="3619373"/>
              <a:ext cx="373435" cy="319731"/>
            </a:xfrm>
            <a:prstGeom prst="round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1460"/>
                </a:lnSpc>
              </a:pPr>
              <a:r>
                <a:rPr lang="en-GB" sz="1400" dirty="0" smtClean="0"/>
                <a:t>n</a:t>
              </a:r>
              <a:r>
                <a:rPr lang="en-GB" sz="1400" baseline="-25000" dirty="0" smtClean="0"/>
                <a:t>1</a:t>
              </a:r>
              <a:endParaRPr lang="en-GB" sz="1400" baseline="-25000" dirty="0"/>
            </a:p>
          </p:txBody>
        </p:sp>
        <p:sp>
          <p:nvSpPr>
            <p:cNvPr id="67" name="Rounded Rectangle 66"/>
            <p:cNvSpPr/>
            <p:nvPr/>
          </p:nvSpPr>
          <p:spPr>
            <a:xfrm>
              <a:off x="2795621" y="3282856"/>
              <a:ext cx="373435" cy="319731"/>
            </a:xfrm>
            <a:prstGeom prst="round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1460"/>
                </a:lnSpc>
              </a:pPr>
              <a:r>
                <a:rPr lang="en-GB" sz="1400" dirty="0" smtClean="0"/>
                <a:t>n</a:t>
              </a:r>
              <a:r>
                <a:rPr lang="en-GB" sz="1400" baseline="-25000" dirty="0"/>
                <a:t>2</a:t>
              </a:r>
            </a:p>
          </p:txBody>
        </p:sp>
        <p:sp>
          <p:nvSpPr>
            <p:cNvPr id="68" name="Rounded Rectangle 67"/>
            <p:cNvSpPr/>
            <p:nvPr/>
          </p:nvSpPr>
          <p:spPr>
            <a:xfrm>
              <a:off x="4544478" y="3639687"/>
              <a:ext cx="373435" cy="319731"/>
            </a:xfrm>
            <a:prstGeom prst="round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1460"/>
                </a:lnSpc>
              </a:pPr>
              <a:r>
                <a:rPr lang="en-GB" sz="1400" dirty="0" smtClean="0"/>
                <a:t>n</a:t>
              </a:r>
              <a:r>
                <a:rPr lang="en-GB" sz="1400" baseline="-25000" dirty="0"/>
                <a:t>3</a:t>
              </a:r>
            </a:p>
          </p:txBody>
        </p:sp>
        <p:sp>
          <p:nvSpPr>
            <p:cNvPr id="69" name="Rounded Rectangle 68"/>
            <p:cNvSpPr/>
            <p:nvPr/>
          </p:nvSpPr>
          <p:spPr>
            <a:xfrm>
              <a:off x="8483973" y="3340260"/>
              <a:ext cx="373435" cy="319731"/>
            </a:xfrm>
            <a:prstGeom prst="round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1460"/>
                </a:lnSpc>
              </a:pPr>
              <a:r>
                <a:rPr lang="en-GB" sz="1400" dirty="0" smtClean="0"/>
                <a:t>n</a:t>
              </a:r>
              <a:r>
                <a:rPr lang="en-GB" sz="1400" baseline="-25000" dirty="0"/>
                <a:t>5</a:t>
              </a:r>
            </a:p>
          </p:txBody>
        </p:sp>
        <p:sp>
          <p:nvSpPr>
            <p:cNvPr id="70" name="Rounded Rectangle 69"/>
            <p:cNvSpPr/>
            <p:nvPr/>
          </p:nvSpPr>
          <p:spPr>
            <a:xfrm>
              <a:off x="5992162" y="3045421"/>
              <a:ext cx="373435" cy="319731"/>
            </a:xfrm>
            <a:prstGeom prst="roundRect">
              <a:avLst/>
            </a:prstGeom>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1460"/>
                </a:lnSpc>
              </a:pPr>
              <a:r>
                <a:rPr lang="en-GB" sz="1400" dirty="0" smtClean="0"/>
                <a:t>n</a:t>
              </a:r>
              <a:r>
                <a:rPr lang="en-GB" sz="1400" baseline="-25000" dirty="0"/>
                <a:t>4</a:t>
              </a:r>
            </a:p>
          </p:txBody>
        </p:sp>
        <p:cxnSp>
          <p:nvCxnSpPr>
            <p:cNvPr id="71" name="Straight Connector 70"/>
            <p:cNvCxnSpPr>
              <a:stCxn id="59" idx="0"/>
              <a:endCxn id="48" idx="2"/>
            </p:cNvCxnSpPr>
            <p:nvPr/>
          </p:nvCxnSpPr>
          <p:spPr>
            <a:xfrm flipV="1">
              <a:off x="2749494" y="2252759"/>
              <a:ext cx="272520" cy="433948"/>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72" name="Straight Connector 71"/>
            <p:cNvCxnSpPr>
              <a:stCxn id="30" idx="0"/>
              <a:endCxn id="38" idx="2"/>
            </p:cNvCxnSpPr>
            <p:nvPr/>
          </p:nvCxnSpPr>
          <p:spPr>
            <a:xfrm flipV="1">
              <a:off x="3608499" y="2053490"/>
              <a:ext cx="250487" cy="1314037"/>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73" name="Straight Connector 72"/>
            <p:cNvCxnSpPr>
              <a:stCxn id="36" idx="0"/>
              <a:endCxn id="38" idx="2"/>
            </p:cNvCxnSpPr>
            <p:nvPr/>
          </p:nvCxnSpPr>
          <p:spPr>
            <a:xfrm flipH="1" flipV="1">
              <a:off x="3858986" y="2053490"/>
              <a:ext cx="161262" cy="901241"/>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74" name="Straight Connector 73"/>
            <p:cNvCxnSpPr>
              <a:stCxn id="29" idx="0"/>
              <a:endCxn id="40" idx="2"/>
            </p:cNvCxnSpPr>
            <p:nvPr/>
          </p:nvCxnSpPr>
          <p:spPr>
            <a:xfrm flipV="1">
              <a:off x="4304550" y="2294474"/>
              <a:ext cx="314013" cy="1113356"/>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75" name="Straight Connector 74"/>
            <p:cNvCxnSpPr>
              <a:stCxn id="35" idx="0"/>
              <a:endCxn id="42" idx="2"/>
            </p:cNvCxnSpPr>
            <p:nvPr/>
          </p:nvCxnSpPr>
          <p:spPr>
            <a:xfrm flipV="1">
              <a:off x="4676903" y="1995555"/>
              <a:ext cx="635540" cy="1119573"/>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76" name="Straight Connector 75"/>
            <p:cNvCxnSpPr>
              <a:stCxn id="31" idx="0"/>
              <a:endCxn id="50" idx="2"/>
            </p:cNvCxnSpPr>
            <p:nvPr/>
          </p:nvCxnSpPr>
          <p:spPr>
            <a:xfrm flipV="1">
              <a:off x="5373560" y="2367334"/>
              <a:ext cx="601371" cy="631043"/>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77" name="Straight Connector 76"/>
            <p:cNvCxnSpPr>
              <a:stCxn id="26" idx="0"/>
              <a:endCxn id="50" idx="2"/>
            </p:cNvCxnSpPr>
            <p:nvPr/>
          </p:nvCxnSpPr>
          <p:spPr>
            <a:xfrm flipV="1">
              <a:off x="5773555" y="2367334"/>
              <a:ext cx="201375" cy="833730"/>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78" name="Straight Connector 77"/>
            <p:cNvCxnSpPr>
              <a:stCxn id="28" idx="0"/>
              <a:endCxn id="63" idx="2"/>
            </p:cNvCxnSpPr>
            <p:nvPr/>
          </p:nvCxnSpPr>
          <p:spPr>
            <a:xfrm flipH="1" flipV="1">
              <a:off x="6565543" y="1880400"/>
              <a:ext cx="87408" cy="1052125"/>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cxnSp>
          <p:nvCxnSpPr>
            <p:cNvPr id="79" name="Straight Connector 78"/>
            <p:cNvCxnSpPr>
              <a:stCxn id="61" idx="0"/>
              <a:endCxn id="65" idx="2"/>
            </p:cNvCxnSpPr>
            <p:nvPr/>
          </p:nvCxnSpPr>
          <p:spPr>
            <a:xfrm flipV="1">
              <a:off x="8076160" y="2228365"/>
              <a:ext cx="189914" cy="1191677"/>
            </a:xfrm>
            <a:prstGeom prst="line">
              <a:avLst/>
            </a:prstGeom>
            <a:ln w="28575" cmpd="sng">
              <a:prstDash val="sysDash"/>
              <a:headEnd type="none"/>
              <a:tailEnd type="none"/>
            </a:ln>
          </p:spPr>
          <p:style>
            <a:lnRef idx="1">
              <a:schemeClr val="dk1"/>
            </a:lnRef>
            <a:fillRef idx="0">
              <a:schemeClr val="dk1"/>
            </a:fillRef>
            <a:effectRef idx="0">
              <a:schemeClr val="dk1"/>
            </a:effectRef>
            <a:fontRef idx="minor">
              <a:schemeClr val="tx1"/>
            </a:fontRef>
          </p:style>
        </p:cxnSp>
        <p:sp>
          <p:nvSpPr>
            <p:cNvPr id="80" name="Rounded Rectangle 79"/>
            <p:cNvSpPr/>
            <p:nvPr/>
          </p:nvSpPr>
          <p:spPr>
            <a:xfrm>
              <a:off x="4872011" y="4315294"/>
              <a:ext cx="1184448" cy="645992"/>
            </a:xfrm>
            <a:prstGeom prst="roundRect">
              <a:avLst/>
            </a:prstGeom>
            <a:ln w="38100" cmpd="dbl"/>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1560"/>
                </a:lnSpc>
              </a:pPr>
              <a:r>
                <a:rPr lang="en-GB" sz="1400" dirty="0" smtClean="0"/>
                <a:t>SCORPII</a:t>
              </a:r>
              <a:br>
                <a:rPr lang="en-GB" sz="1400" dirty="0" smtClean="0"/>
              </a:br>
              <a:r>
                <a:rPr lang="en-GB" sz="1400" dirty="0" smtClean="0"/>
                <a:t>Utility Cloud Side</a:t>
              </a:r>
              <a:endParaRPr lang="en-GB" sz="1400" dirty="0"/>
            </a:p>
          </p:txBody>
        </p:sp>
        <p:sp>
          <p:nvSpPr>
            <p:cNvPr id="81" name="Oval 3"/>
            <p:cNvSpPr/>
            <p:nvPr/>
          </p:nvSpPr>
          <p:spPr>
            <a:xfrm>
              <a:off x="5677659" y="4835516"/>
              <a:ext cx="422214" cy="251538"/>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solidFill>
            <a:ln w="76200" cmpd="sng">
              <a:solidFill>
                <a:schemeClr val="accent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82" name="Left-Right Arrow 81"/>
            <p:cNvSpPr/>
            <p:nvPr/>
          </p:nvSpPr>
          <p:spPr>
            <a:xfrm>
              <a:off x="4282254" y="4662961"/>
              <a:ext cx="605706" cy="298325"/>
            </a:xfrm>
            <a:prstGeom prst="lef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p>
          </p:txBody>
        </p:sp>
        <p:cxnSp>
          <p:nvCxnSpPr>
            <p:cNvPr id="83" name="Straight Connector 82"/>
            <p:cNvCxnSpPr/>
            <p:nvPr/>
          </p:nvCxnSpPr>
          <p:spPr>
            <a:xfrm>
              <a:off x="2451395" y="1241844"/>
              <a:ext cx="22022" cy="5083716"/>
            </a:xfrm>
            <a:prstGeom prst="line">
              <a:avLst/>
            </a:prstGeom>
            <a:ln w="28575" cmpd="sng">
              <a:prstDash val="dot"/>
              <a:headEnd type="none"/>
              <a:tailEnd type="none"/>
            </a:ln>
          </p:spPr>
          <p:style>
            <a:lnRef idx="1">
              <a:schemeClr val="dk1"/>
            </a:lnRef>
            <a:fillRef idx="0">
              <a:schemeClr val="dk1"/>
            </a:fillRef>
            <a:effectRef idx="0">
              <a:schemeClr val="dk1"/>
            </a:effectRef>
            <a:fontRef idx="minor">
              <a:schemeClr val="tx1"/>
            </a:fontRef>
          </p:style>
        </p:cxnSp>
        <p:cxnSp>
          <p:nvCxnSpPr>
            <p:cNvPr id="84" name="Straight Connector 83"/>
            <p:cNvCxnSpPr/>
            <p:nvPr/>
          </p:nvCxnSpPr>
          <p:spPr>
            <a:xfrm>
              <a:off x="7076101" y="1241844"/>
              <a:ext cx="22022" cy="5031571"/>
            </a:xfrm>
            <a:prstGeom prst="line">
              <a:avLst/>
            </a:prstGeom>
            <a:ln w="28575" cmpd="sng">
              <a:prstDash val="dot"/>
              <a:headEnd type="none"/>
              <a:tailEnd type="none"/>
            </a:ln>
          </p:spPr>
          <p:style>
            <a:lnRef idx="1">
              <a:schemeClr val="dk1"/>
            </a:lnRef>
            <a:fillRef idx="0">
              <a:schemeClr val="dk1"/>
            </a:fillRef>
            <a:effectRef idx="0">
              <a:schemeClr val="dk1"/>
            </a:effectRef>
            <a:fontRef idx="minor">
              <a:schemeClr val="tx1"/>
            </a:fontRef>
          </p:style>
        </p:cxnSp>
        <p:sp>
          <p:nvSpPr>
            <p:cNvPr id="85" name="TextBox 84"/>
            <p:cNvSpPr txBox="1"/>
            <p:nvPr/>
          </p:nvSpPr>
          <p:spPr>
            <a:xfrm>
              <a:off x="565042" y="6158179"/>
              <a:ext cx="1278978" cy="307777"/>
            </a:xfrm>
            <a:prstGeom prst="rect">
              <a:avLst/>
            </a:prstGeom>
            <a:noFill/>
          </p:spPr>
          <p:txBody>
            <a:bodyPr wrap="none" rtlCol="0">
              <a:spAutoFit/>
            </a:bodyPr>
            <a:lstStyle/>
            <a:p>
              <a:r>
                <a:rPr lang="en-GB" sz="1400" b="1" dirty="0" smtClean="0">
                  <a:latin typeface="+mj-lt"/>
                  <a:cs typeface="Times New Roman"/>
                </a:rPr>
                <a:t>Timestamp 1</a:t>
              </a:r>
              <a:endParaRPr lang="en-GB" sz="1400" b="1" dirty="0">
                <a:latin typeface="+mj-lt"/>
                <a:cs typeface="Times New Roman"/>
              </a:endParaRPr>
            </a:p>
          </p:txBody>
        </p:sp>
        <p:sp>
          <p:nvSpPr>
            <p:cNvPr id="86" name="TextBox 85"/>
            <p:cNvSpPr txBox="1"/>
            <p:nvPr/>
          </p:nvSpPr>
          <p:spPr>
            <a:xfrm>
              <a:off x="3862938" y="6178314"/>
              <a:ext cx="1278978" cy="307777"/>
            </a:xfrm>
            <a:prstGeom prst="rect">
              <a:avLst/>
            </a:prstGeom>
            <a:noFill/>
          </p:spPr>
          <p:txBody>
            <a:bodyPr wrap="none" rtlCol="0">
              <a:spAutoFit/>
            </a:bodyPr>
            <a:lstStyle/>
            <a:p>
              <a:r>
                <a:rPr lang="en-GB" sz="1400" b="1" dirty="0" smtClean="0">
                  <a:latin typeface="+mj-lt"/>
                  <a:cs typeface="Times New Roman"/>
                </a:rPr>
                <a:t>Timestamp 2</a:t>
              </a:r>
              <a:endParaRPr lang="en-GB" sz="1400" b="1" dirty="0">
                <a:latin typeface="+mj-lt"/>
                <a:cs typeface="Times New Roman"/>
              </a:endParaRPr>
            </a:p>
          </p:txBody>
        </p:sp>
        <p:sp>
          <p:nvSpPr>
            <p:cNvPr id="87" name="TextBox 86"/>
            <p:cNvSpPr txBox="1"/>
            <p:nvPr/>
          </p:nvSpPr>
          <p:spPr>
            <a:xfrm>
              <a:off x="7153614" y="6183845"/>
              <a:ext cx="1278978" cy="307777"/>
            </a:xfrm>
            <a:prstGeom prst="rect">
              <a:avLst/>
            </a:prstGeom>
            <a:noFill/>
          </p:spPr>
          <p:txBody>
            <a:bodyPr wrap="none" rtlCol="0">
              <a:spAutoFit/>
            </a:bodyPr>
            <a:lstStyle/>
            <a:p>
              <a:r>
                <a:rPr lang="en-GB" sz="1400" b="1" dirty="0" smtClean="0">
                  <a:latin typeface="+mj-lt"/>
                  <a:cs typeface="Times New Roman"/>
                </a:rPr>
                <a:t>Timestamp 3</a:t>
              </a:r>
              <a:endParaRPr lang="en-GB" sz="1400" b="1" dirty="0">
                <a:latin typeface="+mj-lt"/>
                <a:cs typeface="Times New Roman"/>
              </a:endParaRPr>
            </a:p>
          </p:txBody>
        </p:sp>
        <p:sp>
          <p:nvSpPr>
            <p:cNvPr id="88" name="TextBox 87"/>
            <p:cNvSpPr txBox="1"/>
            <p:nvPr/>
          </p:nvSpPr>
          <p:spPr>
            <a:xfrm>
              <a:off x="359991" y="1312826"/>
              <a:ext cx="2061771" cy="278969"/>
            </a:xfrm>
            <a:prstGeom prst="rect">
              <a:avLst/>
            </a:prstGeom>
            <a:noFill/>
          </p:spPr>
          <p:txBody>
            <a:bodyPr wrap="square" rtlCol="0">
              <a:spAutoFit/>
            </a:bodyPr>
            <a:lstStyle/>
            <a:p>
              <a:r>
                <a:rPr lang="en-GB" sz="1400" dirty="0" smtClean="0"/>
                <a:t>Discovery Servers</a:t>
              </a:r>
              <a:endParaRPr lang="en-GB" sz="1400" dirty="0"/>
            </a:p>
          </p:txBody>
        </p:sp>
        <p:sp>
          <p:nvSpPr>
            <p:cNvPr id="89" name="TextBox 88"/>
            <p:cNvSpPr txBox="1"/>
            <p:nvPr/>
          </p:nvSpPr>
          <p:spPr>
            <a:xfrm>
              <a:off x="7143470" y="1339483"/>
              <a:ext cx="1287804" cy="474247"/>
            </a:xfrm>
            <a:prstGeom prst="rect">
              <a:avLst/>
            </a:prstGeom>
            <a:noFill/>
          </p:spPr>
          <p:txBody>
            <a:bodyPr wrap="square" rtlCol="0">
              <a:spAutoFit/>
            </a:bodyPr>
            <a:lstStyle/>
            <a:p>
              <a:r>
                <a:rPr lang="en-GB" sz="1400" dirty="0" smtClean="0"/>
                <a:t>Discovery</a:t>
              </a:r>
              <a:br>
                <a:rPr lang="en-GB" sz="1400" dirty="0" smtClean="0"/>
              </a:br>
              <a:r>
                <a:rPr lang="en-GB" sz="1400" dirty="0" smtClean="0"/>
                <a:t>Server</a:t>
              </a:r>
              <a:endParaRPr lang="en-GB" sz="1400" dirty="0"/>
            </a:p>
          </p:txBody>
        </p:sp>
        <p:sp>
          <p:nvSpPr>
            <p:cNvPr id="90" name="TextBox 89"/>
            <p:cNvSpPr txBox="1"/>
            <p:nvPr/>
          </p:nvSpPr>
          <p:spPr>
            <a:xfrm>
              <a:off x="2749828" y="1212883"/>
              <a:ext cx="2246473" cy="278969"/>
            </a:xfrm>
            <a:prstGeom prst="rect">
              <a:avLst/>
            </a:prstGeom>
            <a:noFill/>
          </p:spPr>
          <p:txBody>
            <a:bodyPr wrap="square" rtlCol="0">
              <a:spAutoFit/>
            </a:bodyPr>
            <a:lstStyle/>
            <a:p>
              <a:r>
                <a:rPr lang="en-GB" sz="1400" dirty="0" smtClean="0"/>
                <a:t>Discovery Servers</a:t>
              </a:r>
              <a:endParaRPr lang="en-GB" sz="1400" dirty="0"/>
            </a:p>
          </p:txBody>
        </p:sp>
        <p:sp>
          <p:nvSpPr>
            <p:cNvPr id="91" name="Rounded Rectangle 90"/>
            <p:cNvSpPr/>
            <p:nvPr/>
          </p:nvSpPr>
          <p:spPr>
            <a:xfrm>
              <a:off x="8180358" y="4488123"/>
              <a:ext cx="791962" cy="517663"/>
            </a:xfrm>
            <a:prstGeom prst="roundRect">
              <a:avLst/>
            </a:prstGeom>
            <a:ln w="38100" cmpd="dbl">
              <a:solidFill>
                <a:schemeClr val="bg1">
                  <a:lumMod val="65000"/>
                </a:schemeClr>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1060"/>
                </a:lnSpc>
              </a:pPr>
              <a:r>
                <a:rPr lang="en-GB" sz="1200" dirty="0" smtClean="0">
                  <a:solidFill>
                    <a:schemeClr val="bg1">
                      <a:lumMod val="65000"/>
                    </a:schemeClr>
                  </a:solidFill>
                </a:rPr>
                <a:t>SCORPII</a:t>
              </a:r>
              <a:br>
                <a:rPr lang="en-GB" sz="1200" dirty="0" smtClean="0">
                  <a:solidFill>
                    <a:schemeClr val="bg1">
                      <a:lumMod val="65000"/>
                    </a:schemeClr>
                  </a:solidFill>
                </a:rPr>
              </a:br>
              <a:r>
                <a:rPr lang="en-GB" sz="1200" dirty="0" smtClean="0">
                  <a:solidFill>
                    <a:schemeClr val="bg1">
                      <a:lumMod val="65000"/>
                    </a:schemeClr>
                  </a:solidFill>
                </a:rPr>
                <a:t>Utility Cloud Side</a:t>
              </a:r>
              <a:endParaRPr lang="en-GB" sz="1200" dirty="0">
                <a:solidFill>
                  <a:schemeClr val="bg1">
                    <a:lumMod val="65000"/>
                  </a:schemeClr>
                </a:solidFill>
              </a:endParaRPr>
            </a:p>
          </p:txBody>
        </p:sp>
        <p:sp>
          <p:nvSpPr>
            <p:cNvPr id="92" name="Oval 3"/>
            <p:cNvSpPr/>
            <p:nvPr/>
          </p:nvSpPr>
          <p:spPr>
            <a:xfrm>
              <a:off x="8723106" y="4938538"/>
              <a:ext cx="246196" cy="147406"/>
            </a:xfrm>
            <a:custGeom>
              <a:avLst/>
              <a:gdLst/>
              <a:ahLst/>
              <a:cxnLst/>
              <a:rect l="l" t="t" r="r" b="b"/>
              <a:pathLst>
                <a:path w="5126979" h="3256761">
                  <a:moveTo>
                    <a:pt x="2956616" y="0"/>
                  </a:moveTo>
                  <a:cubicBezTo>
                    <a:pt x="3712686" y="0"/>
                    <a:pt x="4325601" y="583525"/>
                    <a:pt x="4325601" y="1303339"/>
                  </a:cubicBezTo>
                  <a:lnTo>
                    <a:pt x="4323767" y="1337928"/>
                  </a:lnTo>
                  <a:lnTo>
                    <a:pt x="4404548" y="1357398"/>
                  </a:lnTo>
                  <a:cubicBezTo>
                    <a:pt x="4823088" y="1479425"/>
                    <a:pt x="5126979" y="1845374"/>
                    <a:pt x="5126979" y="2277855"/>
                  </a:cubicBezTo>
                  <a:cubicBezTo>
                    <a:pt x="5126979" y="2743605"/>
                    <a:pt x="4774538" y="3132192"/>
                    <a:pt x="4306013" y="3222061"/>
                  </a:cubicBezTo>
                  <a:lnTo>
                    <a:pt x="4274424" y="3226580"/>
                  </a:lnTo>
                  <a:lnTo>
                    <a:pt x="4262234" y="3233197"/>
                  </a:lnTo>
                  <a:cubicBezTo>
                    <a:pt x="4226360" y="3248371"/>
                    <a:pt x="4186919" y="3256761"/>
                    <a:pt x="4145518" y="3256761"/>
                  </a:cubicBezTo>
                  <a:lnTo>
                    <a:pt x="1101229" y="3256761"/>
                  </a:lnTo>
                  <a:cubicBezTo>
                    <a:pt x="1080529" y="3256761"/>
                    <a:pt x="1060318" y="3254664"/>
                    <a:pt x="1040799" y="3250669"/>
                  </a:cubicBezTo>
                  <a:lnTo>
                    <a:pt x="1008756" y="3240723"/>
                  </a:lnTo>
                  <a:lnTo>
                    <a:pt x="923055" y="3236666"/>
                  </a:lnTo>
                  <a:cubicBezTo>
                    <a:pt x="404589" y="3187311"/>
                    <a:pt x="0" y="2776872"/>
                    <a:pt x="0" y="2277855"/>
                  </a:cubicBezTo>
                  <a:cubicBezTo>
                    <a:pt x="0" y="1911909"/>
                    <a:pt x="217579" y="1593599"/>
                    <a:pt x="538089" y="1430392"/>
                  </a:cubicBezTo>
                  <a:lnTo>
                    <a:pt x="561801" y="1419685"/>
                  </a:lnTo>
                  <a:lnTo>
                    <a:pt x="559452" y="1374541"/>
                  </a:lnTo>
                  <a:cubicBezTo>
                    <a:pt x="559452" y="961238"/>
                    <a:pt x="904701" y="626189"/>
                    <a:pt x="1330587" y="626189"/>
                  </a:cubicBezTo>
                  <a:cubicBezTo>
                    <a:pt x="1437059" y="626189"/>
                    <a:pt x="1538490" y="647130"/>
                    <a:pt x="1630748" y="684998"/>
                  </a:cubicBezTo>
                  <a:lnTo>
                    <a:pt x="1726001" y="735173"/>
                  </a:lnTo>
                  <a:lnTo>
                    <a:pt x="1752860" y="682090"/>
                  </a:lnTo>
                  <a:cubicBezTo>
                    <a:pt x="1984683" y="275807"/>
                    <a:pt x="2436818" y="0"/>
                    <a:pt x="2956616" y="0"/>
                  </a:cubicBezTo>
                  <a:close/>
                </a:path>
              </a:pathLst>
            </a:custGeom>
            <a:solidFill>
              <a:schemeClr val="bg1">
                <a:alpha val="76000"/>
              </a:schemeClr>
            </a:solidFill>
            <a:ln w="28575" cmpd="sng">
              <a:solidFill>
                <a:srgbClr val="87A3BB"/>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93" name="TextBox 92"/>
            <p:cNvSpPr txBox="1"/>
            <p:nvPr/>
          </p:nvSpPr>
          <p:spPr>
            <a:xfrm>
              <a:off x="1390876" y="4342027"/>
              <a:ext cx="1082540" cy="278969"/>
            </a:xfrm>
            <a:prstGeom prst="rect">
              <a:avLst/>
            </a:prstGeom>
            <a:noFill/>
          </p:spPr>
          <p:txBody>
            <a:bodyPr wrap="square" rtlCol="0">
              <a:spAutoFit/>
            </a:bodyPr>
            <a:lstStyle/>
            <a:p>
              <a:r>
                <a:rPr lang="en-GB" sz="1400" dirty="0" smtClean="0"/>
                <a:t>Discover</a:t>
              </a:r>
              <a:endParaRPr lang="en-GB" sz="1400" dirty="0"/>
            </a:p>
          </p:txBody>
        </p:sp>
        <p:sp>
          <p:nvSpPr>
            <p:cNvPr id="94" name="TextBox 93"/>
            <p:cNvSpPr txBox="1"/>
            <p:nvPr/>
          </p:nvSpPr>
          <p:spPr>
            <a:xfrm>
              <a:off x="2640511" y="4312782"/>
              <a:ext cx="1082540" cy="278969"/>
            </a:xfrm>
            <a:prstGeom prst="rect">
              <a:avLst/>
            </a:prstGeom>
            <a:noFill/>
          </p:spPr>
          <p:txBody>
            <a:bodyPr wrap="square" rtlCol="0">
              <a:spAutoFit/>
            </a:bodyPr>
            <a:lstStyle/>
            <a:p>
              <a:r>
                <a:rPr lang="en-GB" sz="1400" dirty="0" smtClean="0"/>
                <a:t>Discover</a:t>
              </a:r>
              <a:endParaRPr lang="en-GB" sz="1400" dirty="0"/>
            </a:p>
          </p:txBody>
        </p:sp>
        <p:sp>
          <p:nvSpPr>
            <p:cNvPr id="95" name="TextBox 94"/>
            <p:cNvSpPr txBox="1"/>
            <p:nvPr/>
          </p:nvSpPr>
          <p:spPr>
            <a:xfrm>
              <a:off x="8133702" y="4073883"/>
              <a:ext cx="1082540" cy="278969"/>
            </a:xfrm>
            <a:prstGeom prst="rect">
              <a:avLst/>
            </a:prstGeom>
            <a:noFill/>
          </p:spPr>
          <p:txBody>
            <a:bodyPr wrap="square" rtlCol="0">
              <a:spAutoFit/>
            </a:bodyPr>
            <a:lstStyle/>
            <a:p>
              <a:r>
                <a:rPr lang="en-GB" sz="1400" dirty="0" smtClean="0"/>
                <a:t>Discover</a:t>
              </a:r>
              <a:endParaRPr lang="en-GB" sz="1400" dirty="0"/>
            </a:p>
          </p:txBody>
        </p:sp>
        <p:sp>
          <p:nvSpPr>
            <p:cNvPr id="96" name="TextBox 95"/>
            <p:cNvSpPr txBox="1"/>
            <p:nvPr/>
          </p:nvSpPr>
          <p:spPr>
            <a:xfrm>
              <a:off x="7143470" y="2908146"/>
              <a:ext cx="742863" cy="474247"/>
            </a:xfrm>
            <a:prstGeom prst="rect">
              <a:avLst/>
            </a:prstGeom>
            <a:noFill/>
          </p:spPr>
          <p:txBody>
            <a:bodyPr wrap="none" rtlCol="0">
              <a:spAutoFit/>
            </a:bodyPr>
            <a:lstStyle/>
            <a:p>
              <a:r>
                <a:rPr lang="en-GB" sz="1400" dirty="0" smtClean="0"/>
                <a:t>Smart</a:t>
              </a:r>
              <a:br>
                <a:rPr lang="en-GB" sz="1400" dirty="0" smtClean="0"/>
              </a:br>
              <a:r>
                <a:rPr lang="en-GB" sz="1400" dirty="0" smtClean="0"/>
                <a:t>Objects</a:t>
              </a:r>
              <a:endParaRPr lang="en-GB" sz="1400" dirty="0"/>
            </a:p>
          </p:txBody>
        </p:sp>
        <p:sp>
          <p:nvSpPr>
            <p:cNvPr id="97" name="TextBox 96"/>
            <p:cNvSpPr txBox="1"/>
            <p:nvPr/>
          </p:nvSpPr>
          <p:spPr>
            <a:xfrm>
              <a:off x="2527303" y="3626637"/>
              <a:ext cx="1754952" cy="278969"/>
            </a:xfrm>
            <a:prstGeom prst="rect">
              <a:avLst/>
            </a:prstGeom>
            <a:noFill/>
          </p:spPr>
          <p:txBody>
            <a:bodyPr wrap="square" rtlCol="0">
              <a:spAutoFit/>
            </a:bodyPr>
            <a:lstStyle/>
            <a:p>
              <a:r>
                <a:rPr lang="en-GB" sz="1400" dirty="0" smtClean="0"/>
                <a:t>Smart Objects</a:t>
              </a:r>
              <a:endParaRPr lang="en-GB" sz="1400" dirty="0"/>
            </a:p>
          </p:txBody>
        </p:sp>
        <p:sp>
          <p:nvSpPr>
            <p:cNvPr id="98" name="TextBox 97"/>
            <p:cNvSpPr txBox="1"/>
            <p:nvPr/>
          </p:nvSpPr>
          <p:spPr>
            <a:xfrm>
              <a:off x="170971" y="3394337"/>
              <a:ext cx="742863" cy="474247"/>
            </a:xfrm>
            <a:prstGeom prst="rect">
              <a:avLst/>
            </a:prstGeom>
            <a:noFill/>
          </p:spPr>
          <p:txBody>
            <a:bodyPr wrap="none" rtlCol="0">
              <a:spAutoFit/>
            </a:bodyPr>
            <a:lstStyle/>
            <a:p>
              <a:r>
                <a:rPr lang="en-GB" sz="1400" dirty="0" smtClean="0"/>
                <a:t>Smart</a:t>
              </a:r>
              <a:br>
                <a:rPr lang="en-GB" sz="1400" dirty="0" smtClean="0"/>
              </a:br>
              <a:r>
                <a:rPr lang="en-GB" sz="1400" dirty="0" smtClean="0"/>
                <a:t>Objects</a:t>
              </a:r>
              <a:endParaRPr lang="en-GB" sz="1400" dirty="0"/>
            </a:p>
          </p:txBody>
        </p:sp>
        <p:sp>
          <p:nvSpPr>
            <p:cNvPr id="99" name="Up Arrow 98"/>
            <p:cNvSpPr/>
            <p:nvPr/>
          </p:nvSpPr>
          <p:spPr>
            <a:xfrm>
              <a:off x="580644" y="4055847"/>
              <a:ext cx="1002988" cy="453034"/>
            </a:xfrm>
            <a:prstGeom prst="up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GB" sz="1400"/>
            </a:p>
          </p:txBody>
        </p:sp>
        <p:sp>
          <p:nvSpPr>
            <p:cNvPr id="100" name="Up Arrow 99"/>
            <p:cNvSpPr/>
            <p:nvPr/>
          </p:nvSpPr>
          <p:spPr>
            <a:xfrm>
              <a:off x="3352939" y="4056375"/>
              <a:ext cx="1002988" cy="453034"/>
            </a:xfrm>
            <a:prstGeom prst="up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GB" sz="1400"/>
            </a:p>
          </p:txBody>
        </p:sp>
        <p:sp>
          <p:nvSpPr>
            <p:cNvPr id="101" name="Up Arrow 100"/>
            <p:cNvSpPr/>
            <p:nvPr/>
          </p:nvSpPr>
          <p:spPr>
            <a:xfrm>
              <a:off x="7116973" y="3992508"/>
              <a:ext cx="1002988" cy="453034"/>
            </a:xfrm>
            <a:prstGeom prst="up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GB" sz="1400"/>
            </a:p>
          </p:txBody>
        </p:sp>
      </p:grpSp>
      <p:sp>
        <p:nvSpPr>
          <p:cNvPr id="3" name="Date Placeholder 2"/>
          <p:cNvSpPr>
            <a:spLocks noGrp="1"/>
          </p:cNvSpPr>
          <p:nvPr>
            <p:ph type="dt" sz="half" idx="10"/>
          </p:nvPr>
        </p:nvSpPr>
        <p:spPr/>
        <p:txBody>
          <a:bodyPr/>
          <a:lstStyle/>
          <a:p>
            <a:fld id="{F236B808-E302-4117-B695-C4F7FCC79CAE}" type="datetime1">
              <a:rPr lang="en-US" smtClean="0"/>
              <a:t>8/16/2017</a:t>
            </a:fld>
            <a:endParaRPr lang="en-US"/>
          </a:p>
        </p:txBody>
      </p:sp>
      <p:sp>
        <p:nvSpPr>
          <p:cNvPr id="102" name="Footer Placeholder 101"/>
          <p:cNvSpPr>
            <a:spLocks noGrp="1"/>
          </p:cNvSpPr>
          <p:nvPr>
            <p:ph type="ftr" sz="quarter" idx="12"/>
          </p:nvPr>
        </p:nvSpPr>
        <p:spPr/>
        <p:txBody>
          <a:bodyPr/>
          <a:lstStyle/>
          <a:p>
            <a:r>
              <a:rPr lang="en-US" smtClean="0"/>
              <a:t>Satish Srirama</a:t>
            </a:r>
            <a:endParaRPr lang="en-US" dirty="0"/>
          </a:p>
        </p:txBody>
      </p:sp>
      <p:sp>
        <p:nvSpPr>
          <p:cNvPr id="103" name="Slide Number Placeholder 102"/>
          <p:cNvSpPr>
            <a:spLocks noGrp="1"/>
          </p:cNvSpPr>
          <p:nvPr>
            <p:ph type="sldNum" sz="quarter" idx="11"/>
          </p:nvPr>
        </p:nvSpPr>
        <p:spPr/>
        <p:txBody>
          <a:bodyPr/>
          <a:lstStyle/>
          <a:p>
            <a:fld id="{5E13CB73-4A80-4381-9D36-E4FAC6A4A2C5}" type="slidenum">
              <a:rPr lang="en-US" smtClean="0"/>
              <a:pPr/>
              <a:t>45</a:t>
            </a:fld>
            <a:endParaRPr lang="en-US" dirty="0"/>
          </a:p>
        </p:txBody>
      </p:sp>
    </p:spTree>
    <p:extLst>
      <p:ext uri="{BB962C8B-B14F-4D97-AF65-F5344CB8AC3E}">
        <p14:creationId xmlns:p14="http://schemas.microsoft.com/office/powerpoint/2010/main" val="34223661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Discovery </a:t>
            </a:r>
            <a:r>
              <a:rPr lang="en-US" dirty="0"/>
              <a:t>W</a:t>
            </a:r>
            <a:r>
              <a:rPr lang="en-US" dirty="0" smtClean="0"/>
              <a:t>orkflow</a:t>
            </a:r>
            <a:endParaRPr lang="en-US" dirty="0"/>
          </a:p>
        </p:txBody>
      </p:sp>
      <p:sp>
        <p:nvSpPr>
          <p:cNvPr id="8" name="Content Placeholder 7"/>
          <p:cNvSpPr>
            <a:spLocks noGrp="1"/>
          </p:cNvSpPr>
          <p:nvPr>
            <p:ph idx="1"/>
          </p:nvPr>
        </p:nvSpPr>
        <p:spPr/>
        <p:txBody>
          <a:bodyPr/>
          <a:lstStyle/>
          <a:p>
            <a:r>
              <a:rPr lang="en-US" dirty="0" smtClean="0"/>
              <a:t>Workflow approach selection</a:t>
            </a:r>
          </a:p>
          <a:p>
            <a:r>
              <a:rPr lang="en-US" dirty="0" smtClean="0"/>
              <a:t>Fuzzy sets and Cost Performance Index</a:t>
            </a:r>
            <a:endParaRPr lang="en-US" dirty="0"/>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294772" y="2903404"/>
            <a:ext cx="8539138" cy="3268796"/>
          </a:xfrm>
          <a:prstGeom prst="rect">
            <a:avLst/>
          </a:prstGeom>
        </p:spPr>
      </p:pic>
      <p:sp>
        <p:nvSpPr>
          <p:cNvPr id="3" name="Date Placeholder 2"/>
          <p:cNvSpPr>
            <a:spLocks noGrp="1"/>
          </p:cNvSpPr>
          <p:nvPr>
            <p:ph type="dt" sz="half" idx="10"/>
          </p:nvPr>
        </p:nvSpPr>
        <p:spPr/>
        <p:txBody>
          <a:bodyPr/>
          <a:lstStyle/>
          <a:p>
            <a:fld id="{01A0498A-8859-47AD-A8D1-93C246825588}" type="datetime1">
              <a:rPr lang="en-US" smtClean="0"/>
              <a:t>8/16/2017</a:t>
            </a:fld>
            <a:endParaRPr lang="en-US"/>
          </a:p>
        </p:txBody>
      </p:sp>
      <p:sp>
        <p:nvSpPr>
          <p:cNvPr id="9" name="Footer Placeholder 8"/>
          <p:cNvSpPr>
            <a:spLocks noGrp="1"/>
          </p:cNvSpPr>
          <p:nvPr>
            <p:ph type="ftr" sz="quarter" idx="12"/>
          </p:nvPr>
        </p:nvSpPr>
        <p:spPr/>
        <p:txBody>
          <a:bodyPr/>
          <a:lstStyle/>
          <a:p>
            <a:r>
              <a:rPr lang="en-US" smtClean="0"/>
              <a:t>Satish Srirama</a:t>
            </a:r>
            <a:endParaRPr lang="en-US" dirty="0"/>
          </a:p>
        </p:txBody>
      </p:sp>
      <p:sp>
        <p:nvSpPr>
          <p:cNvPr id="10" name="Slide Number Placeholder 9"/>
          <p:cNvSpPr>
            <a:spLocks noGrp="1"/>
          </p:cNvSpPr>
          <p:nvPr>
            <p:ph type="sldNum" sz="quarter" idx="11"/>
          </p:nvPr>
        </p:nvSpPr>
        <p:spPr/>
        <p:txBody>
          <a:bodyPr/>
          <a:lstStyle/>
          <a:p>
            <a:fld id="{5E13CB73-4A80-4381-9D36-E4FAC6A4A2C5}" type="slidenum">
              <a:rPr lang="en-US" smtClean="0"/>
              <a:pPr/>
              <a:t>46</a:t>
            </a:fld>
            <a:endParaRPr lang="en-US" dirty="0"/>
          </a:p>
        </p:txBody>
      </p:sp>
      <p:sp>
        <p:nvSpPr>
          <p:cNvPr id="11" name="TextBox 10"/>
          <p:cNvSpPr txBox="1"/>
          <p:nvPr/>
        </p:nvSpPr>
        <p:spPr>
          <a:xfrm>
            <a:off x="2438400" y="5955268"/>
            <a:ext cx="2357120" cy="369332"/>
          </a:xfrm>
          <a:prstGeom prst="rect">
            <a:avLst/>
          </a:prstGeom>
          <a:noFill/>
        </p:spPr>
        <p:txBody>
          <a:bodyPr wrap="none" rtlCol="0">
            <a:spAutoFit/>
          </a:bodyPr>
          <a:lstStyle/>
          <a:p>
            <a:r>
              <a:rPr lang="en-US" dirty="0" smtClean="0">
                <a:solidFill>
                  <a:srgbClr val="C00000"/>
                </a:solidFill>
              </a:rPr>
              <a:t>[Chang et al, SCC 2015]</a:t>
            </a:r>
            <a:endParaRPr lang="en-US" dirty="0">
              <a:solidFill>
                <a:srgbClr val="C00000"/>
              </a:solidFill>
            </a:endParaRPr>
          </a:p>
        </p:txBody>
      </p:sp>
    </p:spTree>
    <p:extLst>
      <p:ext uri="{BB962C8B-B14F-4D97-AF65-F5344CB8AC3E}">
        <p14:creationId xmlns:p14="http://schemas.microsoft.com/office/powerpoint/2010/main" val="28040062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Roadmap - </a:t>
            </a:r>
            <a:r>
              <a:rPr lang="en-US" dirty="0" err="1" smtClean="0"/>
              <a:t>IoT</a:t>
            </a:r>
            <a:endParaRPr lang="en-US" dirty="0"/>
          </a:p>
        </p:txBody>
      </p:sp>
      <p:sp>
        <p:nvSpPr>
          <p:cNvPr id="3" name="Date Placeholder 2"/>
          <p:cNvSpPr>
            <a:spLocks noGrp="1"/>
          </p:cNvSpPr>
          <p:nvPr>
            <p:ph type="dt" sz="half" idx="10"/>
          </p:nvPr>
        </p:nvSpPr>
        <p:spPr/>
        <p:txBody>
          <a:bodyPr/>
          <a:lstStyle/>
          <a:p>
            <a:fld id="{E8B61F64-0A9F-41B3-A16C-A9625F7D7B7B}" type="datetime1">
              <a:rPr lang="en-US" smtClean="0"/>
              <a:t>8/16/2017</a:t>
            </a:fld>
            <a:endParaRPr lang="en-US"/>
          </a:p>
        </p:txBody>
      </p:sp>
      <p:sp>
        <p:nvSpPr>
          <p:cNvPr id="5" name="Footer Placeholder 4"/>
          <p:cNvSpPr>
            <a:spLocks noGrp="1"/>
          </p:cNvSpPr>
          <p:nvPr>
            <p:ph type="ftr" sz="quarter" idx="12"/>
          </p:nvPr>
        </p:nvSpPr>
        <p:spPr/>
        <p:txBody>
          <a:bodyPr/>
          <a:lstStyle/>
          <a:p>
            <a:r>
              <a:rPr lang="en-US" smtClean="0"/>
              <a:t>Satish Srirama</a:t>
            </a:r>
            <a:endParaRPr lang="en-US" dirty="0"/>
          </a:p>
        </p:txBody>
      </p:sp>
      <p:sp>
        <p:nvSpPr>
          <p:cNvPr id="11" name="Slide Number Placeholder 10"/>
          <p:cNvSpPr>
            <a:spLocks noGrp="1"/>
          </p:cNvSpPr>
          <p:nvPr>
            <p:ph type="sldNum" sz="quarter" idx="11"/>
          </p:nvPr>
        </p:nvSpPr>
        <p:spPr/>
        <p:txBody>
          <a:bodyPr/>
          <a:lstStyle/>
          <a:p>
            <a:fld id="{5E13CB73-4A80-4381-9D36-E4FAC6A4A2C5}" type="slidenum">
              <a:rPr lang="en-US" smtClean="0"/>
              <a:pPr/>
              <a:t>47</a:t>
            </a:fld>
            <a:endParaRPr lang="en-US" dirty="0"/>
          </a:p>
        </p:txBody>
      </p:sp>
      <p:grpSp>
        <p:nvGrpSpPr>
          <p:cNvPr id="18" name="Group 17"/>
          <p:cNvGrpSpPr/>
          <p:nvPr/>
        </p:nvGrpSpPr>
        <p:grpSpPr>
          <a:xfrm>
            <a:off x="76200" y="1524001"/>
            <a:ext cx="9406492" cy="4667562"/>
            <a:chOff x="2234648" y="1524001"/>
            <a:chExt cx="9406492" cy="4667562"/>
          </a:xfrm>
        </p:grpSpPr>
        <p:sp>
          <p:nvSpPr>
            <p:cNvPr id="19" name="Triangle 3"/>
            <p:cNvSpPr/>
            <p:nvPr/>
          </p:nvSpPr>
          <p:spPr>
            <a:xfrm>
              <a:off x="2234648" y="1524001"/>
              <a:ext cx="6380601" cy="4651513"/>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20" name="Straight Connector 19"/>
            <p:cNvCxnSpPr/>
            <p:nvPr/>
          </p:nvCxnSpPr>
          <p:spPr>
            <a:xfrm>
              <a:off x="2902226" y="5260818"/>
              <a:ext cx="5070762" cy="0"/>
            </a:xfrm>
            <a:prstGeom prst="line">
              <a:avLst/>
            </a:prstGeom>
            <a:ln/>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2764814" y="5537887"/>
              <a:ext cx="5275034" cy="369332"/>
            </a:xfrm>
            <a:prstGeom prst="rect">
              <a:avLst/>
            </a:prstGeom>
            <a:noFill/>
          </p:spPr>
          <p:txBody>
            <a:bodyPr wrap="none" rtlCol="0">
              <a:spAutoFit/>
            </a:bodyPr>
            <a:lstStyle/>
            <a:p>
              <a:r>
                <a:rPr lang="en-US" b="1" dirty="0"/>
                <a:t>Energy-Efficient and Cost-Efficient Connected Things</a:t>
              </a:r>
            </a:p>
          </p:txBody>
        </p:sp>
        <p:sp>
          <p:nvSpPr>
            <p:cNvPr id="22" name="TextBox 21"/>
            <p:cNvSpPr txBox="1"/>
            <p:nvPr/>
          </p:nvSpPr>
          <p:spPr>
            <a:xfrm>
              <a:off x="3923693" y="4608976"/>
              <a:ext cx="3046155" cy="369332"/>
            </a:xfrm>
            <a:prstGeom prst="rect">
              <a:avLst/>
            </a:prstGeom>
            <a:noFill/>
          </p:spPr>
          <p:txBody>
            <a:bodyPr wrap="none" rtlCol="0">
              <a:spAutoFit/>
            </a:bodyPr>
            <a:lstStyle/>
            <a:p>
              <a:r>
                <a:rPr lang="en-US" b="1" dirty="0"/>
                <a:t>Reliable Adaptive Middleware</a:t>
              </a:r>
            </a:p>
          </p:txBody>
        </p:sp>
        <p:sp>
          <p:nvSpPr>
            <p:cNvPr id="26" name="TextBox 25"/>
            <p:cNvSpPr txBox="1"/>
            <p:nvPr/>
          </p:nvSpPr>
          <p:spPr>
            <a:xfrm>
              <a:off x="4132507" y="3551793"/>
              <a:ext cx="2486715" cy="646331"/>
            </a:xfrm>
            <a:prstGeom prst="rect">
              <a:avLst/>
            </a:prstGeom>
            <a:noFill/>
          </p:spPr>
          <p:txBody>
            <a:bodyPr wrap="square" rtlCol="0">
              <a:spAutoFit/>
            </a:bodyPr>
            <a:lstStyle/>
            <a:p>
              <a:pPr algn="ctr"/>
              <a:r>
                <a:rPr lang="en-US" b="1" dirty="0"/>
                <a:t>Big Data Acquisition &amp; Analytics</a:t>
              </a:r>
            </a:p>
          </p:txBody>
        </p:sp>
        <p:cxnSp>
          <p:nvCxnSpPr>
            <p:cNvPr id="27" name="Straight Connector 26"/>
            <p:cNvCxnSpPr/>
            <p:nvPr/>
          </p:nvCxnSpPr>
          <p:spPr>
            <a:xfrm>
              <a:off x="3555725" y="4339610"/>
              <a:ext cx="3782093" cy="13152"/>
            </a:xfrm>
            <a:prstGeom prst="line">
              <a:avLst/>
            </a:prstGeom>
            <a:ln/>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flipV="1">
              <a:off x="4222703" y="3315853"/>
              <a:ext cx="2396519" cy="1"/>
            </a:xfrm>
            <a:prstGeom prst="line">
              <a:avLst/>
            </a:prstGeom>
            <a:ln/>
          </p:spPr>
          <p:style>
            <a:lnRef idx="2">
              <a:schemeClr val="dk1"/>
            </a:lnRef>
            <a:fillRef idx="0">
              <a:schemeClr val="dk1"/>
            </a:fillRef>
            <a:effectRef idx="1">
              <a:schemeClr val="dk1"/>
            </a:effectRef>
            <a:fontRef idx="minor">
              <a:schemeClr val="tx1"/>
            </a:fontRef>
          </p:style>
        </p:cxnSp>
        <p:sp>
          <p:nvSpPr>
            <p:cNvPr id="29" name="TextBox 28"/>
            <p:cNvSpPr txBox="1"/>
            <p:nvPr/>
          </p:nvSpPr>
          <p:spPr>
            <a:xfrm>
              <a:off x="4652572" y="2010117"/>
              <a:ext cx="1536778" cy="1200329"/>
            </a:xfrm>
            <a:prstGeom prst="rect">
              <a:avLst/>
            </a:prstGeom>
            <a:noFill/>
          </p:spPr>
          <p:txBody>
            <a:bodyPr wrap="square" rtlCol="0">
              <a:spAutoFit/>
            </a:bodyPr>
            <a:lstStyle/>
            <a:p>
              <a:pPr algn="ctr"/>
              <a:r>
                <a:rPr lang="en-US" b="1" dirty="0"/>
                <a:t>Domain Specific</a:t>
              </a:r>
              <a:br>
                <a:rPr lang="en-US" b="1" dirty="0"/>
              </a:br>
              <a:r>
                <a:rPr lang="en-US" b="1" dirty="0"/>
                <a:t>Service</a:t>
              </a:r>
              <a:br>
                <a:rPr lang="en-US" b="1" dirty="0"/>
              </a:br>
              <a:r>
                <a:rPr lang="en-US" b="1" dirty="0"/>
                <a:t>Provisioning</a:t>
              </a:r>
            </a:p>
          </p:txBody>
        </p:sp>
        <p:sp>
          <p:nvSpPr>
            <p:cNvPr id="30" name="TextBox 29"/>
            <p:cNvSpPr txBox="1"/>
            <p:nvPr/>
          </p:nvSpPr>
          <p:spPr>
            <a:xfrm>
              <a:off x="6655860" y="2041920"/>
              <a:ext cx="3027111" cy="923330"/>
            </a:xfrm>
            <a:prstGeom prst="rect">
              <a:avLst/>
            </a:prstGeom>
            <a:noFill/>
          </p:spPr>
          <p:txBody>
            <a:bodyPr wrap="none" rtlCol="0">
              <a:spAutoFit/>
            </a:bodyPr>
            <a:lstStyle/>
            <a:p>
              <a:pPr marL="285750" indent="-285750">
                <a:buFont typeface="Arial" charset="0"/>
                <a:buChar char="•"/>
              </a:pPr>
              <a:r>
                <a:rPr lang="en-US" dirty="0" smtClean="0"/>
                <a:t>Smart Healthcare; </a:t>
              </a:r>
              <a:endParaRPr lang="en-US" dirty="0"/>
            </a:p>
            <a:p>
              <a:pPr marL="285750" indent="-285750">
                <a:buFont typeface="Arial" charset="0"/>
                <a:buChar char="•"/>
              </a:pPr>
              <a:r>
                <a:rPr lang="en-US" dirty="0"/>
                <a:t>Environmental </a:t>
              </a:r>
              <a:r>
                <a:rPr lang="en-US" dirty="0" smtClean="0"/>
                <a:t>Monitoring;</a:t>
              </a:r>
              <a:endParaRPr lang="en-US" dirty="0"/>
            </a:p>
            <a:p>
              <a:pPr marL="285750" indent="-285750">
                <a:buFont typeface="Arial" charset="0"/>
                <a:buChar char="•"/>
              </a:pPr>
              <a:r>
                <a:rPr lang="en-US" dirty="0" smtClean="0"/>
                <a:t>Smart Cities etc</a:t>
              </a:r>
              <a:r>
                <a:rPr lang="en-US" dirty="0"/>
                <a:t>.</a:t>
              </a:r>
            </a:p>
          </p:txBody>
        </p:sp>
        <p:sp>
          <p:nvSpPr>
            <p:cNvPr id="31" name="TextBox 30"/>
            <p:cNvSpPr txBox="1"/>
            <p:nvPr/>
          </p:nvSpPr>
          <p:spPr>
            <a:xfrm>
              <a:off x="7195308" y="3167096"/>
              <a:ext cx="4445832" cy="1200329"/>
            </a:xfrm>
            <a:prstGeom prst="rect">
              <a:avLst/>
            </a:prstGeom>
            <a:noFill/>
          </p:spPr>
          <p:txBody>
            <a:bodyPr wrap="none" rtlCol="0">
              <a:spAutoFit/>
            </a:bodyPr>
            <a:lstStyle/>
            <a:p>
              <a:pPr marL="285750" indent="-285750">
                <a:buFont typeface="Arial" charset="0"/>
                <a:buChar char="•"/>
              </a:pPr>
              <a:r>
                <a:rPr lang="en-US" dirty="0"/>
                <a:t>Elastic Cloud Processing;</a:t>
              </a:r>
            </a:p>
            <a:p>
              <a:pPr marL="285750" indent="-285750">
                <a:buFont typeface="Arial" charset="0"/>
                <a:buChar char="•"/>
              </a:pPr>
              <a:r>
                <a:rPr lang="en-US" dirty="0" smtClean="0"/>
                <a:t>MapReduce &amp; </a:t>
              </a:r>
              <a:r>
                <a:rPr lang="en-US" dirty="0"/>
                <a:t>Apache Hadoop Ecosystem</a:t>
              </a:r>
              <a:r>
                <a:rPr lang="en-US" dirty="0" smtClean="0"/>
                <a:t>;</a:t>
              </a:r>
            </a:p>
            <a:p>
              <a:pPr marL="285750" indent="-285750">
                <a:buFont typeface="Arial" charset="0"/>
                <a:buChar char="•"/>
              </a:pPr>
              <a:r>
                <a:rPr lang="en-US" dirty="0"/>
                <a:t>Machine Learning;</a:t>
              </a:r>
            </a:p>
            <a:p>
              <a:pPr marL="285750" indent="-285750">
                <a:buFont typeface="Arial" charset="0"/>
                <a:buChar char="•"/>
              </a:pPr>
              <a:r>
                <a:rPr lang="en-US" dirty="0" smtClean="0"/>
                <a:t>Stream Data Processing;</a:t>
              </a:r>
              <a:endParaRPr lang="en-US" dirty="0"/>
            </a:p>
          </p:txBody>
        </p:sp>
        <p:sp>
          <p:nvSpPr>
            <p:cNvPr id="32" name="TextBox 31"/>
            <p:cNvSpPr txBox="1"/>
            <p:nvPr/>
          </p:nvSpPr>
          <p:spPr>
            <a:xfrm>
              <a:off x="7781532" y="4298077"/>
              <a:ext cx="3473370" cy="923330"/>
            </a:xfrm>
            <a:prstGeom prst="rect">
              <a:avLst/>
            </a:prstGeom>
            <a:noFill/>
          </p:spPr>
          <p:txBody>
            <a:bodyPr wrap="square" rtlCol="0">
              <a:spAutoFit/>
            </a:bodyPr>
            <a:lstStyle/>
            <a:p>
              <a:pPr marL="285750" indent="-285750">
                <a:buFont typeface="Arial" charset="0"/>
                <a:buChar char="•"/>
              </a:pPr>
              <a:r>
                <a:rPr lang="en-US" dirty="0"/>
                <a:t>Service-Oriented </a:t>
              </a:r>
              <a:r>
                <a:rPr lang="en-US" dirty="0" smtClean="0"/>
                <a:t>Computing;</a:t>
              </a:r>
              <a:endParaRPr lang="en-US" dirty="0"/>
            </a:p>
            <a:p>
              <a:pPr marL="285750" indent="-285750">
                <a:buFont typeface="Arial" charset="0"/>
                <a:buChar char="•"/>
              </a:pPr>
              <a:r>
                <a:rPr lang="en-US" dirty="0"/>
                <a:t>Process Management;</a:t>
              </a:r>
            </a:p>
            <a:p>
              <a:pPr marL="285750" indent="-285750">
                <a:buFont typeface="Arial" charset="0"/>
                <a:buChar char="•"/>
              </a:pPr>
              <a:r>
                <a:rPr lang="en-US" dirty="0" err="1"/>
                <a:t>IoT</a:t>
              </a:r>
              <a:r>
                <a:rPr lang="en-US" dirty="0"/>
                <a:t> </a:t>
              </a:r>
              <a:r>
                <a:rPr lang="en-US" dirty="0" smtClean="0"/>
                <a:t>Platforms &amp; Fog Computing;</a:t>
              </a:r>
              <a:endParaRPr lang="en-US" dirty="0"/>
            </a:p>
          </p:txBody>
        </p:sp>
        <p:sp>
          <p:nvSpPr>
            <p:cNvPr id="34" name="TextBox 33"/>
            <p:cNvSpPr txBox="1"/>
            <p:nvPr/>
          </p:nvSpPr>
          <p:spPr>
            <a:xfrm>
              <a:off x="8345932" y="5268233"/>
              <a:ext cx="2295565" cy="923330"/>
            </a:xfrm>
            <a:prstGeom prst="rect">
              <a:avLst/>
            </a:prstGeom>
            <a:noFill/>
          </p:spPr>
          <p:txBody>
            <a:bodyPr wrap="none" rtlCol="0">
              <a:spAutoFit/>
            </a:bodyPr>
            <a:lstStyle/>
            <a:p>
              <a:pPr marL="285750" indent="-285750">
                <a:buFont typeface="Arial" charset="0"/>
                <a:buChar char="•"/>
              </a:pPr>
              <a:r>
                <a:rPr lang="en-US" dirty="0"/>
                <a:t>Mobile </a:t>
              </a:r>
              <a:r>
                <a:rPr lang="en-US" dirty="0" smtClean="0"/>
                <a:t>Computing;</a:t>
              </a:r>
              <a:endParaRPr lang="en-US" dirty="0"/>
            </a:p>
            <a:p>
              <a:pPr marL="285750" indent="-285750">
                <a:buFont typeface="Arial" charset="0"/>
                <a:buChar char="•"/>
              </a:pPr>
              <a:r>
                <a:rPr lang="en-US" dirty="0"/>
                <a:t>Wireless Sensor &amp;</a:t>
              </a:r>
              <a:br>
                <a:rPr lang="en-US" dirty="0"/>
              </a:br>
              <a:r>
                <a:rPr lang="en-US" dirty="0"/>
                <a:t>Actuator </a:t>
              </a:r>
              <a:r>
                <a:rPr lang="en-US" dirty="0" smtClean="0"/>
                <a:t>Networks;</a:t>
              </a:r>
              <a:endParaRPr lang="en-US" dirty="0"/>
            </a:p>
          </p:txBody>
        </p:sp>
      </p:grpSp>
      <p:sp>
        <p:nvSpPr>
          <p:cNvPr id="4" name="Rectangle 3"/>
          <p:cNvSpPr/>
          <p:nvPr/>
        </p:nvSpPr>
        <p:spPr>
          <a:xfrm>
            <a:off x="5897295" y="6336268"/>
            <a:ext cx="2332305" cy="369332"/>
          </a:xfrm>
          <a:prstGeom prst="rect">
            <a:avLst/>
          </a:prstGeom>
        </p:spPr>
        <p:txBody>
          <a:bodyPr wrap="none">
            <a:spAutoFit/>
          </a:bodyPr>
          <a:lstStyle/>
          <a:p>
            <a:r>
              <a:rPr lang="et-EE" dirty="0" smtClean="0">
                <a:solidFill>
                  <a:srgbClr val="C00000"/>
                </a:solidFill>
              </a:rPr>
              <a:t>[</a:t>
            </a:r>
            <a:r>
              <a:rPr lang="en-US" dirty="0" smtClean="0">
                <a:solidFill>
                  <a:srgbClr val="C00000"/>
                </a:solidFill>
              </a:rPr>
              <a:t>Srirama</a:t>
            </a:r>
            <a:r>
              <a:rPr lang="et-EE" dirty="0">
                <a:solidFill>
                  <a:srgbClr val="C00000"/>
                </a:solidFill>
              </a:rPr>
              <a:t>, </a:t>
            </a:r>
            <a:r>
              <a:rPr lang="en-US" dirty="0">
                <a:solidFill>
                  <a:srgbClr val="C00000"/>
                </a:solidFill>
              </a:rPr>
              <a:t>CSIICT</a:t>
            </a:r>
            <a:r>
              <a:rPr lang="et-EE" dirty="0">
                <a:solidFill>
                  <a:srgbClr val="C00000"/>
                </a:solidFill>
              </a:rPr>
              <a:t> 201</a:t>
            </a:r>
            <a:r>
              <a:rPr lang="en-GB" dirty="0">
                <a:solidFill>
                  <a:srgbClr val="C00000"/>
                </a:solidFill>
              </a:rPr>
              <a:t>7</a:t>
            </a:r>
            <a:r>
              <a:rPr lang="et-EE" dirty="0">
                <a:solidFill>
                  <a:srgbClr val="C00000"/>
                </a:solidFill>
              </a:rPr>
              <a:t>]</a:t>
            </a:r>
            <a:endParaRPr lang="en-GB" dirty="0"/>
          </a:p>
        </p:txBody>
      </p:sp>
    </p:spTree>
    <p:extLst>
      <p:ext uri="{BB962C8B-B14F-4D97-AF65-F5344CB8AC3E}">
        <p14:creationId xmlns:p14="http://schemas.microsoft.com/office/powerpoint/2010/main" val="1906183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GB" sz="4900" dirty="0" err="1" smtClean="0">
                <a:solidFill>
                  <a:srgbClr val="0000FF"/>
                </a:solidFill>
              </a:rPr>
              <a:t>IoT</a:t>
            </a:r>
            <a:r>
              <a:rPr lang="en-GB" sz="4900" dirty="0" smtClean="0">
                <a:solidFill>
                  <a:srgbClr val="0000FF"/>
                </a:solidFill>
              </a:rPr>
              <a:t> </a:t>
            </a:r>
            <a:r>
              <a:rPr lang="en-GB" sz="4900" dirty="0">
                <a:solidFill>
                  <a:srgbClr val="0000FF"/>
                </a:solidFill>
              </a:rPr>
              <a:t>and Smart </a:t>
            </a:r>
            <a:r>
              <a:rPr lang="en-GB" sz="4900" dirty="0" smtClean="0">
                <a:solidFill>
                  <a:srgbClr val="0000FF"/>
                </a:solidFill>
              </a:rPr>
              <a:t>Solutions </a:t>
            </a:r>
            <a:r>
              <a:rPr lang="en-GB" sz="4900" dirty="0">
                <a:solidFill>
                  <a:srgbClr val="0000FF"/>
                </a:solidFill>
              </a:rPr>
              <a:t>Laboratory</a:t>
            </a:r>
            <a:r>
              <a:rPr lang="en-GB" dirty="0" smtClean="0"/>
              <a:t> </a:t>
            </a:r>
            <a:endParaRPr lang="en-GB" dirty="0"/>
          </a:p>
        </p:txBody>
      </p:sp>
      <p:sp>
        <p:nvSpPr>
          <p:cNvPr id="3" name="Date Placeholder 2"/>
          <p:cNvSpPr>
            <a:spLocks noGrp="1"/>
          </p:cNvSpPr>
          <p:nvPr>
            <p:ph type="dt" sz="half" idx="10"/>
          </p:nvPr>
        </p:nvSpPr>
        <p:spPr/>
        <p:txBody>
          <a:bodyPr/>
          <a:lstStyle/>
          <a:p>
            <a:fld id="{9B88B103-8DA8-4ABC-8F07-3A9A9C10E30D}" type="datetime1">
              <a:rPr lang="en-US" smtClean="0"/>
              <a:t>8/16/2017</a:t>
            </a:fld>
            <a:endParaRPr lang="en-US"/>
          </a:p>
        </p:txBody>
      </p:sp>
      <p:sp>
        <p:nvSpPr>
          <p:cNvPr id="5" name="Slide Number Placeholder 4"/>
          <p:cNvSpPr>
            <a:spLocks noGrp="1"/>
          </p:cNvSpPr>
          <p:nvPr>
            <p:ph type="sldNum" sz="quarter" idx="11"/>
          </p:nvPr>
        </p:nvSpPr>
        <p:spPr/>
        <p:txBody>
          <a:bodyPr/>
          <a:lstStyle/>
          <a:p>
            <a:fld id="{5E13CB73-4A80-4381-9D36-E4FAC6A4A2C5}" type="slidenum">
              <a:rPr lang="en-US" smtClean="0"/>
              <a:pPr/>
              <a:t>48</a:t>
            </a:fld>
            <a:endParaRPr lang="en-US"/>
          </a:p>
        </p:txBody>
      </p:sp>
      <p:sp>
        <p:nvSpPr>
          <p:cNvPr id="4" name="Footer Placeholder 3"/>
          <p:cNvSpPr>
            <a:spLocks noGrp="1"/>
          </p:cNvSpPr>
          <p:nvPr>
            <p:ph type="ftr" sz="quarter" idx="12"/>
          </p:nvPr>
        </p:nvSpPr>
        <p:spPr/>
        <p:txBody>
          <a:bodyPr/>
          <a:lstStyle/>
          <a:p>
            <a:r>
              <a:rPr lang="en-US" smtClean="0"/>
              <a:t>Satish Srirama</a:t>
            </a:r>
            <a:endParaRPr lang="en-US"/>
          </a:p>
        </p:txBody>
      </p:sp>
      <p:pic>
        <p:nvPicPr>
          <p:cNvPr id="1026" name="Picture 2" descr="Teli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790" y="4772041"/>
            <a:ext cx="2001899" cy="7905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mart Home 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660" y="1676400"/>
            <a:ext cx="4045140" cy="26900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mc.cs.ut.ee/mcsite/resolveuid/ad4d1a1b5ae14303b0fa603b2ef8d8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2520" y="4616281"/>
            <a:ext cx="1932929" cy="11749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450660" y="1676400"/>
            <a:ext cx="4038600" cy="2690531"/>
          </a:xfrm>
          <a:prstGeom prst="rect">
            <a:avLst/>
          </a:prstGeom>
        </p:spPr>
      </p:pic>
    </p:spTree>
    <p:extLst>
      <p:ext uri="{BB962C8B-B14F-4D97-AF65-F5344CB8AC3E}">
        <p14:creationId xmlns:p14="http://schemas.microsoft.com/office/powerpoint/2010/main" val="37968412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IoTSS</a:t>
            </a:r>
            <a:r>
              <a:rPr lang="en-US" dirty="0" smtClean="0"/>
              <a:t> L</a:t>
            </a:r>
            <a:r>
              <a:rPr lang="et-EE" dirty="0" err="1" smtClean="0"/>
              <a:t>ab</a:t>
            </a:r>
            <a:r>
              <a:rPr lang="et-EE" dirty="0" smtClean="0"/>
              <a:t> </a:t>
            </a:r>
            <a:r>
              <a:rPr lang="en-US" dirty="0" smtClean="0"/>
              <a:t>- Activities</a:t>
            </a:r>
            <a:endParaRPr lang="en-GB" dirty="0"/>
          </a:p>
        </p:txBody>
      </p:sp>
      <p:sp>
        <p:nvSpPr>
          <p:cNvPr id="7" name="Content Placeholder 6"/>
          <p:cNvSpPr>
            <a:spLocks noGrp="1"/>
          </p:cNvSpPr>
          <p:nvPr>
            <p:ph idx="1"/>
          </p:nvPr>
        </p:nvSpPr>
        <p:spPr/>
        <p:txBody>
          <a:bodyPr>
            <a:normAutofit fontScale="62500" lnSpcReduction="20000"/>
          </a:bodyPr>
          <a:lstStyle/>
          <a:p>
            <a:r>
              <a:rPr lang="en-US" dirty="0" smtClean="0"/>
              <a:t>IoT research </a:t>
            </a:r>
            <a:r>
              <a:rPr lang="en-US" sz="2300" dirty="0" smtClean="0">
                <a:solidFill>
                  <a:srgbClr val="FF0000"/>
                </a:solidFill>
              </a:rPr>
              <a:t>[Chang et al, PMC 2014; Flores and Srirama, JSS 2014; Zhou et al, TSC 2016; Mass et al, SCC 2016; Chang et al, ICSOC </a:t>
            </a:r>
            <a:r>
              <a:rPr lang="en-US" sz="2300" dirty="0" smtClean="0">
                <a:solidFill>
                  <a:srgbClr val="FF0000"/>
                </a:solidFill>
              </a:rPr>
              <a:t>2012; Srirama, CSIICT 2017]</a:t>
            </a:r>
            <a:endParaRPr lang="en-US" sz="2300" dirty="0" smtClean="0">
              <a:solidFill>
                <a:srgbClr val="FF0000"/>
              </a:solidFill>
            </a:endParaRPr>
          </a:p>
          <a:p>
            <a:pPr lvl="1"/>
            <a:r>
              <a:rPr lang="en-US" dirty="0" smtClean="0"/>
              <a:t>Fog Computing, Mobile Cloud, Adaptive workflow mediation etc.</a:t>
            </a:r>
          </a:p>
          <a:p>
            <a:endParaRPr lang="en-US" dirty="0" smtClean="0"/>
          </a:p>
          <a:p>
            <a:r>
              <a:rPr lang="en-US" dirty="0" smtClean="0"/>
              <a:t>Design and develop IoT scenarios</a:t>
            </a:r>
          </a:p>
          <a:p>
            <a:pPr lvl="1"/>
            <a:r>
              <a:rPr lang="en-US" dirty="0" smtClean="0"/>
              <a:t>Testing facility </a:t>
            </a:r>
            <a:r>
              <a:rPr lang="en-US" dirty="0"/>
              <a:t>for EU Horizon 2020 Smart Cities &amp; Communities Lighthouse project </a:t>
            </a:r>
            <a:r>
              <a:rPr lang="en-US" dirty="0" err="1" smtClean="0">
                <a:solidFill>
                  <a:srgbClr val="FF0000"/>
                </a:solidFill>
              </a:rPr>
              <a:t>SmartEnCity</a:t>
            </a:r>
            <a:endParaRPr lang="en-US" dirty="0" smtClean="0">
              <a:solidFill>
                <a:srgbClr val="FF0000"/>
              </a:solidFill>
            </a:endParaRPr>
          </a:p>
          <a:p>
            <a:pPr lvl="1"/>
            <a:endParaRPr lang="en-US" dirty="0" smtClean="0"/>
          </a:p>
          <a:p>
            <a:r>
              <a:rPr lang="en-US" dirty="0" smtClean="0"/>
              <a:t>We are also interested in sociological aspects</a:t>
            </a:r>
          </a:p>
          <a:p>
            <a:pPr lvl="1"/>
            <a:r>
              <a:rPr lang="en-US" dirty="0" smtClean="0"/>
              <a:t>How easy it is to use the IoT solutions?</a:t>
            </a:r>
          </a:p>
          <a:p>
            <a:pPr lvl="1"/>
            <a:r>
              <a:rPr lang="en-US" dirty="0" smtClean="0"/>
              <a:t>How people benefit from it?</a:t>
            </a:r>
          </a:p>
          <a:p>
            <a:pPr lvl="1"/>
            <a:r>
              <a:rPr lang="en-US" dirty="0" smtClean="0"/>
              <a:t>Behavioral aspects</a:t>
            </a:r>
          </a:p>
          <a:p>
            <a:pPr lvl="1"/>
            <a:endParaRPr lang="en-US" dirty="0" smtClean="0"/>
          </a:p>
          <a:p>
            <a:r>
              <a:rPr lang="en-US" dirty="0" smtClean="0"/>
              <a:t>Business models</a:t>
            </a:r>
          </a:p>
          <a:p>
            <a:pPr lvl="1"/>
            <a:r>
              <a:rPr lang="en-US" dirty="0" smtClean="0"/>
              <a:t>How to encourage people in using these smart technologies?</a:t>
            </a:r>
          </a:p>
          <a:p>
            <a:endParaRPr lang="en-US" dirty="0"/>
          </a:p>
          <a:p>
            <a:endParaRPr lang="en-US" dirty="0" smtClean="0"/>
          </a:p>
          <a:p>
            <a:endParaRPr lang="en-US" dirty="0"/>
          </a:p>
        </p:txBody>
      </p:sp>
      <p:sp>
        <p:nvSpPr>
          <p:cNvPr id="3" name="Date Placeholder 2"/>
          <p:cNvSpPr>
            <a:spLocks noGrp="1"/>
          </p:cNvSpPr>
          <p:nvPr>
            <p:ph type="dt" sz="half" idx="10"/>
          </p:nvPr>
        </p:nvSpPr>
        <p:spPr/>
        <p:txBody>
          <a:bodyPr/>
          <a:lstStyle/>
          <a:p>
            <a:fld id="{D5BC2ED6-90AB-4E42-9FF8-674441BAF78E}" type="datetime1">
              <a:rPr lang="en-US" smtClean="0"/>
              <a:t>8/16/2017</a:t>
            </a:fld>
            <a:endParaRPr lang="en-US"/>
          </a:p>
        </p:txBody>
      </p:sp>
      <p:sp>
        <p:nvSpPr>
          <p:cNvPr id="5" name="Slide Number Placeholder 4"/>
          <p:cNvSpPr>
            <a:spLocks noGrp="1"/>
          </p:cNvSpPr>
          <p:nvPr>
            <p:ph type="sldNum" sz="quarter" idx="11"/>
          </p:nvPr>
        </p:nvSpPr>
        <p:spPr/>
        <p:txBody>
          <a:bodyPr/>
          <a:lstStyle/>
          <a:p>
            <a:fld id="{5E13CB73-4A80-4381-9D36-E4FAC6A4A2C5}" type="slidenum">
              <a:rPr lang="en-US" smtClean="0"/>
              <a:pPr/>
              <a:t>49</a:t>
            </a:fld>
            <a:endParaRPr lang="en-US"/>
          </a:p>
        </p:txBody>
      </p:sp>
      <p:sp>
        <p:nvSpPr>
          <p:cNvPr id="4" name="Footer Placeholder 3"/>
          <p:cNvSpPr>
            <a:spLocks noGrp="1"/>
          </p:cNvSpPr>
          <p:nvPr>
            <p:ph type="ftr" sz="quarter" idx="12"/>
          </p:nvPr>
        </p:nvSpPr>
        <p:spPr/>
        <p:txBody>
          <a:bodyPr/>
          <a:lstStyle/>
          <a:p>
            <a:r>
              <a:rPr lang="en-US" smtClean="0"/>
              <a:t>Satish Srirama</a:t>
            </a:r>
            <a:endParaRPr lang="en-US"/>
          </a:p>
        </p:txBody>
      </p:sp>
      <p:pic>
        <p:nvPicPr>
          <p:cNvPr id="2" name="Picture 1"/>
          <p:cNvPicPr>
            <a:picLocks noChangeAspect="1"/>
          </p:cNvPicPr>
          <p:nvPr/>
        </p:nvPicPr>
        <p:blipFill>
          <a:blip r:embed="rId3"/>
          <a:stretch>
            <a:fillRect/>
          </a:stretch>
        </p:blipFill>
        <p:spPr>
          <a:xfrm>
            <a:off x="5562600" y="3352800"/>
            <a:ext cx="3482449" cy="1600200"/>
          </a:xfrm>
          <a:prstGeom prst="rect">
            <a:avLst/>
          </a:prstGeom>
        </p:spPr>
      </p:pic>
    </p:spTree>
    <p:extLst>
      <p:ext uri="{BB962C8B-B14F-4D97-AF65-F5344CB8AC3E}">
        <p14:creationId xmlns:p14="http://schemas.microsoft.com/office/powerpoint/2010/main" val="1582408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endParaRPr lang="et-EE" dirty="0" smtClean="0"/>
          </a:p>
        </p:txBody>
      </p:sp>
      <p:sp>
        <p:nvSpPr>
          <p:cNvPr id="2051" name="Rectangle 3"/>
          <p:cNvSpPr>
            <a:spLocks noGrp="1" noChangeArrowheads="1"/>
          </p:cNvSpPr>
          <p:nvPr>
            <p:ph type="body" idx="1"/>
          </p:nvPr>
        </p:nvSpPr>
        <p:spPr/>
        <p:txBody>
          <a:bodyPr/>
          <a:lstStyle/>
          <a:p>
            <a:endParaRPr lang="et-EE" dirty="0" smtClean="0"/>
          </a:p>
        </p:txBody>
      </p:sp>
      <p:sp>
        <p:nvSpPr>
          <p:cNvPr id="2052" name="Rectangle 11"/>
          <p:cNvSpPr>
            <a:spLocks noChangeArrowheads="1"/>
          </p:cNvSpPr>
          <p:nvPr/>
        </p:nvSpPr>
        <p:spPr bwMode="auto">
          <a:xfrm>
            <a:off x="1000125" y="6143625"/>
            <a:ext cx="6985000" cy="477838"/>
          </a:xfrm>
          <a:prstGeom prst="rect">
            <a:avLst/>
          </a:prstGeom>
          <a:noFill/>
          <a:ln w="9525">
            <a:noFill/>
            <a:miter lim="800000"/>
            <a:headEnd/>
            <a:tailEnd/>
          </a:ln>
        </p:spPr>
        <p:txBody>
          <a:bodyPr>
            <a:spAutoFit/>
          </a:bodyPr>
          <a:lstStyle/>
          <a:p>
            <a:pPr algn="ctr">
              <a:spcBef>
                <a:spcPct val="50000"/>
              </a:spcBef>
            </a:pPr>
            <a:r>
              <a:rPr lang="en-US" sz="2500" b="1" dirty="0">
                <a:solidFill>
                  <a:srgbClr val="000066"/>
                </a:solidFill>
              </a:rPr>
              <a:t>Academic excellence since 1632</a:t>
            </a:r>
          </a:p>
        </p:txBody>
      </p:sp>
      <p:pic>
        <p:nvPicPr>
          <p:cNvPr id="2053" name="Picture 8"/>
          <p:cNvPicPr>
            <a:picLocks noChangeAspect="1" noChangeArrowheads="1"/>
          </p:cNvPicPr>
          <p:nvPr/>
        </p:nvPicPr>
        <p:blipFill>
          <a:blip r:embed="rId3" cstate="print"/>
          <a:srcRect/>
          <a:stretch>
            <a:fillRect/>
          </a:stretch>
        </p:blipFill>
        <p:spPr bwMode="auto">
          <a:xfrm>
            <a:off x="0" y="0"/>
            <a:ext cx="9144000" cy="6089650"/>
          </a:xfrm>
          <a:prstGeom prst="rect">
            <a:avLst/>
          </a:prstGeom>
          <a:noFill/>
          <a:ln w="9525">
            <a:noFill/>
            <a:miter lim="800000"/>
            <a:headEnd/>
            <a:tailEnd/>
          </a:ln>
        </p:spPr>
      </p:pic>
      <p:pic>
        <p:nvPicPr>
          <p:cNvPr id="2054" name="Picture 10" descr="p2is"/>
          <p:cNvPicPr>
            <a:picLocks noChangeAspect="1" noChangeArrowheads="1"/>
          </p:cNvPicPr>
          <p:nvPr/>
        </p:nvPicPr>
        <p:blipFill>
          <a:blip r:embed="rId4" cstate="print">
            <a:clrChange>
              <a:clrFrom>
                <a:srgbClr val="000000"/>
              </a:clrFrom>
              <a:clrTo>
                <a:srgbClr val="000000">
                  <a:alpha val="0"/>
                </a:srgbClr>
              </a:clrTo>
            </a:clrChange>
          </a:blip>
          <a:srcRect b="10133"/>
          <a:stretch>
            <a:fillRect/>
          </a:stretch>
        </p:blipFill>
        <p:spPr bwMode="auto">
          <a:xfrm>
            <a:off x="0" y="0"/>
            <a:ext cx="9144000" cy="6143625"/>
          </a:xfrm>
          <a:prstGeom prst="rect">
            <a:avLst/>
          </a:prstGeom>
          <a:noFill/>
          <a:ln w="9525">
            <a:noFill/>
            <a:miter lim="800000"/>
            <a:headEnd/>
            <a:tailEnd/>
          </a:ln>
        </p:spPr>
      </p:pic>
      <p:sp>
        <p:nvSpPr>
          <p:cNvPr id="7" name="Date Placeholder 6"/>
          <p:cNvSpPr>
            <a:spLocks noGrp="1"/>
          </p:cNvSpPr>
          <p:nvPr>
            <p:ph type="dt" sz="half" idx="10"/>
          </p:nvPr>
        </p:nvSpPr>
        <p:spPr/>
        <p:txBody>
          <a:bodyPr/>
          <a:lstStyle/>
          <a:p>
            <a:fld id="{B70C3579-A2EB-4994-8405-B081F918BE67}" type="datetime1">
              <a:rPr lang="en-US" smtClean="0"/>
              <a:t>8/16/2017</a:t>
            </a:fld>
            <a:endParaRPr lang="en-US" dirty="0"/>
          </a:p>
        </p:txBody>
      </p:sp>
      <p:sp>
        <p:nvSpPr>
          <p:cNvPr id="4" name="Slide Number Placeholder 3"/>
          <p:cNvSpPr>
            <a:spLocks noGrp="1"/>
          </p:cNvSpPr>
          <p:nvPr>
            <p:ph type="sldNum" sz="quarter" idx="11"/>
          </p:nvPr>
        </p:nvSpPr>
        <p:spPr/>
        <p:txBody>
          <a:bodyPr/>
          <a:lstStyle/>
          <a:p>
            <a:fld id="{5E13CB73-4A80-4381-9D36-E4FAC6A4A2C5}" type="slidenum">
              <a:rPr lang="en-US" smtClean="0"/>
              <a:pPr/>
              <a:t>5</a:t>
            </a:fld>
            <a:endParaRPr lang="en-US" dirty="0"/>
          </a:p>
        </p:txBody>
      </p:sp>
    </p:spTree>
    <p:extLst>
      <p:ext uri="{BB962C8B-B14F-4D97-AF65-F5344CB8AC3E}">
        <p14:creationId xmlns:p14="http://schemas.microsoft.com/office/powerpoint/2010/main" val="7810534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 for your attention</a:t>
            </a:r>
            <a:endParaRPr lang="en-US" dirty="0"/>
          </a:p>
        </p:txBody>
      </p:sp>
      <p:sp>
        <p:nvSpPr>
          <p:cNvPr id="5" name="Text Placeholder 4"/>
          <p:cNvSpPr>
            <a:spLocks noGrp="1"/>
          </p:cNvSpPr>
          <p:nvPr>
            <p:ph type="body" idx="1"/>
          </p:nvPr>
        </p:nvSpPr>
        <p:spPr/>
        <p:txBody>
          <a:bodyPr/>
          <a:lstStyle/>
          <a:p>
            <a:r>
              <a:rPr lang="en-US" dirty="0" smtClean="0">
                <a:hlinkClick r:id="rId2"/>
              </a:rPr>
              <a:t>srirama@ut.ee</a:t>
            </a:r>
            <a:r>
              <a:rPr lang="en-US" dirty="0" smtClean="0"/>
              <a:t> </a:t>
            </a:r>
            <a:endParaRPr lang="en-US" dirty="0"/>
          </a:p>
        </p:txBody>
      </p:sp>
      <p:pic>
        <p:nvPicPr>
          <p:cNvPr id="6" name="Picture 2"/>
          <p:cNvPicPr>
            <a:picLocks noChangeAspect="1" noChangeArrowheads="1"/>
          </p:cNvPicPr>
          <p:nvPr/>
        </p:nvPicPr>
        <p:blipFill>
          <a:blip r:embed="rId3" cstate="print"/>
          <a:srcRect/>
          <a:stretch>
            <a:fillRect/>
          </a:stretch>
        </p:blipFill>
        <p:spPr bwMode="auto">
          <a:xfrm>
            <a:off x="76200" y="152400"/>
            <a:ext cx="9001125" cy="2670175"/>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4419600" y="2438400"/>
            <a:ext cx="4715242" cy="1905000"/>
          </a:xfrm>
          <a:prstGeom prst="rect">
            <a:avLst/>
          </a:prstGeom>
          <a:noFill/>
          <a:ln w="9525">
            <a:noFill/>
            <a:miter lim="800000"/>
            <a:headEnd/>
            <a:tailEnd/>
          </a:ln>
          <a:effectLst/>
        </p:spPr>
      </p:pic>
      <p:sp>
        <p:nvSpPr>
          <p:cNvPr id="7" name="Date Placeholder 6"/>
          <p:cNvSpPr>
            <a:spLocks noGrp="1"/>
          </p:cNvSpPr>
          <p:nvPr>
            <p:ph type="dt" sz="half" idx="10"/>
          </p:nvPr>
        </p:nvSpPr>
        <p:spPr/>
        <p:txBody>
          <a:bodyPr/>
          <a:lstStyle/>
          <a:p>
            <a:fld id="{7984AF30-14BD-4150-88EC-50E3FD95E1CD}" type="datetime1">
              <a:rPr lang="en-US" smtClean="0"/>
              <a:t>8/16/2017</a:t>
            </a:fld>
            <a:endParaRPr lang="en-US"/>
          </a:p>
        </p:txBody>
      </p:sp>
      <p:sp>
        <p:nvSpPr>
          <p:cNvPr id="9" name="Footer Placeholder 8"/>
          <p:cNvSpPr>
            <a:spLocks noGrp="1"/>
          </p:cNvSpPr>
          <p:nvPr>
            <p:ph type="ftr" sz="quarter" idx="11"/>
          </p:nvPr>
        </p:nvSpPr>
        <p:spPr/>
        <p:txBody>
          <a:bodyPr/>
          <a:lstStyle/>
          <a:p>
            <a:r>
              <a:rPr lang="en-US" smtClean="0"/>
              <a:t>Satish Srirama</a:t>
            </a:r>
            <a:endParaRPr lang="en-US"/>
          </a:p>
        </p:txBody>
      </p:sp>
      <p:sp>
        <p:nvSpPr>
          <p:cNvPr id="10" name="Slide Number Placeholder 9"/>
          <p:cNvSpPr>
            <a:spLocks noGrp="1"/>
          </p:cNvSpPr>
          <p:nvPr>
            <p:ph type="sldNum" sz="quarter" idx="12"/>
          </p:nvPr>
        </p:nvSpPr>
        <p:spPr/>
        <p:txBody>
          <a:bodyPr/>
          <a:lstStyle/>
          <a:p>
            <a:fld id="{5E13CB73-4A80-4381-9D36-E4FAC6A4A2C5}" type="slidenum">
              <a:rPr lang="en-US" smtClean="0"/>
              <a:pPr/>
              <a:t>50</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Research Activities</a:t>
            </a:r>
            <a:endParaRPr lang="en-US" dirty="0"/>
          </a:p>
        </p:txBody>
      </p:sp>
      <p:sp>
        <p:nvSpPr>
          <p:cNvPr id="4" name="Date Placeholder 3"/>
          <p:cNvSpPr>
            <a:spLocks noGrp="1"/>
          </p:cNvSpPr>
          <p:nvPr>
            <p:ph type="dt" sz="half" idx="10"/>
          </p:nvPr>
        </p:nvSpPr>
        <p:spPr/>
        <p:txBody>
          <a:bodyPr/>
          <a:lstStyle/>
          <a:p>
            <a:fld id="{E58C2DAF-07CD-4F16-B016-E7A1406DC49F}" type="datetime1">
              <a:rPr lang="en-US" smtClean="0"/>
              <a:t>8/16/2017</a:t>
            </a:fld>
            <a:endParaRPr lang="en-US" dirty="0"/>
          </a:p>
        </p:txBody>
      </p:sp>
      <p:sp>
        <p:nvSpPr>
          <p:cNvPr id="3" name="Footer Placeholder 2"/>
          <p:cNvSpPr>
            <a:spLocks noGrp="1"/>
          </p:cNvSpPr>
          <p:nvPr>
            <p:ph type="ftr" sz="quarter" idx="12"/>
          </p:nvPr>
        </p:nvSpPr>
        <p:spPr/>
        <p:txBody>
          <a:bodyPr/>
          <a:lstStyle/>
          <a:p>
            <a:r>
              <a:rPr lang="en-US" smtClean="0"/>
              <a:t>Satish Srirama</a:t>
            </a:r>
            <a:endParaRPr lang="en-US" dirty="0"/>
          </a:p>
        </p:txBody>
      </p:sp>
      <p:pic>
        <p:nvPicPr>
          <p:cNvPr id="6" name="Picture 5"/>
          <p:cNvPicPr>
            <a:picLocks noChangeAspect="1"/>
          </p:cNvPicPr>
          <p:nvPr/>
        </p:nvPicPr>
        <p:blipFill>
          <a:blip r:embed="rId3"/>
          <a:stretch>
            <a:fillRect/>
          </a:stretch>
        </p:blipFill>
        <p:spPr>
          <a:xfrm>
            <a:off x="495300" y="1143000"/>
            <a:ext cx="8191500" cy="5565218"/>
          </a:xfrm>
          <a:prstGeom prst="rect">
            <a:avLst/>
          </a:prstGeom>
        </p:spPr>
      </p:pic>
    </p:spTree>
    <p:extLst>
      <p:ext uri="{BB962C8B-B14F-4D97-AF65-F5344CB8AC3E}">
        <p14:creationId xmlns:p14="http://schemas.microsoft.com/office/powerpoint/2010/main" val="13937583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GB" dirty="0" smtClean="0"/>
              <a:t>Layers of Cloud-based </a:t>
            </a:r>
            <a:r>
              <a:rPr lang="en-GB" dirty="0" err="1" smtClean="0"/>
              <a:t>IoT</a:t>
            </a:r>
            <a:endParaRPr lang="en-GB" dirty="0" smtClean="0"/>
          </a:p>
          <a:p>
            <a:r>
              <a:rPr lang="en-GB" dirty="0" smtClean="0"/>
              <a:t>Mobile Web Services</a:t>
            </a:r>
          </a:p>
          <a:p>
            <a:r>
              <a:rPr lang="en-GB" dirty="0" smtClean="0"/>
              <a:t>Mobile Cloud Binding Models</a:t>
            </a:r>
          </a:p>
          <a:p>
            <a:pPr lvl="1"/>
            <a:r>
              <a:rPr lang="en-GB" dirty="0" smtClean="0"/>
              <a:t>Task delegation</a:t>
            </a:r>
          </a:p>
          <a:p>
            <a:pPr lvl="1"/>
            <a:r>
              <a:rPr lang="en-GB" dirty="0" smtClean="0"/>
              <a:t>Code offloading</a:t>
            </a:r>
          </a:p>
          <a:p>
            <a:r>
              <a:rPr lang="en-GB" dirty="0" smtClean="0"/>
              <a:t>Cloud-based </a:t>
            </a:r>
            <a:r>
              <a:rPr lang="en-GB" dirty="0" err="1" smtClean="0"/>
              <a:t>IoT</a:t>
            </a:r>
            <a:r>
              <a:rPr lang="en-GB" dirty="0" smtClean="0"/>
              <a:t> Data Processing</a:t>
            </a:r>
          </a:p>
          <a:p>
            <a:pPr lvl="1"/>
            <a:r>
              <a:rPr lang="en-GB" dirty="0" smtClean="0"/>
              <a:t>Fog computing</a:t>
            </a:r>
          </a:p>
          <a:p>
            <a:r>
              <a:rPr lang="en-GB" dirty="0" smtClean="0"/>
              <a:t>Research Roadmap</a:t>
            </a:r>
            <a:endParaRPr lang="en-GB" dirty="0"/>
          </a:p>
        </p:txBody>
      </p:sp>
      <p:sp>
        <p:nvSpPr>
          <p:cNvPr id="7" name="Date Placeholder 6"/>
          <p:cNvSpPr>
            <a:spLocks noGrp="1"/>
          </p:cNvSpPr>
          <p:nvPr>
            <p:ph type="dt" sz="half" idx="10"/>
          </p:nvPr>
        </p:nvSpPr>
        <p:spPr/>
        <p:txBody>
          <a:bodyPr/>
          <a:lstStyle/>
          <a:p>
            <a:fld id="{EEF50D36-5A22-490E-B938-2469483E84A6}" type="datetime1">
              <a:rPr lang="en-US" smtClean="0"/>
              <a:t>8/16/2017</a:t>
            </a:fld>
            <a:endParaRPr lang="en-US"/>
          </a:p>
        </p:txBody>
      </p:sp>
      <p:sp>
        <p:nvSpPr>
          <p:cNvPr id="8" name="Footer Placeholder 7"/>
          <p:cNvSpPr>
            <a:spLocks noGrp="1"/>
          </p:cNvSpPr>
          <p:nvPr>
            <p:ph type="ftr" sz="quarter" idx="12"/>
          </p:nvPr>
        </p:nvSpPr>
        <p:spPr/>
        <p:txBody>
          <a:bodyPr/>
          <a:lstStyle/>
          <a:p>
            <a:r>
              <a:rPr lang="en-US" smtClean="0"/>
              <a:t>Satish Srirama</a:t>
            </a:r>
            <a:endParaRPr lang="en-US" dirty="0"/>
          </a:p>
        </p:txBody>
      </p:sp>
      <p:sp>
        <p:nvSpPr>
          <p:cNvPr id="9" name="Slide Number Placeholder 8"/>
          <p:cNvSpPr>
            <a:spLocks noGrp="1"/>
          </p:cNvSpPr>
          <p:nvPr>
            <p:ph type="sldNum" sz="quarter" idx="11"/>
          </p:nvPr>
        </p:nvSpPr>
        <p:spPr/>
        <p:txBody>
          <a:bodyPr/>
          <a:lstStyle/>
          <a:p>
            <a:fld id="{5E13CB73-4A80-4381-9D36-E4FAC6A4A2C5}" type="slidenum">
              <a:rPr lang="en-US" smtClean="0"/>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dirty="0" smtClean="0"/>
              <a:t>Cloud Computing</a:t>
            </a:r>
          </a:p>
        </p:txBody>
      </p:sp>
      <p:sp>
        <p:nvSpPr>
          <p:cNvPr id="49155" name="Content Placeholder 2"/>
          <p:cNvSpPr>
            <a:spLocks noGrp="1"/>
          </p:cNvSpPr>
          <p:nvPr>
            <p:ph idx="1"/>
          </p:nvPr>
        </p:nvSpPr>
        <p:spPr/>
        <p:txBody>
          <a:bodyPr>
            <a:normAutofit fontScale="85000" lnSpcReduction="20000"/>
          </a:bodyPr>
          <a:lstStyle/>
          <a:p>
            <a:pPr eaLnBrk="1" hangingPunct="1"/>
            <a:r>
              <a:rPr lang="en-US" dirty="0" smtClean="0"/>
              <a:t>Computing as a utility</a:t>
            </a:r>
          </a:p>
          <a:p>
            <a:pPr lvl="1" eaLnBrk="1" hangingPunct="1"/>
            <a:r>
              <a:rPr lang="en-US" dirty="0" smtClean="0"/>
              <a:t>Utility services e.g. water, electricity, gas etc</a:t>
            </a:r>
          </a:p>
          <a:p>
            <a:pPr lvl="1" eaLnBrk="1" hangingPunct="1"/>
            <a:r>
              <a:rPr lang="en-US" dirty="0" smtClean="0"/>
              <a:t>Consumers pay based on their usage</a:t>
            </a:r>
          </a:p>
          <a:p>
            <a:pPr lvl="0"/>
            <a:endParaRPr lang="en-US" dirty="0" smtClean="0"/>
          </a:p>
          <a:p>
            <a:pPr lvl="0"/>
            <a:endParaRPr lang="en-US" dirty="0" smtClean="0"/>
          </a:p>
          <a:p>
            <a:pPr lvl="0"/>
            <a:endParaRPr lang="en-US" dirty="0" smtClean="0"/>
          </a:p>
          <a:p>
            <a:pPr lvl="0"/>
            <a:endParaRPr lang="en-US" dirty="0" smtClean="0"/>
          </a:p>
          <a:p>
            <a:pPr lvl="0"/>
            <a:r>
              <a:rPr lang="en-US" dirty="0" smtClean="0"/>
              <a:t>Cloud Computing characteristics </a:t>
            </a:r>
          </a:p>
          <a:p>
            <a:pPr lvl="1"/>
            <a:r>
              <a:rPr lang="en-US" dirty="0" smtClean="0">
                <a:ea typeface="ＭＳ Ｐゴシック" charset="-128"/>
              </a:rPr>
              <a:t>Illusion of infinite resources</a:t>
            </a:r>
          </a:p>
          <a:p>
            <a:pPr lvl="1"/>
            <a:r>
              <a:rPr lang="en-US" dirty="0" smtClean="0">
                <a:ea typeface="ＭＳ Ｐゴシック" charset="-128"/>
              </a:rPr>
              <a:t>No up-front cost</a:t>
            </a:r>
          </a:p>
          <a:p>
            <a:pPr lvl="1"/>
            <a:r>
              <a:rPr lang="en-US" dirty="0" smtClean="0">
                <a:ea typeface="ＭＳ Ｐゴシック" charset="-128"/>
              </a:rPr>
              <a:t>Fine-grained billing (e.g. hourly) </a:t>
            </a:r>
          </a:p>
        </p:txBody>
      </p:sp>
      <p:sp>
        <p:nvSpPr>
          <p:cNvPr id="8" name="Date Placeholder 7"/>
          <p:cNvSpPr>
            <a:spLocks noGrp="1"/>
          </p:cNvSpPr>
          <p:nvPr>
            <p:ph type="dt" sz="half" idx="10"/>
          </p:nvPr>
        </p:nvSpPr>
        <p:spPr/>
        <p:txBody>
          <a:bodyPr/>
          <a:lstStyle/>
          <a:p>
            <a:fld id="{7992061A-A86A-4ABB-B7E2-AF8D40DD9F97}" type="datetime1">
              <a:rPr lang="en-US" smtClean="0"/>
              <a:t>8/16/2017</a:t>
            </a:fld>
            <a:endParaRPr lang="en-US"/>
          </a:p>
        </p:txBody>
      </p:sp>
      <p:pic>
        <p:nvPicPr>
          <p:cNvPr id="2050" name="Picture 2"/>
          <p:cNvPicPr>
            <a:picLocks noChangeAspect="1" noChangeArrowheads="1"/>
          </p:cNvPicPr>
          <p:nvPr/>
        </p:nvPicPr>
        <p:blipFill>
          <a:blip r:embed="rId3" cstate="print"/>
          <a:srcRect/>
          <a:stretch>
            <a:fillRect/>
          </a:stretch>
        </p:blipFill>
        <p:spPr bwMode="auto">
          <a:xfrm>
            <a:off x="4114800" y="2773543"/>
            <a:ext cx="4343400" cy="1493657"/>
          </a:xfrm>
          <a:prstGeom prst="rect">
            <a:avLst/>
          </a:prstGeom>
          <a:noFill/>
          <a:ln w="9525">
            <a:noFill/>
            <a:miter lim="800000"/>
            <a:headEnd/>
            <a:tailEnd/>
          </a:ln>
        </p:spPr>
      </p:pic>
      <p:sp>
        <p:nvSpPr>
          <p:cNvPr id="2" name="Footer Placeholder 1"/>
          <p:cNvSpPr>
            <a:spLocks noGrp="1"/>
          </p:cNvSpPr>
          <p:nvPr>
            <p:ph type="ftr" sz="quarter" idx="12"/>
          </p:nvPr>
        </p:nvSpPr>
        <p:spPr/>
        <p:txBody>
          <a:bodyPr/>
          <a:lstStyle/>
          <a:p>
            <a:r>
              <a:rPr lang="en-US" smtClean="0"/>
              <a:t>Satish Srirama</a:t>
            </a:r>
            <a:endParaRPr lang="en-US" dirty="0"/>
          </a:p>
        </p:txBody>
      </p:sp>
      <p:sp>
        <p:nvSpPr>
          <p:cNvPr id="4" name="Slide Number Placeholder 3"/>
          <p:cNvSpPr>
            <a:spLocks noGrp="1"/>
          </p:cNvSpPr>
          <p:nvPr>
            <p:ph type="sldNum" sz="quarter" idx="11"/>
          </p:nvPr>
        </p:nvSpPr>
        <p:spPr/>
        <p:txBody>
          <a:bodyPr/>
          <a:lstStyle/>
          <a:p>
            <a:fld id="{5E13CB73-4A80-4381-9D36-E4FAC6A4A2C5}" type="slidenum">
              <a:rPr lang="en-US" smtClean="0"/>
              <a:pPr/>
              <a:t>8</a:t>
            </a:fld>
            <a:endParaRPr lang="en-US" dirty="0"/>
          </a:p>
        </p:txBody>
      </p:sp>
    </p:spTree>
    <p:extLst>
      <p:ext uri="{BB962C8B-B14F-4D97-AF65-F5344CB8AC3E}">
        <p14:creationId xmlns:p14="http://schemas.microsoft.com/office/powerpoint/2010/main" val="945034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Potential of Cloud Computing</a:t>
            </a:r>
            <a:endParaRPr lang="en-GB" dirty="0"/>
          </a:p>
        </p:txBody>
      </p:sp>
      <p:sp>
        <p:nvSpPr>
          <p:cNvPr id="3" name="Content Placeholder 2"/>
          <p:cNvSpPr>
            <a:spLocks noGrp="1"/>
          </p:cNvSpPr>
          <p:nvPr>
            <p:ph idx="1"/>
          </p:nvPr>
        </p:nvSpPr>
        <p:spPr>
          <a:xfrm>
            <a:off x="457200" y="1600201"/>
            <a:ext cx="8229600" cy="4435474"/>
          </a:xfrm>
        </p:spPr>
        <p:txBody>
          <a:bodyPr>
            <a:normAutofit fontScale="92500" lnSpcReduction="10000"/>
          </a:bodyPr>
          <a:lstStyle/>
          <a:p>
            <a:r>
              <a:rPr lang="en-GB" dirty="0" smtClean="0"/>
              <a:t>Cloud computing has emerged as one of the most prominent platforms instigating </a:t>
            </a:r>
          </a:p>
          <a:p>
            <a:pPr lvl="1"/>
            <a:r>
              <a:rPr lang="en-GB" dirty="0" smtClean="0"/>
              <a:t>Enterprise applications</a:t>
            </a:r>
          </a:p>
          <a:p>
            <a:pPr lvl="1"/>
            <a:r>
              <a:rPr lang="en-GB" dirty="0" smtClean="0"/>
              <a:t>Social networking applications</a:t>
            </a:r>
            <a:r>
              <a:rPr lang="et-EE" dirty="0" smtClean="0"/>
              <a:t> </a:t>
            </a:r>
            <a:r>
              <a:rPr lang="en-GB" dirty="0" smtClean="0"/>
              <a:t>etc.</a:t>
            </a:r>
          </a:p>
          <a:p>
            <a:r>
              <a:rPr lang="en-GB" dirty="0" smtClean="0"/>
              <a:t>Now </a:t>
            </a:r>
            <a:r>
              <a:rPr lang="en-GB" dirty="0" err="1" smtClean="0"/>
              <a:t>IoT</a:t>
            </a:r>
            <a:r>
              <a:rPr lang="en-GB" dirty="0" smtClean="0"/>
              <a:t> is emerging as another important domain</a:t>
            </a:r>
          </a:p>
          <a:p>
            <a:pPr lvl="1"/>
            <a:r>
              <a:rPr lang="en-GB" dirty="0" smtClean="0"/>
              <a:t>In realizing smart environment,</a:t>
            </a:r>
          </a:p>
          <a:p>
            <a:pPr marL="457200" lvl="1" indent="0">
              <a:buNone/>
            </a:pPr>
            <a:r>
              <a:rPr lang="en-GB" dirty="0" smtClean="0"/>
              <a:t>smart cities, smart healthcare etc.</a:t>
            </a:r>
          </a:p>
          <a:p>
            <a:r>
              <a:rPr lang="en-GB" dirty="0" smtClean="0"/>
              <a:t>Cloud has huge potential to drive </a:t>
            </a:r>
            <a:r>
              <a:rPr lang="en-GB" dirty="0" err="1" smtClean="0"/>
              <a:t>IoT</a:t>
            </a:r>
            <a:endParaRPr lang="en-GB" dirty="0" smtClean="0"/>
          </a:p>
          <a:p>
            <a:pPr marL="457200" lvl="1" indent="0">
              <a:buNone/>
            </a:pPr>
            <a:endParaRPr lang="en-GB" dirty="0"/>
          </a:p>
        </p:txBody>
      </p:sp>
      <p:sp>
        <p:nvSpPr>
          <p:cNvPr id="4" name="Date Placeholder 3"/>
          <p:cNvSpPr>
            <a:spLocks noGrp="1"/>
          </p:cNvSpPr>
          <p:nvPr>
            <p:ph type="dt" sz="half" idx="10"/>
          </p:nvPr>
        </p:nvSpPr>
        <p:spPr/>
        <p:txBody>
          <a:bodyPr/>
          <a:lstStyle/>
          <a:p>
            <a:fld id="{C9BB73D1-4501-4FCE-89D8-8DF6A72FC120}" type="datetime1">
              <a:rPr lang="en-US" smtClean="0"/>
              <a:t>8/16/2017</a:t>
            </a:fld>
            <a:endParaRPr lang="en-US"/>
          </a:p>
        </p:txBody>
      </p:sp>
      <p:sp>
        <p:nvSpPr>
          <p:cNvPr id="5" name="Slide Number Placeholder 4"/>
          <p:cNvSpPr>
            <a:spLocks noGrp="1"/>
          </p:cNvSpPr>
          <p:nvPr>
            <p:ph type="sldNum" sz="quarter" idx="11"/>
          </p:nvPr>
        </p:nvSpPr>
        <p:spPr/>
        <p:txBody>
          <a:bodyPr/>
          <a:lstStyle/>
          <a:p>
            <a:fld id="{5E13CB73-4A80-4381-9D36-E4FAC6A4A2C5}" type="slidenum">
              <a:rPr lang="en-US" smtClean="0"/>
              <a:pPr/>
              <a:t>9</a:t>
            </a:fld>
            <a:endParaRPr lang="en-US" dirty="0"/>
          </a:p>
        </p:txBody>
      </p:sp>
      <p:sp>
        <p:nvSpPr>
          <p:cNvPr id="6" name="Footer Placeholder 5"/>
          <p:cNvSpPr>
            <a:spLocks noGrp="1"/>
          </p:cNvSpPr>
          <p:nvPr>
            <p:ph type="ftr" sz="quarter" idx="12"/>
          </p:nvPr>
        </p:nvSpPr>
        <p:spPr/>
        <p:txBody>
          <a:bodyPr/>
          <a:lstStyle/>
          <a:p>
            <a:r>
              <a:rPr lang="en-US" smtClean="0"/>
              <a:t>Satish Srirama</a:t>
            </a:r>
            <a:endParaRPr lang="en-US" dirty="0"/>
          </a:p>
        </p:txBody>
      </p:sp>
      <p:sp>
        <p:nvSpPr>
          <p:cNvPr id="7" name="Oval 6"/>
          <p:cNvSpPr/>
          <p:nvPr/>
        </p:nvSpPr>
        <p:spPr>
          <a:xfrm>
            <a:off x="6019800" y="3886200"/>
            <a:ext cx="1752600" cy="1295400"/>
          </a:xfrm>
          <a:prstGeom prst="ellipse">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Cloud Computing</a:t>
            </a:r>
            <a:endParaRPr lang="en-GB" dirty="0"/>
          </a:p>
        </p:txBody>
      </p:sp>
      <p:sp>
        <p:nvSpPr>
          <p:cNvPr id="8" name="Oval 7"/>
          <p:cNvSpPr/>
          <p:nvPr/>
        </p:nvSpPr>
        <p:spPr>
          <a:xfrm>
            <a:off x="7391400" y="3886200"/>
            <a:ext cx="1752600" cy="1295400"/>
          </a:xfrm>
          <a:prstGeom prst="ellipse">
            <a:avLst/>
          </a:prstGeom>
          <a:solidFill>
            <a:srgbClr val="FF00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Mobile Computing</a:t>
            </a:r>
            <a:endParaRPr lang="en-GB" dirty="0"/>
          </a:p>
        </p:txBody>
      </p:sp>
      <p:sp>
        <p:nvSpPr>
          <p:cNvPr id="9" name="Oval 8"/>
          <p:cNvSpPr/>
          <p:nvPr/>
        </p:nvSpPr>
        <p:spPr>
          <a:xfrm>
            <a:off x="6781800" y="4800599"/>
            <a:ext cx="1676400" cy="1311275"/>
          </a:xfrm>
          <a:prstGeom prst="ellipse">
            <a:avLst/>
          </a:prstGeom>
          <a:solidFill>
            <a:srgbClr val="00206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Internet of Things</a:t>
            </a:r>
            <a:endParaRPr lang="en-GB" dirty="0"/>
          </a:p>
        </p:txBody>
      </p:sp>
    </p:spTree>
    <p:extLst>
      <p:ext uri="{BB962C8B-B14F-4D97-AF65-F5344CB8AC3E}">
        <p14:creationId xmlns:p14="http://schemas.microsoft.com/office/powerpoint/2010/main" val="1949895201"/>
      </p:ext>
    </p:extLst>
  </p:cSld>
  <p:clrMapOvr>
    <a:masterClrMapping/>
  </p:clrMapOvr>
  <p:timing>
    <p:tnLst>
      <p:par>
        <p:cTn id="1" dur="indefinite" restart="never" nodeType="tmRoot"/>
      </p:par>
    </p:tnLst>
  </p:timing>
</p:sld>
</file>

<file path=ppt/theme/theme1.xml><?xml version="1.0" encoding="utf-8"?>
<a:theme xmlns:a="http://schemas.openxmlformats.org/drawingml/2006/main" name="Cloud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132332</TotalTime>
  <Words>4635</Words>
  <Application>Microsoft Office PowerPoint</Application>
  <PresentationFormat>On-screen Show (4:3)</PresentationFormat>
  <Paragraphs>758</Paragraphs>
  <Slides>50</Slides>
  <Notes>33</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ＭＳ Ｐゴシック</vt:lpstr>
      <vt:lpstr>Arial</vt:lpstr>
      <vt:lpstr>Calibri</vt:lpstr>
      <vt:lpstr>Comic Sans MS</vt:lpstr>
      <vt:lpstr>NimbusRomNo9L-Regu</vt:lpstr>
      <vt:lpstr>Times New Roman</vt:lpstr>
      <vt:lpstr>Wingdings</vt:lpstr>
      <vt:lpstr>Cloud slides</vt:lpstr>
      <vt:lpstr>Mobile and Cloud Centric Internet of Things </vt:lpstr>
      <vt:lpstr>Who am I</vt:lpstr>
      <vt:lpstr>PowerPoint Presentation</vt:lpstr>
      <vt:lpstr>PowerPoint Presentation</vt:lpstr>
      <vt:lpstr>PowerPoint Presentation</vt:lpstr>
      <vt:lpstr>Main Research Activities</vt:lpstr>
      <vt:lpstr>Outline</vt:lpstr>
      <vt:lpstr>Cloud Computing</vt:lpstr>
      <vt:lpstr>Potential of Cloud Computing</vt:lpstr>
      <vt:lpstr>Internet of Things (IoT)</vt:lpstr>
      <vt:lpstr>IoT - Scenarios</vt:lpstr>
      <vt:lpstr>PowerPoint Presentation</vt:lpstr>
      <vt:lpstr>Layers of Cloud-based IoT</vt:lpstr>
      <vt:lpstr>Sensing and Smart Devices</vt:lpstr>
      <vt:lpstr>Gateway/Connectivity Nodes</vt:lpstr>
      <vt:lpstr>Advances in Mobile Technologies</vt:lpstr>
      <vt:lpstr>Mobile Hosts in Enterprise Service Integration</vt:lpstr>
      <vt:lpstr>Light-weight Mobile Hosts for Sensor Mediation</vt:lpstr>
      <vt:lpstr>Limitations with Mobiles</vt:lpstr>
      <vt:lpstr>Mobile Cloud Applications</vt:lpstr>
      <vt:lpstr>Mobile Cloud – Interpretation</vt:lpstr>
      <vt:lpstr>Mobile cloud - Binding models</vt:lpstr>
      <vt:lpstr>Task Delegation</vt:lpstr>
      <vt:lpstr>Mobile Cloud Middleware</vt:lpstr>
      <vt:lpstr>MCM – enables</vt:lpstr>
      <vt:lpstr>CroudSTag – Scenario</vt:lpstr>
      <vt:lpstr>CroudSTag [Srirama et al, PCS 2011;  SOCA 2012]</vt:lpstr>
      <vt:lpstr>Other applications</vt:lpstr>
      <vt:lpstr>Adaptive Workflow Mediation Framework</vt:lpstr>
      <vt:lpstr>Mobile cloud - Binding models</vt:lpstr>
      <vt:lpstr>Code Offloading</vt:lpstr>
      <vt:lpstr>Major Components</vt:lpstr>
      <vt:lpstr>Some of the well known frameworks</vt:lpstr>
      <vt:lpstr>Challenges and technical problems</vt:lpstr>
      <vt:lpstr>Practical adaptability of offloading</vt:lpstr>
      <vt:lpstr>Multi-tenancy for code offloading</vt:lpstr>
      <vt:lpstr>Dynamic configuration</vt:lpstr>
      <vt:lpstr>Remote Cloud-based Processing - Challenges</vt:lpstr>
      <vt:lpstr>IoT Data Processing on Cloud</vt:lpstr>
      <vt:lpstr>Adapting computing problems to cloud</vt:lpstr>
      <vt:lpstr>Alternative approaches</vt:lpstr>
      <vt:lpstr>IoT Data Processing on Cloud - continued</vt:lpstr>
      <vt:lpstr>Issues with Cloud-centric IoT</vt:lpstr>
      <vt:lpstr>Scenario: Disabled Person Trying to Avoid Crowd in Urban Areas</vt:lpstr>
      <vt:lpstr>Real-time IoT Service Discovery  [Chang et al, SCC 2015]</vt:lpstr>
      <vt:lpstr>Discovery Workflow</vt:lpstr>
      <vt:lpstr>Research Roadmap - IoT</vt:lpstr>
      <vt:lpstr>IoT and Smart Solutions Laboratory </vt:lpstr>
      <vt:lpstr>IoTSS Lab - Activities</vt:lpstr>
      <vt:lpstr>Thank you for your attention</vt:lpstr>
    </vt:vector>
  </TitlesOfParts>
  <Company>Tartu Ülikool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srirama</dc:creator>
  <cp:lastModifiedBy>srirama</cp:lastModifiedBy>
  <cp:revision>3435</cp:revision>
  <cp:lastPrinted>2015-11-26T07:51:34Z</cp:lastPrinted>
  <dcterms:created xsi:type="dcterms:W3CDTF">2010-02-19T08:37:15Z</dcterms:created>
  <dcterms:modified xsi:type="dcterms:W3CDTF">2017-08-16T16:58:47Z</dcterms:modified>
</cp:coreProperties>
</file>