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600" r:id="rId3"/>
    <p:sldId id="601" r:id="rId4"/>
    <p:sldId id="602" r:id="rId5"/>
    <p:sldId id="603" r:id="rId6"/>
    <p:sldId id="297" r:id="rId7"/>
    <p:sldId id="606" r:id="rId8"/>
    <p:sldId id="605" r:id="rId9"/>
    <p:sldId id="599" r:id="rId10"/>
    <p:sldId id="558" r:id="rId11"/>
    <p:sldId id="574" r:id="rId12"/>
    <p:sldId id="575" r:id="rId13"/>
    <p:sldId id="576" r:id="rId14"/>
    <p:sldId id="565" r:id="rId15"/>
    <p:sldId id="524" r:id="rId16"/>
    <p:sldId id="620" r:id="rId17"/>
    <p:sldId id="635" r:id="rId18"/>
    <p:sldId id="612" r:id="rId19"/>
    <p:sldId id="624" r:id="rId20"/>
    <p:sldId id="625" r:id="rId21"/>
    <p:sldId id="634" r:id="rId22"/>
    <p:sldId id="627" r:id="rId23"/>
    <p:sldId id="626" r:id="rId24"/>
    <p:sldId id="628" r:id="rId25"/>
    <p:sldId id="621" r:id="rId26"/>
    <p:sldId id="630" r:id="rId27"/>
    <p:sldId id="559" r:id="rId28"/>
    <p:sldId id="631" r:id="rId29"/>
    <p:sldId id="632" r:id="rId30"/>
    <p:sldId id="633" r:id="rId31"/>
    <p:sldId id="598" r:id="rId32"/>
    <p:sldId id="462" r:id="rId3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4601" autoAdjust="0"/>
  </p:normalViewPr>
  <p:slideViewPr>
    <p:cSldViewPr>
      <p:cViewPr varScale="1">
        <p:scale>
          <a:sx n="73" d="100"/>
          <a:sy n="73" d="100"/>
        </p:scale>
        <p:origin x="160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9123" cy="492663"/>
          </a:xfrm>
          <a:prstGeom prst="rect">
            <a:avLst/>
          </a:prstGeom>
        </p:spPr>
        <p:txBody>
          <a:bodyPr vert="horz" lIns="90959" tIns="45479" rIns="90959" bIns="45479" rtlCol="0"/>
          <a:lstStyle>
            <a:lvl1pPr algn="l">
              <a:defRPr sz="1200"/>
            </a:lvl1pPr>
          </a:lstStyle>
          <a:p>
            <a:endParaRPr lang="en-US"/>
          </a:p>
        </p:txBody>
      </p:sp>
      <p:sp>
        <p:nvSpPr>
          <p:cNvPr id="3" name="Date Placeholder 2"/>
          <p:cNvSpPr>
            <a:spLocks noGrp="1"/>
          </p:cNvSpPr>
          <p:nvPr>
            <p:ph type="dt" sz="quarter" idx="1"/>
          </p:nvPr>
        </p:nvSpPr>
        <p:spPr>
          <a:xfrm>
            <a:off x="3815181" y="2"/>
            <a:ext cx="2919123" cy="492663"/>
          </a:xfrm>
          <a:prstGeom prst="rect">
            <a:avLst/>
          </a:prstGeom>
        </p:spPr>
        <p:txBody>
          <a:bodyPr vert="horz" lIns="90959" tIns="45479" rIns="90959" bIns="45479" rtlCol="0"/>
          <a:lstStyle>
            <a:lvl1pPr algn="r">
              <a:defRPr sz="1200"/>
            </a:lvl1pPr>
          </a:lstStyle>
          <a:p>
            <a:fld id="{BD215BD4-F0D3-4018-AC4B-D7B177933D00}" type="datetimeFigureOut">
              <a:rPr lang="en-US" smtClean="0"/>
              <a:pPr/>
              <a:t>10/19/2019</a:t>
            </a:fld>
            <a:endParaRPr lang="en-US"/>
          </a:p>
        </p:txBody>
      </p:sp>
      <p:sp>
        <p:nvSpPr>
          <p:cNvPr id="4" name="Footer Placeholder 3"/>
          <p:cNvSpPr>
            <a:spLocks noGrp="1"/>
          </p:cNvSpPr>
          <p:nvPr>
            <p:ph type="ftr" sz="quarter" idx="2"/>
          </p:nvPr>
        </p:nvSpPr>
        <p:spPr>
          <a:xfrm>
            <a:off x="4" y="9372022"/>
            <a:ext cx="2919123" cy="492663"/>
          </a:xfrm>
          <a:prstGeom prst="rect">
            <a:avLst/>
          </a:prstGeom>
        </p:spPr>
        <p:txBody>
          <a:bodyPr vert="horz" lIns="90959" tIns="45479" rIns="90959" bIns="45479" rtlCol="0" anchor="b"/>
          <a:lstStyle>
            <a:lvl1pPr algn="l">
              <a:defRPr sz="1200"/>
            </a:lvl1pPr>
          </a:lstStyle>
          <a:p>
            <a:endParaRPr lang="en-US"/>
          </a:p>
        </p:txBody>
      </p:sp>
      <p:sp>
        <p:nvSpPr>
          <p:cNvPr id="5" name="Slide Number Placeholder 4"/>
          <p:cNvSpPr>
            <a:spLocks noGrp="1"/>
          </p:cNvSpPr>
          <p:nvPr>
            <p:ph type="sldNum" sz="quarter" idx="3"/>
          </p:nvPr>
        </p:nvSpPr>
        <p:spPr>
          <a:xfrm>
            <a:off x="3815181" y="9372022"/>
            <a:ext cx="2919123" cy="492663"/>
          </a:xfrm>
          <a:prstGeom prst="rect">
            <a:avLst/>
          </a:prstGeom>
        </p:spPr>
        <p:txBody>
          <a:bodyPr vert="horz" lIns="90959" tIns="45479" rIns="90959" bIns="45479" rtlCol="0" anchor="b"/>
          <a:lstStyle>
            <a:lvl1pPr algn="r">
              <a:defRPr sz="1200"/>
            </a:lvl1pPr>
          </a:lstStyle>
          <a:p>
            <a:fld id="{42F3C8F3-C47F-42E4-83D9-6020A545C483}" type="slidenum">
              <a:rPr lang="en-US" smtClean="0"/>
              <a:pPr/>
              <a:t>‹#›</a:t>
            </a:fld>
            <a:endParaRPr lang="en-US"/>
          </a:p>
        </p:txBody>
      </p:sp>
    </p:spTree>
    <p:extLst>
      <p:ext uri="{BB962C8B-B14F-4D97-AF65-F5344CB8AC3E}">
        <p14:creationId xmlns:p14="http://schemas.microsoft.com/office/powerpoint/2010/main" val="276278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18830" cy="493316"/>
          </a:xfrm>
          <a:prstGeom prst="rect">
            <a:avLst/>
          </a:prstGeom>
        </p:spPr>
        <p:txBody>
          <a:bodyPr vert="horz" lIns="96152" tIns="48077" rIns="96152" bIns="48077" rtlCol="0"/>
          <a:lstStyle>
            <a:lvl1pPr algn="l">
              <a:defRPr sz="1300"/>
            </a:lvl1pPr>
          </a:lstStyle>
          <a:p>
            <a:endParaRPr lang="en-US"/>
          </a:p>
        </p:txBody>
      </p:sp>
      <p:sp>
        <p:nvSpPr>
          <p:cNvPr id="3" name="Date Placeholder 2"/>
          <p:cNvSpPr>
            <a:spLocks noGrp="1"/>
          </p:cNvSpPr>
          <p:nvPr>
            <p:ph type="dt" idx="1"/>
          </p:nvPr>
        </p:nvSpPr>
        <p:spPr>
          <a:xfrm>
            <a:off x="3815375" y="0"/>
            <a:ext cx="2918830" cy="493316"/>
          </a:xfrm>
          <a:prstGeom prst="rect">
            <a:avLst/>
          </a:prstGeom>
        </p:spPr>
        <p:txBody>
          <a:bodyPr vert="horz" lIns="96152" tIns="48077" rIns="96152" bIns="48077" rtlCol="0"/>
          <a:lstStyle>
            <a:lvl1pPr algn="r">
              <a:defRPr sz="1300"/>
            </a:lvl1pPr>
          </a:lstStyle>
          <a:p>
            <a:fld id="{80964C1B-8F1A-49A8-A9BD-80788AB75375}" type="datetimeFigureOut">
              <a:rPr lang="en-US" smtClean="0"/>
              <a:pPr/>
              <a:t>10/19/2019</a:t>
            </a:fld>
            <a:endParaRPr lang="en-US"/>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6152" tIns="48077" rIns="96152" bIns="48077"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152" tIns="48077" rIns="96152" bIns="480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71286"/>
            <a:ext cx="2918830" cy="493316"/>
          </a:xfrm>
          <a:prstGeom prst="rect">
            <a:avLst/>
          </a:prstGeom>
        </p:spPr>
        <p:txBody>
          <a:bodyPr vert="horz" lIns="96152" tIns="48077" rIns="96152" bIns="48077" rtlCol="0" anchor="b"/>
          <a:lstStyle>
            <a:lvl1pPr algn="l">
              <a:defRPr sz="1300"/>
            </a:lvl1pPr>
          </a:lstStyle>
          <a:p>
            <a:endParaRPr lang="en-US"/>
          </a:p>
        </p:txBody>
      </p:sp>
      <p:sp>
        <p:nvSpPr>
          <p:cNvPr id="7" name="Slide Number Placeholder 6"/>
          <p:cNvSpPr>
            <a:spLocks noGrp="1"/>
          </p:cNvSpPr>
          <p:nvPr>
            <p:ph type="sldNum" sz="quarter" idx="5"/>
          </p:nvPr>
        </p:nvSpPr>
        <p:spPr>
          <a:xfrm>
            <a:off x="3815375" y="9371286"/>
            <a:ext cx="2918830" cy="493316"/>
          </a:xfrm>
          <a:prstGeom prst="rect">
            <a:avLst/>
          </a:prstGeom>
        </p:spPr>
        <p:txBody>
          <a:bodyPr vert="horz" lIns="96152" tIns="48077" rIns="96152" bIns="48077" rtlCol="0" anchor="b"/>
          <a:lstStyle>
            <a:lvl1pPr algn="r">
              <a:defRPr sz="1300"/>
            </a:lvl1pPr>
          </a:lstStyle>
          <a:p>
            <a:fld id="{A2441D11-4E1B-40ED-A5FB-73B9267B7B69}" type="slidenum">
              <a:rPr lang="en-US" smtClean="0"/>
              <a:pPr/>
              <a:t>‹#›</a:t>
            </a:fld>
            <a:endParaRPr lang="en-US"/>
          </a:p>
        </p:txBody>
      </p:sp>
    </p:spTree>
    <p:extLst>
      <p:ext uri="{BB962C8B-B14F-4D97-AF65-F5344CB8AC3E}">
        <p14:creationId xmlns:p14="http://schemas.microsoft.com/office/powerpoint/2010/main" val="240527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Bluetooth" TargetMode="External"/><Relationship Id="rId13" Type="http://schemas.openxmlformats.org/officeDocument/2006/relationships/hyperlink" Target="https://en.wikipedia.org/wiki/International_Organization_for_Standardization" TargetMode="External"/><Relationship Id="rId18" Type="http://schemas.openxmlformats.org/officeDocument/2006/relationships/hyperlink" Target="https://en.wikipedia.org/wiki/Single-board_computer" TargetMode="External"/><Relationship Id="rId26" Type="http://schemas.openxmlformats.org/officeDocument/2006/relationships/hyperlink" Target="https://en.wikipedia.org/wiki/Premier_Farnell" TargetMode="External"/><Relationship Id="rId39" Type="http://schemas.openxmlformats.org/officeDocument/2006/relationships/hyperlink" Target="https://en.wikipedia.org/wiki/Open-source" TargetMode="External"/><Relationship Id="rId3" Type="http://schemas.openxmlformats.org/officeDocument/2006/relationships/hyperlink" Target="https://en.wikipedia.org/wiki/IEEE_802.15.4" TargetMode="External"/><Relationship Id="rId21" Type="http://schemas.openxmlformats.org/officeDocument/2006/relationships/hyperlink" Target="https://en.wikipedia.org/wiki/Computer_science" TargetMode="External"/><Relationship Id="rId34" Type="http://schemas.openxmlformats.org/officeDocument/2006/relationships/hyperlink" Target="https://en.wikipedia.org/wiki/Random-access_memory" TargetMode="External"/><Relationship Id="rId7" Type="http://schemas.openxmlformats.org/officeDocument/2006/relationships/hyperlink" Target="https://en.wikipedia.org/wiki/Personal_area_network#Wireless_PAN" TargetMode="External"/><Relationship Id="rId12" Type="http://schemas.openxmlformats.org/officeDocument/2006/relationships/hyperlink" Target="https://en.wikipedia.org/wiki/Wireless_sensor_network" TargetMode="External"/><Relationship Id="rId17" Type="http://schemas.openxmlformats.org/officeDocument/2006/relationships/hyperlink" Target="https://en.wikipedia.org/wiki/Credit_card" TargetMode="External"/><Relationship Id="rId25" Type="http://schemas.openxmlformats.org/officeDocument/2006/relationships/hyperlink" Target="https://en.wikipedia.org/wiki/Newark_element14" TargetMode="External"/><Relationship Id="rId33" Type="http://schemas.openxmlformats.org/officeDocument/2006/relationships/hyperlink" Target="https://en.wikipedia.org/wiki/Raspberry_Pi#cite_note-grandmax_brose_2012-10" TargetMode="External"/><Relationship Id="rId38" Type="http://schemas.openxmlformats.org/officeDocument/2006/relationships/hyperlink" Target="https://en.wikipedia.org/wiki/Secure_Digital" TargetMode="External"/><Relationship Id="rId2" Type="http://schemas.openxmlformats.org/officeDocument/2006/relationships/slide" Target="../slides/slide12.xml"/><Relationship Id="rId16" Type="http://schemas.openxmlformats.org/officeDocument/2006/relationships/hyperlink" Target="https://en.wikipedia.org/wiki/Oberhaching" TargetMode="External"/><Relationship Id="rId20" Type="http://schemas.openxmlformats.org/officeDocument/2006/relationships/hyperlink" Target="https://en.wikipedia.org/wiki/Raspberry_Pi_Foundation" TargetMode="External"/><Relationship Id="rId29" Type="http://schemas.openxmlformats.org/officeDocument/2006/relationships/hyperlink" Target="https://en.wikipedia.org/wiki/Central_processing_unit" TargetMode="External"/><Relationship Id="rId41" Type="http://schemas.openxmlformats.org/officeDocument/2006/relationships/hyperlink" Target="https://en.wikipedia.org/wiki/Arduino#cite_note-1" TargetMode="External"/><Relationship Id="rId1" Type="http://schemas.openxmlformats.org/officeDocument/2006/relationships/notesMaster" Target="../notesMasters/notesMaster1.xml"/><Relationship Id="rId6" Type="http://schemas.openxmlformats.org/officeDocument/2006/relationships/hyperlink" Target="https://en.wikipedia.org/wiki/Digital_radio" TargetMode="External"/><Relationship Id="rId11" Type="http://schemas.openxmlformats.org/officeDocument/2006/relationships/hyperlink" Target="https://en.wikipedia.org/wiki/Home_automation" TargetMode="External"/><Relationship Id="rId24" Type="http://schemas.openxmlformats.org/officeDocument/2006/relationships/hyperlink" Target="https://en.wikipedia.org/wiki/Raspberry_Pi#cite_note-8" TargetMode="External"/><Relationship Id="rId32" Type="http://schemas.openxmlformats.org/officeDocument/2006/relationships/hyperlink" Target="https://en.wikipedia.org/wiki/VideoCore" TargetMode="External"/><Relationship Id="rId37" Type="http://schemas.openxmlformats.org/officeDocument/2006/relationships/hyperlink" Target="https://en.wikipedia.org/wiki/Raspberry_Pi#cite_note-512MB-11" TargetMode="External"/><Relationship Id="rId40" Type="http://schemas.openxmlformats.org/officeDocument/2006/relationships/hyperlink" Target="https://en.wikipedia.org/wiki/Microcontroller" TargetMode="External"/><Relationship Id="rId5" Type="http://schemas.openxmlformats.org/officeDocument/2006/relationships/hyperlink" Target="https://en.wikipedia.org/wiki/Personal_area_network" TargetMode="External"/><Relationship Id="rId15" Type="http://schemas.openxmlformats.org/officeDocument/2006/relationships/hyperlink" Target="https://en.wikipedia.org/wiki/EnOcean#cite_note-1" TargetMode="External"/><Relationship Id="rId23" Type="http://schemas.openxmlformats.org/officeDocument/2006/relationships/hyperlink" Target="https://en.wikipedia.org/wiki/Raspberry_Pi#cite_note-7" TargetMode="External"/><Relationship Id="rId28" Type="http://schemas.openxmlformats.org/officeDocument/2006/relationships/hyperlink" Target="https://en.wikipedia.org/wiki/Raspberry_Pi#cite_note-9" TargetMode="External"/><Relationship Id="rId36" Type="http://schemas.openxmlformats.org/officeDocument/2006/relationships/hyperlink" Target="https://en.wikipedia.org/wiki/Raspberry_Pi#cite_note-MB-3" TargetMode="External"/><Relationship Id="rId10" Type="http://schemas.openxmlformats.org/officeDocument/2006/relationships/hyperlink" Target="https://en.wikipedia.org/wiki/Energy_harvesting" TargetMode="External"/><Relationship Id="rId19" Type="http://schemas.openxmlformats.org/officeDocument/2006/relationships/hyperlink" Target="https://en.wikipedia.org/wiki/Wales" TargetMode="External"/><Relationship Id="rId31" Type="http://schemas.openxmlformats.org/officeDocument/2006/relationships/hyperlink" Target="https://en.wikipedia.org/wiki/ARMv7" TargetMode="External"/><Relationship Id="rId4" Type="http://schemas.openxmlformats.org/officeDocument/2006/relationships/hyperlink" Target="https://en.wikipedia.org/wiki/Specification_(technical_standard)" TargetMode="External"/><Relationship Id="rId9" Type="http://schemas.openxmlformats.org/officeDocument/2006/relationships/hyperlink" Target="https://en.wikipedia.org/wiki/Wi-Fi" TargetMode="External"/><Relationship Id="rId14" Type="http://schemas.openxmlformats.org/officeDocument/2006/relationships/hyperlink" Target="https://en.wikipedia.org/wiki/International_Electrotechnical_Commission" TargetMode="External"/><Relationship Id="rId22" Type="http://schemas.openxmlformats.org/officeDocument/2006/relationships/hyperlink" Target="https://en.wikipedia.org/wiki/Raspberry_Pi#cite_note-6" TargetMode="External"/><Relationship Id="rId27" Type="http://schemas.openxmlformats.org/officeDocument/2006/relationships/hyperlink" Target="https://en.wikipedia.org/wiki/RS_Components" TargetMode="External"/><Relationship Id="rId30" Type="http://schemas.openxmlformats.org/officeDocument/2006/relationships/hyperlink" Target="https://en.wikipedia.org/wiki/ARMv6" TargetMode="External"/><Relationship Id="rId35" Type="http://schemas.openxmlformats.org/officeDocument/2006/relationships/hyperlink" Target="https://en.wikipedia.org/wiki/Mebibyt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3rd_Generation_Partnership_Project" TargetMode="External"/><Relationship Id="rId3" Type="http://schemas.openxmlformats.org/officeDocument/2006/relationships/hyperlink" Target="https://en.wikipedia.org/wiki/List_of_mobile_phone_standards" TargetMode="External"/><Relationship Id="rId7" Type="http://schemas.openxmlformats.org/officeDocument/2006/relationships/hyperlink" Target="https://en.wikipedia.org/wiki/IMT-Advance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ITU-T" TargetMode="External"/><Relationship Id="rId5" Type="http://schemas.openxmlformats.org/officeDocument/2006/relationships/hyperlink" Target="https://en.wikipedia.org/wiki/4G" TargetMode="External"/><Relationship Id="rId4" Type="http://schemas.openxmlformats.org/officeDocument/2006/relationships/hyperlink" Target="https://en.wikipedia.org/wiki/LTE_(telecommunication)" TargetMode="External"/><Relationship Id="rId9" Type="http://schemas.openxmlformats.org/officeDocument/2006/relationships/hyperlink" Target="https://en.wikipedia.org/wiki/LTE_Advanced#cite_note-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Ubiquitous_comput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ARPANET" TargetMode="External"/><Relationship Id="rId13" Type="http://schemas.openxmlformats.org/officeDocument/2006/relationships/hyperlink" Target="https://en.wikipedia.org/wiki/SDS_Sigma_7"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Computer_network" TargetMode="External"/><Relationship Id="rId12" Type="http://schemas.openxmlformats.org/officeDocument/2006/relationships/hyperlink" Target="https://en.wikipedia.org/wiki/Leonard_Kleinrock#cite_note-BH3420-1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Henry_Samueli_School_of_Engineering_and_Applied_Science" TargetMode="External"/><Relationship Id="rId11" Type="http://schemas.openxmlformats.org/officeDocument/2006/relationships/hyperlink" Target="https://en.wikipedia.org/w/index.php?title=Charles_S._Kline&amp;action=edit&amp;redlink=1" TargetMode="External"/><Relationship Id="rId5" Type="http://schemas.openxmlformats.org/officeDocument/2006/relationships/hyperlink" Target="https://en.wikipedia.org/wiki/UCLA" TargetMode="External"/><Relationship Id="rId10" Type="http://schemas.openxmlformats.org/officeDocument/2006/relationships/hyperlink" Target="https://en.wikipedia.org/wiki/ARPANET#ARPANET_deployed" TargetMode="External"/><Relationship Id="rId4" Type="http://schemas.openxmlformats.org/officeDocument/2006/relationships/hyperlink" Target="https://en.wikipedia.org/wiki/Computer_scientist" TargetMode="External"/><Relationship Id="rId9" Type="http://schemas.openxmlformats.org/officeDocument/2006/relationships/hyperlink" Target="https://en.wikipedia.org/wiki/Internet" TargetMode="External"/><Relationship Id="rId14" Type="http://schemas.openxmlformats.org/officeDocument/2006/relationships/hyperlink" Target="https://en.wikipedia.org/wiki/SDS_94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Ome</a:t>
            </a:r>
            <a:r>
              <a:rPr lang="en-US" dirty="0" smtClean="0"/>
              <a:t> Srirama Jai </a:t>
            </a:r>
            <a:r>
              <a:rPr lang="en-US" dirty="0" err="1" smtClean="0"/>
              <a:t>Vinayaka</a:t>
            </a:r>
            <a:endParaRPr lang="en-US" dirty="0" smtClean="0"/>
          </a:p>
          <a:p>
            <a:r>
              <a:rPr lang="en-US" dirty="0" err="1" smtClean="0"/>
              <a:t>Ome</a:t>
            </a:r>
            <a:r>
              <a:rPr lang="en-US" dirty="0" smtClean="0"/>
              <a:t> Srirama 	Jai </a:t>
            </a:r>
            <a:r>
              <a:rPr lang="en-US" dirty="0" err="1" smtClean="0"/>
              <a:t>Vinayaka</a:t>
            </a:r>
            <a:endParaRPr lang="en-US" dirty="0" smtClean="0"/>
          </a:p>
          <a:p>
            <a:r>
              <a:rPr lang="en-US" dirty="0" err="1" smtClean="0"/>
              <a:t>Ome</a:t>
            </a:r>
            <a:r>
              <a:rPr lang="en-US" dirty="0" smtClean="0"/>
              <a:t> Srirama		Jai </a:t>
            </a:r>
            <a:r>
              <a:rPr lang="en-US" dirty="0" err="1" smtClean="0"/>
              <a:t>Vinayaka</a:t>
            </a:r>
            <a:endParaRPr lang="en-US" dirty="0" smtClean="0"/>
          </a:p>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a:t>
            </a:fld>
            <a:endParaRPr lang="en-US"/>
          </a:p>
        </p:txBody>
      </p:sp>
    </p:spTree>
    <p:extLst>
      <p:ext uri="{BB962C8B-B14F-4D97-AF65-F5344CB8AC3E}">
        <p14:creationId xmlns:p14="http://schemas.microsoft.com/office/powerpoint/2010/main" val="154403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ZigBee</a:t>
            </a:r>
            <a:r>
              <a:rPr lang="en-US" dirty="0" smtClean="0"/>
              <a:t> is an </a:t>
            </a:r>
            <a:r>
              <a:rPr lang="en-US" dirty="0" smtClean="0">
                <a:hlinkClick r:id="rId3" tooltip="IEEE 802.15.4"/>
              </a:rPr>
              <a:t>IEEE 802.15.4</a:t>
            </a:r>
            <a:r>
              <a:rPr lang="en-US" dirty="0" smtClean="0"/>
              <a:t>-based </a:t>
            </a:r>
            <a:r>
              <a:rPr lang="en-US" dirty="0" smtClean="0">
                <a:hlinkClick r:id="rId4" tooltip="Specification (technical standard)"/>
              </a:rPr>
              <a:t>specification</a:t>
            </a:r>
            <a:r>
              <a:rPr lang="en-US" dirty="0" smtClean="0"/>
              <a:t> for a suite of high-level communication protocols used to create </a:t>
            </a:r>
            <a:r>
              <a:rPr lang="en-US" dirty="0" smtClean="0">
                <a:hlinkClick r:id="rId5" tooltip="Personal area network"/>
              </a:rPr>
              <a:t>personal area networks</a:t>
            </a:r>
            <a:r>
              <a:rPr lang="en-US" dirty="0" smtClean="0"/>
              <a:t> with small, low-power </a:t>
            </a:r>
            <a:r>
              <a:rPr lang="en-US" dirty="0" smtClean="0">
                <a:hlinkClick r:id="rId6" tooltip="Digital radio"/>
              </a:rPr>
              <a:t>digital radios</a:t>
            </a:r>
            <a:r>
              <a:rPr lang="en-US" dirty="0" smtClean="0"/>
              <a:t>.</a:t>
            </a:r>
          </a:p>
          <a:p>
            <a:r>
              <a:rPr lang="en-US" dirty="0" smtClean="0"/>
              <a:t>The technology defined by the ZigBee specification is intended to be simpler and less expensive than other </a:t>
            </a:r>
            <a:r>
              <a:rPr lang="en-US" dirty="0" smtClean="0">
                <a:hlinkClick r:id="rId7" tooltip="Personal area network"/>
              </a:rPr>
              <a:t>wireless personal area networks</a:t>
            </a:r>
            <a:r>
              <a:rPr lang="en-US" dirty="0" smtClean="0"/>
              <a:t> (WPANs), such as </a:t>
            </a:r>
            <a:r>
              <a:rPr lang="en-US" dirty="0" smtClean="0">
                <a:hlinkClick r:id="rId8" tooltip="Bluetooth"/>
              </a:rPr>
              <a:t>Bluetooth</a:t>
            </a:r>
            <a:r>
              <a:rPr lang="en-US" dirty="0" smtClean="0"/>
              <a:t> or </a:t>
            </a:r>
            <a:r>
              <a:rPr lang="en-US" dirty="0" smtClean="0">
                <a:hlinkClick r:id="rId9" tooltip="Wi-Fi"/>
              </a:rPr>
              <a:t>Wi-Fi</a:t>
            </a:r>
            <a:r>
              <a:rPr lang="en-US" dirty="0" smtClean="0"/>
              <a:t>. Applications include wireless light switches, electrical meters with in-home-displays, traffic management systems, and other consumer and industrial equipment that requires short-range low-rate wireless data transfer.</a:t>
            </a:r>
          </a:p>
          <a:p>
            <a:r>
              <a:rPr lang="en-US" dirty="0" smtClean="0"/>
              <a:t>----------------------------</a:t>
            </a:r>
          </a:p>
          <a:p>
            <a:r>
              <a:rPr lang="en-US" b="1" dirty="0" smtClean="0"/>
              <a:t>ULE</a:t>
            </a:r>
          </a:p>
          <a:p>
            <a:r>
              <a:rPr lang="en-US" dirty="0" smtClean="0"/>
              <a:t>ULE addresses Ultra-Low Energy application requirements by introducing optimized communication methods. Identified with low power consumption, low latency, long range, moderate data rate and value-added complementary voice capabilities, ULE is the best-of-class technology which represents the next evolution in home networking.</a:t>
            </a:r>
          </a:p>
          <a:p>
            <a:r>
              <a:rPr lang="en-US" dirty="0" smtClean="0"/>
              <a:t>ULE is based on DECT (Digital Enhanced Cordless Telecommunications) which is the de-facto standard for residential and business cordless phone communications worldwide. </a:t>
            </a:r>
          </a:p>
          <a:p>
            <a:r>
              <a:rPr lang="en-US" dirty="0" smtClean="0"/>
              <a:t>-----------------------------------</a:t>
            </a:r>
          </a:p>
          <a:p>
            <a:r>
              <a:rPr lang="en-US" b="1" dirty="0" smtClean="0"/>
              <a:t>Z</a:t>
            </a:r>
            <a:r>
              <a:rPr lang="en-US" dirty="0" smtClean="0"/>
              <a:t>-</a:t>
            </a:r>
            <a:r>
              <a:rPr lang="en-US" b="1" dirty="0" smtClean="0"/>
              <a:t>Wave</a:t>
            </a:r>
            <a:r>
              <a:rPr lang="en-US" dirty="0" smtClean="0"/>
              <a:t> is a wireless technology that makes regular household products, like lights, door locks and thermostats "smart". </a:t>
            </a:r>
            <a:r>
              <a:rPr lang="en-US" b="1" dirty="0" smtClean="0"/>
              <a:t>Z</a:t>
            </a:r>
            <a:r>
              <a:rPr lang="en-US" dirty="0" smtClean="0"/>
              <a:t>-</a:t>
            </a:r>
            <a:r>
              <a:rPr lang="en-US" b="1" dirty="0" smtClean="0"/>
              <a:t>Wave</a:t>
            </a:r>
            <a:r>
              <a:rPr lang="en-US" dirty="0" smtClean="0"/>
              <a:t> products "talk" to each other wirelessly and securely and can be accessed and controlled on your phone, tablet or pc.</a:t>
            </a:r>
          </a:p>
          <a:p>
            <a:r>
              <a:rPr lang="en-US" dirty="0" smtClean="0"/>
              <a:t>---------------------------------</a:t>
            </a:r>
          </a:p>
          <a:p>
            <a:r>
              <a:rPr lang="en-US" dirty="0" smtClean="0"/>
              <a:t>The </a:t>
            </a:r>
            <a:r>
              <a:rPr lang="en-US" b="1" dirty="0" err="1" smtClean="0"/>
              <a:t>EnOcean</a:t>
            </a:r>
            <a:r>
              <a:rPr lang="en-US" dirty="0" smtClean="0"/>
              <a:t> technology is an </a:t>
            </a:r>
            <a:r>
              <a:rPr lang="en-US" dirty="0" smtClean="0">
                <a:hlinkClick r:id="rId10" tooltip="Energy harvesting"/>
              </a:rPr>
              <a:t>energy harvesting</a:t>
            </a:r>
            <a:r>
              <a:rPr lang="en-US" dirty="0" smtClean="0"/>
              <a:t> wireless technology used primarily in building automation systems, and is also applied to other applications in industry, transportation, logistics and </a:t>
            </a:r>
            <a:r>
              <a:rPr lang="en-US" dirty="0" smtClean="0">
                <a:hlinkClick r:id="rId11" tooltip="Home automation"/>
              </a:rPr>
              <a:t>smart homes</a:t>
            </a:r>
            <a:r>
              <a:rPr lang="en-US" dirty="0" smtClean="0"/>
              <a:t>. Modules based on </a:t>
            </a:r>
            <a:r>
              <a:rPr lang="en-US" dirty="0" err="1" smtClean="0"/>
              <a:t>EnOcean</a:t>
            </a:r>
            <a:r>
              <a:rPr lang="en-US" dirty="0" smtClean="0"/>
              <a:t> technology combine micro energy converters with ultra low power electronics, and enable wireless communications between </a:t>
            </a:r>
            <a:r>
              <a:rPr lang="en-US" dirty="0" err="1" smtClean="0"/>
              <a:t>batteryless</a:t>
            </a:r>
            <a:r>
              <a:rPr lang="en-US" dirty="0" smtClean="0"/>
              <a:t> </a:t>
            </a:r>
            <a:r>
              <a:rPr lang="en-US" dirty="0" smtClean="0">
                <a:hlinkClick r:id="rId12" tooltip="Wireless sensor network"/>
              </a:rPr>
              <a:t>wireless sensors</a:t>
            </a:r>
            <a:r>
              <a:rPr lang="en-US" dirty="0" smtClean="0"/>
              <a:t>, switches, controllers and gateways.</a:t>
            </a:r>
          </a:p>
          <a:p>
            <a:r>
              <a:rPr lang="en-US" dirty="0" smtClean="0"/>
              <a:t>In March 2012, the </a:t>
            </a:r>
            <a:r>
              <a:rPr lang="en-US" dirty="0" err="1" smtClean="0"/>
              <a:t>EnOcean</a:t>
            </a:r>
            <a:r>
              <a:rPr lang="en-US" dirty="0" smtClean="0"/>
              <a:t> wireless standard was ratified as the international standard </a:t>
            </a:r>
            <a:r>
              <a:rPr lang="en-US" dirty="0" smtClean="0">
                <a:hlinkClick r:id="rId13" tooltip="International Organization for Standardization"/>
              </a:rPr>
              <a:t>ISO</a:t>
            </a:r>
            <a:r>
              <a:rPr lang="en-US" dirty="0" smtClean="0"/>
              <a:t>/</a:t>
            </a:r>
            <a:r>
              <a:rPr lang="en-US" dirty="0" smtClean="0">
                <a:hlinkClick r:id="rId14" tooltip="International Electrotechnical Commission"/>
              </a:rPr>
              <a:t>IEC</a:t>
            </a:r>
            <a:r>
              <a:rPr lang="en-US" dirty="0" smtClean="0"/>
              <a:t> 14543-3-10.</a:t>
            </a:r>
            <a:r>
              <a:rPr lang="en-US" baseline="30000" dirty="0" smtClean="0">
                <a:hlinkClick r:id="rId15"/>
              </a:rPr>
              <a:t>[1]</a:t>
            </a:r>
            <a:r>
              <a:rPr lang="en-US" dirty="0" smtClean="0"/>
              <a:t> The standard covers the OSI (Open Systems Interconnection) layers 1-3 which are the physical, data link and networking layers.</a:t>
            </a:r>
          </a:p>
          <a:p>
            <a:r>
              <a:rPr lang="en-US" dirty="0" smtClean="0"/>
              <a:t>The energy harvesting wireless modules are manufactured and marketed by the company </a:t>
            </a:r>
            <a:r>
              <a:rPr lang="en-US" dirty="0" err="1" smtClean="0"/>
              <a:t>EnOcean</a:t>
            </a:r>
            <a:r>
              <a:rPr lang="en-US" dirty="0" smtClean="0"/>
              <a:t> which is based in </a:t>
            </a:r>
            <a:r>
              <a:rPr lang="en-US" dirty="0" err="1" smtClean="0">
                <a:hlinkClick r:id="rId16" tooltip="Oberhaching"/>
              </a:rPr>
              <a:t>Oberhaching</a:t>
            </a:r>
            <a:r>
              <a:rPr lang="en-US" dirty="0" smtClean="0"/>
              <a:t>, Germany. </a:t>
            </a:r>
            <a:r>
              <a:rPr lang="en-US" dirty="0" err="1" smtClean="0"/>
              <a:t>EnOcean</a:t>
            </a:r>
            <a:r>
              <a:rPr lang="en-US" dirty="0" smtClean="0"/>
              <a:t> offers its technology and licenses for the patented features within the </a:t>
            </a:r>
            <a:r>
              <a:rPr lang="en-US" dirty="0" err="1" smtClean="0"/>
              <a:t>EnOcean</a:t>
            </a:r>
            <a:r>
              <a:rPr lang="en-US" dirty="0" smtClean="0"/>
              <a:t> Alliance framework.</a:t>
            </a:r>
          </a:p>
          <a:p>
            <a:r>
              <a:rPr lang="en-US" dirty="0" smtClean="0"/>
              <a:t>------------------------</a:t>
            </a:r>
          </a:p>
          <a:p>
            <a:r>
              <a:rPr lang="en-US" dirty="0" smtClean="0"/>
              <a:t>The </a:t>
            </a:r>
            <a:r>
              <a:rPr lang="en-US" b="1" dirty="0" smtClean="0"/>
              <a:t>Raspberry Pi</a:t>
            </a:r>
            <a:r>
              <a:rPr lang="en-US" dirty="0" smtClean="0"/>
              <a:t> is a series of </a:t>
            </a:r>
            <a:r>
              <a:rPr lang="en-US" dirty="0" smtClean="0">
                <a:hlinkClick r:id="rId17" tooltip="Credit card"/>
              </a:rPr>
              <a:t>credit card</a:t>
            </a:r>
            <a:r>
              <a:rPr lang="en-US" dirty="0" smtClean="0"/>
              <a:t>–sized </a:t>
            </a:r>
            <a:r>
              <a:rPr lang="en-US" dirty="0" smtClean="0">
                <a:hlinkClick r:id="rId18" tooltip="Single-board computer"/>
              </a:rPr>
              <a:t>single-board computers</a:t>
            </a:r>
            <a:r>
              <a:rPr lang="en-US" dirty="0" smtClean="0"/>
              <a:t> developed in </a:t>
            </a:r>
            <a:r>
              <a:rPr lang="en-US" dirty="0" err="1" smtClean="0"/>
              <a:t>Pencoed</a:t>
            </a:r>
            <a:r>
              <a:rPr lang="en-US" dirty="0" smtClean="0"/>
              <a:t>, </a:t>
            </a:r>
            <a:r>
              <a:rPr lang="en-US" dirty="0" smtClean="0">
                <a:hlinkClick r:id="rId19" tooltip="Wales"/>
              </a:rPr>
              <a:t>Wales</a:t>
            </a:r>
            <a:r>
              <a:rPr lang="en-US" dirty="0" smtClean="0"/>
              <a:t> by the </a:t>
            </a:r>
            <a:r>
              <a:rPr lang="en-US" dirty="0" smtClean="0">
                <a:hlinkClick r:id="rId20" tooltip="Raspberry Pi Foundation"/>
              </a:rPr>
              <a:t>Raspberry Pi Foundation</a:t>
            </a:r>
            <a:r>
              <a:rPr lang="en-US" dirty="0" smtClean="0"/>
              <a:t> with the intention of promoting the teaching of basic </a:t>
            </a:r>
            <a:r>
              <a:rPr lang="en-US" dirty="0" smtClean="0">
                <a:hlinkClick r:id="rId21" tooltip="Computer science"/>
              </a:rPr>
              <a:t>computer science</a:t>
            </a:r>
            <a:r>
              <a:rPr lang="en-US" dirty="0" smtClean="0"/>
              <a:t> in schools and developing countries.</a:t>
            </a:r>
            <a:r>
              <a:rPr lang="en-US" baseline="30000" dirty="0" smtClean="0">
                <a:hlinkClick r:id="rId22"/>
              </a:rPr>
              <a:t>[6]</a:t>
            </a:r>
            <a:r>
              <a:rPr lang="en-US" baseline="30000" dirty="0" smtClean="0">
                <a:hlinkClick r:id="rId23"/>
              </a:rPr>
              <a:t>[7]</a:t>
            </a:r>
            <a:r>
              <a:rPr lang="en-US" baseline="30000" dirty="0" smtClean="0">
                <a:hlinkClick r:id="rId24"/>
              </a:rPr>
              <a:t>[8]</a:t>
            </a:r>
            <a:r>
              <a:rPr lang="en-US" dirty="0" smtClean="0"/>
              <a:t> The original Raspberry Pi and Raspberry Pi 2 are manufactured in several board configurations through licensed manufacturing agreements with </a:t>
            </a:r>
            <a:r>
              <a:rPr lang="en-US" dirty="0" smtClean="0">
                <a:hlinkClick r:id="rId25" tooltip="Newark element14"/>
              </a:rPr>
              <a:t>Newark element14</a:t>
            </a:r>
            <a:r>
              <a:rPr lang="en-US" dirty="0" smtClean="0"/>
              <a:t> (</a:t>
            </a:r>
            <a:r>
              <a:rPr lang="en-US" dirty="0" smtClean="0">
                <a:hlinkClick r:id="rId26" tooltip="Premier Farnell"/>
              </a:rPr>
              <a:t>Premier Farnell</a:t>
            </a:r>
            <a:r>
              <a:rPr lang="en-US" dirty="0" smtClean="0"/>
              <a:t>), </a:t>
            </a:r>
            <a:r>
              <a:rPr lang="en-US" dirty="0" smtClean="0">
                <a:hlinkClick r:id="rId27" tooltip="RS Components"/>
              </a:rPr>
              <a:t>RS Components</a:t>
            </a:r>
            <a:r>
              <a:rPr lang="en-US" dirty="0" smtClean="0"/>
              <a:t> and </a:t>
            </a:r>
            <a:r>
              <a:rPr lang="en-US" dirty="0" err="1" smtClean="0"/>
              <a:t>Egoman</a:t>
            </a:r>
            <a:r>
              <a:rPr lang="en-US" dirty="0" smtClean="0"/>
              <a:t>.</a:t>
            </a:r>
            <a:r>
              <a:rPr lang="en-US" baseline="30000" dirty="0" smtClean="0">
                <a:hlinkClick r:id="rId28"/>
              </a:rPr>
              <a:t>[9]</a:t>
            </a:r>
            <a:r>
              <a:rPr lang="en-US" dirty="0" smtClean="0"/>
              <a:t> The hardware is the same across all manufacturers.</a:t>
            </a:r>
          </a:p>
          <a:p>
            <a:r>
              <a:rPr lang="en-US" dirty="0" smtClean="0"/>
              <a:t>All Raspberry </a:t>
            </a:r>
            <a:r>
              <a:rPr lang="en-US" dirty="0" err="1" smtClean="0"/>
              <a:t>Pis</a:t>
            </a:r>
            <a:r>
              <a:rPr lang="en-US" dirty="0" smtClean="0"/>
              <a:t> include a </a:t>
            </a:r>
            <a:r>
              <a:rPr lang="en-US" dirty="0" smtClean="0">
                <a:hlinkClick r:id="rId29" tooltip="Central processing unit"/>
              </a:rPr>
              <a:t>CPU</a:t>
            </a:r>
            <a:r>
              <a:rPr lang="en-US" dirty="0" smtClean="0"/>
              <a:t> with either an </a:t>
            </a:r>
            <a:r>
              <a:rPr lang="en-US" dirty="0" smtClean="0">
                <a:hlinkClick r:id="rId30" tooltip="ARMv6"/>
              </a:rPr>
              <a:t>ARMv6</a:t>
            </a:r>
            <a:r>
              <a:rPr lang="en-US" dirty="0" smtClean="0"/>
              <a:t>-compatible core or newer </a:t>
            </a:r>
            <a:r>
              <a:rPr lang="en-US" dirty="0" smtClean="0">
                <a:hlinkClick r:id="rId31" tooltip="ARMv7"/>
              </a:rPr>
              <a:t>ARMv7</a:t>
            </a:r>
            <a:r>
              <a:rPr lang="en-US" dirty="0" smtClean="0"/>
              <a:t> cores and have included on a chip with </a:t>
            </a:r>
            <a:r>
              <a:rPr lang="en-US" dirty="0" err="1" smtClean="0">
                <a:hlinkClick r:id="rId32" tooltip="VideoCore"/>
              </a:rPr>
              <a:t>VideoCore</a:t>
            </a:r>
            <a:r>
              <a:rPr lang="en-US" dirty="0" smtClean="0"/>
              <a:t> IV GPU,</a:t>
            </a:r>
            <a:r>
              <a:rPr lang="en-US" baseline="30000" dirty="0" smtClean="0">
                <a:hlinkClick r:id="rId33"/>
              </a:rPr>
              <a:t>[10]</a:t>
            </a:r>
            <a:r>
              <a:rPr lang="en-US" dirty="0" smtClean="0"/>
              <a:t> and have at 256 megabytes of </a:t>
            </a:r>
            <a:r>
              <a:rPr lang="en-US" dirty="0" smtClean="0">
                <a:hlinkClick r:id="rId34" tooltip="Random-access memory"/>
              </a:rPr>
              <a:t>RAM</a:t>
            </a:r>
            <a:r>
              <a:rPr lang="en-US" dirty="0" smtClean="0"/>
              <a:t>, except later models (models B and B+) that have 512 </a:t>
            </a:r>
            <a:r>
              <a:rPr lang="en-US" dirty="0" smtClean="0">
                <a:hlinkClick r:id="rId35" tooltip="Mebibyte"/>
              </a:rPr>
              <a:t>MB</a:t>
            </a:r>
            <a:r>
              <a:rPr lang="en-US" dirty="0" smtClean="0"/>
              <a:t>,</a:t>
            </a:r>
            <a:r>
              <a:rPr lang="en-US" baseline="30000" dirty="0" smtClean="0">
                <a:hlinkClick r:id="rId36"/>
              </a:rPr>
              <a:t>[3]</a:t>
            </a:r>
            <a:r>
              <a:rPr lang="en-US" baseline="30000" dirty="0" smtClean="0">
                <a:hlinkClick r:id="rId37"/>
              </a:rPr>
              <a:t>[11]</a:t>
            </a:r>
            <a:r>
              <a:rPr lang="en-US" dirty="0" smtClean="0"/>
              <a:t> and the Pi 2 at 1 GB. They have </a:t>
            </a:r>
            <a:r>
              <a:rPr lang="en-US" dirty="0" smtClean="0">
                <a:hlinkClick r:id="rId38" tooltip="Secure Digital"/>
              </a:rPr>
              <a:t>Secure Digital</a:t>
            </a:r>
            <a:r>
              <a:rPr lang="en-US" dirty="0" smtClean="0"/>
              <a:t> (SD) (models A and B) or MicroSD (models A+ and B+) sockets for boot media and persistent storage.</a:t>
            </a:r>
          </a:p>
          <a:p>
            <a:r>
              <a:rPr lang="en-US" dirty="0" smtClean="0"/>
              <a:t>-------------------------------</a:t>
            </a:r>
          </a:p>
          <a:p>
            <a:pPr defTabSz="914253">
              <a:defRPr/>
            </a:pPr>
            <a:r>
              <a:rPr lang="en-US" b="1" dirty="0" smtClean="0"/>
              <a:t>Arduino</a:t>
            </a:r>
            <a:r>
              <a:rPr lang="en-US" dirty="0" smtClean="0"/>
              <a:t> is an </a:t>
            </a:r>
            <a:r>
              <a:rPr lang="en-US" dirty="0" smtClean="0">
                <a:hlinkClick r:id="rId39" tooltip="Open-source"/>
              </a:rPr>
              <a:t>open-source</a:t>
            </a:r>
            <a:r>
              <a:rPr lang="en-US" dirty="0" smtClean="0"/>
              <a:t> computer hardware and software company, project and user community that designs and manufactures </a:t>
            </a:r>
            <a:r>
              <a:rPr lang="en-US" dirty="0" smtClean="0">
                <a:hlinkClick r:id="rId40" tooltip="Microcontroller"/>
              </a:rPr>
              <a:t>microcontroller</a:t>
            </a:r>
            <a:r>
              <a:rPr lang="en-US" dirty="0" smtClean="0"/>
              <a:t>-based kits for building digital devices and interactive objects that can sense and control objects in the physical world.</a:t>
            </a:r>
            <a:r>
              <a:rPr lang="en-US" baseline="30000" dirty="0" smtClean="0">
                <a:hlinkClick r:id="rId41"/>
              </a:rPr>
              <a:t>[1]</a:t>
            </a:r>
            <a:endParaRPr lang="en-US" dirty="0" smtClean="0"/>
          </a:p>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12</a:t>
            </a:fld>
            <a:endParaRPr lang="en-US"/>
          </a:p>
        </p:txBody>
      </p:sp>
    </p:spTree>
    <p:extLst>
      <p:ext uri="{BB962C8B-B14F-4D97-AF65-F5344CB8AC3E}">
        <p14:creationId xmlns:p14="http://schemas.microsoft.com/office/powerpoint/2010/main" val="352531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1D11-4E1B-40ED-A5FB-73B9267B7B69}" type="slidenum">
              <a:rPr lang="en-US" smtClean="0"/>
              <a:pPr/>
              <a:t>13</a:t>
            </a:fld>
            <a:endParaRPr lang="en-US"/>
          </a:p>
        </p:txBody>
      </p:sp>
    </p:spTree>
    <p:extLst>
      <p:ext uri="{BB962C8B-B14F-4D97-AF65-F5344CB8AC3E}">
        <p14:creationId xmlns:p14="http://schemas.microsoft.com/office/powerpoint/2010/main" val="51452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3G/4G mobile Internet for global service interaction</a:t>
            </a:r>
          </a:p>
          <a:p>
            <a:r>
              <a:rPr lang="en-US" dirty="0" smtClean="0"/>
              <a:t>Wi-Fi/Wi-Fi Direct, Bluetooth (BT)/BTLE, IEEE 802.15.4(e.g., ZigBee), or LTE-A (LTE Direct) for local service interaction</a:t>
            </a:r>
            <a:endParaRPr lang="et-EE" dirty="0" smtClean="0"/>
          </a:p>
          <a:p>
            <a:endParaRPr lang="et-EE" dirty="0" smtClean="0"/>
          </a:p>
          <a:p>
            <a:pPr defTabSz="914253">
              <a:defRPr/>
            </a:pPr>
            <a:r>
              <a:rPr lang="en-GB" b="1" dirty="0" smtClean="0"/>
              <a:t>LTE Advanced</a:t>
            </a:r>
            <a:r>
              <a:rPr lang="en-GB" dirty="0" smtClean="0"/>
              <a:t> is a </a:t>
            </a:r>
            <a:r>
              <a:rPr lang="en-GB" dirty="0" smtClean="0">
                <a:hlinkClick r:id="rId3" tooltip="List of mobile phone standards"/>
              </a:rPr>
              <a:t>mobile communication standard</a:t>
            </a:r>
            <a:r>
              <a:rPr lang="en-GB" dirty="0" smtClean="0"/>
              <a:t> and a major enhancement of the </a:t>
            </a:r>
            <a:r>
              <a:rPr lang="en-GB" dirty="0" smtClean="0">
                <a:hlinkClick r:id="rId4" tooltip="LTE (telecommunication)"/>
              </a:rPr>
              <a:t>Long Term Evolution</a:t>
            </a:r>
            <a:r>
              <a:rPr lang="en-GB" dirty="0" smtClean="0"/>
              <a:t> (LTE) standard. It was formally submitted as a candidate </a:t>
            </a:r>
            <a:r>
              <a:rPr lang="en-GB" dirty="0" smtClean="0">
                <a:hlinkClick r:id="rId5" tooltip="4G"/>
              </a:rPr>
              <a:t>4G</a:t>
            </a:r>
            <a:r>
              <a:rPr lang="en-GB" dirty="0" smtClean="0"/>
              <a:t> system to </a:t>
            </a:r>
            <a:r>
              <a:rPr lang="en-GB" dirty="0" smtClean="0">
                <a:hlinkClick r:id="rId6" tooltip="ITU-T"/>
              </a:rPr>
              <a:t>ITU-T</a:t>
            </a:r>
            <a:r>
              <a:rPr lang="en-GB" dirty="0" smtClean="0"/>
              <a:t> in late 2009 as meeting the requirements of the </a:t>
            </a:r>
            <a:r>
              <a:rPr lang="en-GB" dirty="0" smtClean="0">
                <a:hlinkClick r:id="rId7" tooltip="IMT-Advanced"/>
              </a:rPr>
              <a:t>IMT-Advanced</a:t>
            </a:r>
            <a:r>
              <a:rPr lang="en-GB" dirty="0" smtClean="0"/>
              <a:t> standard, and was standardized by the </a:t>
            </a:r>
            <a:r>
              <a:rPr lang="en-GB" dirty="0" smtClean="0">
                <a:hlinkClick r:id="rId8" tooltip="3rd Generation Partnership Project"/>
              </a:rPr>
              <a:t>3rd Generation Partnership Project</a:t>
            </a:r>
            <a:r>
              <a:rPr lang="en-GB" dirty="0" smtClean="0"/>
              <a:t> (3GPP) in March 2011 as 3GPP Release 10.</a:t>
            </a:r>
            <a:r>
              <a:rPr lang="en-GB" baseline="30000" dirty="0" smtClean="0">
                <a:hlinkClick r:id="rId9"/>
              </a:rPr>
              <a:t>[1]</a:t>
            </a:r>
            <a:endParaRPr lang="en-GB" dirty="0" smtClean="0"/>
          </a:p>
          <a:p>
            <a:endParaRPr lang="et-EE" dirty="0" smtClean="0"/>
          </a:p>
          <a:p>
            <a:endParaRPr lang="en-US" dirty="0" smtClean="0"/>
          </a:p>
          <a:p>
            <a:endParaRPr lang="en-US" dirty="0" smtClean="0"/>
          </a:p>
          <a:p>
            <a:r>
              <a:rPr lang="en-US" dirty="0" smtClean="0"/>
              <a:t>Bluetooth Low Energy (BTLE) for local service discovery and to collect data from external environmental sensors</a:t>
            </a:r>
          </a:p>
          <a:p>
            <a:pPr lvl="1"/>
            <a:r>
              <a:rPr lang="en-US" dirty="0" smtClean="0"/>
              <a:t>BTLE Advertising Packet has the data which can be utilized by the client devices without an established connection</a:t>
            </a:r>
          </a:p>
          <a:p>
            <a:r>
              <a:rPr lang="en-US" dirty="0" smtClean="0"/>
              <a:t>UDP instead of TCP </a:t>
            </a:r>
          </a:p>
          <a:p>
            <a:pPr lvl="1"/>
            <a:r>
              <a:rPr lang="en-US" dirty="0" smtClean="0"/>
              <a:t>UDP has a simple header (20 Bytes) </a:t>
            </a:r>
          </a:p>
          <a:p>
            <a:pPr lvl="1"/>
            <a:r>
              <a:rPr lang="en-US" dirty="0" smtClean="0"/>
              <a:t>UDP doesn’t maintain connected sessions over the time</a:t>
            </a:r>
          </a:p>
          <a:p>
            <a:pPr lvl="1"/>
            <a:endParaRPr lang="en-US" dirty="0" smtClean="0"/>
          </a:p>
          <a:p>
            <a:pPr lvl="1"/>
            <a:r>
              <a:rPr lang="en-US" dirty="0" smtClean="0"/>
              <a:t>--------------</a:t>
            </a:r>
          </a:p>
          <a:p>
            <a:r>
              <a:rPr lang="en-US" dirty="0" smtClean="0"/>
              <a:t>Constrained Application Protocol (</a:t>
            </a:r>
            <a:r>
              <a:rPr lang="en-US" dirty="0" err="1" smtClean="0"/>
              <a:t>CoAP</a:t>
            </a:r>
            <a:r>
              <a:rPr lang="en-US" dirty="0" smtClean="0"/>
              <a:t>)</a:t>
            </a:r>
          </a:p>
          <a:p>
            <a:pPr lvl="1"/>
            <a:r>
              <a:rPr lang="en-US" dirty="0" smtClean="0"/>
              <a:t>Built on top of the User Datagram Protocol (UDP) </a:t>
            </a:r>
          </a:p>
          <a:p>
            <a:pPr lvl="1"/>
            <a:r>
              <a:rPr lang="en-US" dirty="0" smtClean="0"/>
              <a:t>Significantly lower overhead (4 byte header size ) </a:t>
            </a:r>
          </a:p>
          <a:p>
            <a:pPr lvl="1"/>
            <a:r>
              <a:rPr lang="en-US" dirty="0" smtClean="0"/>
              <a:t>Multicast support contrast to the TCP</a:t>
            </a:r>
          </a:p>
          <a:p>
            <a:pPr lvl="1"/>
            <a:r>
              <a:rPr lang="en-US" dirty="0" smtClean="0"/>
              <a:t>Including REST methods as GET, POST, PUT and DELETE</a:t>
            </a:r>
          </a:p>
          <a:p>
            <a:pPr lvl="1"/>
            <a:r>
              <a:rPr lang="en-US" dirty="0" smtClean="0"/>
              <a:t>End-points use the Constrained RESTful Environments (</a:t>
            </a:r>
            <a:r>
              <a:rPr lang="en-US" dirty="0" err="1" smtClean="0"/>
              <a:t>CoRE</a:t>
            </a:r>
            <a:r>
              <a:rPr lang="en-US" dirty="0" smtClean="0"/>
              <a:t>) Link Format for the service discovery </a:t>
            </a:r>
          </a:p>
          <a:p>
            <a:pPr lvl="2"/>
            <a:r>
              <a:rPr lang="en-US" dirty="0" smtClean="0"/>
              <a:t>Example: coap://myserver.com:5683/.well-known/core</a:t>
            </a:r>
          </a:p>
          <a:p>
            <a:r>
              <a:rPr lang="en-US" dirty="0" smtClean="0"/>
              <a:t>Efficient XML Interchange (EXI)</a:t>
            </a:r>
          </a:p>
          <a:p>
            <a:pPr lvl="1"/>
            <a:r>
              <a:rPr lang="en-US" dirty="0" smtClean="0"/>
              <a:t>"schema-informed" compression</a:t>
            </a:r>
          </a:p>
          <a:p>
            <a:pPr lvl="1"/>
            <a:r>
              <a:rPr lang="en-US" dirty="0" smtClean="0"/>
              <a:t>The binary compression on the </a:t>
            </a:r>
            <a:r>
              <a:rPr lang="en-US" dirty="0" err="1" smtClean="0"/>
              <a:t>CoAP</a:t>
            </a:r>
            <a:r>
              <a:rPr lang="en-US" dirty="0" smtClean="0"/>
              <a:t> payload has more compression rate over XML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14</a:t>
            </a:fld>
            <a:endParaRPr lang="en-US"/>
          </a:p>
        </p:txBody>
      </p:sp>
    </p:spTree>
    <p:extLst>
      <p:ext uri="{BB962C8B-B14F-4D97-AF65-F5344CB8AC3E}">
        <p14:creationId xmlns:p14="http://schemas.microsoft.com/office/powerpoint/2010/main" val="83424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data from single sensor could be not more than some MBs per year however; cumulative data from all deployed sensors can scale up and reach in gigabytes or petabytes depending upon the speed of deployment.</a:t>
            </a:r>
            <a:endParaRPr lang="et-EE" dirty="0" smtClean="0"/>
          </a:p>
          <a:p>
            <a:endParaRPr lang="et-EE" dirty="0" smtClean="0"/>
          </a:p>
          <a:p>
            <a:r>
              <a:rPr lang="en-GB" dirty="0" smtClean="0"/>
              <a:t>Message queues such as Apache Kafka can be used to buffer and feed the data into stream processing systems such as Apache Storm or to leverage the stream part of generic engines such as Apache Spark.</a:t>
            </a:r>
            <a:endParaRPr lang="et-EE" dirty="0" smtClean="0"/>
          </a:p>
          <a:p>
            <a:endParaRPr lang="et-EE" dirty="0" smtClean="0"/>
          </a:p>
          <a:p>
            <a:r>
              <a:rPr lang="en-GB" dirty="0" smtClean="0"/>
              <a:t>http://www.telecomengine.com/article/intelligent-data-handling-success-mantra-iot</a:t>
            </a:r>
            <a:endParaRPr lang="et-EE" dirty="0" smtClean="0"/>
          </a:p>
          <a:p>
            <a:endParaRPr lang="et-EE" dirty="0" smtClean="0"/>
          </a:p>
          <a:p>
            <a:r>
              <a:rPr lang="et-EE" dirty="0" err="1" smtClean="0"/>
              <a:t>Digital</a:t>
            </a:r>
            <a:r>
              <a:rPr lang="et-EE" dirty="0" smtClean="0"/>
              <a:t> </a:t>
            </a:r>
            <a:r>
              <a:rPr lang="et-EE" dirty="0" err="1" smtClean="0"/>
              <a:t>forgetting</a:t>
            </a:r>
            <a:endParaRPr lang="en-GB"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17</a:t>
            </a:fld>
            <a:endParaRPr lang="en-US"/>
          </a:p>
        </p:txBody>
      </p:sp>
    </p:spTree>
    <p:extLst>
      <p:ext uri="{BB962C8B-B14F-4D97-AF65-F5344CB8AC3E}">
        <p14:creationId xmlns:p14="http://schemas.microsoft.com/office/powerpoint/2010/main" val="342633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19</a:t>
            </a:fld>
            <a:endParaRPr lang="en-US"/>
          </a:p>
        </p:txBody>
      </p:sp>
    </p:spTree>
    <p:extLst>
      <p:ext uri="{BB962C8B-B14F-4D97-AF65-F5344CB8AC3E}">
        <p14:creationId xmlns:p14="http://schemas.microsoft.com/office/powerpoint/2010/main" val="77992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Bag of tasks model.. </a:t>
            </a:r>
          </a:p>
          <a:p>
            <a:r>
              <a:rPr lang="en-US" dirty="0" smtClean="0"/>
              <a:t>Mobility dealing with disabled person trying to avoid crowded streets.. Need to</a:t>
            </a:r>
            <a:r>
              <a:rPr lang="en-US" baseline="0" dirty="0" smtClean="0"/>
              <a:t> discover noise sensors.</a:t>
            </a:r>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20</a:t>
            </a:fld>
            <a:endParaRPr lang="en-US"/>
          </a:p>
        </p:txBody>
      </p:sp>
    </p:spTree>
    <p:extLst>
      <p:ext uri="{BB962C8B-B14F-4D97-AF65-F5344CB8AC3E}">
        <p14:creationId xmlns:p14="http://schemas.microsoft.com/office/powerpoint/2010/main" val="268653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Bag of tasks model.. </a:t>
            </a:r>
          </a:p>
          <a:p>
            <a:r>
              <a:rPr lang="en-US" dirty="0" smtClean="0"/>
              <a:t>Mobility dealing with disabled person trying to avoid crowded streets.. Need to</a:t>
            </a:r>
            <a:r>
              <a:rPr lang="en-US" baseline="0" dirty="0" smtClean="0"/>
              <a:t> discover noise sensors.</a:t>
            </a:r>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21</a:t>
            </a:fld>
            <a:endParaRPr lang="en-US"/>
          </a:p>
        </p:txBody>
      </p:sp>
    </p:spTree>
    <p:extLst>
      <p:ext uri="{BB962C8B-B14F-4D97-AF65-F5344CB8AC3E}">
        <p14:creationId xmlns:p14="http://schemas.microsoft.com/office/powerpoint/2010/main" val="358290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Multilevel-feedback priority</a:t>
            </a:r>
            <a:r>
              <a:rPr lang="en-US" baseline="0" dirty="0" smtClean="0"/>
              <a:t> queueing model</a:t>
            </a:r>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22</a:t>
            </a:fld>
            <a:endParaRPr lang="en-US"/>
          </a:p>
        </p:txBody>
      </p:sp>
    </p:spTree>
    <p:extLst>
      <p:ext uri="{BB962C8B-B14F-4D97-AF65-F5344CB8AC3E}">
        <p14:creationId xmlns:p14="http://schemas.microsoft.com/office/powerpoint/2010/main" val="54427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23</a:t>
            </a:fld>
            <a:endParaRPr lang="en-US"/>
          </a:p>
        </p:txBody>
      </p:sp>
    </p:spTree>
    <p:extLst>
      <p:ext uri="{BB962C8B-B14F-4D97-AF65-F5344CB8AC3E}">
        <p14:creationId xmlns:p14="http://schemas.microsoft.com/office/powerpoint/2010/main" val="220882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24</a:t>
            </a:fld>
            <a:endParaRPr lang="en-US"/>
          </a:p>
        </p:txBody>
      </p:sp>
    </p:spTree>
    <p:extLst>
      <p:ext uri="{BB962C8B-B14F-4D97-AF65-F5344CB8AC3E}">
        <p14:creationId xmlns:p14="http://schemas.microsoft.com/office/powerpoint/2010/main" val="269159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Volume 46</a:t>
            </a:r>
          </a:p>
          <a:p>
            <a:r>
              <a:rPr lang="en-GB" dirty="0" smtClean="0"/>
              <a:t>Editors</a:t>
            </a:r>
          </a:p>
          <a:p>
            <a:r>
              <a:rPr lang="en-GB" dirty="0" err="1" smtClean="0"/>
              <a:t>IoT</a:t>
            </a:r>
            <a:r>
              <a:rPr lang="en-GB" dirty="0" smtClean="0"/>
              <a:t> is one of the key focus areas of SPE</a:t>
            </a:r>
            <a:endParaRPr lang="en-GB"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a:t>
            </a:fld>
            <a:endParaRPr lang="en-US"/>
          </a:p>
        </p:txBody>
      </p:sp>
    </p:spTree>
    <p:extLst>
      <p:ext uri="{BB962C8B-B14F-4D97-AF65-F5344CB8AC3E}">
        <p14:creationId xmlns:p14="http://schemas.microsoft.com/office/powerpoint/2010/main" val="303561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25</a:t>
            </a:fld>
            <a:endParaRPr lang="en-US"/>
          </a:p>
        </p:txBody>
      </p:sp>
    </p:spTree>
    <p:extLst>
      <p:ext uri="{BB962C8B-B14F-4D97-AF65-F5344CB8AC3E}">
        <p14:creationId xmlns:p14="http://schemas.microsoft.com/office/powerpoint/2010/main" val="361082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26</a:t>
            </a:fld>
            <a:endParaRPr lang="en-US"/>
          </a:p>
        </p:txBody>
      </p:sp>
    </p:spTree>
    <p:extLst>
      <p:ext uri="{BB962C8B-B14F-4D97-AF65-F5344CB8AC3E}">
        <p14:creationId xmlns:p14="http://schemas.microsoft.com/office/powerpoint/2010/main" val="126467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research progresses based on this big umbrella</a:t>
            </a:r>
            <a:endParaRPr lang="et-EE" dirty="0" smtClean="0"/>
          </a:p>
          <a:p>
            <a:endParaRPr lang="et-EE" dirty="0" smtClean="0"/>
          </a:p>
          <a:p>
            <a:r>
              <a:rPr lang="en-GB" dirty="0" smtClean="0"/>
              <a:t>“</a:t>
            </a:r>
            <a:r>
              <a:rPr lang="en-GB" i="1" dirty="0" smtClean="0">
                <a:effectLst/>
              </a:rPr>
              <a:t>The most profound technologies are those that disappear. They weave themselves into the fabric of everyday life until they are indistinguishable from it.</a:t>
            </a:r>
            <a:r>
              <a:rPr lang="en-GB" dirty="0" smtClean="0"/>
              <a:t>” This statement in Mark Weiser’s well-known “The Computer for the Twenty-First Century” (Scientific American, 1991, pp. 66–75) has been a source of inspiration for many and still is an important guideline for the work in the Smart Future Initiative.</a:t>
            </a:r>
            <a:endParaRPr lang="et-EE" dirty="0" smtClean="0"/>
          </a:p>
          <a:p>
            <a:endParaRPr lang="et-EE" dirty="0" smtClean="0"/>
          </a:p>
          <a:p>
            <a:r>
              <a:rPr lang="en-GB" dirty="0" smtClean="0"/>
              <a:t>Weiser is widely considered to be the father of </a:t>
            </a:r>
            <a:r>
              <a:rPr lang="en-GB" dirty="0" smtClean="0">
                <a:hlinkClick r:id="rId3" tooltip="Ubiquitous computing"/>
              </a:rPr>
              <a:t>ubiquitous computing</a:t>
            </a:r>
            <a:r>
              <a:rPr lang="en-GB" dirty="0" smtClean="0"/>
              <a:t>, a term he coined in 1988.</a:t>
            </a:r>
            <a:endParaRPr lang="en-US" dirty="0"/>
          </a:p>
        </p:txBody>
      </p:sp>
      <p:sp>
        <p:nvSpPr>
          <p:cNvPr id="4" name="Slide Number Placeholder 3"/>
          <p:cNvSpPr>
            <a:spLocks noGrp="1"/>
          </p:cNvSpPr>
          <p:nvPr>
            <p:ph type="sldNum" sz="quarter" idx="10"/>
          </p:nvPr>
        </p:nvSpPr>
        <p:spPr/>
        <p:txBody>
          <a:bodyPr/>
          <a:lstStyle/>
          <a:p>
            <a:fld id="{7D2115AC-CAD7-1244-B9BC-39A5D67F1497}" type="slidenum">
              <a:rPr lang="en-US" smtClean="0"/>
              <a:t>27</a:t>
            </a:fld>
            <a:endParaRPr lang="en-US"/>
          </a:p>
        </p:txBody>
      </p:sp>
    </p:spTree>
    <p:extLst>
      <p:ext uri="{BB962C8B-B14F-4D97-AF65-F5344CB8AC3E}">
        <p14:creationId xmlns:p14="http://schemas.microsoft.com/office/powerpoint/2010/main" val="116947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31</a:t>
            </a:fld>
            <a:endParaRPr lang="en-US"/>
          </a:p>
        </p:txBody>
      </p:sp>
    </p:spTree>
    <p:extLst>
      <p:ext uri="{BB962C8B-B14F-4D97-AF65-F5344CB8AC3E}">
        <p14:creationId xmlns:p14="http://schemas.microsoft.com/office/powerpoint/2010/main" val="285499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32</a:t>
            </a:fld>
            <a:endParaRPr lang="en-US"/>
          </a:p>
        </p:txBody>
      </p:sp>
    </p:spTree>
    <p:extLst>
      <p:ext uri="{BB962C8B-B14F-4D97-AF65-F5344CB8AC3E}">
        <p14:creationId xmlns:p14="http://schemas.microsoft.com/office/powerpoint/2010/main" val="355259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3</a:t>
            </a:fld>
            <a:endParaRPr lang="en-US"/>
          </a:p>
        </p:txBody>
      </p:sp>
    </p:spTree>
    <p:extLst>
      <p:ext uri="{BB962C8B-B14F-4D97-AF65-F5344CB8AC3E}">
        <p14:creationId xmlns:p14="http://schemas.microsoft.com/office/powerpoint/2010/main" val="284198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t-EE" dirty="0" smtClean="0"/>
          </a:p>
        </p:txBody>
      </p:sp>
      <p:sp>
        <p:nvSpPr>
          <p:cNvPr id="29700" name="Slide Number Placeholder 3"/>
          <p:cNvSpPr>
            <a:spLocks noGrp="1"/>
          </p:cNvSpPr>
          <p:nvPr>
            <p:ph type="sldNum" sz="quarter" idx="5"/>
          </p:nvPr>
        </p:nvSpPr>
        <p:spPr/>
        <p:txBody>
          <a:bodyPr/>
          <a:lstStyle/>
          <a:p>
            <a:pPr>
              <a:defRPr/>
            </a:pPr>
            <a:fld id="{08E4B68F-7915-408E-A7B1-B81361A0164A}" type="slidenum">
              <a:rPr lang="en-GB" smtClean="0"/>
              <a:pPr>
                <a:defRPr/>
              </a:pPr>
              <a:t>4</a:t>
            </a:fld>
            <a:endParaRPr lang="en-GB" dirty="0" smtClean="0"/>
          </a:p>
        </p:txBody>
      </p:sp>
    </p:spTree>
    <p:extLst>
      <p:ext uri="{BB962C8B-B14F-4D97-AF65-F5344CB8AC3E}">
        <p14:creationId xmlns:p14="http://schemas.microsoft.com/office/powerpoint/2010/main" val="261062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5</a:t>
            </a:fld>
            <a:endParaRPr lang="en-US" dirty="0"/>
          </a:p>
        </p:txBody>
      </p:sp>
    </p:spTree>
    <p:extLst>
      <p:ext uri="{BB962C8B-B14F-4D97-AF65-F5344CB8AC3E}">
        <p14:creationId xmlns:p14="http://schemas.microsoft.com/office/powerpoint/2010/main" val="74720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b="1" dirty="0" smtClean="0"/>
              <a:t>Leonard </a:t>
            </a:r>
            <a:r>
              <a:rPr lang="en-US" b="1" dirty="0" err="1" smtClean="0"/>
              <a:t>Kleinrock</a:t>
            </a:r>
            <a:r>
              <a:rPr lang="en-US" dirty="0" smtClean="0"/>
              <a:t> (born June 13, 1934) is an </a:t>
            </a:r>
            <a:r>
              <a:rPr lang="en-US" dirty="0" smtClean="0">
                <a:hlinkClick r:id="rId3" tooltip="United States"/>
              </a:rPr>
              <a:t>American</a:t>
            </a:r>
            <a:r>
              <a:rPr lang="en-US" dirty="0" smtClean="0"/>
              <a:t> </a:t>
            </a:r>
            <a:r>
              <a:rPr lang="en-US" dirty="0" smtClean="0">
                <a:hlinkClick r:id="rId4" tooltip="Computer scientist"/>
              </a:rPr>
              <a:t>computer scientist</a:t>
            </a:r>
            <a:r>
              <a:rPr lang="en-US" dirty="0" smtClean="0"/>
              <a:t>. A professor at </a:t>
            </a:r>
            <a:r>
              <a:rPr lang="en-US" dirty="0" smtClean="0">
                <a:hlinkClick r:id="rId5" tooltip="UCLA"/>
              </a:rPr>
              <a:t>UCLA</a:t>
            </a:r>
            <a:r>
              <a:rPr lang="en-US" dirty="0" smtClean="0"/>
              <a:t>'s (University of California, Los Angeles) </a:t>
            </a:r>
            <a:r>
              <a:rPr lang="en-US" dirty="0" smtClean="0">
                <a:hlinkClick r:id="rId6" tooltip="Henry Samueli School of Engineering and Applied Science"/>
              </a:rPr>
              <a:t>Henry </a:t>
            </a:r>
            <a:r>
              <a:rPr lang="en-US" dirty="0" err="1" smtClean="0">
                <a:hlinkClick r:id="rId6" tooltip="Henry Samueli School of Engineering and Applied Science"/>
              </a:rPr>
              <a:t>Samueli</a:t>
            </a:r>
            <a:r>
              <a:rPr lang="en-US" dirty="0" smtClean="0">
                <a:hlinkClick r:id="rId6" tooltip="Henry Samueli School of Engineering and Applied Science"/>
              </a:rPr>
              <a:t> School of Engineering and Applied Science</a:t>
            </a:r>
            <a:r>
              <a:rPr lang="en-US" dirty="0" smtClean="0"/>
              <a:t>, he made several important contributions to the field of </a:t>
            </a:r>
            <a:r>
              <a:rPr lang="en-US" dirty="0" smtClean="0">
                <a:hlinkClick r:id="rId7" tooltip="Computer network"/>
              </a:rPr>
              <a:t>computer networking</a:t>
            </a:r>
            <a:r>
              <a:rPr lang="en-US" dirty="0" smtClean="0"/>
              <a:t>, in particular to the theoretical foundations of computer networking. He played an influential role in the development of the </a:t>
            </a:r>
            <a:r>
              <a:rPr lang="en-US" dirty="0" smtClean="0">
                <a:hlinkClick r:id="rId8" tooltip="ARPANET"/>
              </a:rPr>
              <a:t>ARPANET</a:t>
            </a:r>
            <a:r>
              <a:rPr lang="en-US" dirty="0" smtClean="0"/>
              <a:t>, the precursor to the </a:t>
            </a:r>
            <a:r>
              <a:rPr lang="en-US" dirty="0" smtClean="0">
                <a:hlinkClick r:id="rId9" tooltip="Internet"/>
              </a:rPr>
              <a:t>Internet</a:t>
            </a:r>
            <a:r>
              <a:rPr lang="en-US" dirty="0" smtClean="0"/>
              <a:t>, at UCLA.</a:t>
            </a:r>
          </a:p>
          <a:p>
            <a:r>
              <a:rPr lang="en-US" dirty="0" smtClean="0"/>
              <a:t>The first message on the </a:t>
            </a:r>
            <a:r>
              <a:rPr lang="en-US" dirty="0" smtClean="0">
                <a:hlinkClick r:id="rId10" tooltip="ARPANET"/>
              </a:rPr>
              <a:t>ARPANET</a:t>
            </a:r>
            <a:r>
              <a:rPr lang="en-US" dirty="0" smtClean="0"/>
              <a:t> was sent by UCLA student programmer </a:t>
            </a:r>
            <a:r>
              <a:rPr lang="en-US" dirty="0" smtClean="0">
                <a:hlinkClick r:id="rId11" tooltip="Charles S. Kline (page does not exist)"/>
              </a:rPr>
              <a:t>Charley Kline</a:t>
            </a:r>
            <a:r>
              <a:rPr lang="en-US" dirty="0" smtClean="0"/>
              <a:t>, at 10:30 </a:t>
            </a:r>
            <a:r>
              <a:rPr lang="en-US" dirty="0" err="1" smtClean="0"/>
              <a:t>p.m</a:t>
            </a:r>
            <a:r>
              <a:rPr lang="en-US" dirty="0" smtClean="0"/>
              <a:t>, on October 29, 1969 from </a:t>
            </a:r>
            <a:r>
              <a:rPr lang="en-US" dirty="0" err="1" smtClean="0"/>
              <a:t>Boelter</a:t>
            </a:r>
            <a:r>
              <a:rPr lang="en-US" dirty="0" smtClean="0"/>
              <a:t> Hall 3420, the school's main engineering building.</a:t>
            </a:r>
            <a:r>
              <a:rPr lang="en-US" baseline="30000" dirty="0" smtClean="0">
                <a:hlinkClick r:id="rId12"/>
              </a:rPr>
              <a:t>[13]</a:t>
            </a:r>
            <a:r>
              <a:rPr lang="en-US" dirty="0" smtClean="0"/>
              <a:t> Supervised by </a:t>
            </a:r>
            <a:r>
              <a:rPr lang="en-US" dirty="0" err="1" smtClean="0"/>
              <a:t>Kleinrock</a:t>
            </a:r>
            <a:r>
              <a:rPr lang="en-US" dirty="0" smtClean="0"/>
              <a:t>, Kline transmitted from the university's </a:t>
            </a:r>
            <a:r>
              <a:rPr lang="en-US" dirty="0" smtClean="0">
                <a:hlinkClick r:id="rId13" tooltip="SDS Sigma 7"/>
              </a:rPr>
              <a:t>SDS Sigma 7</a:t>
            </a:r>
            <a:r>
              <a:rPr lang="en-US" dirty="0" smtClean="0"/>
              <a:t> host computer to the Stanford Research Institute's </a:t>
            </a:r>
            <a:r>
              <a:rPr lang="en-US" dirty="0" smtClean="0">
                <a:hlinkClick r:id="rId14" tooltip="SDS 940"/>
              </a:rPr>
              <a:t>SDS 940</a:t>
            </a:r>
            <a:r>
              <a:rPr lang="en-US" dirty="0" smtClean="0"/>
              <a:t> host computer. </a:t>
            </a:r>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pPr defTabSz="793979"/>
            <a:fld id="{76CA4AA2-BA27-474E-A5D6-95C729EE728B}" type="slidenum">
              <a:rPr lang="de-DE" smtClean="0"/>
              <a:pPr defTabSz="793979"/>
              <a:t>7</a:t>
            </a:fld>
            <a:endParaRPr lang="de-DE" dirty="0" smtClean="0"/>
          </a:p>
        </p:txBody>
      </p:sp>
    </p:spTree>
    <p:extLst>
      <p:ext uri="{BB962C8B-B14F-4D97-AF65-F5344CB8AC3E}">
        <p14:creationId xmlns:p14="http://schemas.microsoft.com/office/powerpoint/2010/main" val="7150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 thing, </a:t>
            </a:r>
          </a:p>
          <a:p>
            <a:pPr lvl="1" algn="just"/>
            <a:r>
              <a:rPr lang="en-US" dirty="0" smtClean="0"/>
              <a:t>Can be a person with a heart monitor implant</a:t>
            </a:r>
          </a:p>
          <a:p>
            <a:pPr lvl="1" algn="just"/>
            <a:r>
              <a:rPr lang="en-US" dirty="0" smtClean="0"/>
              <a:t>A farm animal with a biochip transponder</a:t>
            </a:r>
          </a:p>
          <a:p>
            <a:pPr lvl="1" algn="just"/>
            <a:r>
              <a:rPr lang="en-US" dirty="0" smtClean="0"/>
              <a:t>An automobile that has built-in sensors </a:t>
            </a:r>
          </a:p>
          <a:p>
            <a:pPr lvl="1" algn="just"/>
            <a:r>
              <a:rPr lang="en-US" dirty="0" smtClean="0"/>
              <a:t>Other natural or man-made objects </a:t>
            </a:r>
          </a:p>
          <a:p>
            <a:pPr marL="454794" lvl="1" algn="just"/>
            <a:r>
              <a:rPr lang="en-US" dirty="0" smtClean="0"/>
              <a:t>With unique identifier and the ability to communicate over the internet  without requiring human interaction. </a:t>
            </a:r>
          </a:p>
          <a:p>
            <a:pPr marL="454794" lvl="1" algn="just"/>
            <a:endParaRPr lang="en-US" dirty="0" smtClean="0"/>
          </a:p>
          <a:p>
            <a:pPr marL="454794" lvl="1" algn="just"/>
            <a:r>
              <a:rPr lang="en-US" dirty="0" smtClean="0"/>
              <a:t>More</a:t>
            </a:r>
            <a:r>
              <a:rPr lang="en-US" baseline="0" dirty="0" smtClean="0"/>
              <a:t> connected things than people happened in 2008</a:t>
            </a:r>
            <a:endParaRPr lang="en-US" dirty="0" smtClean="0"/>
          </a:p>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9</a:t>
            </a:fld>
            <a:endParaRPr lang="en-US"/>
          </a:p>
        </p:txBody>
      </p:sp>
    </p:spTree>
    <p:extLst>
      <p:ext uri="{BB962C8B-B14F-4D97-AF65-F5344CB8AC3E}">
        <p14:creationId xmlns:p14="http://schemas.microsoft.com/office/powerpoint/2010/main" val="25906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The Internet of Things allows people and things to be connected </a:t>
            </a:r>
            <a:r>
              <a:rPr lang="en-US" b="1" i="1" dirty="0"/>
              <a:t>Anytime</a:t>
            </a:r>
            <a:r>
              <a:rPr lang="en-US" i="1" dirty="0"/>
              <a:t>, </a:t>
            </a:r>
            <a:r>
              <a:rPr lang="en-US" b="1" i="1" dirty="0"/>
              <a:t>Anyplace</a:t>
            </a:r>
            <a:r>
              <a:rPr lang="en-US" i="1" dirty="0"/>
              <a:t>, with </a:t>
            </a:r>
            <a:r>
              <a:rPr lang="en-US" b="1" i="1" dirty="0"/>
              <a:t>Anything</a:t>
            </a:r>
            <a:r>
              <a:rPr lang="en-US" i="1" dirty="0"/>
              <a:t> and </a:t>
            </a:r>
            <a:r>
              <a:rPr lang="en-US" b="1" i="1" dirty="0"/>
              <a:t>Anyone</a:t>
            </a:r>
            <a:r>
              <a:rPr lang="en-US" i="1" dirty="0"/>
              <a:t>, ideally using </a:t>
            </a:r>
            <a:r>
              <a:rPr lang="en-US" b="1" i="1" dirty="0"/>
              <a:t>Any path/network </a:t>
            </a:r>
            <a:r>
              <a:rPr lang="en-US" i="1" dirty="0"/>
              <a:t>and </a:t>
            </a:r>
            <a:r>
              <a:rPr lang="en-US" b="1" i="1" dirty="0"/>
              <a:t>Any service</a:t>
            </a:r>
            <a:r>
              <a:rPr lang="en-US" dirty="0"/>
              <a:t>”—(Guillemin and </a:t>
            </a:r>
            <a:r>
              <a:rPr lang="en-US" dirty="0" err="1"/>
              <a:t>Friess</a:t>
            </a:r>
            <a:r>
              <a:rPr lang="en-US" dirty="0"/>
              <a:t>, 2009)</a:t>
            </a:r>
          </a:p>
          <a:p>
            <a:endParaRPr lang="en-US" dirty="0"/>
          </a:p>
          <a:p>
            <a:r>
              <a:rPr lang="en-AU" dirty="0"/>
              <a:t>US National Intelligence Council has predicted that “</a:t>
            </a:r>
            <a:r>
              <a:rPr lang="en-AU" i="1" dirty="0"/>
              <a:t>by 2025 Internet nodes may reside in everyday things–food packages, furniture, paper documents, and more</a:t>
            </a:r>
            <a:r>
              <a:rPr lang="en-AU" dirty="0"/>
              <a:t>” </a:t>
            </a:r>
          </a:p>
          <a:p>
            <a:endParaRPr lang="en-AU" dirty="0"/>
          </a:p>
          <a:p>
            <a:r>
              <a:rPr lang="en-AU" dirty="0"/>
              <a:t>UK + Germany governments supported £73 million for </a:t>
            </a:r>
            <a:r>
              <a:rPr lang="en-AU" dirty="0" err="1"/>
              <a:t>IoT</a:t>
            </a:r>
            <a:r>
              <a:rPr lang="en-AU" dirty="0"/>
              <a:t> (2014).</a:t>
            </a:r>
          </a:p>
          <a:p>
            <a:r>
              <a:rPr lang="en-AU" dirty="0"/>
              <a:t>China government is planning to invest $800 million by 2015.</a:t>
            </a:r>
          </a:p>
          <a:p>
            <a:endParaRPr lang="en-US" dirty="0"/>
          </a:p>
        </p:txBody>
      </p:sp>
      <p:sp>
        <p:nvSpPr>
          <p:cNvPr id="4" name="Slide Number Placeholder 3"/>
          <p:cNvSpPr>
            <a:spLocks noGrp="1"/>
          </p:cNvSpPr>
          <p:nvPr>
            <p:ph type="sldNum" sz="quarter" idx="10"/>
          </p:nvPr>
        </p:nvSpPr>
        <p:spPr/>
        <p:txBody>
          <a:bodyPr/>
          <a:lstStyle/>
          <a:p>
            <a:fld id="{FF3CD3AE-F861-497A-9DDB-9382BEEB27C0}" type="slidenum">
              <a:rPr lang="en-US" smtClean="0"/>
              <a:pPr/>
              <a:t>10</a:t>
            </a:fld>
            <a:endParaRPr lang="en-US"/>
          </a:p>
        </p:txBody>
      </p:sp>
    </p:spTree>
    <p:extLst>
      <p:ext uri="{BB962C8B-B14F-4D97-AF65-F5344CB8AC3E}">
        <p14:creationId xmlns:p14="http://schemas.microsoft.com/office/powerpoint/2010/main" val="7117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Analogy of wisdom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441D11-4E1B-40ED-A5FB-73B9267B7B69}" type="slidenum">
              <a:rPr lang="en-US" smtClean="0"/>
              <a:pPr/>
              <a:t>11</a:t>
            </a:fld>
            <a:endParaRPr lang="en-US"/>
          </a:p>
        </p:txBody>
      </p:sp>
    </p:spTree>
    <p:extLst>
      <p:ext uri="{BB962C8B-B14F-4D97-AF65-F5344CB8AC3E}">
        <p14:creationId xmlns:p14="http://schemas.microsoft.com/office/powerpoint/2010/main" val="404054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0"/>
          </p:nvPr>
        </p:nvSpPr>
        <p:spPr/>
        <p:txBody>
          <a:bodyPr/>
          <a:lstStyle/>
          <a:p>
            <a:fld id="{F9BC9EA1-12AD-48C0-94A4-C88879BE6657}" type="datetime1">
              <a:rPr lang="en-GB" smtClean="0"/>
              <a:t>19/10/2019</a:t>
            </a:fld>
            <a:endParaRPr lang="en-US"/>
          </a:p>
        </p:txBody>
      </p:sp>
      <p:sp>
        <p:nvSpPr>
          <p:cNvPr id="12" name="Slide Number Placeholder 11"/>
          <p:cNvSpPr>
            <a:spLocks noGrp="1"/>
          </p:cNvSpPr>
          <p:nvPr>
            <p:ph type="sldNum" sz="quarter" idx="11"/>
          </p:nvPr>
        </p:nvSpPr>
        <p:spPr/>
        <p:txBody>
          <a:bodyPr/>
          <a:lstStyle/>
          <a:p>
            <a:fld id="{5E13CB73-4A80-4381-9D36-E4FAC6A4A2C5}"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Satish Srirama</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F9EA6-BA0B-444B-9B8C-681A0F9292FF}" type="datetime1">
              <a:rPr lang="en-GB" smtClean="0"/>
              <a:t>19/10/2019</a:t>
            </a:fld>
            <a:endParaRPr lang="en-US"/>
          </a:p>
        </p:txBody>
      </p:sp>
      <p:sp>
        <p:nvSpPr>
          <p:cNvPr id="5" name="Footer Placeholder 4"/>
          <p:cNvSpPr>
            <a:spLocks noGrp="1"/>
          </p:cNvSpPr>
          <p:nvPr>
            <p:ph type="ftr" sz="quarter" idx="11"/>
          </p:nvPr>
        </p:nvSpPr>
        <p:spPr/>
        <p:txBody>
          <a:bodyPr/>
          <a:lstStyle/>
          <a:p>
            <a:r>
              <a:rPr lang="en-US" smtClean="0"/>
              <a:t>Satish Srirama</a:t>
            </a:r>
            <a:endParaRPr lang="en-US"/>
          </a:p>
        </p:txBody>
      </p:sp>
      <p:sp>
        <p:nvSpPr>
          <p:cNvPr id="6" name="Slide Number Placeholder 5"/>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C960C-AE73-470E-8BA6-35745D5DD9A2}" type="datetime1">
              <a:rPr lang="en-GB" smtClean="0"/>
              <a:t>19/10/2019</a:t>
            </a:fld>
            <a:endParaRPr lang="en-US"/>
          </a:p>
        </p:txBody>
      </p:sp>
      <p:sp>
        <p:nvSpPr>
          <p:cNvPr id="5" name="Footer Placeholder 4"/>
          <p:cNvSpPr>
            <a:spLocks noGrp="1"/>
          </p:cNvSpPr>
          <p:nvPr>
            <p:ph type="ftr" sz="quarter" idx="11"/>
          </p:nvPr>
        </p:nvSpPr>
        <p:spPr/>
        <p:txBody>
          <a:bodyPr/>
          <a:lstStyle/>
          <a:p>
            <a:r>
              <a:rPr lang="en-US" smtClean="0"/>
              <a:t>Satish Srirama</a:t>
            </a:r>
            <a:endParaRPr lang="en-US"/>
          </a:p>
        </p:txBody>
      </p:sp>
      <p:sp>
        <p:nvSpPr>
          <p:cNvPr id="6" name="Slide Number Placeholder 5"/>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20B-FB11-4C50-8B0A-B68AEE95ED43}" type="datetime1">
              <a:rPr lang="en-GB" smtClean="0"/>
              <a:t>19/10/2019</a:t>
            </a:fld>
            <a:endParaRPr lang="en-US"/>
          </a:p>
        </p:txBody>
      </p:sp>
      <p:sp>
        <p:nvSpPr>
          <p:cNvPr id="4" name="Footer Placeholder 3"/>
          <p:cNvSpPr>
            <a:spLocks noGrp="1"/>
          </p:cNvSpPr>
          <p:nvPr>
            <p:ph type="ftr" sz="quarter" idx="11"/>
          </p:nvPr>
        </p:nvSpPr>
        <p:spPr/>
        <p:txBody>
          <a:bodyPr/>
          <a:lstStyle/>
          <a:p>
            <a:r>
              <a:rPr lang="en-US" smtClean="0"/>
              <a:t>Satish Srirama</a:t>
            </a:r>
            <a:endParaRPr lang="en-US" dirty="0"/>
          </a:p>
        </p:txBody>
      </p:sp>
      <p:sp>
        <p:nvSpPr>
          <p:cNvPr id="5" name="Slide Number Placeholder 4"/>
          <p:cNvSpPr>
            <a:spLocks noGrp="1"/>
          </p:cNvSpPr>
          <p:nvPr>
            <p:ph type="sldNum" sz="quarter" idx="12"/>
          </p:nvPr>
        </p:nvSpPr>
        <p:spPr/>
        <p:txBody>
          <a:bodyPr/>
          <a:lstStyle/>
          <a:p>
            <a:fld id="{5E13CB73-4A80-4381-9D36-E4FAC6A4A2C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314884C4-7F55-4EBD-BF3D-B1D3CE650D82}" type="datetime1">
              <a:rPr lang="en-GB" smtClean="0"/>
              <a:t>19/10/2019</a:t>
            </a:fld>
            <a:endParaRPr lang="en-US"/>
          </a:p>
        </p:txBody>
      </p:sp>
      <p:sp>
        <p:nvSpPr>
          <p:cNvPr id="11" name="Slide Number Placeholder 10"/>
          <p:cNvSpPr>
            <a:spLocks noGrp="1"/>
          </p:cNvSpPr>
          <p:nvPr>
            <p:ph type="sldNum" sz="quarter" idx="11"/>
          </p:nvPr>
        </p:nvSpPr>
        <p:spPr/>
        <p:txBody>
          <a:bodyPr/>
          <a:lstStyle/>
          <a:p>
            <a:fld id="{5E13CB73-4A80-4381-9D36-E4FAC6A4A2C5}"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smtClean="0"/>
              <a:t>Satish Srirama</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AF5C0-2F8C-4881-BCCE-CBE8B7E3ABE8}" type="datetime1">
              <a:rPr lang="en-GB" smtClean="0"/>
              <a:t>19/10/2019</a:t>
            </a:fld>
            <a:endParaRPr lang="en-US"/>
          </a:p>
        </p:txBody>
      </p:sp>
      <p:sp>
        <p:nvSpPr>
          <p:cNvPr id="5" name="Footer Placeholder 4"/>
          <p:cNvSpPr>
            <a:spLocks noGrp="1"/>
          </p:cNvSpPr>
          <p:nvPr>
            <p:ph type="ftr" sz="quarter" idx="11"/>
          </p:nvPr>
        </p:nvSpPr>
        <p:spPr/>
        <p:txBody>
          <a:bodyPr/>
          <a:lstStyle/>
          <a:p>
            <a:r>
              <a:rPr lang="en-US" smtClean="0"/>
              <a:t>Satish Srirama</a:t>
            </a:r>
            <a:endParaRPr lang="en-US"/>
          </a:p>
        </p:txBody>
      </p:sp>
      <p:sp>
        <p:nvSpPr>
          <p:cNvPr id="6" name="Slide Number Placeholder 5"/>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E6221B-8D2F-4B34-B7E5-DF3F4FCB73F2}" type="datetime1">
              <a:rPr lang="en-GB" smtClean="0"/>
              <a:t>19/10/2019</a:t>
            </a:fld>
            <a:endParaRPr lang="en-US"/>
          </a:p>
        </p:txBody>
      </p:sp>
      <p:sp>
        <p:nvSpPr>
          <p:cNvPr id="6" name="Footer Placeholder 5"/>
          <p:cNvSpPr>
            <a:spLocks noGrp="1"/>
          </p:cNvSpPr>
          <p:nvPr>
            <p:ph type="ftr" sz="quarter" idx="11"/>
          </p:nvPr>
        </p:nvSpPr>
        <p:spPr/>
        <p:txBody>
          <a:bodyPr/>
          <a:lstStyle/>
          <a:p>
            <a:r>
              <a:rPr lang="en-US" smtClean="0"/>
              <a:t>Satish Srirama</a:t>
            </a:r>
            <a:endParaRPr lang="en-US"/>
          </a:p>
        </p:txBody>
      </p:sp>
      <p:sp>
        <p:nvSpPr>
          <p:cNvPr id="7" name="Slide Number Placeholder 6"/>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BB95B-FD4C-43D8-991A-B6FC8F2C65E5}" type="datetime1">
              <a:rPr lang="en-GB" smtClean="0"/>
              <a:t>19/10/2019</a:t>
            </a:fld>
            <a:endParaRPr lang="en-US"/>
          </a:p>
        </p:txBody>
      </p:sp>
      <p:sp>
        <p:nvSpPr>
          <p:cNvPr id="8" name="Footer Placeholder 7"/>
          <p:cNvSpPr>
            <a:spLocks noGrp="1"/>
          </p:cNvSpPr>
          <p:nvPr>
            <p:ph type="ftr" sz="quarter" idx="11"/>
          </p:nvPr>
        </p:nvSpPr>
        <p:spPr/>
        <p:txBody>
          <a:bodyPr/>
          <a:lstStyle/>
          <a:p>
            <a:r>
              <a:rPr lang="en-US" smtClean="0"/>
              <a:t>Satish Srirama</a:t>
            </a:r>
            <a:endParaRPr lang="en-US"/>
          </a:p>
        </p:txBody>
      </p:sp>
      <p:sp>
        <p:nvSpPr>
          <p:cNvPr id="9" name="Slide Number Placeholder 8"/>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A53454B-51B6-483B-859A-2B0042267483}" type="datetime1">
              <a:rPr lang="en-GB" smtClean="0"/>
              <a:t>19/10/2019</a:t>
            </a:fld>
            <a:endParaRPr lang="en-US"/>
          </a:p>
        </p:txBody>
      </p:sp>
      <p:sp>
        <p:nvSpPr>
          <p:cNvPr id="4" name="Footer Placeholder 3"/>
          <p:cNvSpPr>
            <a:spLocks noGrp="1"/>
          </p:cNvSpPr>
          <p:nvPr>
            <p:ph type="ftr" sz="quarter" idx="11"/>
          </p:nvPr>
        </p:nvSpPr>
        <p:spPr/>
        <p:txBody>
          <a:bodyPr/>
          <a:lstStyle/>
          <a:p>
            <a:r>
              <a:rPr lang="en-US" smtClean="0"/>
              <a:t>Satish Srirama</a:t>
            </a:r>
            <a:endParaRPr lang="en-US"/>
          </a:p>
        </p:txBody>
      </p:sp>
      <p:sp>
        <p:nvSpPr>
          <p:cNvPr id="5" name="Slide Number Placeholder 4"/>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67F65-21FB-4A7F-BC39-227D0F9190F2}" type="datetime1">
              <a:rPr lang="en-GB" smtClean="0"/>
              <a:t>19/10/2019</a:t>
            </a:fld>
            <a:endParaRPr lang="en-US"/>
          </a:p>
        </p:txBody>
      </p:sp>
      <p:sp>
        <p:nvSpPr>
          <p:cNvPr id="3" name="Footer Placeholder 2"/>
          <p:cNvSpPr>
            <a:spLocks noGrp="1"/>
          </p:cNvSpPr>
          <p:nvPr>
            <p:ph type="ftr" sz="quarter" idx="11"/>
          </p:nvPr>
        </p:nvSpPr>
        <p:spPr/>
        <p:txBody>
          <a:bodyPr/>
          <a:lstStyle/>
          <a:p>
            <a:r>
              <a:rPr lang="en-US" smtClean="0"/>
              <a:t>Satish Srirama</a:t>
            </a:r>
            <a:endParaRPr lang="en-US"/>
          </a:p>
        </p:txBody>
      </p:sp>
      <p:sp>
        <p:nvSpPr>
          <p:cNvPr id="4" name="Slide Number Placeholder 3"/>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9A44F-6EFA-49B6-BE31-F40CE4C50519}" type="datetime1">
              <a:rPr lang="en-GB" smtClean="0"/>
              <a:t>19/10/2019</a:t>
            </a:fld>
            <a:endParaRPr lang="en-US"/>
          </a:p>
        </p:txBody>
      </p:sp>
      <p:sp>
        <p:nvSpPr>
          <p:cNvPr id="6" name="Footer Placeholder 5"/>
          <p:cNvSpPr>
            <a:spLocks noGrp="1"/>
          </p:cNvSpPr>
          <p:nvPr>
            <p:ph type="ftr" sz="quarter" idx="11"/>
          </p:nvPr>
        </p:nvSpPr>
        <p:spPr/>
        <p:txBody>
          <a:bodyPr/>
          <a:lstStyle/>
          <a:p>
            <a:r>
              <a:rPr lang="en-US" smtClean="0"/>
              <a:t>Satish Srirama</a:t>
            </a:r>
            <a:endParaRPr lang="en-US"/>
          </a:p>
        </p:txBody>
      </p:sp>
      <p:sp>
        <p:nvSpPr>
          <p:cNvPr id="7" name="Slide Number Placeholder 6"/>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D267F-E501-4983-AF8F-0EBDBB99612C}" type="datetime1">
              <a:rPr lang="en-GB" smtClean="0"/>
              <a:t>19/10/2019</a:t>
            </a:fld>
            <a:endParaRPr lang="en-US"/>
          </a:p>
        </p:txBody>
      </p:sp>
      <p:sp>
        <p:nvSpPr>
          <p:cNvPr id="6" name="Footer Placeholder 5"/>
          <p:cNvSpPr>
            <a:spLocks noGrp="1"/>
          </p:cNvSpPr>
          <p:nvPr>
            <p:ph type="ftr" sz="quarter" idx="11"/>
          </p:nvPr>
        </p:nvSpPr>
        <p:spPr/>
        <p:txBody>
          <a:bodyPr/>
          <a:lstStyle/>
          <a:p>
            <a:r>
              <a:rPr lang="en-US" smtClean="0"/>
              <a:t>Satish Srirama</a:t>
            </a:r>
            <a:endParaRPr lang="en-US"/>
          </a:p>
        </p:txBody>
      </p:sp>
      <p:sp>
        <p:nvSpPr>
          <p:cNvPr id="7" name="Slide Number Placeholder 6"/>
          <p:cNvSpPr>
            <a:spLocks noGrp="1"/>
          </p:cNvSpPr>
          <p:nvPr>
            <p:ph type="sldNum" sz="quarter" idx="12"/>
          </p:nvPr>
        </p:nvSpPr>
        <p:spPr/>
        <p:txBody>
          <a:bodyPr/>
          <a:lstStyle/>
          <a:p>
            <a:fld id="{5E13CB73-4A80-4381-9D36-E4FAC6A4A2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F45A-BC85-4DE2-BF69-A350E69F4FB1}" type="datetime1">
              <a:rPr lang="en-GB" smtClean="0"/>
              <a:t>19/10/2019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Satish Srirama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3CB73-4A80-4381-9D36-E4FAC6A4A2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eg"/><Relationship Id="rId22"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c.cs.ut.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hyperlink" Target="mailto:srirama@ut.ee" TargetMode="External"/><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normAutofit fontScale="90000"/>
          </a:bodyPr>
          <a:lstStyle/>
          <a:p>
            <a:r>
              <a:rPr lang="en-GB" dirty="0" smtClean="0">
                <a:solidFill>
                  <a:srgbClr val="FF0000"/>
                </a:solidFill>
              </a:rPr>
              <a:t>Fog Computing: Beyond Mobile and Cloud Centric Internet of Things</a:t>
            </a:r>
            <a:r>
              <a:rPr lang="en-GB" dirty="0" smtClean="0"/>
              <a:t/>
            </a:r>
            <a:br>
              <a:rPr lang="en-GB" dirty="0" smtClean="0"/>
            </a:br>
            <a:endParaRPr lang="en-GB" dirty="0"/>
          </a:p>
        </p:txBody>
      </p:sp>
      <p:sp>
        <p:nvSpPr>
          <p:cNvPr id="3" name="Subtitle 2"/>
          <p:cNvSpPr>
            <a:spLocks noGrp="1"/>
          </p:cNvSpPr>
          <p:nvPr>
            <p:ph type="subTitle" idx="1"/>
          </p:nvPr>
        </p:nvSpPr>
        <p:spPr>
          <a:xfrm>
            <a:off x="1371600" y="3429000"/>
            <a:ext cx="6400800" cy="1752600"/>
          </a:xfrm>
        </p:spPr>
        <p:txBody>
          <a:bodyPr/>
          <a:lstStyle/>
          <a:p>
            <a:endParaRPr lang="en-US" dirty="0" smtClean="0"/>
          </a:p>
          <a:p>
            <a:r>
              <a:rPr lang="en-US" dirty="0" smtClean="0"/>
              <a:t>Satish Srirama</a:t>
            </a:r>
          </a:p>
          <a:p>
            <a:r>
              <a:rPr lang="en-US" sz="2000" dirty="0" smtClean="0"/>
              <a:t>satish.srirama@ut.ee</a:t>
            </a:r>
            <a:endParaRPr lang="en-US" sz="2000" dirty="0"/>
          </a:p>
        </p:txBody>
      </p:sp>
      <p:sp>
        <p:nvSpPr>
          <p:cNvPr id="4" name="AutoShape 5" descr="jpeg&amp;filename=Quretec_big"/>
          <p:cNvSpPr>
            <a:spLocks noChangeAspect="1" noChangeArrowheads="1"/>
          </p:cNvSpPr>
          <p:nvPr/>
        </p:nvSpPr>
        <p:spPr bwMode="auto">
          <a:xfrm>
            <a:off x="1778000" y="1397000"/>
            <a:ext cx="304800" cy="304800"/>
          </a:xfrm>
          <a:prstGeom prst="rect">
            <a:avLst/>
          </a:prstGeom>
          <a:noFill/>
          <a:ln w="9525">
            <a:noFill/>
            <a:miter lim="800000"/>
            <a:headEnd/>
            <a:tailEnd/>
          </a:ln>
        </p:spPr>
        <p:txBody>
          <a:bodyPr/>
          <a:lstStyle/>
          <a:p>
            <a:endParaRPr lang="en-US" dirty="0">
              <a:latin typeface="Calibri" pitchFamily="34" charset="0"/>
            </a:endParaRPr>
          </a:p>
        </p:txBody>
      </p:sp>
      <p:pic>
        <p:nvPicPr>
          <p:cNvPr id="5" name="Picture 10" descr="http://www.cs.ut.ee/themes/aboutpeople/img/banners/rotate.php"/>
          <p:cNvPicPr>
            <a:picLocks noChangeAspect="1" noChangeArrowheads="1"/>
          </p:cNvPicPr>
          <p:nvPr/>
        </p:nvPicPr>
        <p:blipFill>
          <a:blip r:embed="rId3" cstate="print"/>
          <a:srcRect l="3421"/>
          <a:stretch>
            <a:fillRect/>
          </a:stretch>
        </p:blipFill>
        <p:spPr bwMode="auto">
          <a:xfrm>
            <a:off x="0" y="304800"/>
            <a:ext cx="9144000" cy="1190625"/>
          </a:xfrm>
          <a:prstGeom prst="rect">
            <a:avLst/>
          </a:prstGeom>
          <a:noFill/>
          <a:ln w="9525">
            <a:noFill/>
            <a:miter lim="800000"/>
            <a:headEnd/>
            <a:tailEnd/>
          </a:ln>
        </p:spPr>
      </p:pic>
      <p:pic>
        <p:nvPicPr>
          <p:cNvPr id="6" name="Picture 2" descr="http://www.cs.ut.ee/sites/default/files/TY_eng.gif"/>
          <p:cNvPicPr>
            <a:picLocks noChangeAspect="1" noChangeArrowheads="1"/>
          </p:cNvPicPr>
          <p:nvPr/>
        </p:nvPicPr>
        <p:blipFill>
          <a:blip r:embed="rId4" cstate="print"/>
          <a:srcRect/>
          <a:stretch>
            <a:fillRect/>
          </a:stretch>
        </p:blipFill>
        <p:spPr bwMode="auto">
          <a:xfrm>
            <a:off x="0" y="257175"/>
            <a:ext cx="4286250" cy="1190625"/>
          </a:xfrm>
          <a:prstGeom prst="rect">
            <a:avLst/>
          </a:prstGeom>
          <a:noFill/>
          <a:ln w="9525">
            <a:noFill/>
            <a:miter lim="800000"/>
            <a:headEnd/>
            <a:tailEnd/>
          </a:ln>
        </p:spPr>
      </p:pic>
      <p:sp>
        <p:nvSpPr>
          <p:cNvPr id="8" name="TextBox 7"/>
          <p:cNvSpPr txBox="1"/>
          <p:nvPr/>
        </p:nvSpPr>
        <p:spPr>
          <a:xfrm>
            <a:off x="2590800" y="5486400"/>
            <a:ext cx="5715000" cy="1631216"/>
          </a:xfrm>
          <a:prstGeom prst="rect">
            <a:avLst/>
          </a:prstGeom>
          <a:noFill/>
        </p:spPr>
        <p:txBody>
          <a:bodyPr wrap="square" rtlCol="0">
            <a:spAutoFit/>
          </a:bodyPr>
          <a:lstStyle/>
          <a:p>
            <a:pPr algn="ctr"/>
            <a:r>
              <a:rPr lang="en-GB" sz="2000" dirty="0" smtClean="0"/>
              <a:t>Keynote, </a:t>
            </a:r>
            <a:r>
              <a:rPr lang="en-US" sz="2000" dirty="0" smtClean="0"/>
              <a:t>AICTE </a:t>
            </a:r>
            <a:r>
              <a:rPr lang="en-US" sz="2000" dirty="0"/>
              <a:t>Sponsored International Conference on Recent Trends in </a:t>
            </a:r>
            <a:r>
              <a:rPr lang="en-US" sz="2000" dirty="0" err="1"/>
              <a:t>IoT</a:t>
            </a:r>
            <a:r>
              <a:rPr lang="en-US" sz="2000" dirty="0"/>
              <a:t> and </a:t>
            </a:r>
            <a:r>
              <a:rPr lang="en-US" sz="2000" dirty="0" err="1"/>
              <a:t>Blockchain</a:t>
            </a:r>
            <a:r>
              <a:rPr lang="en-US" sz="2000" dirty="0"/>
              <a:t> (ICRTIB-2019</a:t>
            </a:r>
            <a:r>
              <a:rPr lang="en-US" sz="2000" dirty="0" smtClean="0"/>
              <a:t>), </a:t>
            </a:r>
            <a:r>
              <a:rPr lang="en-US" sz="2000" dirty="0" err="1" smtClean="0"/>
              <a:t>Gunupur</a:t>
            </a:r>
            <a:r>
              <a:rPr lang="en-US" sz="2000" dirty="0" smtClean="0"/>
              <a:t>, India</a:t>
            </a:r>
          </a:p>
          <a:p>
            <a:pPr algn="ctr"/>
            <a:r>
              <a:rPr lang="en-GB" sz="2000" dirty="0" smtClean="0"/>
              <a:t>19</a:t>
            </a:r>
            <a:r>
              <a:rPr lang="en-GB" sz="2000" baseline="30000" dirty="0" smtClean="0"/>
              <a:t>th</a:t>
            </a:r>
            <a:r>
              <a:rPr lang="en-GB" sz="2000" dirty="0" smtClean="0"/>
              <a:t> October 2019</a:t>
            </a:r>
            <a:endParaRPr lang="et-EE" sz="2000" dirty="0" smtClean="0"/>
          </a:p>
          <a:p>
            <a:pPr algn="ctr"/>
            <a:r>
              <a:rPr lang="et-EE" sz="2000" dirty="0" smtClean="0"/>
              <a:t>  </a:t>
            </a:r>
            <a:endParaRPr lang="en-GB" sz="2000" dirty="0"/>
          </a:p>
        </p:txBody>
      </p:sp>
      <p:pic>
        <p:nvPicPr>
          <p:cNvPr id="9" name="Picture 8"/>
          <p:cNvPicPr>
            <a:picLocks noChangeAspect="1"/>
          </p:cNvPicPr>
          <p:nvPr/>
        </p:nvPicPr>
        <p:blipFill>
          <a:blip r:embed="rId5"/>
          <a:stretch>
            <a:fillRect/>
          </a:stretch>
        </p:blipFill>
        <p:spPr>
          <a:xfrm>
            <a:off x="-68729" y="5070333"/>
            <a:ext cx="3192929" cy="1940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579" y="-158215"/>
            <a:ext cx="6084936" cy="646331"/>
          </a:xfrm>
          <a:prstGeom prst="rect">
            <a:avLst/>
          </a:prstGeom>
          <a:noFill/>
        </p:spPr>
        <p:txBody>
          <a:bodyPr wrap="none" rtlCol="0">
            <a:spAutoFit/>
          </a:bodyPr>
          <a:lstStyle/>
          <a:p>
            <a:r>
              <a:rPr lang="en-US" sz="3600" b="1" dirty="0" smtClean="0">
                <a:solidFill>
                  <a:srgbClr val="0000FF"/>
                </a:solidFill>
              </a:rPr>
              <a:t>Internet of Things – Challenges</a:t>
            </a:r>
            <a:endParaRPr lang="en-US" sz="3600" b="1" dirty="0">
              <a:solidFill>
                <a:srgbClr val="0000FF"/>
              </a:solidFill>
            </a:endParaRPr>
          </a:p>
        </p:txBody>
      </p:sp>
      <p:grpSp>
        <p:nvGrpSpPr>
          <p:cNvPr id="2" name="Group 1"/>
          <p:cNvGrpSpPr/>
          <p:nvPr/>
        </p:nvGrpSpPr>
        <p:grpSpPr>
          <a:xfrm>
            <a:off x="381000" y="150147"/>
            <a:ext cx="8542773" cy="6634489"/>
            <a:chOff x="381000" y="150147"/>
            <a:chExt cx="8542773" cy="6634489"/>
          </a:xfrm>
        </p:grpSpPr>
        <p:sp>
          <p:nvSpPr>
            <p:cNvPr id="22" name="Rounded Rectangle 21"/>
            <p:cNvSpPr/>
            <p:nvPr/>
          </p:nvSpPr>
          <p:spPr>
            <a:xfrm>
              <a:off x="6238635" y="4198298"/>
              <a:ext cx="2671024" cy="2586338"/>
            </a:xfrm>
            <a:prstGeom prst="roundRect">
              <a:avLst>
                <a:gd name="adj" fmla="val 85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ounded Rectangle 17"/>
            <p:cNvSpPr/>
            <p:nvPr/>
          </p:nvSpPr>
          <p:spPr>
            <a:xfrm>
              <a:off x="6244584" y="1387810"/>
              <a:ext cx="2671024" cy="2586338"/>
            </a:xfrm>
            <a:prstGeom prst="roundRect">
              <a:avLst>
                <a:gd name="adj" fmla="val 85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3331241" y="1387810"/>
              <a:ext cx="2671024" cy="2586338"/>
            </a:xfrm>
            <a:prstGeom prst="roundRect">
              <a:avLst>
                <a:gd name="adj" fmla="val 85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507817" y="1387810"/>
              <a:ext cx="2671024" cy="2586338"/>
            </a:xfrm>
            <a:prstGeom prst="roundRect">
              <a:avLst>
                <a:gd name="adj" fmla="val 85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thinking-man-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493" y="5324927"/>
              <a:ext cx="1074785" cy="1235169"/>
            </a:xfrm>
            <a:prstGeom prst="rect">
              <a:avLst/>
            </a:prstGeom>
          </p:spPr>
        </p:pic>
        <p:pic>
          <p:nvPicPr>
            <p:cNvPr id="5" name="Picture 4" descr="electronic-decibel-sensor-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10" y="2221127"/>
              <a:ext cx="622043" cy="607529"/>
            </a:xfrm>
            <a:prstGeom prst="rect">
              <a:avLst/>
            </a:prstGeom>
          </p:spPr>
        </p:pic>
        <p:pic>
          <p:nvPicPr>
            <p:cNvPr id="6" name="Picture 5" descr="12178616162035138839Startright_Carburetor_Air_Temperature_Gage.svg.h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833" y="2406181"/>
              <a:ext cx="607261" cy="607261"/>
            </a:xfrm>
            <a:prstGeom prst="rect">
              <a:avLst/>
            </a:prstGeom>
          </p:spPr>
        </p:pic>
        <p:pic>
          <p:nvPicPr>
            <p:cNvPr id="7" name="Picture 6" descr="light-sensor-hi.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232" y="3013442"/>
              <a:ext cx="732098" cy="722337"/>
            </a:xfrm>
            <a:prstGeom prst="rect">
              <a:avLst/>
            </a:prstGeom>
          </p:spPr>
        </p:pic>
        <p:pic>
          <p:nvPicPr>
            <p:cNvPr id="8" name="Picture 7" descr="11949849751056341160traffic_light_dan_gerhar_01.svg.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0202" y="2091473"/>
              <a:ext cx="483425" cy="568735"/>
            </a:xfrm>
            <a:prstGeom prst="rect">
              <a:avLst/>
            </a:prstGeom>
          </p:spPr>
        </p:pic>
        <p:pic>
          <p:nvPicPr>
            <p:cNvPr id="9" name="Picture 8" descr="thermometer-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6636" y="2968489"/>
              <a:ext cx="335279" cy="800035"/>
            </a:xfrm>
            <a:prstGeom prst="rect">
              <a:avLst/>
            </a:prstGeom>
          </p:spPr>
        </p:pic>
        <p:pic>
          <p:nvPicPr>
            <p:cNvPr id="10" name="Picture 9" descr="11954347782041915578brucewestfall_treo_650_smartphone.svg.hi.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1611" y="2660208"/>
              <a:ext cx="664771" cy="706468"/>
            </a:xfrm>
            <a:prstGeom prst="rect">
              <a:avLst/>
            </a:prstGeom>
          </p:spPr>
        </p:pic>
        <p:sp>
          <p:nvSpPr>
            <p:cNvPr id="15" name="TextBox 14"/>
            <p:cNvSpPr txBox="1"/>
            <p:nvPr/>
          </p:nvSpPr>
          <p:spPr>
            <a:xfrm>
              <a:off x="507817" y="1510796"/>
              <a:ext cx="1336513" cy="369332"/>
            </a:xfrm>
            <a:prstGeom prst="rect">
              <a:avLst/>
            </a:prstGeom>
            <a:noFill/>
          </p:spPr>
          <p:txBody>
            <a:bodyPr wrap="square" rtlCol="0">
              <a:spAutoFit/>
            </a:bodyPr>
            <a:lstStyle/>
            <a:p>
              <a:pPr algn="ctr"/>
              <a:r>
                <a:rPr lang="en-US" dirty="0" smtClean="0"/>
                <a:t>Sensors</a:t>
              </a:r>
              <a:endParaRPr lang="en-US" dirty="0"/>
            </a:p>
          </p:txBody>
        </p:sp>
        <p:sp>
          <p:nvSpPr>
            <p:cNvPr id="17" name="TextBox 16"/>
            <p:cNvSpPr txBox="1"/>
            <p:nvPr/>
          </p:nvSpPr>
          <p:spPr>
            <a:xfrm>
              <a:off x="4675281" y="1529024"/>
              <a:ext cx="1326983" cy="369332"/>
            </a:xfrm>
            <a:prstGeom prst="rect">
              <a:avLst/>
            </a:prstGeom>
            <a:noFill/>
          </p:spPr>
          <p:txBody>
            <a:bodyPr wrap="square" rtlCol="0">
              <a:spAutoFit/>
            </a:bodyPr>
            <a:lstStyle/>
            <a:p>
              <a:pPr algn="ctr"/>
              <a:r>
                <a:rPr lang="en-US" dirty="0" smtClean="0"/>
                <a:t>Tags</a:t>
              </a:r>
              <a:endParaRPr lang="en-US" dirty="0"/>
            </a:p>
          </p:txBody>
        </p:sp>
        <p:sp>
          <p:nvSpPr>
            <p:cNvPr id="19" name="TextBox 18"/>
            <p:cNvSpPr txBox="1"/>
            <p:nvPr/>
          </p:nvSpPr>
          <p:spPr>
            <a:xfrm>
              <a:off x="6238635" y="1529024"/>
              <a:ext cx="2671024" cy="369332"/>
            </a:xfrm>
            <a:prstGeom prst="rect">
              <a:avLst/>
            </a:prstGeom>
            <a:noFill/>
          </p:spPr>
          <p:txBody>
            <a:bodyPr wrap="square" rtlCol="0">
              <a:spAutoFit/>
            </a:bodyPr>
            <a:lstStyle/>
            <a:p>
              <a:pPr algn="ctr"/>
              <a:r>
                <a:rPr lang="en-US" dirty="0" smtClean="0"/>
                <a:t>Mobile Things</a:t>
              </a:r>
              <a:endParaRPr lang="en-US" dirty="0"/>
            </a:p>
          </p:txBody>
        </p:sp>
        <p:pic>
          <p:nvPicPr>
            <p:cNvPr id="20" name="Picture 19" descr="11949850961169502818blazer_01.svg.hi.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2357" y="2015485"/>
              <a:ext cx="1172738" cy="625460"/>
            </a:xfrm>
            <a:prstGeom prst="rect">
              <a:avLst/>
            </a:prstGeom>
          </p:spPr>
        </p:pic>
        <p:pic>
          <p:nvPicPr>
            <p:cNvPr id="21" name="Picture 20" descr="12065773572055943862molumen_RAF977_ambulance.svg.hi.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22419" y="2903571"/>
              <a:ext cx="1267322" cy="832208"/>
            </a:xfrm>
            <a:prstGeom prst="rect">
              <a:avLst/>
            </a:prstGeom>
          </p:spPr>
        </p:pic>
        <p:pic>
          <p:nvPicPr>
            <p:cNvPr id="23" name="Picture 22" descr="11954294651836688819Machovka_teddy_bear.svg.hi.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5681" y="2269043"/>
              <a:ext cx="577341" cy="697034"/>
            </a:xfrm>
            <a:prstGeom prst="rect">
              <a:avLst/>
            </a:prstGeom>
          </p:spPr>
        </p:pic>
        <p:pic>
          <p:nvPicPr>
            <p:cNvPr id="24" name="Picture 23" descr="1206561522317245030Rocket000_fruit-cherries.svg.hi.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24206" y="1982309"/>
              <a:ext cx="456799" cy="477636"/>
            </a:xfrm>
            <a:prstGeom prst="rect">
              <a:avLst/>
            </a:prstGeom>
          </p:spPr>
        </p:pic>
        <p:pic>
          <p:nvPicPr>
            <p:cNvPr id="25" name="Picture 24" descr="11970931211841280223BenBois_French_parcel_post.svg.hi.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8497" y="2076803"/>
              <a:ext cx="729946" cy="839018"/>
            </a:xfrm>
            <a:prstGeom prst="rect">
              <a:avLst/>
            </a:prstGeom>
          </p:spPr>
        </p:pic>
        <p:pic>
          <p:nvPicPr>
            <p:cNvPr id="26" name="Picture 25" descr="apple-hi.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31538" y="2182845"/>
              <a:ext cx="517130" cy="554200"/>
            </a:xfrm>
            <a:prstGeom prst="rect">
              <a:avLst/>
            </a:prstGeom>
          </p:spPr>
        </p:pic>
        <p:pic>
          <p:nvPicPr>
            <p:cNvPr id="11" name="Picture 10" descr="1194984955714536236barcode_upca.svg.hi.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41110" y="2966077"/>
              <a:ext cx="664719" cy="461979"/>
            </a:xfrm>
            <a:prstGeom prst="rect">
              <a:avLst/>
            </a:prstGeom>
          </p:spPr>
        </p:pic>
        <p:pic>
          <p:nvPicPr>
            <p:cNvPr id="12" name="Picture 11" descr="QR-COD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5046" y="3077925"/>
              <a:ext cx="515161" cy="515503"/>
            </a:xfrm>
            <a:prstGeom prst="rect">
              <a:avLst/>
            </a:prstGeom>
          </p:spPr>
        </p:pic>
        <p:pic>
          <p:nvPicPr>
            <p:cNvPr id="13" name="Picture 12" descr="RFID-Tag.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48668" y="3077925"/>
              <a:ext cx="757498" cy="743470"/>
            </a:xfrm>
            <a:prstGeom prst="rect">
              <a:avLst/>
            </a:prstGeom>
          </p:spPr>
        </p:pic>
        <p:pic>
          <p:nvPicPr>
            <p:cNvPr id="27" name="Picture 26" descr="kiosk.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45095" y="5635541"/>
              <a:ext cx="924555" cy="924555"/>
            </a:xfrm>
            <a:prstGeom prst="rect">
              <a:avLst/>
            </a:prstGeom>
          </p:spPr>
        </p:pic>
        <p:pic>
          <p:nvPicPr>
            <p:cNvPr id="28" name="Picture 27" descr="11954234122127558342Machovka_Microwave_oven_1.svg.hi.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22419" y="5929928"/>
              <a:ext cx="955807" cy="600565"/>
            </a:xfrm>
            <a:prstGeom prst="rect">
              <a:avLst/>
            </a:prstGeom>
          </p:spPr>
        </p:pic>
        <p:pic>
          <p:nvPicPr>
            <p:cNvPr id="29" name="Picture 28" descr="12307222151350242235fridge_with_food_jhelebrant.svg.hi.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38496" y="4918636"/>
              <a:ext cx="961636" cy="812582"/>
            </a:xfrm>
            <a:prstGeom prst="rect">
              <a:avLst/>
            </a:prstGeom>
          </p:spPr>
        </p:pic>
        <p:sp>
          <p:nvSpPr>
            <p:cNvPr id="30" name="TextBox 29"/>
            <p:cNvSpPr txBox="1"/>
            <p:nvPr/>
          </p:nvSpPr>
          <p:spPr>
            <a:xfrm>
              <a:off x="6244584" y="4316311"/>
              <a:ext cx="2679189" cy="369332"/>
            </a:xfrm>
            <a:prstGeom prst="rect">
              <a:avLst/>
            </a:prstGeom>
            <a:noFill/>
          </p:spPr>
          <p:txBody>
            <a:bodyPr wrap="none" rtlCol="0">
              <a:spAutoFit/>
            </a:bodyPr>
            <a:lstStyle/>
            <a:p>
              <a:r>
                <a:rPr lang="en-US" dirty="0" smtClean="0"/>
                <a:t>Appliances &amp; Facilities</a:t>
              </a:r>
              <a:endParaRPr lang="en-US" dirty="0"/>
            </a:p>
          </p:txBody>
        </p:sp>
        <p:sp>
          <p:nvSpPr>
            <p:cNvPr id="32" name="Up-Down Arrow 31"/>
            <p:cNvSpPr/>
            <p:nvPr/>
          </p:nvSpPr>
          <p:spPr>
            <a:xfrm rot="19716412">
              <a:off x="2616132" y="3786138"/>
              <a:ext cx="665872" cy="1681446"/>
            </a:xfrm>
            <a:prstGeom prst="up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3" name="Up-Down Arrow 32"/>
            <p:cNvSpPr/>
            <p:nvPr/>
          </p:nvSpPr>
          <p:spPr>
            <a:xfrm>
              <a:off x="3765666" y="3768524"/>
              <a:ext cx="665872" cy="1363685"/>
            </a:xfrm>
            <a:prstGeom prst="up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4" name="Up-Down Arrow 33"/>
            <p:cNvSpPr/>
            <p:nvPr/>
          </p:nvSpPr>
          <p:spPr>
            <a:xfrm rot="2759036">
              <a:off x="5315915" y="3517923"/>
              <a:ext cx="665872" cy="2064185"/>
            </a:xfrm>
            <a:prstGeom prst="up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5" name="Up-Down Arrow 34"/>
            <p:cNvSpPr/>
            <p:nvPr/>
          </p:nvSpPr>
          <p:spPr>
            <a:xfrm rot="5400000">
              <a:off x="5313981" y="4990129"/>
              <a:ext cx="665872" cy="1482179"/>
            </a:xfrm>
            <a:prstGeom prst="up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8" name="Rounded Rectangular Callout 37"/>
            <p:cNvSpPr/>
            <p:nvPr/>
          </p:nvSpPr>
          <p:spPr>
            <a:xfrm>
              <a:off x="381000" y="4800600"/>
              <a:ext cx="2292987" cy="1652427"/>
            </a:xfrm>
            <a:prstGeom prst="wedgeRoundRectCallout">
              <a:avLst>
                <a:gd name="adj1" fmla="val 75561"/>
                <a:gd name="adj2" fmla="val -16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How to interact</a:t>
              </a:r>
              <a:br>
                <a:rPr lang="en-US" sz="2000" dirty="0" smtClean="0"/>
              </a:br>
              <a:r>
                <a:rPr lang="en-US" sz="2000" dirty="0" smtClean="0"/>
                <a:t>with ‘things’ directly?</a:t>
              </a:r>
              <a:endParaRPr lang="en-US" sz="2000" dirty="0"/>
            </a:p>
          </p:txBody>
        </p:sp>
        <p:sp>
          <p:nvSpPr>
            <p:cNvPr id="39" name="Rounded Rectangular Callout 38"/>
            <p:cNvSpPr/>
            <p:nvPr/>
          </p:nvSpPr>
          <p:spPr>
            <a:xfrm>
              <a:off x="2150745" y="424376"/>
              <a:ext cx="2292987" cy="1325833"/>
            </a:xfrm>
            <a:prstGeom prst="wedgeRoundRectCallout">
              <a:avLst>
                <a:gd name="adj1" fmla="val -58627"/>
                <a:gd name="adj2" fmla="val 545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How to provide energy efficient services?</a:t>
              </a:r>
              <a:endParaRPr lang="en-US" sz="2000" dirty="0"/>
            </a:p>
          </p:txBody>
        </p:sp>
        <p:sp>
          <p:nvSpPr>
            <p:cNvPr id="37" name="Rounded Rectangular Callout 36"/>
            <p:cNvSpPr/>
            <p:nvPr/>
          </p:nvSpPr>
          <p:spPr>
            <a:xfrm>
              <a:off x="6622621" y="150147"/>
              <a:ext cx="2292987" cy="1325833"/>
            </a:xfrm>
            <a:prstGeom prst="wedgeRoundRectCallout">
              <a:avLst>
                <a:gd name="adj1" fmla="val 30671"/>
                <a:gd name="adj2" fmla="val 663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How do we communicate automatically?</a:t>
              </a:r>
              <a:endParaRPr lang="en-US" sz="2000" dirty="0"/>
            </a:p>
          </p:txBody>
        </p:sp>
      </p:grpSp>
      <p:sp>
        <p:nvSpPr>
          <p:cNvPr id="40" name="Rectangle 39"/>
          <p:cNvSpPr/>
          <p:nvPr/>
        </p:nvSpPr>
        <p:spPr>
          <a:xfrm>
            <a:off x="-22991" y="652046"/>
            <a:ext cx="2232791" cy="338554"/>
          </a:xfrm>
          <a:prstGeom prst="rect">
            <a:avLst/>
          </a:prstGeom>
        </p:spPr>
        <p:txBody>
          <a:bodyPr wrap="none">
            <a:spAutoFit/>
          </a:bodyPr>
          <a:lstStyle/>
          <a:p>
            <a:r>
              <a:rPr lang="en-US" sz="1600" dirty="0" smtClean="0">
                <a:solidFill>
                  <a:srgbClr val="C00000"/>
                </a:solidFill>
              </a:rPr>
              <a:t>[Chang et al, ICWS 2015]</a:t>
            </a:r>
            <a:endParaRPr lang="en-US" sz="1600" dirty="0">
              <a:solidFill>
                <a:srgbClr val="C00000"/>
              </a:solidFill>
            </a:endParaRPr>
          </a:p>
        </p:txBody>
      </p:sp>
      <p:sp>
        <p:nvSpPr>
          <p:cNvPr id="41" name="Rectangle 40"/>
          <p:cNvSpPr/>
          <p:nvPr/>
        </p:nvSpPr>
        <p:spPr>
          <a:xfrm>
            <a:off x="-61463" y="4215825"/>
            <a:ext cx="2271263" cy="584775"/>
          </a:xfrm>
          <a:prstGeom prst="rect">
            <a:avLst/>
          </a:prstGeom>
        </p:spPr>
        <p:txBody>
          <a:bodyPr wrap="none">
            <a:spAutoFit/>
          </a:bodyPr>
          <a:lstStyle/>
          <a:p>
            <a:r>
              <a:rPr lang="en-US" sz="1600" dirty="0" smtClean="0">
                <a:solidFill>
                  <a:srgbClr val="C00000"/>
                </a:solidFill>
              </a:rPr>
              <a:t>[Chang et al, SCC 2015; </a:t>
            </a:r>
          </a:p>
          <a:p>
            <a:r>
              <a:rPr lang="en-US" sz="1600" dirty="0" smtClean="0">
                <a:solidFill>
                  <a:srgbClr val="C00000"/>
                </a:solidFill>
              </a:rPr>
              <a:t>Liyanage et al, MS 2015]</a:t>
            </a:r>
            <a:endParaRPr lang="en-US" sz="1600" dirty="0">
              <a:solidFill>
                <a:srgbClr val="C00000"/>
              </a:solidFill>
            </a:endParaRPr>
          </a:p>
        </p:txBody>
      </p:sp>
    </p:spTree>
    <p:extLst>
      <p:ext uri="{BB962C8B-B14F-4D97-AF65-F5344CB8AC3E}">
        <p14:creationId xmlns:p14="http://schemas.microsoft.com/office/powerpoint/2010/main" val="1660910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Layers of Cloud-based </a:t>
            </a:r>
            <a:r>
              <a:rPr lang="en-US" dirty="0" err="1" smtClean="0"/>
              <a:t>IoT</a:t>
            </a:r>
            <a:endParaRPr lang="en-US" dirty="0"/>
          </a:p>
        </p:txBody>
      </p:sp>
      <p:sp>
        <p:nvSpPr>
          <p:cNvPr id="30" name="TextBox 29"/>
          <p:cNvSpPr txBox="1"/>
          <p:nvPr/>
        </p:nvSpPr>
        <p:spPr>
          <a:xfrm>
            <a:off x="1371600" y="5077317"/>
            <a:ext cx="2652136" cy="369332"/>
          </a:xfrm>
          <a:prstGeom prst="rect">
            <a:avLst/>
          </a:prstGeom>
          <a:noFill/>
        </p:spPr>
        <p:txBody>
          <a:bodyPr wrap="none" rtlCol="0">
            <a:spAutoFit/>
          </a:bodyPr>
          <a:lstStyle/>
          <a:p>
            <a:r>
              <a:rPr lang="en-US" dirty="0" smtClean="0"/>
              <a:t>Sensing and smart devices</a:t>
            </a:r>
            <a:endParaRPr lang="en-US" dirty="0"/>
          </a:p>
        </p:txBody>
      </p:sp>
      <p:sp>
        <p:nvSpPr>
          <p:cNvPr id="37" name="TextBox 36"/>
          <p:cNvSpPr txBox="1"/>
          <p:nvPr/>
        </p:nvSpPr>
        <p:spPr>
          <a:xfrm>
            <a:off x="1371600" y="3657600"/>
            <a:ext cx="2248821" cy="646331"/>
          </a:xfrm>
          <a:prstGeom prst="rect">
            <a:avLst/>
          </a:prstGeom>
          <a:noFill/>
        </p:spPr>
        <p:txBody>
          <a:bodyPr wrap="none" rtlCol="0">
            <a:spAutoFit/>
          </a:bodyPr>
          <a:lstStyle/>
          <a:p>
            <a:r>
              <a:rPr lang="en-US" dirty="0" smtClean="0"/>
              <a:t>Connectivity nodes &amp;</a:t>
            </a:r>
          </a:p>
          <a:p>
            <a:r>
              <a:rPr lang="en-US" dirty="0"/>
              <a:t>E</a:t>
            </a:r>
            <a:r>
              <a:rPr lang="en-US" dirty="0" smtClean="0"/>
              <a:t>mbedded processing</a:t>
            </a:r>
            <a:endParaRPr lang="en-US" dirty="0"/>
          </a:p>
        </p:txBody>
      </p:sp>
      <p:sp>
        <p:nvSpPr>
          <p:cNvPr id="38" name="TextBox 37"/>
          <p:cNvSpPr txBox="1"/>
          <p:nvPr/>
        </p:nvSpPr>
        <p:spPr>
          <a:xfrm>
            <a:off x="1371600" y="2173069"/>
            <a:ext cx="2194703" cy="646331"/>
          </a:xfrm>
          <a:prstGeom prst="rect">
            <a:avLst/>
          </a:prstGeom>
          <a:noFill/>
        </p:spPr>
        <p:txBody>
          <a:bodyPr wrap="none" rtlCol="0">
            <a:spAutoFit/>
          </a:bodyPr>
          <a:lstStyle/>
          <a:p>
            <a:r>
              <a:rPr lang="en-US" dirty="0" smtClean="0"/>
              <a:t>Remote Cloud-based </a:t>
            </a:r>
          </a:p>
          <a:p>
            <a:r>
              <a:rPr lang="en-US" dirty="0" smtClean="0"/>
              <a:t>processing</a:t>
            </a:r>
            <a:endParaRPr lang="en-US" dirty="0"/>
          </a:p>
        </p:txBody>
      </p:sp>
      <p:grpSp>
        <p:nvGrpSpPr>
          <p:cNvPr id="64" name="Group 63"/>
          <p:cNvGrpSpPr/>
          <p:nvPr/>
        </p:nvGrpSpPr>
        <p:grpSpPr>
          <a:xfrm>
            <a:off x="4170079" y="1447800"/>
            <a:ext cx="3449921" cy="4800600"/>
            <a:chOff x="4170079" y="1447800"/>
            <a:chExt cx="3449921" cy="4800600"/>
          </a:xfrm>
        </p:grpSpPr>
        <p:grpSp>
          <p:nvGrpSpPr>
            <p:cNvPr id="29" name="Group 28"/>
            <p:cNvGrpSpPr/>
            <p:nvPr/>
          </p:nvGrpSpPr>
          <p:grpSpPr>
            <a:xfrm>
              <a:off x="4170079" y="4631696"/>
              <a:ext cx="3449921" cy="1616704"/>
              <a:chOff x="3255679" y="4876800"/>
              <a:chExt cx="2764121" cy="1311904"/>
            </a:xfrm>
          </p:grpSpPr>
          <p:sp>
            <p:nvSpPr>
              <p:cNvPr id="8" name="Rounded Rectangle 7"/>
              <p:cNvSpPr/>
              <p:nvPr/>
            </p:nvSpPr>
            <p:spPr>
              <a:xfrm>
                <a:off x="3255679" y="4876800"/>
                <a:ext cx="2764121" cy="13119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9" name="Picture 8" descr="11970931211841280223BenBois_French_parcel_post.svg.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55201" y="5801517"/>
                <a:ext cx="186484" cy="214350"/>
              </a:xfrm>
              <a:prstGeom prst="rect">
                <a:avLst/>
              </a:prstGeom>
            </p:spPr>
          </p:pic>
          <p:pic>
            <p:nvPicPr>
              <p:cNvPr id="10" name="Picture 9" descr="11954234122127558342Machovka_Microwave_oven_1.svg.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98994" y="5387808"/>
                <a:ext cx="302141" cy="189845"/>
              </a:xfrm>
              <a:prstGeom prst="rect">
                <a:avLst/>
              </a:prstGeom>
            </p:spPr>
          </p:pic>
          <p:pic>
            <p:nvPicPr>
              <p:cNvPr id="11" name="Picture 10" descr="12307222151350242235fridge_with_food_jhelebrant.svg.h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25261" y="5005274"/>
                <a:ext cx="351747" cy="297226"/>
              </a:xfrm>
              <a:prstGeom prst="rect">
                <a:avLst/>
              </a:prstGeom>
            </p:spPr>
          </p:pic>
          <p:pic>
            <p:nvPicPr>
              <p:cNvPr id="12" name="Picture 11" descr="11949850961169502818blazer_01.svg.hi.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07029" y="5894471"/>
                <a:ext cx="333532" cy="177884"/>
              </a:xfrm>
              <a:prstGeom prst="rect">
                <a:avLst/>
              </a:prstGeom>
            </p:spPr>
          </p:pic>
          <p:pic>
            <p:nvPicPr>
              <p:cNvPr id="13" name="Picture 12" descr="11954294651836688819Machovka_teddy_bear.svg.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30769" y="5653526"/>
                <a:ext cx="178385" cy="215367"/>
              </a:xfrm>
              <a:prstGeom prst="rect">
                <a:avLst/>
              </a:prstGeom>
            </p:spPr>
          </p:pic>
          <p:pic>
            <p:nvPicPr>
              <p:cNvPr id="14" name="Picture 13" descr="12178616162035138839Startright_Carburetor_Air_Temperature_Gage.svg.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1307" y="5005274"/>
                <a:ext cx="218923" cy="218923"/>
              </a:xfrm>
              <a:prstGeom prst="rect">
                <a:avLst/>
              </a:prstGeom>
            </p:spPr>
          </p:pic>
          <p:pic>
            <p:nvPicPr>
              <p:cNvPr id="15" name="Picture 14" descr="1194984955714536236barcode_upca.svg.hi.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825261" y="5714931"/>
                <a:ext cx="221458" cy="153913"/>
              </a:xfrm>
              <a:prstGeom prst="rect">
                <a:avLst/>
              </a:prstGeom>
            </p:spPr>
          </p:pic>
          <p:pic>
            <p:nvPicPr>
              <p:cNvPr id="16" name="Picture 15" descr="11949850541738412557vacuum_cleaner_mariusz_k_01.svg.hi.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507417" y="5005274"/>
                <a:ext cx="191578" cy="305392"/>
              </a:xfrm>
              <a:prstGeom prst="rect">
                <a:avLst/>
              </a:prstGeom>
            </p:spPr>
          </p:pic>
          <p:pic>
            <p:nvPicPr>
              <p:cNvPr id="17" name="Picture 16" descr="analog-to-digital-hi.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010855" y="5349465"/>
                <a:ext cx="178276" cy="178276"/>
              </a:xfrm>
              <a:prstGeom prst="rect">
                <a:avLst/>
              </a:prstGeom>
            </p:spPr>
          </p:pic>
          <p:pic>
            <p:nvPicPr>
              <p:cNvPr id="18" name="Picture 17" descr="electronic-decibel-sensor-hi.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770785" y="4990576"/>
                <a:ext cx="273460" cy="267080"/>
              </a:xfrm>
              <a:prstGeom prst="rect">
                <a:avLst/>
              </a:prstGeom>
            </p:spPr>
          </p:pic>
          <p:pic>
            <p:nvPicPr>
              <p:cNvPr id="19" name="Picture 18" descr="mobilePhone_goog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69856" y="5747654"/>
                <a:ext cx="103840" cy="268213"/>
              </a:xfrm>
              <a:prstGeom prst="rect">
                <a:avLst/>
              </a:prstGeom>
            </p:spPr>
          </p:pic>
          <p:pic>
            <p:nvPicPr>
              <p:cNvPr id="20" name="Picture 19" descr="RFID-Tag.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4227595" y="5430602"/>
                <a:ext cx="214090" cy="210125"/>
              </a:xfrm>
              <a:prstGeom prst="rect">
                <a:avLst/>
              </a:prstGeom>
            </p:spPr>
          </p:pic>
          <p:pic>
            <p:nvPicPr>
              <p:cNvPr id="21" name="Picture 20" descr="sensor-hi.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83327" y="5801517"/>
                <a:ext cx="174389" cy="180444"/>
              </a:xfrm>
              <a:prstGeom prst="rect">
                <a:avLst/>
              </a:prstGeom>
            </p:spPr>
          </p:pic>
          <p:pic>
            <p:nvPicPr>
              <p:cNvPr id="22" name="Picture 21" descr="wireless-senso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4543103" y="5266819"/>
                <a:ext cx="332101" cy="210132"/>
              </a:xfrm>
              <a:prstGeom prst="rect">
                <a:avLst/>
              </a:prstGeom>
            </p:spPr>
          </p:pic>
          <p:pic>
            <p:nvPicPr>
              <p:cNvPr id="23" name="Picture 22" descr="12161795841224739957jcartier_city.svg.hi.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173429" y="5616461"/>
                <a:ext cx="346004" cy="262386"/>
              </a:xfrm>
              <a:prstGeom prst="rect">
                <a:avLst/>
              </a:prstGeom>
            </p:spPr>
          </p:pic>
          <p:pic>
            <p:nvPicPr>
              <p:cNvPr id="24" name="Picture 23" descr="11949849751056341160traffic_light_dan_gerhar_01.svg.hi.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5638750" y="5356904"/>
                <a:ext cx="180718" cy="212610"/>
              </a:xfrm>
              <a:prstGeom prst="rect">
                <a:avLst/>
              </a:prstGeom>
            </p:spPr>
          </p:pic>
          <p:pic>
            <p:nvPicPr>
              <p:cNvPr id="25" name="Picture 24" descr="base-user-2-hi.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5463396" y="5126044"/>
                <a:ext cx="110399" cy="184622"/>
              </a:xfrm>
              <a:prstGeom prst="rect">
                <a:avLst/>
              </a:prstGeom>
            </p:spPr>
          </p:pic>
          <p:pic>
            <p:nvPicPr>
              <p:cNvPr id="26" name="Picture 25" descr="base-user-red-hi.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347631" y="5046193"/>
                <a:ext cx="110670" cy="185388"/>
              </a:xfrm>
              <a:prstGeom prst="rect">
                <a:avLst/>
              </a:prstGeom>
            </p:spPr>
          </p:pic>
          <p:pic>
            <p:nvPicPr>
              <p:cNvPr id="27" name="Picture 26" descr="base-user-hi.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22521" y="5155207"/>
                <a:ext cx="113366" cy="177490"/>
              </a:xfrm>
              <a:prstGeom prst="rect">
                <a:avLst/>
              </a:prstGeom>
            </p:spPr>
          </p:pic>
        </p:grpSp>
        <p:pic>
          <p:nvPicPr>
            <p:cNvPr id="31" name="Picture 30" descr="web_server.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72000" y="3673207"/>
              <a:ext cx="453109" cy="543731"/>
            </a:xfrm>
            <a:prstGeom prst="rect">
              <a:avLst/>
            </a:prstGeom>
          </p:spPr>
        </p:pic>
        <p:pic>
          <p:nvPicPr>
            <p:cNvPr id="33" name="Picture 32" descr="web_server.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38456" y="3673207"/>
              <a:ext cx="453109" cy="543731"/>
            </a:xfrm>
            <a:prstGeom prst="rect">
              <a:avLst/>
            </a:prstGeom>
          </p:spPr>
        </p:pic>
        <p:sp>
          <p:nvSpPr>
            <p:cNvPr id="34" name="Up-Down Arrow 33"/>
            <p:cNvSpPr/>
            <p:nvPr/>
          </p:nvSpPr>
          <p:spPr>
            <a:xfrm>
              <a:off x="4641132" y="4158484"/>
              <a:ext cx="225166" cy="489716"/>
            </a:xfrm>
            <a:prstGeom prst="upDownArrow">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Up-Down Arrow 34"/>
            <p:cNvSpPr/>
            <p:nvPr/>
          </p:nvSpPr>
          <p:spPr>
            <a:xfrm>
              <a:off x="5800566" y="4158484"/>
              <a:ext cx="225166" cy="489716"/>
            </a:xfrm>
            <a:prstGeom prst="upDownArrow">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Up-Down Arrow 35"/>
            <p:cNvSpPr/>
            <p:nvPr/>
          </p:nvSpPr>
          <p:spPr>
            <a:xfrm>
              <a:off x="6874276" y="4158484"/>
              <a:ext cx="225166" cy="489716"/>
            </a:xfrm>
            <a:prstGeom prst="upDownArrow">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0" name="Picture 39" descr="mobilePhone_googl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798728" y="3594611"/>
              <a:ext cx="227004" cy="586339"/>
            </a:xfrm>
            <a:prstGeom prst="rect">
              <a:avLst/>
            </a:prstGeom>
          </p:spPr>
        </p:pic>
        <p:sp>
          <p:nvSpPr>
            <p:cNvPr id="41" name="Oval 3"/>
            <p:cNvSpPr/>
            <p:nvPr/>
          </p:nvSpPr>
          <p:spPr>
            <a:xfrm>
              <a:off x="4170079" y="1447800"/>
              <a:ext cx="3449921" cy="1752600"/>
            </a:xfrm>
            <a:custGeom>
              <a:avLst/>
              <a:gdLst/>
              <a:ahLst/>
              <a:cxnLst/>
              <a:rect l="l" t="t" r="r" b="b"/>
              <a:pathLst>
                <a:path w="5126979" h="3256761">
                  <a:moveTo>
                    <a:pt x="2956616" y="0"/>
                  </a:moveTo>
                  <a:cubicBezTo>
                    <a:pt x="3712686" y="0"/>
                    <a:pt x="4325601" y="583525"/>
                    <a:pt x="4325601" y="1303339"/>
                  </a:cubicBezTo>
                  <a:lnTo>
                    <a:pt x="4323767" y="1337928"/>
                  </a:lnTo>
                  <a:lnTo>
                    <a:pt x="4404548" y="1357398"/>
                  </a:lnTo>
                  <a:cubicBezTo>
                    <a:pt x="4823088" y="1479425"/>
                    <a:pt x="5126979" y="1845374"/>
                    <a:pt x="5126979" y="2277855"/>
                  </a:cubicBezTo>
                  <a:cubicBezTo>
                    <a:pt x="5126979" y="2743605"/>
                    <a:pt x="4774538" y="3132192"/>
                    <a:pt x="4306013" y="3222061"/>
                  </a:cubicBezTo>
                  <a:lnTo>
                    <a:pt x="4274424" y="3226580"/>
                  </a:lnTo>
                  <a:lnTo>
                    <a:pt x="4262234" y="3233197"/>
                  </a:lnTo>
                  <a:cubicBezTo>
                    <a:pt x="4226360" y="3248371"/>
                    <a:pt x="4186919" y="3256761"/>
                    <a:pt x="4145518" y="3256761"/>
                  </a:cubicBezTo>
                  <a:lnTo>
                    <a:pt x="1101229" y="3256761"/>
                  </a:lnTo>
                  <a:cubicBezTo>
                    <a:pt x="1080529" y="3256761"/>
                    <a:pt x="1060318" y="3254664"/>
                    <a:pt x="1040799" y="3250669"/>
                  </a:cubicBezTo>
                  <a:lnTo>
                    <a:pt x="1008756" y="3240723"/>
                  </a:lnTo>
                  <a:lnTo>
                    <a:pt x="923055" y="3236666"/>
                  </a:lnTo>
                  <a:cubicBezTo>
                    <a:pt x="404589" y="3187311"/>
                    <a:pt x="0" y="2776872"/>
                    <a:pt x="0" y="2277855"/>
                  </a:cubicBezTo>
                  <a:cubicBezTo>
                    <a:pt x="0" y="1911909"/>
                    <a:pt x="217579" y="1593599"/>
                    <a:pt x="538089" y="1430392"/>
                  </a:cubicBezTo>
                  <a:lnTo>
                    <a:pt x="561801" y="1419685"/>
                  </a:lnTo>
                  <a:lnTo>
                    <a:pt x="559452" y="1374541"/>
                  </a:lnTo>
                  <a:cubicBezTo>
                    <a:pt x="559452" y="961238"/>
                    <a:pt x="904701" y="626189"/>
                    <a:pt x="1330587" y="626189"/>
                  </a:cubicBezTo>
                  <a:cubicBezTo>
                    <a:pt x="1437059" y="626189"/>
                    <a:pt x="1538490" y="647130"/>
                    <a:pt x="1630748" y="684998"/>
                  </a:cubicBezTo>
                  <a:lnTo>
                    <a:pt x="1726001" y="735173"/>
                  </a:lnTo>
                  <a:lnTo>
                    <a:pt x="1752860" y="682090"/>
                  </a:lnTo>
                  <a:cubicBezTo>
                    <a:pt x="1984683" y="275807"/>
                    <a:pt x="2436818" y="0"/>
                    <a:pt x="2956616" y="0"/>
                  </a:cubicBezTo>
                  <a:close/>
                </a:path>
              </a:pathLst>
            </a:custGeom>
            <a:noFill/>
            <a:ln w="50800" cmpd="sng">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b="1"/>
            </a:p>
          </p:txBody>
        </p:sp>
        <p:pic>
          <p:nvPicPr>
            <p:cNvPr id="39" name="Picture 38" descr="proxy_server.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916475" y="2381293"/>
              <a:ext cx="485140" cy="585480"/>
            </a:xfrm>
            <a:prstGeom prst="rect">
              <a:avLst/>
            </a:prstGeom>
          </p:spPr>
        </p:pic>
        <p:pic>
          <p:nvPicPr>
            <p:cNvPr id="45" name="Picture 44" descr="database_server.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651045" y="1595142"/>
              <a:ext cx="522369" cy="643439"/>
            </a:xfrm>
            <a:prstGeom prst="rect">
              <a:avLst/>
            </a:prstGeom>
          </p:spPr>
        </p:pic>
        <p:sp>
          <p:nvSpPr>
            <p:cNvPr id="46" name="TextBox 45"/>
            <p:cNvSpPr txBox="1"/>
            <p:nvPr/>
          </p:nvSpPr>
          <p:spPr>
            <a:xfrm>
              <a:off x="4775824" y="2057400"/>
              <a:ext cx="710576" cy="369332"/>
            </a:xfrm>
            <a:prstGeom prst="rect">
              <a:avLst/>
            </a:prstGeom>
            <a:noFill/>
          </p:spPr>
          <p:txBody>
            <a:bodyPr wrap="none" rtlCol="0">
              <a:spAutoFit/>
            </a:bodyPr>
            <a:lstStyle/>
            <a:p>
              <a:r>
                <a:rPr lang="en-US" dirty="0" smtClean="0"/>
                <a:t>Proxy</a:t>
              </a:r>
              <a:endParaRPr lang="en-US" dirty="0"/>
            </a:p>
          </p:txBody>
        </p:sp>
        <p:grpSp>
          <p:nvGrpSpPr>
            <p:cNvPr id="3" name="Group 2"/>
            <p:cNvGrpSpPr/>
            <p:nvPr/>
          </p:nvGrpSpPr>
          <p:grpSpPr>
            <a:xfrm>
              <a:off x="6357399" y="2057400"/>
              <a:ext cx="653001" cy="759905"/>
              <a:chOff x="5366799" y="2592895"/>
              <a:chExt cx="653001" cy="759905"/>
            </a:xfrm>
          </p:grpSpPr>
          <p:pic>
            <p:nvPicPr>
              <p:cNvPr id="47" name="Picture 46" descr="grid_server.svg.hi.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66799" y="2592895"/>
                <a:ext cx="348201" cy="455105"/>
              </a:xfrm>
              <a:prstGeom prst="rect">
                <a:avLst/>
              </a:prstGeom>
            </p:spPr>
          </p:pic>
          <p:pic>
            <p:nvPicPr>
              <p:cNvPr id="53" name="Picture 52" descr="grid_server.svg.hi.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519199" y="2745295"/>
                <a:ext cx="348201" cy="455105"/>
              </a:xfrm>
              <a:prstGeom prst="rect">
                <a:avLst/>
              </a:prstGeom>
            </p:spPr>
          </p:pic>
          <p:pic>
            <p:nvPicPr>
              <p:cNvPr id="54" name="Picture 53" descr="grid_server.svg.hi.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71599" y="2897695"/>
                <a:ext cx="348201" cy="455105"/>
              </a:xfrm>
              <a:prstGeom prst="rect">
                <a:avLst/>
              </a:prstGeom>
            </p:spPr>
          </p:pic>
        </p:grpSp>
        <p:sp>
          <p:nvSpPr>
            <p:cNvPr id="55" name="TextBox 54"/>
            <p:cNvSpPr txBox="1"/>
            <p:nvPr/>
          </p:nvSpPr>
          <p:spPr>
            <a:xfrm>
              <a:off x="5486400" y="2133600"/>
              <a:ext cx="895502" cy="369332"/>
            </a:xfrm>
            <a:prstGeom prst="rect">
              <a:avLst/>
            </a:prstGeom>
            <a:noFill/>
          </p:spPr>
          <p:txBody>
            <a:bodyPr wrap="none" rtlCol="0">
              <a:spAutoFit/>
            </a:bodyPr>
            <a:lstStyle/>
            <a:p>
              <a:r>
                <a:rPr lang="en-US" dirty="0" smtClean="0"/>
                <a:t>Storage</a:t>
              </a:r>
              <a:endParaRPr lang="en-US" dirty="0"/>
            </a:p>
          </p:txBody>
        </p:sp>
        <p:sp>
          <p:nvSpPr>
            <p:cNvPr id="56" name="TextBox 55"/>
            <p:cNvSpPr txBox="1"/>
            <p:nvPr/>
          </p:nvSpPr>
          <p:spPr>
            <a:xfrm>
              <a:off x="6172200" y="2743200"/>
              <a:ext cx="1178015" cy="369332"/>
            </a:xfrm>
            <a:prstGeom prst="rect">
              <a:avLst/>
            </a:prstGeom>
            <a:noFill/>
          </p:spPr>
          <p:txBody>
            <a:bodyPr wrap="none" rtlCol="0">
              <a:spAutoFit/>
            </a:bodyPr>
            <a:lstStyle/>
            <a:p>
              <a:r>
                <a:rPr lang="en-US" dirty="0" smtClean="0"/>
                <a:t>Processing</a:t>
              </a:r>
              <a:endParaRPr lang="en-US" dirty="0"/>
            </a:p>
          </p:txBody>
        </p:sp>
        <p:cxnSp>
          <p:nvCxnSpPr>
            <p:cNvPr id="28" name="Straight Arrow Connector 27"/>
            <p:cNvCxnSpPr>
              <a:endCxn id="31" idx="0"/>
            </p:cNvCxnSpPr>
            <p:nvPr/>
          </p:nvCxnSpPr>
          <p:spPr>
            <a:xfrm flipH="1">
              <a:off x="4798555" y="2966773"/>
              <a:ext cx="226554" cy="706434"/>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934151" y="3235748"/>
              <a:ext cx="0" cy="415398"/>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6" idx="2"/>
            </p:cNvCxnSpPr>
            <p:nvPr/>
          </p:nvCxnSpPr>
          <p:spPr>
            <a:xfrm>
              <a:off x="6761208" y="3112532"/>
              <a:ext cx="256857" cy="615569"/>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C481403-CAA7-4061-888C-15FC1B5D5D04}" type="datetime1">
              <a:rPr lang="en-GB" smtClean="0"/>
              <a:t>19/10/2019</a:t>
            </a:fld>
            <a:endParaRPr lang="en-US"/>
          </a:p>
        </p:txBody>
      </p:sp>
      <p:sp>
        <p:nvSpPr>
          <p:cNvPr id="5" name="Footer Placeholder 4"/>
          <p:cNvSpPr>
            <a:spLocks noGrp="1"/>
          </p:cNvSpPr>
          <p:nvPr>
            <p:ph type="ftr" sz="quarter" idx="11"/>
          </p:nvPr>
        </p:nvSpPr>
        <p:spPr/>
        <p:txBody>
          <a:bodyPr/>
          <a:lstStyle/>
          <a:p>
            <a:r>
              <a:rPr lang="en-US" smtClean="0"/>
              <a:t>Satish Srirama</a:t>
            </a:r>
            <a:endParaRPr lang="en-US"/>
          </a:p>
        </p:txBody>
      </p:sp>
      <p:sp>
        <p:nvSpPr>
          <p:cNvPr id="6" name="Slide Number Placeholder 5"/>
          <p:cNvSpPr>
            <a:spLocks noGrp="1"/>
          </p:cNvSpPr>
          <p:nvPr>
            <p:ph type="sldNum" sz="quarter" idx="12"/>
          </p:nvPr>
        </p:nvSpPr>
        <p:spPr/>
        <p:txBody>
          <a:bodyPr/>
          <a:lstStyle/>
          <a:p>
            <a:fld id="{5E13CB73-4A80-4381-9D36-E4FAC6A4A2C5}" type="slidenum">
              <a:rPr lang="en-US" smtClean="0"/>
              <a:pPr/>
              <a:t>11</a:t>
            </a:fld>
            <a:endParaRPr lang="en-US"/>
          </a:p>
        </p:txBody>
      </p:sp>
    </p:spTree>
    <p:extLst>
      <p:ext uri="{BB962C8B-B14F-4D97-AF65-F5344CB8AC3E}">
        <p14:creationId xmlns:p14="http://schemas.microsoft.com/office/powerpoint/2010/main" val="17574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7543800" y="2632294"/>
            <a:ext cx="1295400" cy="666970"/>
          </a:xfrm>
          <a:prstGeom prst="rect">
            <a:avLst/>
          </a:prstGeom>
          <a:solidFill>
            <a:schemeClr val="accent2">
              <a:lumMod val="20000"/>
              <a:lumOff val="80000"/>
              <a:alpha val="6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a:stretch>
            <a:fillRect/>
          </a:stretch>
        </p:blipFill>
        <p:spPr>
          <a:xfrm>
            <a:off x="7643567" y="1676041"/>
            <a:ext cx="1119433" cy="1547382"/>
          </a:xfrm>
          <a:prstGeom prst="rect">
            <a:avLst/>
          </a:prstGeom>
        </p:spPr>
      </p:pic>
      <p:sp>
        <p:nvSpPr>
          <p:cNvPr id="6" name="Title 5"/>
          <p:cNvSpPr>
            <a:spLocks noGrp="1"/>
          </p:cNvSpPr>
          <p:nvPr>
            <p:ph type="title"/>
          </p:nvPr>
        </p:nvSpPr>
        <p:spPr/>
        <p:txBody>
          <a:bodyPr>
            <a:normAutofit/>
          </a:bodyPr>
          <a:lstStyle/>
          <a:p>
            <a:r>
              <a:rPr lang="en-US" dirty="0" smtClean="0"/>
              <a:t>Sensing </a:t>
            </a:r>
            <a:r>
              <a:rPr lang="en-US" dirty="0"/>
              <a:t>and </a:t>
            </a:r>
            <a:r>
              <a:rPr lang="en-US" dirty="0" smtClean="0"/>
              <a:t>Smart </a:t>
            </a:r>
            <a:r>
              <a:rPr lang="en-US" dirty="0"/>
              <a:t>D</a:t>
            </a:r>
            <a:r>
              <a:rPr lang="en-US" dirty="0" smtClean="0"/>
              <a:t>evices</a:t>
            </a:r>
            <a:endParaRPr lang="en-US" dirty="0"/>
          </a:p>
        </p:txBody>
      </p:sp>
      <p:sp>
        <p:nvSpPr>
          <p:cNvPr id="2" name="Content Placeholder 1"/>
          <p:cNvSpPr>
            <a:spLocks noGrp="1"/>
          </p:cNvSpPr>
          <p:nvPr>
            <p:ph idx="1"/>
          </p:nvPr>
        </p:nvSpPr>
        <p:spPr/>
        <p:txBody>
          <a:bodyPr>
            <a:normAutofit fontScale="92500" lnSpcReduction="20000"/>
          </a:bodyPr>
          <a:lstStyle/>
          <a:p>
            <a:r>
              <a:rPr lang="en-US" dirty="0" err="1"/>
              <a:t>IoT</a:t>
            </a:r>
            <a:r>
              <a:rPr lang="en-US" dirty="0"/>
              <a:t> Devices </a:t>
            </a:r>
            <a:endParaRPr lang="en-US" dirty="0" smtClean="0"/>
          </a:p>
          <a:p>
            <a:pPr lvl="1"/>
            <a:r>
              <a:rPr lang="en-US" dirty="0" smtClean="0"/>
              <a:t>Sensors </a:t>
            </a:r>
            <a:r>
              <a:rPr lang="en-US" dirty="0"/>
              <a:t>and </a:t>
            </a:r>
            <a:r>
              <a:rPr lang="en-US" dirty="0" smtClean="0"/>
              <a:t>actuators</a:t>
            </a:r>
          </a:p>
          <a:p>
            <a:pPr lvl="1"/>
            <a:r>
              <a:rPr lang="en-US" dirty="0" smtClean="0"/>
              <a:t>Motion</a:t>
            </a:r>
            <a:r>
              <a:rPr lang="en-US" dirty="0"/>
              <a:t>, Temp, Light, Open/Close, Video, </a:t>
            </a:r>
            <a:endParaRPr lang="en-US" dirty="0" smtClean="0"/>
          </a:p>
          <a:p>
            <a:pPr marL="457200" lvl="1" indent="0">
              <a:buNone/>
            </a:pPr>
            <a:r>
              <a:rPr lang="en-US" dirty="0" smtClean="0"/>
              <a:t>Reading</a:t>
            </a:r>
            <a:r>
              <a:rPr lang="en-US" dirty="0"/>
              <a:t>, Power on/off/</a:t>
            </a:r>
            <a:r>
              <a:rPr lang="en-US" dirty="0" err="1"/>
              <a:t>dimm</a:t>
            </a:r>
            <a:r>
              <a:rPr lang="en-US" dirty="0"/>
              <a:t> etc</a:t>
            </a:r>
            <a:r>
              <a:rPr lang="en-US" dirty="0" smtClean="0"/>
              <a:t>.</a:t>
            </a:r>
          </a:p>
          <a:p>
            <a:r>
              <a:rPr lang="en-US" dirty="0" smtClean="0"/>
              <a:t>Communication protocols</a:t>
            </a:r>
          </a:p>
          <a:p>
            <a:pPr lvl="1"/>
            <a:r>
              <a:rPr lang="en-US" dirty="0" smtClean="0"/>
              <a:t>Wireless </a:t>
            </a:r>
            <a:r>
              <a:rPr lang="en-US" dirty="0"/>
              <a:t>and </a:t>
            </a:r>
            <a:r>
              <a:rPr lang="en-US" dirty="0" smtClean="0"/>
              <a:t>wired</a:t>
            </a:r>
          </a:p>
          <a:p>
            <a:pPr lvl="1"/>
            <a:r>
              <a:rPr lang="en-US" dirty="0" smtClean="0"/>
              <a:t>Protocols such </a:t>
            </a:r>
            <a:r>
              <a:rPr lang="en-US" dirty="0"/>
              <a:t>as ZigBee, Z-Wave, </a:t>
            </a:r>
            <a:r>
              <a:rPr lang="en-US" dirty="0" smtClean="0"/>
              <a:t>Wi-Fi/Wi-Fi </a:t>
            </a:r>
            <a:r>
              <a:rPr lang="en-US" dirty="0"/>
              <a:t>Direct, </a:t>
            </a:r>
            <a:r>
              <a:rPr lang="en-US" dirty="0" smtClean="0"/>
              <a:t>Bluetooth </a:t>
            </a:r>
            <a:r>
              <a:rPr lang="en-US" dirty="0"/>
              <a:t>etc</a:t>
            </a:r>
            <a:r>
              <a:rPr lang="en-US" dirty="0" smtClean="0"/>
              <a:t>.</a:t>
            </a:r>
          </a:p>
          <a:p>
            <a:pPr lvl="1"/>
            <a:r>
              <a:rPr lang="en-US" dirty="0" smtClean="0"/>
              <a:t>Network congestion is a challenge</a:t>
            </a:r>
          </a:p>
          <a:p>
            <a:r>
              <a:rPr lang="en-US" dirty="0"/>
              <a:t>Arduino </a:t>
            </a:r>
            <a:r>
              <a:rPr lang="et-EE" dirty="0" smtClean="0"/>
              <a:t>&amp; </a:t>
            </a:r>
            <a:r>
              <a:rPr lang="en-US" dirty="0" smtClean="0"/>
              <a:t>Raspberry PI</a:t>
            </a:r>
          </a:p>
          <a:p>
            <a:pPr lvl="1"/>
            <a:r>
              <a:rPr lang="en-US" dirty="0" smtClean="0"/>
              <a:t>For rapid prototyping</a:t>
            </a:r>
            <a:endParaRPr lang="en-US" dirty="0"/>
          </a:p>
          <a:p>
            <a:endParaRPr lang="en-US" dirty="0" smtClean="0"/>
          </a:p>
          <a:p>
            <a:endParaRPr lang="en-US" dirty="0"/>
          </a:p>
        </p:txBody>
      </p:sp>
      <p:pic>
        <p:nvPicPr>
          <p:cNvPr id="1026" name="Picture 2" descr="https://www.arduino.cc/new_home/assets/illu-arduino-UN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385" y="4915474"/>
            <a:ext cx="2419350" cy="172402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811FE49-0589-4710-B42E-A119D8F09B3F}" type="datetime1">
              <a:rPr lang="en-GB" smtClean="0"/>
              <a:t>19/10/2019</a:t>
            </a:fld>
            <a:endParaRPr lang="en-US"/>
          </a:p>
        </p:txBody>
      </p:sp>
      <p:sp>
        <p:nvSpPr>
          <p:cNvPr id="4" name="Footer Placeholder 3"/>
          <p:cNvSpPr>
            <a:spLocks noGrp="1"/>
          </p:cNvSpPr>
          <p:nvPr>
            <p:ph type="ftr" sz="quarter" idx="12"/>
          </p:nvPr>
        </p:nvSpPr>
        <p:spPr/>
        <p:txBody>
          <a:bodyPr/>
          <a:lstStyle/>
          <a:p>
            <a:r>
              <a:rPr lang="en-US" smtClean="0"/>
              <a:t>Satish Srirama</a:t>
            </a:r>
            <a:endParaRPr lang="en-US" dirty="0"/>
          </a:p>
        </p:txBody>
      </p:sp>
    </p:spTree>
    <p:extLst>
      <p:ext uri="{BB962C8B-B14F-4D97-AF65-F5344CB8AC3E}">
        <p14:creationId xmlns:p14="http://schemas.microsoft.com/office/powerpoint/2010/main" val="1848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43800" y="2362200"/>
            <a:ext cx="1295400" cy="937064"/>
          </a:xfrm>
          <a:prstGeom prst="rect">
            <a:avLst/>
          </a:prstGeom>
          <a:solidFill>
            <a:schemeClr val="accent2">
              <a:lumMod val="20000"/>
              <a:lumOff val="80000"/>
              <a:alpha val="6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Gateway/Connectivity </a:t>
            </a:r>
            <a:r>
              <a:rPr lang="en-US" dirty="0"/>
              <a:t>N</a:t>
            </a:r>
            <a:r>
              <a:rPr lang="en-US" dirty="0" smtClean="0"/>
              <a:t>odes</a:t>
            </a:r>
            <a:endParaRPr lang="en-US" dirty="0"/>
          </a:p>
        </p:txBody>
      </p:sp>
      <p:sp>
        <p:nvSpPr>
          <p:cNvPr id="3" name="Content Placeholder 2"/>
          <p:cNvSpPr>
            <a:spLocks noGrp="1"/>
          </p:cNvSpPr>
          <p:nvPr>
            <p:ph idx="1"/>
          </p:nvPr>
        </p:nvSpPr>
        <p:spPr/>
        <p:txBody>
          <a:bodyPr>
            <a:normAutofit lnSpcReduction="10000"/>
          </a:bodyPr>
          <a:lstStyle/>
          <a:p>
            <a:r>
              <a:rPr lang="en-US" dirty="0" smtClean="0"/>
              <a:t>Primarily deals with the sensor data acquisition and provisioning</a:t>
            </a:r>
          </a:p>
          <a:p>
            <a:r>
              <a:rPr lang="en-US" dirty="0"/>
              <a:t>Embedded </a:t>
            </a:r>
            <a:r>
              <a:rPr lang="en-US" dirty="0" smtClean="0"/>
              <a:t>processing saves the communication latencies</a:t>
            </a:r>
          </a:p>
          <a:p>
            <a:r>
              <a:rPr lang="en-US" dirty="0" smtClean="0"/>
              <a:t>Predictive analytics </a:t>
            </a:r>
          </a:p>
          <a:p>
            <a:pPr lvl="1"/>
            <a:r>
              <a:rPr lang="en-US" dirty="0" smtClean="0"/>
              <a:t>Collect data only occasionally</a:t>
            </a:r>
          </a:p>
          <a:p>
            <a:r>
              <a:rPr lang="en-US" dirty="0" smtClean="0"/>
              <a:t>Mobiles can also participate</a:t>
            </a:r>
          </a:p>
          <a:p>
            <a:pPr lvl="1"/>
            <a:r>
              <a:rPr lang="en-US" dirty="0" smtClean="0"/>
              <a:t>This brings in the scope of mobile web services and </a:t>
            </a:r>
            <a:r>
              <a:rPr lang="et-EE" dirty="0" err="1" smtClean="0"/>
              <a:t>mobile</a:t>
            </a:r>
            <a:r>
              <a:rPr lang="et-EE" dirty="0" smtClean="0"/>
              <a:t> </a:t>
            </a:r>
            <a:r>
              <a:rPr lang="en-US" dirty="0" smtClean="0"/>
              <a:t>cloud services for </a:t>
            </a:r>
            <a:r>
              <a:rPr lang="en-US" dirty="0" err="1" smtClean="0"/>
              <a:t>IoT</a:t>
            </a:r>
            <a:endParaRPr lang="en-US" dirty="0"/>
          </a:p>
          <a:p>
            <a:endParaRPr lang="en-US" dirty="0" smtClean="0"/>
          </a:p>
          <a:p>
            <a:endParaRPr lang="en-US" dirty="0"/>
          </a:p>
        </p:txBody>
      </p:sp>
      <p:pic>
        <p:nvPicPr>
          <p:cNvPr id="7" name="Picture 6"/>
          <p:cNvPicPr>
            <a:picLocks noChangeAspect="1"/>
          </p:cNvPicPr>
          <p:nvPr/>
        </p:nvPicPr>
        <p:blipFill>
          <a:blip r:embed="rId3"/>
          <a:stretch>
            <a:fillRect/>
          </a:stretch>
        </p:blipFill>
        <p:spPr>
          <a:xfrm>
            <a:off x="7643567" y="1676041"/>
            <a:ext cx="1119433" cy="1547382"/>
          </a:xfrm>
          <a:prstGeom prst="rect">
            <a:avLst/>
          </a:prstGeom>
        </p:spPr>
      </p:pic>
      <p:sp>
        <p:nvSpPr>
          <p:cNvPr id="4" name="Date Placeholder 3"/>
          <p:cNvSpPr>
            <a:spLocks noGrp="1"/>
          </p:cNvSpPr>
          <p:nvPr>
            <p:ph type="dt" sz="half" idx="10"/>
          </p:nvPr>
        </p:nvSpPr>
        <p:spPr/>
        <p:txBody>
          <a:bodyPr/>
          <a:lstStyle/>
          <a:p>
            <a:fld id="{1D383792-146B-40DF-9C57-46C4461593D2}"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13</a:t>
            </a:fld>
            <a:endParaRPr lang="en-US" dirty="0"/>
          </a:p>
        </p:txBody>
      </p:sp>
    </p:spTree>
    <p:extLst>
      <p:ext uri="{BB962C8B-B14F-4D97-AF65-F5344CB8AC3E}">
        <p14:creationId xmlns:p14="http://schemas.microsoft.com/office/powerpoint/2010/main" val="15156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Light-weight Mobile </a:t>
            </a:r>
            <a:r>
              <a:rPr lang="en-US" dirty="0" smtClean="0"/>
              <a:t>Hosts for Sensor Mediation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is possible to provide services from smart phones </a:t>
            </a:r>
            <a:r>
              <a:rPr lang="en-US" sz="2600" dirty="0">
                <a:solidFill>
                  <a:srgbClr val="C00000"/>
                </a:solidFill>
              </a:rPr>
              <a:t>[Srirama et al, ICIW 2006</a:t>
            </a:r>
            <a:r>
              <a:rPr lang="en-US" sz="2600" dirty="0" smtClean="0">
                <a:solidFill>
                  <a:srgbClr val="C00000"/>
                </a:solidFill>
              </a:rPr>
              <a:t>; </a:t>
            </a:r>
            <a:r>
              <a:rPr lang="en-US" sz="2600" dirty="0">
                <a:solidFill>
                  <a:srgbClr val="C00000"/>
                </a:solidFill>
              </a:rPr>
              <a:t>Srirama, 2008]</a:t>
            </a:r>
          </a:p>
          <a:p>
            <a:endParaRPr lang="en-US" dirty="0" smtClean="0"/>
          </a:p>
          <a:p>
            <a:r>
              <a:rPr lang="en-US" dirty="0" smtClean="0"/>
              <a:t>Mobile Host can directly provide the collected sensor information</a:t>
            </a:r>
          </a:p>
          <a:p>
            <a:pPr lvl="1"/>
            <a:r>
              <a:rPr lang="en-US" dirty="0" smtClean="0"/>
              <a:t>Data can be collected based on need</a:t>
            </a:r>
          </a:p>
          <a:p>
            <a:pPr lvl="1"/>
            <a:endParaRPr lang="en-US" dirty="0" smtClean="0"/>
          </a:p>
          <a:p>
            <a:r>
              <a:rPr lang="en-US" dirty="0"/>
              <a:t>Ideal MWS Protocol Stack </a:t>
            </a:r>
          </a:p>
          <a:p>
            <a:pPr lvl="1"/>
            <a:r>
              <a:rPr lang="en-US" dirty="0" smtClean="0"/>
              <a:t>Things have improved significantly over the years</a:t>
            </a:r>
          </a:p>
          <a:p>
            <a:pPr lvl="1"/>
            <a:r>
              <a:rPr lang="en-US" dirty="0" smtClean="0"/>
              <a:t>Bluetooth </a:t>
            </a:r>
            <a:r>
              <a:rPr lang="en-US" dirty="0"/>
              <a:t>Low Energy (BTLE) for local service discovery and </a:t>
            </a:r>
            <a:r>
              <a:rPr lang="en-US" dirty="0" smtClean="0"/>
              <a:t>interaction</a:t>
            </a:r>
          </a:p>
          <a:p>
            <a:pPr lvl="1"/>
            <a:r>
              <a:rPr lang="en-US" dirty="0"/>
              <a:t>UDP instead of </a:t>
            </a:r>
            <a:r>
              <a:rPr lang="en-US" dirty="0" smtClean="0"/>
              <a:t>TCP</a:t>
            </a:r>
          </a:p>
          <a:p>
            <a:pPr lvl="1"/>
            <a:r>
              <a:rPr lang="en-US" dirty="0"/>
              <a:t>Constrained </a:t>
            </a:r>
            <a:r>
              <a:rPr lang="en-US" dirty="0" smtClean="0"/>
              <a:t>Application Protocol </a:t>
            </a:r>
            <a:r>
              <a:rPr lang="en-US" dirty="0"/>
              <a:t>(</a:t>
            </a:r>
            <a:r>
              <a:rPr lang="en-US" dirty="0" err="1"/>
              <a:t>CoAP</a:t>
            </a:r>
            <a:r>
              <a:rPr lang="en-US" dirty="0" smtClean="0"/>
              <a:t>)</a:t>
            </a:r>
          </a:p>
          <a:p>
            <a:pPr lvl="1"/>
            <a:r>
              <a:rPr lang="en-US" dirty="0"/>
              <a:t>Efficient XML Interchange (EXI)</a:t>
            </a:r>
          </a:p>
          <a:p>
            <a:pPr lvl="1"/>
            <a:endParaRPr lang="en-US" dirty="0"/>
          </a:p>
          <a:p>
            <a:pPr lvl="1"/>
            <a:endParaRPr lang="en-US" dirty="0"/>
          </a:p>
          <a:p>
            <a:pPr lvl="1"/>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944" y="4458818"/>
            <a:ext cx="3678056" cy="2322982"/>
          </a:xfrm>
          <a:prstGeom prst="rect">
            <a:avLst/>
          </a:prstGeom>
        </p:spPr>
      </p:pic>
      <p:sp>
        <p:nvSpPr>
          <p:cNvPr id="8" name="TextBox 7"/>
          <p:cNvSpPr txBox="1"/>
          <p:nvPr/>
        </p:nvSpPr>
        <p:spPr>
          <a:xfrm>
            <a:off x="3048000" y="5943600"/>
            <a:ext cx="2537682" cy="369332"/>
          </a:xfrm>
          <a:prstGeom prst="rect">
            <a:avLst/>
          </a:prstGeom>
          <a:noFill/>
        </p:spPr>
        <p:txBody>
          <a:bodyPr wrap="none" rtlCol="0">
            <a:spAutoFit/>
          </a:bodyPr>
          <a:lstStyle/>
          <a:p>
            <a:r>
              <a:rPr lang="en-US" dirty="0" smtClean="0">
                <a:solidFill>
                  <a:srgbClr val="C00000"/>
                </a:solidFill>
              </a:rPr>
              <a:t>[Liyanage et al, MS 2015]</a:t>
            </a:r>
            <a:endParaRPr lang="en-US" dirty="0">
              <a:solidFill>
                <a:srgbClr val="C00000"/>
              </a:solidFill>
            </a:endParaRPr>
          </a:p>
        </p:txBody>
      </p:sp>
      <p:sp>
        <p:nvSpPr>
          <p:cNvPr id="6" name="Date Placeholder 5"/>
          <p:cNvSpPr>
            <a:spLocks noGrp="1"/>
          </p:cNvSpPr>
          <p:nvPr>
            <p:ph type="dt" sz="half" idx="10"/>
          </p:nvPr>
        </p:nvSpPr>
        <p:spPr/>
        <p:txBody>
          <a:bodyPr/>
          <a:lstStyle/>
          <a:p>
            <a:fld id="{43CBA483-1D2E-43C2-8C26-4153A32F9DB7}" type="datetime1">
              <a:rPr lang="en-GB" smtClean="0"/>
              <a:t>19/10/2019</a:t>
            </a:fld>
            <a:endParaRPr lang="en-US"/>
          </a:p>
        </p:txBody>
      </p:sp>
      <p:sp>
        <p:nvSpPr>
          <p:cNvPr id="9" name="Footer Placeholder 8"/>
          <p:cNvSpPr>
            <a:spLocks noGrp="1"/>
          </p:cNvSpPr>
          <p:nvPr>
            <p:ph type="ftr" sz="quarter" idx="12"/>
          </p:nvPr>
        </p:nvSpPr>
        <p:spPr/>
        <p:txBody>
          <a:bodyPr/>
          <a:lstStyle/>
          <a:p>
            <a:r>
              <a:rPr lang="en-US" smtClean="0"/>
              <a:t>Satish Srirama</a:t>
            </a:r>
            <a:endParaRPr lang="en-US" dirty="0"/>
          </a:p>
        </p:txBody>
      </p:sp>
    </p:spTree>
    <p:extLst>
      <p:ext uri="{BB962C8B-B14F-4D97-AF65-F5344CB8AC3E}">
        <p14:creationId xmlns:p14="http://schemas.microsoft.com/office/powerpoint/2010/main" val="217066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Limitations with Mobiles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Longer battery life</a:t>
            </a:r>
          </a:p>
          <a:p>
            <a:pPr lvl="1"/>
            <a:r>
              <a:rPr lang="en-GB" dirty="0" smtClean="0"/>
              <a:t>Battery lasts only for 1-2 hours for continuous computing</a:t>
            </a:r>
          </a:p>
          <a:p>
            <a:r>
              <a:rPr lang="en-GB" dirty="0" smtClean="0"/>
              <a:t>Same quality of experience as on desktops</a:t>
            </a:r>
          </a:p>
          <a:p>
            <a:pPr lvl="1"/>
            <a:r>
              <a:rPr lang="en-GB" dirty="0" smtClean="0"/>
              <a:t>Weaker CPU and memory</a:t>
            </a:r>
          </a:p>
          <a:p>
            <a:pPr lvl="1"/>
            <a:r>
              <a:rPr lang="en-GB" dirty="0" smtClean="0"/>
              <a:t>Storage capacity</a:t>
            </a:r>
          </a:p>
          <a:p>
            <a:r>
              <a:rPr lang="en-GB" dirty="0" smtClean="0"/>
              <a:t>Still it is a good idea to take the support of external resources </a:t>
            </a:r>
          </a:p>
          <a:p>
            <a:pPr lvl="1"/>
            <a:r>
              <a:rPr lang="en-GB" dirty="0" smtClean="0"/>
              <a:t>For building resource intensive mobile applications</a:t>
            </a:r>
          </a:p>
          <a:p>
            <a:pPr lvl="1"/>
            <a:r>
              <a:rPr lang="en-GB" dirty="0" smtClean="0"/>
              <a:t>Brings in the scope for cloud computing</a:t>
            </a:r>
          </a:p>
          <a:p>
            <a:endParaRPr lang="en-GB" dirty="0" smtClean="0"/>
          </a:p>
          <a:p>
            <a:pPr lvl="1"/>
            <a:endParaRPr lang="en-GB" dirty="0"/>
          </a:p>
        </p:txBody>
      </p:sp>
      <p:sp>
        <p:nvSpPr>
          <p:cNvPr id="4" name="Date Placeholder 3"/>
          <p:cNvSpPr>
            <a:spLocks noGrp="1"/>
          </p:cNvSpPr>
          <p:nvPr>
            <p:ph type="dt" sz="half" idx="10"/>
          </p:nvPr>
        </p:nvSpPr>
        <p:spPr/>
        <p:txBody>
          <a:bodyPr/>
          <a:lstStyle/>
          <a:p>
            <a:fld id="{80D0C60F-F39C-4153-9418-4A4E174D5E8F}"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15</a:t>
            </a:fld>
            <a:endParaRPr lang="en-US" dirty="0"/>
          </a:p>
        </p:txBody>
      </p:sp>
    </p:spTree>
    <p:extLst>
      <p:ext uri="{BB962C8B-B14F-4D97-AF65-F5344CB8AC3E}">
        <p14:creationId xmlns:p14="http://schemas.microsoft.com/office/powerpoint/2010/main" val="39736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Mobile Cloud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Harness cloud computing resources from mobile devices</a:t>
            </a:r>
          </a:p>
          <a:p>
            <a:endParaRPr lang="en-US" dirty="0" smtClean="0"/>
          </a:p>
          <a:p>
            <a:r>
              <a:rPr lang="en-US" dirty="0" smtClean="0"/>
              <a:t>Binding models</a:t>
            </a:r>
          </a:p>
          <a:p>
            <a:pPr lvl="1"/>
            <a:r>
              <a:rPr lang="en-US" dirty="0" smtClean="0"/>
              <a:t>Task delegation </a:t>
            </a:r>
            <a:r>
              <a:rPr lang="en-US" sz="2000" dirty="0">
                <a:solidFill>
                  <a:srgbClr val="C00000"/>
                </a:solidFill>
              </a:rPr>
              <a:t>[Flores and Srirama, JSS 2014]</a:t>
            </a:r>
          </a:p>
          <a:p>
            <a:pPr lvl="2"/>
            <a:r>
              <a:rPr lang="en-GB" dirty="0"/>
              <a:t>Follows traditional SOA (Service Oriented Architecture) model to </a:t>
            </a:r>
            <a:endParaRPr lang="en-GB" dirty="0" smtClean="0"/>
          </a:p>
          <a:p>
            <a:pPr marL="914400" lvl="2" indent="0">
              <a:buNone/>
            </a:pPr>
            <a:r>
              <a:rPr lang="en-GB" dirty="0" smtClean="0"/>
              <a:t>invoke cloud services</a:t>
            </a:r>
            <a:endParaRPr lang="en-US" dirty="0" smtClean="0"/>
          </a:p>
          <a:p>
            <a:pPr lvl="1"/>
            <a:r>
              <a:rPr lang="en-US" dirty="0" smtClean="0"/>
              <a:t>Mobile code offloading </a:t>
            </a:r>
            <a:r>
              <a:rPr lang="en-US" sz="2000" dirty="0">
                <a:solidFill>
                  <a:srgbClr val="C00000"/>
                </a:solidFill>
              </a:rPr>
              <a:t>[Flores et al, IEEE Communications Mag </a:t>
            </a:r>
            <a:r>
              <a:rPr lang="en-US" sz="2000" dirty="0" smtClean="0">
                <a:solidFill>
                  <a:srgbClr val="C00000"/>
                </a:solidFill>
              </a:rPr>
              <a:t>2015; 		Zhou et al, TSC 2017]</a:t>
            </a:r>
            <a:endParaRPr lang="en-US" sz="2000" dirty="0">
              <a:solidFill>
                <a:srgbClr val="C00000"/>
              </a:solidFill>
            </a:endParaRPr>
          </a:p>
          <a:p>
            <a:pPr lvl="2"/>
            <a:r>
              <a:rPr lang="en-US" dirty="0" smtClean="0"/>
              <a:t>Offload to a cloud based surrogate based on system and code profilers input</a:t>
            </a:r>
          </a:p>
          <a:p>
            <a:pPr lvl="1"/>
            <a:endParaRPr lang="en-US" dirty="0"/>
          </a:p>
          <a:p>
            <a:r>
              <a:rPr lang="en-GB" dirty="0" smtClean="0"/>
              <a:t>Ideal Mobile </a:t>
            </a:r>
            <a:r>
              <a:rPr lang="en-GB" dirty="0"/>
              <a:t>Cloud based system should take advantage of some of the key intrinsic characteristics of cloud efficiently</a:t>
            </a:r>
          </a:p>
          <a:p>
            <a:pPr lvl="1"/>
            <a:r>
              <a:rPr lang="en-GB" dirty="0"/>
              <a:t>Elasticity &amp; </a:t>
            </a:r>
            <a:r>
              <a:rPr lang="en-GB" dirty="0" err="1"/>
              <a:t>AutoScaling</a:t>
            </a:r>
            <a:endParaRPr lang="en-GB" dirty="0"/>
          </a:p>
          <a:p>
            <a:pPr lvl="1"/>
            <a:r>
              <a:rPr lang="en-GB" dirty="0"/>
              <a:t>Utility computing models</a:t>
            </a:r>
          </a:p>
          <a:p>
            <a:pPr lvl="1"/>
            <a:r>
              <a:rPr lang="en-GB" dirty="0"/>
              <a:t>Parallelization (e.g., using MapReduce)</a:t>
            </a:r>
          </a:p>
          <a:p>
            <a:endParaRPr lang="en-US" dirty="0"/>
          </a:p>
        </p:txBody>
      </p:sp>
      <p:sp>
        <p:nvSpPr>
          <p:cNvPr id="7" name="Rectangle 6"/>
          <p:cNvSpPr/>
          <p:nvPr/>
        </p:nvSpPr>
        <p:spPr>
          <a:xfrm>
            <a:off x="7772400" y="2087554"/>
            <a:ext cx="1295400" cy="655646"/>
          </a:xfrm>
          <a:prstGeom prst="rect">
            <a:avLst/>
          </a:prstGeom>
          <a:solidFill>
            <a:schemeClr val="accent2">
              <a:lumMod val="20000"/>
              <a:lumOff val="80000"/>
              <a:alpha val="6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7872167" y="2110218"/>
            <a:ext cx="1119433" cy="1547382"/>
          </a:xfrm>
          <a:prstGeom prst="rect">
            <a:avLst/>
          </a:prstGeom>
        </p:spPr>
      </p:pic>
      <p:sp>
        <p:nvSpPr>
          <p:cNvPr id="9" name="Rectangle 8"/>
          <p:cNvSpPr/>
          <p:nvPr/>
        </p:nvSpPr>
        <p:spPr>
          <a:xfrm>
            <a:off x="8229600" y="2743200"/>
            <a:ext cx="381000" cy="274646"/>
          </a:xfrm>
          <a:prstGeom prst="rect">
            <a:avLst/>
          </a:prstGeom>
          <a:solidFill>
            <a:schemeClr val="accent2">
              <a:lumMod val="20000"/>
              <a:lumOff val="80000"/>
              <a:alpha val="6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fld id="{471FC78F-929E-4F21-A6C6-F6DE31422A5F}" type="datetime1">
              <a:rPr lang="en-GB" smtClean="0"/>
              <a:t>19/10/2019</a:t>
            </a:fld>
            <a:endParaRPr lang="en-US"/>
          </a:p>
        </p:txBody>
      </p:sp>
      <p:sp>
        <p:nvSpPr>
          <p:cNvPr id="11" name="Footer Placeholder 10"/>
          <p:cNvSpPr>
            <a:spLocks noGrp="1"/>
          </p:cNvSpPr>
          <p:nvPr>
            <p:ph type="ftr" sz="quarter" idx="12"/>
          </p:nvPr>
        </p:nvSpPr>
        <p:spPr/>
        <p:txBody>
          <a:bodyPr/>
          <a:lstStyle/>
          <a:p>
            <a:r>
              <a:rPr lang="en-US" smtClean="0"/>
              <a:t>Satish Srirama</a:t>
            </a:r>
            <a:endParaRPr lang="en-US" dirty="0"/>
          </a:p>
        </p:txBody>
      </p:sp>
      <p:sp>
        <p:nvSpPr>
          <p:cNvPr id="12" name="Slide Number Placeholder 11"/>
          <p:cNvSpPr>
            <a:spLocks noGrp="1"/>
          </p:cNvSpPr>
          <p:nvPr>
            <p:ph type="sldNum" sz="quarter" idx="11"/>
          </p:nvPr>
        </p:nvSpPr>
        <p:spPr/>
        <p:txBody>
          <a:bodyPr/>
          <a:lstStyle/>
          <a:p>
            <a:fld id="{5E13CB73-4A80-4381-9D36-E4FAC6A4A2C5}" type="slidenum">
              <a:rPr lang="en-US" smtClean="0"/>
              <a:pPr/>
              <a:t>16</a:t>
            </a:fld>
            <a:endParaRPr lang="en-US" dirty="0"/>
          </a:p>
        </p:txBody>
      </p:sp>
    </p:spTree>
    <p:extLst>
      <p:ext uri="{BB962C8B-B14F-4D97-AF65-F5344CB8AC3E}">
        <p14:creationId xmlns:p14="http://schemas.microsoft.com/office/powerpoint/2010/main" val="32995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IoT</a:t>
            </a:r>
            <a:r>
              <a:rPr lang="en-GB" dirty="0" smtClean="0"/>
              <a:t> Data Processing on Cloud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Enormous amounts of unstructured data</a:t>
            </a:r>
          </a:p>
          <a:p>
            <a:pPr lvl="1"/>
            <a:r>
              <a:rPr lang="en-GB" dirty="0" smtClean="0"/>
              <a:t>In </a:t>
            </a:r>
            <a:r>
              <a:rPr lang="en-GB" dirty="0" err="1" smtClean="0"/>
              <a:t>Zetabytes</a:t>
            </a:r>
            <a:r>
              <a:rPr lang="en-GB" dirty="0" smtClean="0"/>
              <a:t> (10</a:t>
            </a:r>
            <a:r>
              <a:rPr lang="en-GB" baseline="30000" dirty="0" smtClean="0"/>
              <a:t>21 </a:t>
            </a:r>
            <a:r>
              <a:rPr lang="en-GB" dirty="0" smtClean="0"/>
              <a:t>bytes) by 2020 </a:t>
            </a:r>
            <a:r>
              <a:rPr lang="en-GB" sz="2000" dirty="0" smtClean="0">
                <a:solidFill>
                  <a:srgbClr val="C00000"/>
                </a:solidFill>
              </a:rPr>
              <a:t>[</a:t>
            </a:r>
            <a:r>
              <a:rPr lang="en-GB" sz="2000" dirty="0" err="1" smtClean="0">
                <a:solidFill>
                  <a:srgbClr val="C00000"/>
                </a:solidFill>
              </a:rPr>
              <a:t>TelecomEngine</a:t>
            </a:r>
            <a:r>
              <a:rPr lang="en-GB" sz="2000" dirty="0" smtClean="0">
                <a:solidFill>
                  <a:srgbClr val="C00000"/>
                </a:solidFill>
              </a:rPr>
              <a:t>]</a:t>
            </a:r>
          </a:p>
          <a:p>
            <a:pPr lvl="1"/>
            <a:r>
              <a:rPr lang="en-GB" dirty="0" smtClean="0"/>
              <a:t>Has to be properly stored, analysed and interpreted </a:t>
            </a:r>
          </a:p>
          <a:p>
            <a:pPr marL="457200" lvl="1" indent="0">
              <a:buNone/>
            </a:pPr>
            <a:r>
              <a:rPr lang="en-GB" dirty="0" smtClean="0"/>
              <a:t>and presented</a:t>
            </a:r>
          </a:p>
          <a:p>
            <a:r>
              <a:rPr lang="en-GB" dirty="0" smtClean="0"/>
              <a:t>Big data acquisition and analytics </a:t>
            </a:r>
            <a:r>
              <a:rPr lang="en-GB" smtClean="0"/>
              <a:t>e.g. with </a:t>
            </a:r>
            <a:r>
              <a:rPr lang="en-GB" dirty="0" smtClean="0"/>
              <a:t>MapReduce </a:t>
            </a:r>
            <a:r>
              <a:rPr lang="en-US" sz="2300" dirty="0">
                <a:solidFill>
                  <a:srgbClr val="C00000"/>
                </a:solidFill>
              </a:rPr>
              <a:t>[Srirama et al, FGCS 2012]</a:t>
            </a:r>
          </a:p>
          <a:p>
            <a:r>
              <a:rPr lang="en-US" dirty="0" smtClean="0"/>
              <a:t>In </a:t>
            </a:r>
            <a:r>
              <a:rPr lang="en-US" dirty="0"/>
              <a:t>addition to big data, </a:t>
            </a:r>
            <a:r>
              <a:rPr lang="en-US" dirty="0" err="1"/>
              <a:t>IoT</a:t>
            </a:r>
            <a:r>
              <a:rPr lang="en-US" dirty="0"/>
              <a:t> mostly deals with big streaming data</a:t>
            </a:r>
          </a:p>
          <a:p>
            <a:pPr lvl="1"/>
            <a:r>
              <a:rPr lang="en-US" dirty="0"/>
              <a:t>Message queues such as Apache Kafka to buffer and feed the data into stream processing systems such as Apache Storm</a:t>
            </a:r>
          </a:p>
          <a:p>
            <a:pPr lvl="1"/>
            <a:r>
              <a:rPr lang="en-US" dirty="0"/>
              <a:t>Apache Spark streaming</a:t>
            </a:r>
          </a:p>
          <a:p>
            <a:endParaRPr lang="en-GB" dirty="0"/>
          </a:p>
        </p:txBody>
      </p:sp>
      <p:sp>
        <p:nvSpPr>
          <p:cNvPr id="10" name="Rectangle 9"/>
          <p:cNvSpPr/>
          <p:nvPr/>
        </p:nvSpPr>
        <p:spPr>
          <a:xfrm>
            <a:off x="7696200" y="1447800"/>
            <a:ext cx="1295400" cy="655646"/>
          </a:xfrm>
          <a:prstGeom prst="rect">
            <a:avLst/>
          </a:prstGeom>
          <a:solidFill>
            <a:schemeClr val="accent2">
              <a:lumMod val="20000"/>
              <a:lumOff val="80000"/>
              <a:alpha val="6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7795967" y="1470464"/>
            <a:ext cx="1119433" cy="1547382"/>
          </a:xfrm>
          <a:prstGeom prst="rect">
            <a:avLst/>
          </a:prstGeom>
        </p:spPr>
      </p:pic>
      <p:sp>
        <p:nvSpPr>
          <p:cNvPr id="4" name="Date Placeholder 3"/>
          <p:cNvSpPr>
            <a:spLocks noGrp="1"/>
          </p:cNvSpPr>
          <p:nvPr>
            <p:ph type="dt" sz="half" idx="10"/>
          </p:nvPr>
        </p:nvSpPr>
        <p:spPr/>
        <p:txBody>
          <a:bodyPr/>
          <a:lstStyle/>
          <a:p>
            <a:fld id="{030037E1-D847-4608-A7A9-51C85741A1F5}"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17</a:t>
            </a:fld>
            <a:endParaRPr lang="en-US" dirty="0"/>
          </a:p>
        </p:txBody>
      </p:sp>
    </p:spTree>
    <p:extLst>
      <p:ext uri="{BB962C8B-B14F-4D97-AF65-F5344CB8AC3E}">
        <p14:creationId xmlns:p14="http://schemas.microsoft.com/office/powerpoint/2010/main" val="11245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Cloud-centric </a:t>
            </a:r>
            <a:r>
              <a:rPr lang="en-US" dirty="0" err="1" smtClean="0"/>
              <a:t>IoT</a:t>
            </a:r>
            <a:endParaRPr lang="en-US" dirty="0"/>
          </a:p>
        </p:txBody>
      </p:sp>
      <p:sp>
        <p:nvSpPr>
          <p:cNvPr id="3" name="Content Placeholder 2"/>
          <p:cNvSpPr>
            <a:spLocks noGrp="1"/>
          </p:cNvSpPr>
          <p:nvPr>
            <p:ph idx="1"/>
          </p:nvPr>
        </p:nvSpPr>
        <p:spPr>
          <a:xfrm>
            <a:off x="457200" y="1600200"/>
            <a:ext cx="7086600" cy="4525963"/>
          </a:xfrm>
        </p:spPr>
        <p:txBody>
          <a:bodyPr>
            <a:normAutofit fontScale="92500" lnSpcReduction="10000"/>
          </a:bodyPr>
          <a:lstStyle/>
          <a:p>
            <a:r>
              <a:rPr lang="en-US" dirty="0" smtClean="0"/>
              <a:t>Latency issues for applications with sub-second response requirements</a:t>
            </a:r>
          </a:p>
          <a:p>
            <a:pPr lvl="1"/>
            <a:r>
              <a:rPr lang="en-US" dirty="0" smtClean="0"/>
              <a:t>Health care scenarios</a:t>
            </a:r>
          </a:p>
          <a:p>
            <a:pPr lvl="1"/>
            <a:r>
              <a:rPr lang="en-US" dirty="0" smtClean="0"/>
              <a:t>Smart cities and tasks such as surveillance need real-time analysis with strict deadlines</a:t>
            </a:r>
          </a:p>
          <a:p>
            <a:r>
              <a:rPr lang="en-US" dirty="0" smtClean="0"/>
              <a:t>Network load</a:t>
            </a:r>
          </a:p>
          <a:p>
            <a:r>
              <a:rPr lang="en-US" dirty="0" smtClean="0"/>
              <a:t>Certain scenarios do not let the data move to cloud</a:t>
            </a:r>
          </a:p>
          <a:p>
            <a:pPr lvl="1"/>
            <a:r>
              <a:rPr lang="en-US" dirty="0" smtClean="0"/>
              <a:t>Better security and deeper insights with privacy control </a:t>
            </a:r>
            <a:endParaRPr lang="en-US" dirty="0"/>
          </a:p>
          <a:p>
            <a:endParaRPr lang="en-US" dirty="0" smtClean="0"/>
          </a:p>
          <a:p>
            <a:endParaRPr lang="en-US" dirty="0" smtClean="0"/>
          </a:p>
          <a:p>
            <a:endParaRPr lang="en-US" dirty="0"/>
          </a:p>
        </p:txBody>
      </p:sp>
      <p:pic>
        <p:nvPicPr>
          <p:cNvPr id="8" name="Picture 7"/>
          <p:cNvPicPr>
            <a:picLocks noChangeAspect="1"/>
          </p:cNvPicPr>
          <p:nvPr/>
        </p:nvPicPr>
        <p:blipFill>
          <a:blip r:embed="rId2"/>
          <a:stretch>
            <a:fillRect/>
          </a:stretch>
        </p:blipFill>
        <p:spPr>
          <a:xfrm>
            <a:off x="7532158" y="2590800"/>
            <a:ext cx="1543525" cy="2133600"/>
          </a:xfrm>
          <a:prstGeom prst="rect">
            <a:avLst/>
          </a:prstGeom>
        </p:spPr>
      </p:pic>
      <p:sp>
        <p:nvSpPr>
          <p:cNvPr id="7" name="Date Placeholder 6"/>
          <p:cNvSpPr>
            <a:spLocks noGrp="1"/>
          </p:cNvSpPr>
          <p:nvPr>
            <p:ph type="dt" sz="half" idx="10"/>
          </p:nvPr>
        </p:nvSpPr>
        <p:spPr/>
        <p:txBody>
          <a:bodyPr/>
          <a:lstStyle/>
          <a:p>
            <a:fld id="{E85D0569-CB69-431F-9879-9ECD12A893E7}" type="datetime1">
              <a:rPr lang="en-GB" smtClean="0"/>
              <a:t>19/10/2019</a:t>
            </a:fld>
            <a:endParaRPr lang="en-US"/>
          </a:p>
        </p:txBody>
      </p:sp>
      <p:sp>
        <p:nvSpPr>
          <p:cNvPr id="9" name="Footer Placeholder 8"/>
          <p:cNvSpPr>
            <a:spLocks noGrp="1"/>
          </p:cNvSpPr>
          <p:nvPr>
            <p:ph type="ftr" sz="quarter" idx="12"/>
          </p:nvPr>
        </p:nvSpPr>
        <p:spPr/>
        <p:txBody>
          <a:bodyPr/>
          <a:lstStyle/>
          <a:p>
            <a:r>
              <a:rPr lang="en-US" smtClean="0"/>
              <a:t>Satish Srirama</a:t>
            </a:r>
            <a:endParaRPr lang="en-US" dirty="0"/>
          </a:p>
        </p:txBody>
      </p:sp>
      <p:sp>
        <p:nvSpPr>
          <p:cNvPr id="10" name="Slide Number Placeholder 9"/>
          <p:cNvSpPr>
            <a:spLocks noGrp="1"/>
          </p:cNvSpPr>
          <p:nvPr>
            <p:ph type="sldNum" sz="quarter" idx="11"/>
          </p:nvPr>
        </p:nvSpPr>
        <p:spPr/>
        <p:txBody>
          <a:bodyPr/>
          <a:lstStyle/>
          <a:p>
            <a:fld id="{5E13CB73-4A80-4381-9D36-E4FAC6A4A2C5}" type="slidenum">
              <a:rPr lang="en-US" smtClean="0"/>
              <a:pPr/>
              <a:t>18</a:t>
            </a:fld>
            <a:endParaRPr lang="en-US" dirty="0"/>
          </a:p>
        </p:txBody>
      </p:sp>
    </p:spTree>
    <p:extLst>
      <p:ext uri="{BB962C8B-B14F-4D97-AF65-F5344CB8AC3E}">
        <p14:creationId xmlns:p14="http://schemas.microsoft.com/office/powerpoint/2010/main" val="2748084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Fog Computing</a:t>
            </a:r>
            <a:endParaRPr lang="en-US" dirty="0"/>
          </a:p>
        </p:txBody>
      </p:sp>
      <p:sp>
        <p:nvSpPr>
          <p:cNvPr id="8" name="Content Placeholder 7"/>
          <p:cNvSpPr>
            <a:spLocks noGrp="1"/>
          </p:cNvSpPr>
          <p:nvPr>
            <p:ph idx="1"/>
          </p:nvPr>
        </p:nvSpPr>
        <p:spPr>
          <a:xfrm>
            <a:off x="457200" y="1447800"/>
            <a:ext cx="8229600" cy="4525963"/>
          </a:xfrm>
        </p:spPr>
        <p:txBody>
          <a:bodyPr/>
          <a:lstStyle/>
          <a:p>
            <a:r>
              <a:rPr lang="en-US" dirty="0"/>
              <a:t>Processing across all the layers, including network switches/routers</a:t>
            </a:r>
          </a:p>
          <a:p>
            <a:endParaRPr lang="en-US" dirty="0"/>
          </a:p>
        </p:txBody>
      </p:sp>
      <p:pic>
        <p:nvPicPr>
          <p:cNvPr id="7" name="Picture 6">
            <a:extLst>
              <a:ext uri="{FF2B5EF4-FFF2-40B4-BE49-F238E27FC236}">
                <a16:creationId xmlns="" xmlns:a16="http://schemas.microsoft.com/office/drawing/2014/main" xmlns:lc="http://schemas.openxmlformats.org/drawingml/2006/lockedCanvas" id="{26A1B95E-22F0-D943-B66A-85810CE67572}"/>
              </a:ext>
            </a:extLst>
          </p:cNvPr>
          <p:cNvPicPr>
            <a:picLocks noChangeAspect="1"/>
          </p:cNvPicPr>
          <p:nvPr/>
        </p:nvPicPr>
        <p:blipFill>
          <a:blip r:embed="rId3"/>
          <a:stretch>
            <a:fillRect/>
          </a:stretch>
        </p:blipFill>
        <p:spPr>
          <a:xfrm>
            <a:off x="76200" y="2732393"/>
            <a:ext cx="9008505" cy="4125607"/>
          </a:xfrm>
          <a:prstGeom prst="rect">
            <a:avLst/>
          </a:prstGeom>
        </p:spPr>
      </p:pic>
      <p:sp>
        <p:nvSpPr>
          <p:cNvPr id="9" name="Rectangle 8"/>
          <p:cNvSpPr/>
          <p:nvPr/>
        </p:nvSpPr>
        <p:spPr>
          <a:xfrm>
            <a:off x="304800" y="2362200"/>
            <a:ext cx="8136266" cy="369332"/>
          </a:xfrm>
          <a:prstGeom prst="rect">
            <a:avLst/>
          </a:prstGeom>
        </p:spPr>
        <p:txBody>
          <a:bodyPr wrap="none">
            <a:spAutoFit/>
          </a:bodyPr>
          <a:lstStyle/>
          <a:p>
            <a:r>
              <a:rPr lang="en-US" dirty="0">
                <a:solidFill>
                  <a:srgbClr val="FF0000"/>
                </a:solidFill>
              </a:rPr>
              <a:t>[Chang et al, AINA 2017; </a:t>
            </a:r>
            <a:r>
              <a:rPr lang="en-US" dirty="0" smtClean="0">
                <a:solidFill>
                  <a:srgbClr val="FF0000"/>
                </a:solidFill>
              </a:rPr>
              <a:t>FEC 2019; Mass </a:t>
            </a:r>
            <a:r>
              <a:rPr lang="en-US" dirty="0">
                <a:solidFill>
                  <a:srgbClr val="FF0000"/>
                </a:solidFill>
              </a:rPr>
              <a:t>et al, SCC </a:t>
            </a:r>
            <a:r>
              <a:rPr lang="en-US" dirty="0" smtClean="0">
                <a:solidFill>
                  <a:srgbClr val="FF0000"/>
                </a:solidFill>
              </a:rPr>
              <a:t>2016; </a:t>
            </a:r>
            <a:r>
              <a:rPr lang="da-DK" dirty="0">
                <a:solidFill>
                  <a:srgbClr val="FF0000"/>
                </a:solidFill>
              </a:rPr>
              <a:t>Liyanage et al, PDCAT 2016</a:t>
            </a:r>
            <a:r>
              <a:rPr lang="en-US" dirty="0" smtClean="0">
                <a:solidFill>
                  <a:srgbClr val="FF0000"/>
                </a:solidFill>
              </a:rPr>
              <a:t>]</a:t>
            </a:r>
            <a:endParaRPr lang="en-US" dirty="0">
              <a:solidFill>
                <a:srgbClr val="FF0000"/>
              </a:solidFill>
            </a:endParaRPr>
          </a:p>
        </p:txBody>
      </p:sp>
      <p:sp>
        <p:nvSpPr>
          <p:cNvPr id="10" name="Date Placeholder 9"/>
          <p:cNvSpPr>
            <a:spLocks noGrp="1"/>
          </p:cNvSpPr>
          <p:nvPr>
            <p:ph type="dt" sz="half" idx="10"/>
          </p:nvPr>
        </p:nvSpPr>
        <p:spPr/>
        <p:txBody>
          <a:bodyPr/>
          <a:lstStyle/>
          <a:p>
            <a:fld id="{82D574B2-37DA-481A-B79B-B9DADC77DC4E}" type="datetime1">
              <a:rPr lang="en-GB" smtClean="0"/>
              <a:t>19/10/2019</a:t>
            </a:fld>
            <a:endParaRPr lang="en-US"/>
          </a:p>
        </p:txBody>
      </p:sp>
      <p:sp>
        <p:nvSpPr>
          <p:cNvPr id="12" name="Slide Number Placeholder 11"/>
          <p:cNvSpPr>
            <a:spLocks noGrp="1"/>
          </p:cNvSpPr>
          <p:nvPr>
            <p:ph type="sldNum" sz="quarter" idx="11"/>
          </p:nvPr>
        </p:nvSpPr>
        <p:spPr/>
        <p:txBody>
          <a:bodyPr/>
          <a:lstStyle/>
          <a:p>
            <a:fld id="{5E13CB73-4A80-4381-9D36-E4FAC6A4A2C5}" type="slidenum">
              <a:rPr lang="en-US" smtClean="0"/>
              <a:pPr/>
              <a:t>19</a:t>
            </a:fld>
            <a:endParaRPr lang="en-US" dirty="0"/>
          </a:p>
        </p:txBody>
      </p:sp>
    </p:spTree>
    <p:extLst>
      <p:ext uri="{BB962C8B-B14F-4D97-AF65-F5344CB8AC3E}">
        <p14:creationId xmlns:p14="http://schemas.microsoft.com/office/powerpoint/2010/main" val="289059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Head of Mobile &amp; Cloud Lab, Institute of Computer Science, University of Tartu, Estonia</a:t>
            </a:r>
          </a:p>
          <a:p>
            <a:endParaRPr lang="en-US" dirty="0" smtClean="0"/>
          </a:p>
          <a:p>
            <a:pPr>
              <a:buNone/>
            </a:pPr>
            <a:r>
              <a:rPr lang="en-US" dirty="0" smtClean="0">
                <a:hlinkClick r:id="rId3"/>
              </a:rPr>
              <a:t>http://mc.cs.ut.ee</a:t>
            </a:r>
            <a:r>
              <a:rPr lang="en-US" dirty="0" smtClean="0"/>
              <a:t> </a:t>
            </a:r>
          </a:p>
          <a:p>
            <a:pPr>
              <a:buNone/>
            </a:pPr>
            <a:endParaRPr lang="en-US" dirty="0"/>
          </a:p>
          <a:p>
            <a:pPr>
              <a:buNone/>
            </a:pPr>
            <a:endParaRPr lang="en-US" dirty="0"/>
          </a:p>
        </p:txBody>
      </p:sp>
      <p:pic>
        <p:nvPicPr>
          <p:cNvPr id="9" name="Picture 8"/>
          <p:cNvPicPr>
            <a:picLocks noChangeAspect="1"/>
          </p:cNvPicPr>
          <p:nvPr/>
        </p:nvPicPr>
        <p:blipFill>
          <a:blip r:embed="rId4"/>
          <a:stretch>
            <a:fillRect/>
          </a:stretch>
        </p:blipFill>
        <p:spPr>
          <a:xfrm>
            <a:off x="4572000" y="2784333"/>
            <a:ext cx="3192929" cy="1940067"/>
          </a:xfrm>
          <a:prstGeom prst="rect">
            <a:avLst/>
          </a:prstGeom>
        </p:spPr>
      </p:pic>
      <p:sp>
        <p:nvSpPr>
          <p:cNvPr id="2" name="Title 1"/>
          <p:cNvSpPr>
            <a:spLocks noGrp="1"/>
          </p:cNvSpPr>
          <p:nvPr>
            <p:ph type="title"/>
          </p:nvPr>
        </p:nvSpPr>
        <p:spPr/>
        <p:txBody>
          <a:bodyPr/>
          <a:lstStyle/>
          <a:p>
            <a:r>
              <a:rPr lang="en-US" dirty="0" smtClean="0"/>
              <a:t>Who am I</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95992"/>
            <a:ext cx="9073041" cy="1276208"/>
          </a:xfrm>
          <a:prstGeom prst="rect">
            <a:avLst/>
          </a:prstGeom>
        </p:spPr>
      </p:pic>
      <p:sp>
        <p:nvSpPr>
          <p:cNvPr id="6" name="Date Placeholder 5"/>
          <p:cNvSpPr>
            <a:spLocks noGrp="1"/>
          </p:cNvSpPr>
          <p:nvPr>
            <p:ph type="dt" sz="half" idx="10"/>
          </p:nvPr>
        </p:nvSpPr>
        <p:spPr/>
        <p:txBody>
          <a:bodyPr/>
          <a:lstStyle/>
          <a:p>
            <a:fld id="{261AC846-5CA7-49D5-8583-63816C98F8D9}" type="datetime1">
              <a:rPr lang="en-GB" smtClean="0"/>
              <a:t>19/10/2019</a:t>
            </a:fld>
            <a:endParaRPr lang="en-US"/>
          </a:p>
        </p:txBody>
      </p:sp>
      <p:sp>
        <p:nvSpPr>
          <p:cNvPr id="8" name="Footer Placeholder 7"/>
          <p:cNvSpPr>
            <a:spLocks noGrp="1"/>
          </p:cNvSpPr>
          <p:nvPr>
            <p:ph type="ftr" sz="quarter" idx="12"/>
          </p:nvPr>
        </p:nvSpPr>
        <p:spPr/>
        <p:txBody>
          <a:bodyPr/>
          <a:lstStyle/>
          <a:p>
            <a:r>
              <a:rPr lang="en-US" smtClean="0"/>
              <a:t>Satish Srirama</a:t>
            </a:r>
            <a:endParaRPr lang="en-US" dirty="0"/>
          </a:p>
        </p:txBody>
      </p:sp>
      <p:sp>
        <p:nvSpPr>
          <p:cNvPr id="10" name="Slide Number Placeholder 9"/>
          <p:cNvSpPr>
            <a:spLocks noGrp="1"/>
          </p:cNvSpPr>
          <p:nvPr>
            <p:ph type="sldNum" sz="quarter" idx="11"/>
          </p:nvPr>
        </p:nvSpPr>
        <p:spPr/>
        <p:txBody>
          <a:bodyPr/>
          <a:lstStyle/>
          <a:p>
            <a:fld id="{5E13CB73-4A80-4381-9D36-E4FAC6A4A2C5}" type="slidenum">
              <a:rPr lang="en-US" smtClean="0"/>
              <a:pPr/>
              <a:t>2</a:t>
            </a:fld>
            <a:endParaRPr lang="en-US" dirty="0"/>
          </a:p>
        </p:txBody>
      </p:sp>
    </p:spTree>
    <p:extLst>
      <p:ext uri="{BB962C8B-B14F-4D97-AF65-F5344CB8AC3E}">
        <p14:creationId xmlns:p14="http://schemas.microsoft.com/office/powerpoint/2010/main" val="69856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Fog Computing – Research Challenges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AU" dirty="0"/>
              <a:t>Proactive </a:t>
            </a:r>
            <a:r>
              <a:rPr lang="en-AU" dirty="0" smtClean="0"/>
              <a:t>Fog computing </a:t>
            </a:r>
            <a:r>
              <a:rPr lang="en-AU" dirty="0"/>
              <a:t>using </a:t>
            </a:r>
            <a:r>
              <a:rPr lang="en-AU" dirty="0" smtClean="0"/>
              <a:t>resource-aware work-stealing</a:t>
            </a:r>
            <a:endParaRPr lang="en-US" dirty="0" smtClean="0"/>
          </a:p>
          <a:p>
            <a:endParaRPr lang="en-US" dirty="0"/>
          </a:p>
          <a:p>
            <a:endParaRPr lang="en-US" dirty="0" smtClean="0"/>
          </a:p>
          <a:p>
            <a:endParaRPr lang="en-US" dirty="0"/>
          </a:p>
          <a:p>
            <a:endParaRPr lang="en-US" dirty="0" smtClean="0"/>
          </a:p>
          <a:p>
            <a:r>
              <a:rPr lang="en-US" dirty="0"/>
              <a:t>Indie Fog </a:t>
            </a:r>
            <a:r>
              <a:rPr lang="en-US" sz="2100" dirty="0">
                <a:solidFill>
                  <a:srgbClr val="FF0000"/>
                </a:solidFill>
              </a:rPr>
              <a:t>[Chang et al, IEEE Computer 2017]</a:t>
            </a:r>
            <a:endParaRPr lang="en-US" sz="2100" dirty="0"/>
          </a:p>
          <a:p>
            <a:pPr lvl="1"/>
            <a:r>
              <a:rPr lang="en-US" dirty="0"/>
              <a:t>System architecture for enabling Fog computing with customer premise equipment</a:t>
            </a:r>
            <a:endParaRPr lang="en-US" sz="1500" dirty="0">
              <a:solidFill>
                <a:srgbClr val="FF0000"/>
              </a:solidFill>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362" y="2286000"/>
            <a:ext cx="5163411" cy="2438400"/>
          </a:xfrm>
          <a:prstGeom prst="rect">
            <a:avLst/>
          </a:prstGeom>
        </p:spPr>
      </p:pic>
      <p:sp>
        <p:nvSpPr>
          <p:cNvPr id="8" name="Rectangle 7"/>
          <p:cNvSpPr/>
          <p:nvPr/>
        </p:nvSpPr>
        <p:spPr>
          <a:xfrm>
            <a:off x="300900" y="3124746"/>
            <a:ext cx="3128100" cy="384721"/>
          </a:xfrm>
          <a:prstGeom prst="rect">
            <a:avLst/>
          </a:prstGeom>
        </p:spPr>
        <p:txBody>
          <a:bodyPr wrap="none">
            <a:spAutoFit/>
          </a:bodyPr>
          <a:lstStyle/>
          <a:p>
            <a:pPr lvl="1"/>
            <a:r>
              <a:rPr lang="en-US" sz="1900" dirty="0">
                <a:solidFill>
                  <a:srgbClr val="FF0000"/>
                </a:solidFill>
              </a:rPr>
              <a:t>[Soo et al, IJMCMC </a:t>
            </a:r>
            <a:r>
              <a:rPr lang="en-US" sz="1900" dirty="0" smtClean="0">
                <a:solidFill>
                  <a:srgbClr val="FF0000"/>
                </a:solidFill>
              </a:rPr>
              <a:t>2017]</a:t>
            </a:r>
            <a:endParaRPr lang="en-US" sz="1900" dirty="0">
              <a:solidFill>
                <a:srgbClr val="FF0000"/>
              </a:solidFill>
            </a:endParaRPr>
          </a:p>
        </p:txBody>
      </p:sp>
      <p:sp>
        <p:nvSpPr>
          <p:cNvPr id="9" name="Date Placeholder 8"/>
          <p:cNvSpPr>
            <a:spLocks noGrp="1"/>
          </p:cNvSpPr>
          <p:nvPr>
            <p:ph type="dt" sz="half" idx="10"/>
          </p:nvPr>
        </p:nvSpPr>
        <p:spPr/>
        <p:txBody>
          <a:bodyPr/>
          <a:lstStyle/>
          <a:p>
            <a:fld id="{65426EBF-A918-4C36-8779-07973BE9E79F}" type="datetime1">
              <a:rPr lang="en-GB" smtClean="0"/>
              <a:t>19/10/2019</a:t>
            </a:fld>
            <a:endParaRPr lang="en-US"/>
          </a:p>
        </p:txBody>
      </p:sp>
      <p:sp>
        <p:nvSpPr>
          <p:cNvPr id="10" name="Footer Placeholder 9"/>
          <p:cNvSpPr>
            <a:spLocks noGrp="1"/>
          </p:cNvSpPr>
          <p:nvPr>
            <p:ph type="ftr" sz="quarter" idx="12"/>
          </p:nvPr>
        </p:nvSpPr>
        <p:spPr/>
        <p:txBody>
          <a:bodyPr/>
          <a:lstStyle/>
          <a:p>
            <a:r>
              <a:rPr lang="en-US" smtClean="0"/>
              <a:t>Satish Srirama</a:t>
            </a:r>
            <a:endParaRPr lang="en-US" dirty="0"/>
          </a:p>
        </p:txBody>
      </p:sp>
      <p:sp>
        <p:nvSpPr>
          <p:cNvPr id="11" name="Slide Number Placeholder 10"/>
          <p:cNvSpPr>
            <a:spLocks noGrp="1"/>
          </p:cNvSpPr>
          <p:nvPr>
            <p:ph type="sldNum" sz="quarter" idx="11"/>
          </p:nvPr>
        </p:nvSpPr>
        <p:spPr/>
        <p:txBody>
          <a:bodyPr/>
          <a:lstStyle/>
          <a:p>
            <a:fld id="{5E13CB73-4A80-4381-9D36-E4FAC6A4A2C5}" type="slidenum">
              <a:rPr lang="en-US" smtClean="0"/>
              <a:pPr/>
              <a:t>20</a:t>
            </a:fld>
            <a:endParaRPr lang="en-US" dirty="0"/>
          </a:p>
        </p:txBody>
      </p:sp>
    </p:spTree>
    <p:extLst>
      <p:ext uri="{BB962C8B-B14F-4D97-AF65-F5344CB8AC3E}">
        <p14:creationId xmlns:p14="http://schemas.microsoft.com/office/powerpoint/2010/main" val="3332258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Fog Computing – Research Challenges - continued</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AU" dirty="0" smtClean="0"/>
              <a:t>Dynamic Fog computing service discovery </a:t>
            </a:r>
            <a:r>
              <a:rPr lang="en-AU" dirty="0"/>
              <a:t>and </a:t>
            </a:r>
            <a:r>
              <a:rPr lang="en-AU" dirty="0" smtClean="0"/>
              <a:t>accessing</a:t>
            </a:r>
          </a:p>
          <a:p>
            <a:r>
              <a:rPr lang="en-AU" dirty="0" smtClean="0"/>
              <a:t>Distributed </a:t>
            </a:r>
            <a:r>
              <a:rPr lang="en-US" dirty="0" smtClean="0"/>
              <a:t>and fault-tolerant </a:t>
            </a:r>
            <a:r>
              <a:rPr lang="en-US" dirty="0"/>
              <a:t>execution of Fog computing </a:t>
            </a:r>
            <a:r>
              <a:rPr lang="en-US" dirty="0" smtClean="0"/>
              <a:t>applications</a:t>
            </a:r>
          </a:p>
          <a:p>
            <a:pPr lvl="1"/>
            <a:r>
              <a:rPr lang="en-US" dirty="0" smtClean="0"/>
              <a:t>Based on Actor programming model</a:t>
            </a:r>
          </a:p>
          <a:p>
            <a:pPr lvl="1"/>
            <a:r>
              <a:rPr lang="en-US" dirty="0" smtClean="0"/>
              <a:t>Have implemented applications using </a:t>
            </a:r>
            <a:r>
              <a:rPr lang="en-US" dirty="0" err="1" smtClean="0"/>
              <a:t>tha</a:t>
            </a:r>
            <a:r>
              <a:rPr lang="en-US" dirty="0" smtClean="0"/>
              <a:t> </a:t>
            </a:r>
            <a:r>
              <a:rPr lang="en-US" dirty="0" err="1" smtClean="0"/>
              <a:t>Akka</a:t>
            </a:r>
            <a:r>
              <a:rPr lang="en-US" dirty="0" smtClean="0"/>
              <a:t> framework</a:t>
            </a:r>
            <a:endParaRPr lang="en-US" dirty="0"/>
          </a:p>
          <a:p>
            <a:endParaRPr lang="en-US" dirty="0"/>
          </a:p>
          <a:p>
            <a:endParaRPr lang="en-AU" dirty="0" smtClean="0"/>
          </a:p>
          <a:p>
            <a:pPr lvl="1"/>
            <a:endParaRPr lang="en-AU" dirty="0"/>
          </a:p>
          <a:p>
            <a:endParaRPr lang="en-AU" dirty="0"/>
          </a:p>
          <a:p>
            <a:endParaRPr lang="en-AU" dirty="0" smtClean="0"/>
          </a:p>
          <a:p>
            <a:endParaRPr lang="en-AU" dirty="0" smtClean="0"/>
          </a:p>
          <a:p>
            <a:endParaRPr lang="en-US" dirty="0"/>
          </a:p>
        </p:txBody>
      </p:sp>
      <p:sp>
        <p:nvSpPr>
          <p:cNvPr id="9" name="Date Placeholder 8"/>
          <p:cNvSpPr>
            <a:spLocks noGrp="1"/>
          </p:cNvSpPr>
          <p:nvPr>
            <p:ph type="dt" sz="half" idx="10"/>
          </p:nvPr>
        </p:nvSpPr>
        <p:spPr/>
        <p:txBody>
          <a:bodyPr/>
          <a:lstStyle/>
          <a:p>
            <a:fld id="{65426EBF-A918-4C36-8779-07973BE9E79F}" type="datetime1">
              <a:rPr lang="en-GB" smtClean="0"/>
              <a:t>19/10/2019</a:t>
            </a:fld>
            <a:endParaRPr lang="en-US"/>
          </a:p>
        </p:txBody>
      </p:sp>
      <p:sp>
        <p:nvSpPr>
          <p:cNvPr id="10" name="Footer Placeholder 9"/>
          <p:cNvSpPr>
            <a:spLocks noGrp="1"/>
          </p:cNvSpPr>
          <p:nvPr>
            <p:ph type="ftr" sz="quarter" idx="12"/>
          </p:nvPr>
        </p:nvSpPr>
        <p:spPr/>
        <p:txBody>
          <a:bodyPr/>
          <a:lstStyle/>
          <a:p>
            <a:r>
              <a:rPr lang="en-US" smtClean="0"/>
              <a:t>Satish Srirama</a:t>
            </a:r>
            <a:endParaRPr lang="en-US" dirty="0"/>
          </a:p>
        </p:txBody>
      </p:sp>
      <p:sp>
        <p:nvSpPr>
          <p:cNvPr id="11" name="Slide Number Placeholder 10"/>
          <p:cNvSpPr>
            <a:spLocks noGrp="1"/>
          </p:cNvSpPr>
          <p:nvPr>
            <p:ph type="sldNum" sz="quarter" idx="11"/>
          </p:nvPr>
        </p:nvSpPr>
        <p:spPr/>
        <p:txBody>
          <a:bodyPr/>
          <a:lstStyle/>
          <a:p>
            <a:fld id="{5E13CB73-4A80-4381-9D36-E4FAC6A4A2C5}" type="slidenum">
              <a:rPr lang="en-US" smtClean="0"/>
              <a:pPr/>
              <a:t>21</a:t>
            </a:fld>
            <a:endParaRPr lang="en-US" dirty="0"/>
          </a:p>
        </p:txBody>
      </p:sp>
    </p:spTree>
    <p:extLst>
      <p:ext uri="{BB962C8B-B14F-4D97-AF65-F5344CB8AC3E}">
        <p14:creationId xmlns:p14="http://schemas.microsoft.com/office/powerpoint/2010/main" val="792516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Fog Computing – Research Challenges - continued</a:t>
            </a:r>
          </a:p>
        </p:txBody>
      </p:sp>
      <p:sp>
        <p:nvSpPr>
          <p:cNvPr id="3" name="Content Placeholder 2"/>
          <p:cNvSpPr>
            <a:spLocks noGrp="1"/>
          </p:cNvSpPr>
          <p:nvPr>
            <p:ph idx="1"/>
          </p:nvPr>
        </p:nvSpPr>
        <p:spPr/>
        <p:txBody>
          <a:bodyPr>
            <a:normAutofit fontScale="85000" lnSpcReduction="10000"/>
          </a:bodyPr>
          <a:lstStyle/>
          <a:p>
            <a:r>
              <a:rPr lang="en-US" dirty="0" err="1" smtClean="0"/>
              <a:t>QoS</a:t>
            </a:r>
            <a:r>
              <a:rPr lang="en-US" dirty="0" smtClean="0"/>
              <a:t> &amp; </a:t>
            </a:r>
            <a:r>
              <a:rPr lang="en-US" dirty="0" err="1" smtClean="0"/>
              <a:t>QoE</a:t>
            </a:r>
            <a:r>
              <a:rPr lang="en-US" dirty="0" smtClean="0"/>
              <a:t>-aware application placement across Fog topology </a:t>
            </a:r>
            <a:r>
              <a:rPr lang="en-US" sz="2600" dirty="0">
                <a:solidFill>
                  <a:srgbClr val="FF0000"/>
                </a:solidFill>
              </a:rPr>
              <a:t>[Mahmud et al, JPDC </a:t>
            </a:r>
            <a:r>
              <a:rPr lang="en-US" sz="2600" dirty="0" smtClean="0">
                <a:solidFill>
                  <a:srgbClr val="FF0000"/>
                </a:solidFill>
              </a:rPr>
              <a:t>2019; JPDC 2020</a:t>
            </a:r>
            <a:r>
              <a:rPr lang="en-US" dirty="0" smtClean="0">
                <a:solidFill>
                  <a:srgbClr val="FF0000"/>
                </a:solidFill>
              </a:rPr>
              <a:t>]</a:t>
            </a:r>
            <a:endParaRPr lang="en-US" dirty="0" smtClean="0"/>
          </a:p>
          <a:p>
            <a:pPr lvl="1"/>
            <a:r>
              <a:rPr lang="en-US" dirty="0" smtClean="0"/>
              <a:t>Resource intensive tasks of </a:t>
            </a:r>
            <a:r>
              <a:rPr lang="en-US" dirty="0" err="1" smtClean="0"/>
              <a:t>IoT</a:t>
            </a:r>
            <a:r>
              <a:rPr lang="en-US" dirty="0" smtClean="0"/>
              <a:t> applications can be placed across the Fog topology</a:t>
            </a:r>
          </a:p>
          <a:p>
            <a:pPr lvl="1"/>
            <a:r>
              <a:rPr lang="en-US" dirty="0" smtClean="0"/>
              <a:t>Latency and cost-aware application module management</a:t>
            </a:r>
            <a:endParaRPr lang="en-US" dirty="0"/>
          </a:p>
          <a:p>
            <a:pPr lvl="0"/>
            <a:r>
              <a:rPr lang="en-US" dirty="0" smtClean="0"/>
              <a:t>The problem can also be formulated as multi-objective offloading strategy </a:t>
            </a:r>
            <a:r>
              <a:rPr lang="en-US" sz="2600" dirty="0" smtClean="0">
                <a:solidFill>
                  <a:srgbClr val="FF0000"/>
                </a:solidFill>
              </a:rPr>
              <a:t>[Adhikari et </a:t>
            </a:r>
            <a:r>
              <a:rPr lang="en-US" sz="2600" dirty="0">
                <a:solidFill>
                  <a:srgbClr val="FF0000"/>
                </a:solidFill>
              </a:rPr>
              <a:t>al, </a:t>
            </a:r>
            <a:r>
              <a:rPr lang="en-US" sz="2600" dirty="0" smtClean="0">
                <a:solidFill>
                  <a:srgbClr val="FF0000"/>
                </a:solidFill>
              </a:rPr>
              <a:t>IEEE </a:t>
            </a:r>
            <a:r>
              <a:rPr lang="en-US" sz="2600" dirty="0" err="1" smtClean="0">
                <a:solidFill>
                  <a:srgbClr val="FF0000"/>
                </a:solidFill>
              </a:rPr>
              <a:t>IoTJ</a:t>
            </a:r>
            <a:r>
              <a:rPr lang="en-US" sz="2600" dirty="0" smtClean="0">
                <a:solidFill>
                  <a:srgbClr val="FF0000"/>
                </a:solidFill>
              </a:rPr>
              <a:t> 2019</a:t>
            </a:r>
            <a:r>
              <a:rPr lang="en-US" dirty="0" smtClean="0">
                <a:solidFill>
                  <a:srgbClr val="FF0000"/>
                </a:solidFill>
              </a:rPr>
              <a:t>]</a:t>
            </a:r>
            <a:endParaRPr lang="en-US" dirty="0">
              <a:solidFill>
                <a:prstClr val="black"/>
              </a:solidFill>
            </a:endParaRPr>
          </a:p>
          <a:p>
            <a:pPr lvl="1"/>
            <a:r>
              <a:rPr lang="en-US" dirty="0" smtClean="0"/>
              <a:t>Latency and resource management</a:t>
            </a:r>
          </a:p>
          <a:p>
            <a:pPr lvl="1"/>
            <a:r>
              <a:rPr lang="en-US" dirty="0" smtClean="0"/>
              <a:t>Need to consider the types of the jobs and their priority</a:t>
            </a:r>
          </a:p>
          <a:p>
            <a:pPr lvl="1"/>
            <a:r>
              <a:rPr lang="en-US" dirty="0" smtClean="0"/>
              <a:t>Need to find ideal heuristics, metaheuristics etc.</a:t>
            </a:r>
            <a:endParaRPr lang="en-US" dirty="0"/>
          </a:p>
          <a:p>
            <a:pPr lvl="1"/>
            <a:r>
              <a:rPr lang="en-US" dirty="0" smtClean="0"/>
              <a:t>Also have to consider the graph topology of the Fog nodes</a:t>
            </a:r>
          </a:p>
          <a:p>
            <a:endParaRPr lang="en-US" dirty="0" smtClean="0"/>
          </a:p>
          <a:p>
            <a:pPr lvl="1"/>
            <a:endParaRPr lang="en-US" dirty="0"/>
          </a:p>
          <a:p>
            <a:endParaRPr lang="en-US" dirty="0"/>
          </a:p>
        </p:txBody>
      </p:sp>
      <p:sp>
        <p:nvSpPr>
          <p:cNvPr id="7" name="TextBox 6"/>
          <p:cNvSpPr txBox="1"/>
          <p:nvPr/>
        </p:nvSpPr>
        <p:spPr>
          <a:xfrm>
            <a:off x="79248" y="6120825"/>
            <a:ext cx="2507418" cy="584775"/>
          </a:xfrm>
          <a:prstGeom prst="rect">
            <a:avLst/>
          </a:prstGeom>
          <a:noFill/>
        </p:spPr>
        <p:txBody>
          <a:bodyPr wrap="none" rtlCol="0">
            <a:spAutoFit/>
          </a:bodyPr>
          <a:lstStyle/>
          <a:p>
            <a:r>
              <a:rPr lang="en-US" sz="1600" dirty="0" err="1" smtClean="0"/>
              <a:t>QoS</a:t>
            </a:r>
            <a:r>
              <a:rPr lang="en-US" sz="1600" dirty="0" smtClean="0"/>
              <a:t> </a:t>
            </a:r>
            <a:r>
              <a:rPr lang="en-US" sz="1600" dirty="0"/>
              <a:t>– Quality of </a:t>
            </a:r>
            <a:r>
              <a:rPr lang="en-US" sz="1600" dirty="0" smtClean="0"/>
              <a:t>Service</a:t>
            </a:r>
          </a:p>
          <a:p>
            <a:r>
              <a:rPr lang="en-US" sz="1600" dirty="0" err="1" smtClean="0"/>
              <a:t>QoE</a:t>
            </a:r>
            <a:r>
              <a:rPr lang="en-US" sz="1600" dirty="0" smtClean="0"/>
              <a:t> – Quality of Experience</a:t>
            </a:r>
            <a:endParaRPr lang="en-US" sz="1600" dirty="0"/>
          </a:p>
        </p:txBody>
      </p:sp>
      <p:sp>
        <p:nvSpPr>
          <p:cNvPr id="9" name="Footer Placeholder 8"/>
          <p:cNvSpPr>
            <a:spLocks noGrp="1"/>
          </p:cNvSpPr>
          <p:nvPr>
            <p:ph type="ftr" sz="quarter" idx="12"/>
          </p:nvPr>
        </p:nvSpPr>
        <p:spPr/>
        <p:txBody>
          <a:bodyPr/>
          <a:lstStyle/>
          <a:p>
            <a:r>
              <a:rPr lang="en-US" smtClean="0"/>
              <a:t>Satish Srirama</a:t>
            </a:r>
            <a:endParaRPr lang="en-US" dirty="0"/>
          </a:p>
        </p:txBody>
      </p:sp>
      <p:sp>
        <p:nvSpPr>
          <p:cNvPr id="10" name="Slide Number Placeholder 9"/>
          <p:cNvSpPr>
            <a:spLocks noGrp="1"/>
          </p:cNvSpPr>
          <p:nvPr>
            <p:ph type="sldNum" sz="quarter" idx="11"/>
          </p:nvPr>
        </p:nvSpPr>
        <p:spPr/>
        <p:txBody>
          <a:bodyPr/>
          <a:lstStyle/>
          <a:p>
            <a:fld id="{5E13CB73-4A80-4381-9D36-E4FAC6A4A2C5}" type="slidenum">
              <a:rPr lang="en-US" smtClean="0"/>
              <a:pPr/>
              <a:t>22</a:t>
            </a:fld>
            <a:endParaRPr lang="en-US" dirty="0"/>
          </a:p>
        </p:txBody>
      </p:sp>
    </p:spTree>
    <p:extLst>
      <p:ext uri="{BB962C8B-B14F-4D97-AF65-F5344CB8AC3E}">
        <p14:creationId xmlns:p14="http://schemas.microsoft.com/office/powerpoint/2010/main" val="2169711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Fog Computing – Research </a:t>
            </a:r>
            <a:r>
              <a:rPr lang="en-US" dirty="0" smtClean="0"/>
              <a:t>Challenges - continued</a:t>
            </a:r>
            <a:endParaRPr lang="en-US" dirty="0"/>
          </a:p>
        </p:txBody>
      </p:sp>
      <p:sp>
        <p:nvSpPr>
          <p:cNvPr id="3" name="Content Placeholder 2"/>
          <p:cNvSpPr>
            <a:spLocks noGrp="1"/>
          </p:cNvSpPr>
          <p:nvPr>
            <p:ph idx="1"/>
          </p:nvPr>
        </p:nvSpPr>
        <p:spPr/>
        <p:txBody>
          <a:bodyPr/>
          <a:lstStyle/>
          <a:p>
            <a:r>
              <a:rPr lang="en-US" dirty="0"/>
              <a:t>Process-driven Edge Computing in Mobile </a:t>
            </a:r>
            <a:r>
              <a:rPr lang="en-US" dirty="0" err="1" smtClean="0"/>
              <a:t>IoT</a:t>
            </a:r>
            <a:r>
              <a:rPr lang="en-US" dirty="0" smtClean="0"/>
              <a:t> </a:t>
            </a:r>
            <a:r>
              <a:rPr lang="en-US" sz="2400" dirty="0">
                <a:solidFill>
                  <a:srgbClr val="FF0000"/>
                </a:solidFill>
              </a:rPr>
              <a:t>[</a:t>
            </a:r>
            <a:r>
              <a:rPr lang="en-US" sz="2400" dirty="0" smtClean="0">
                <a:solidFill>
                  <a:srgbClr val="FF0000"/>
                </a:solidFill>
              </a:rPr>
              <a:t>Mass et al</a:t>
            </a:r>
            <a:r>
              <a:rPr lang="en-US" sz="2400" dirty="0">
                <a:solidFill>
                  <a:srgbClr val="FF0000"/>
                </a:solidFill>
              </a:rPr>
              <a:t>, </a:t>
            </a:r>
            <a:r>
              <a:rPr lang="en-US" sz="2400" dirty="0" err="1" smtClean="0">
                <a:solidFill>
                  <a:srgbClr val="FF0000"/>
                </a:solidFill>
              </a:rPr>
              <a:t>IoTJ</a:t>
            </a:r>
            <a:r>
              <a:rPr lang="en-US" sz="2400" dirty="0" smtClean="0">
                <a:solidFill>
                  <a:srgbClr val="FF0000"/>
                </a:solidFill>
              </a:rPr>
              <a:t> 2019; CASA 2018; Chang et al, CSUR 2016]</a:t>
            </a:r>
            <a:endParaRPr lang="en-US" sz="2400" dirty="0" smtClean="0"/>
          </a:p>
        </p:txBody>
      </p:sp>
      <p:pic>
        <p:nvPicPr>
          <p:cNvPr id="7" name="Picture 6"/>
          <p:cNvPicPr>
            <a:picLocks noChangeAspect="1"/>
          </p:cNvPicPr>
          <p:nvPr/>
        </p:nvPicPr>
        <p:blipFill>
          <a:blip r:embed="rId3"/>
          <a:stretch>
            <a:fillRect/>
          </a:stretch>
        </p:blipFill>
        <p:spPr>
          <a:xfrm>
            <a:off x="36786" y="2907727"/>
            <a:ext cx="9144000" cy="3569273"/>
          </a:xfrm>
          <a:prstGeom prst="rect">
            <a:avLst/>
          </a:prstGeom>
        </p:spPr>
      </p:pic>
      <p:sp>
        <p:nvSpPr>
          <p:cNvPr id="8" name="Date Placeholder 7"/>
          <p:cNvSpPr>
            <a:spLocks noGrp="1"/>
          </p:cNvSpPr>
          <p:nvPr>
            <p:ph type="dt" sz="half" idx="10"/>
          </p:nvPr>
        </p:nvSpPr>
        <p:spPr/>
        <p:txBody>
          <a:bodyPr/>
          <a:lstStyle/>
          <a:p>
            <a:fld id="{27493B6C-77B8-4474-8B5B-C53EA6D85522}" type="datetime1">
              <a:rPr lang="en-GB" smtClean="0"/>
              <a:t>19/10/2019</a:t>
            </a:fld>
            <a:endParaRPr lang="en-US"/>
          </a:p>
        </p:txBody>
      </p:sp>
      <p:sp>
        <p:nvSpPr>
          <p:cNvPr id="9" name="Footer Placeholder 8"/>
          <p:cNvSpPr>
            <a:spLocks noGrp="1"/>
          </p:cNvSpPr>
          <p:nvPr>
            <p:ph type="ftr" sz="quarter" idx="12"/>
          </p:nvPr>
        </p:nvSpPr>
        <p:spPr/>
        <p:txBody>
          <a:bodyPr/>
          <a:lstStyle/>
          <a:p>
            <a:r>
              <a:rPr lang="en-US" smtClean="0"/>
              <a:t>Satish Srirama</a:t>
            </a:r>
            <a:endParaRPr lang="en-US" dirty="0"/>
          </a:p>
        </p:txBody>
      </p:sp>
      <p:sp>
        <p:nvSpPr>
          <p:cNvPr id="10" name="Slide Number Placeholder 9"/>
          <p:cNvSpPr>
            <a:spLocks noGrp="1"/>
          </p:cNvSpPr>
          <p:nvPr>
            <p:ph type="sldNum" sz="quarter" idx="11"/>
          </p:nvPr>
        </p:nvSpPr>
        <p:spPr/>
        <p:txBody>
          <a:bodyPr/>
          <a:lstStyle/>
          <a:p>
            <a:fld id="{5E13CB73-4A80-4381-9D36-E4FAC6A4A2C5}" type="slidenum">
              <a:rPr lang="en-US" smtClean="0"/>
              <a:pPr/>
              <a:t>23</a:t>
            </a:fld>
            <a:endParaRPr lang="en-US" dirty="0"/>
          </a:p>
        </p:txBody>
      </p:sp>
    </p:spTree>
    <p:extLst>
      <p:ext uri="{BB962C8B-B14F-4D97-AF65-F5344CB8AC3E}">
        <p14:creationId xmlns:p14="http://schemas.microsoft.com/office/powerpoint/2010/main" val="19972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Fog Computing – Research </a:t>
            </a:r>
            <a:r>
              <a:rPr lang="en-US" dirty="0" smtClean="0"/>
              <a:t>Challenges - continued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Mobility also becomes critical in Fog computing </a:t>
            </a:r>
            <a:r>
              <a:rPr lang="en-US" dirty="0">
                <a:solidFill>
                  <a:srgbClr val="FF0000"/>
                </a:solidFill>
              </a:rPr>
              <a:t>[Mass et al, </a:t>
            </a:r>
            <a:r>
              <a:rPr lang="en-US" dirty="0" err="1" smtClean="0">
                <a:solidFill>
                  <a:srgbClr val="FF0000"/>
                </a:solidFill>
              </a:rPr>
              <a:t>IoTJ</a:t>
            </a:r>
            <a:r>
              <a:rPr lang="en-US" dirty="0" smtClean="0">
                <a:solidFill>
                  <a:srgbClr val="FF0000"/>
                </a:solidFill>
              </a:rPr>
              <a:t> 2019]</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STEP-ONE : Simulated Testbed for Edge Processes based on the Opportunistic Network Emulator</a:t>
            </a:r>
          </a:p>
          <a:p>
            <a:pPr lvl="1"/>
            <a:r>
              <a:rPr lang="en-US" dirty="0" smtClean="0"/>
              <a:t>Extended the ONE simulator to simulate the Fog computing mobility aspects</a:t>
            </a:r>
          </a:p>
          <a:p>
            <a:pPr lvl="1"/>
            <a:r>
              <a:rPr lang="en-US" dirty="0" smtClean="0"/>
              <a:t>Process execution based on </a:t>
            </a:r>
            <a:r>
              <a:rPr lang="en-US" dirty="0" err="1" smtClean="0"/>
              <a:t>Flowable</a:t>
            </a:r>
            <a:r>
              <a:rPr lang="en-US" dirty="0" smtClean="0"/>
              <a:t> BPMS </a:t>
            </a:r>
          </a:p>
          <a:p>
            <a:endParaRPr lang="en-US" dirty="0"/>
          </a:p>
          <a:p>
            <a:endParaRPr lang="en-US" dirty="0" smtClean="0"/>
          </a:p>
          <a:p>
            <a:pPr lvl="1"/>
            <a:endParaRPr lang="en-US" dirty="0" smtClean="0"/>
          </a:p>
          <a:p>
            <a:endParaRPr lang="en-US" dirty="0"/>
          </a:p>
        </p:txBody>
      </p:sp>
      <p:pic>
        <p:nvPicPr>
          <p:cNvPr id="8" name="Picture 7"/>
          <p:cNvPicPr>
            <a:picLocks noChangeAspect="1"/>
          </p:cNvPicPr>
          <p:nvPr/>
        </p:nvPicPr>
        <p:blipFill>
          <a:blip r:embed="rId3"/>
          <a:stretch>
            <a:fillRect/>
          </a:stretch>
        </p:blipFill>
        <p:spPr>
          <a:xfrm>
            <a:off x="454572" y="2053650"/>
            <a:ext cx="8156028" cy="2746950"/>
          </a:xfrm>
          <a:prstGeom prst="rect">
            <a:avLst/>
          </a:prstGeom>
        </p:spPr>
      </p:pic>
      <p:sp>
        <p:nvSpPr>
          <p:cNvPr id="9" name="Date Placeholder 8"/>
          <p:cNvSpPr>
            <a:spLocks noGrp="1"/>
          </p:cNvSpPr>
          <p:nvPr>
            <p:ph type="dt" sz="half" idx="10"/>
          </p:nvPr>
        </p:nvSpPr>
        <p:spPr/>
        <p:txBody>
          <a:bodyPr/>
          <a:lstStyle/>
          <a:p>
            <a:fld id="{E40263D5-D941-4F52-9322-8F3CAC0BA098}" type="datetime1">
              <a:rPr lang="en-GB" smtClean="0"/>
              <a:t>19/10/2019</a:t>
            </a:fld>
            <a:endParaRPr lang="en-US"/>
          </a:p>
        </p:txBody>
      </p:sp>
      <p:sp>
        <p:nvSpPr>
          <p:cNvPr id="10" name="Footer Placeholder 9"/>
          <p:cNvSpPr>
            <a:spLocks noGrp="1"/>
          </p:cNvSpPr>
          <p:nvPr>
            <p:ph type="ftr" sz="quarter" idx="12"/>
          </p:nvPr>
        </p:nvSpPr>
        <p:spPr/>
        <p:txBody>
          <a:bodyPr/>
          <a:lstStyle/>
          <a:p>
            <a:r>
              <a:rPr lang="en-US" smtClean="0"/>
              <a:t>Satish Srirama</a:t>
            </a:r>
            <a:endParaRPr lang="en-US" dirty="0"/>
          </a:p>
        </p:txBody>
      </p:sp>
      <p:sp>
        <p:nvSpPr>
          <p:cNvPr id="11" name="Slide Number Placeholder 10"/>
          <p:cNvSpPr>
            <a:spLocks noGrp="1"/>
          </p:cNvSpPr>
          <p:nvPr>
            <p:ph type="sldNum" sz="quarter" idx="11"/>
          </p:nvPr>
        </p:nvSpPr>
        <p:spPr/>
        <p:txBody>
          <a:bodyPr/>
          <a:lstStyle/>
          <a:p>
            <a:fld id="{5E13CB73-4A80-4381-9D36-E4FAC6A4A2C5}" type="slidenum">
              <a:rPr lang="en-US" smtClean="0"/>
              <a:pPr/>
              <a:t>24</a:t>
            </a:fld>
            <a:endParaRPr lang="en-US" dirty="0"/>
          </a:p>
        </p:txBody>
      </p:sp>
    </p:spTree>
    <p:extLst>
      <p:ext uri="{BB962C8B-B14F-4D97-AF65-F5344CB8AC3E}">
        <p14:creationId xmlns:p14="http://schemas.microsoft.com/office/powerpoint/2010/main" val="213295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Serverless</a:t>
            </a:r>
            <a:r>
              <a:rPr lang="en-US" dirty="0" smtClean="0"/>
              <a:t> computing</a:t>
            </a:r>
            <a:endParaRPr lang="en-US" dirty="0"/>
          </a:p>
        </p:txBody>
      </p:sp>
      <p:sp>
        <p:nvSpPr>
          <p:cNvPr id="3" name="Content Placeholder 2"/>
          <p:cNvSpPr>
            <a:spLocks noGrp="1"/>
          </p:cNvSpPr>
          <p:nvPr>
            <p:ph idx="1"/>
          </p:nvPr>
        </p:nvSpPr>
        <p:spPr>
          <a:xfrm>
            <a:off x="457200" y="1447800"/>
            <a:ext cx="8229600" cy="3352800"/>
          </a:xfrm>
        </p:spPr>
        <p:txBody>
          <a:bodyPr>
            <a:normAutofit fontScale="70000" lnSpcReduction="20000"/>
          </a:bodyPr>
          <a:lstStyle/>
          <a:p>
            <a:r>
              <a:rPr lang="en-US" dirty="0" smtClean="0"/>
              <a:t>Event-action </a:t>
            </a:r>
            <a:r>
              <a:rPr lang="en-US" dirty="0"/>
              <a:t>platforms to execute code in response to events</a:t>
            </a:r>
          </a:p>
          <a:p>
            <a:r>
              <a:rPr lang="en-US" dirty="0"/>
              <a:t>Applications are charged by compute time (millisecond) rather than by reserved resources</a:t>
            </a:r>
          </a:p>
          <a:p>
            <a:r>
              <a:rPr lang="en-US" dirty="0" err="1" smtClean="0"/>
              <a:t>IoT</a:t>
            </a:r>
            <a:r>
              <a:rPr lang="en-US" dirty="0" smtClean="0"/>
              <a:t> workloads </a:t>
            </a:r>
            <a:r>
              <a:rPr lang="en-US" dirty="0"/>
              <a:t>are a better fit </a:t>
            </a:r>
            <a:r>
              <a:rPr lang="en-US" dirty="0" smtClean="0"/>
              <a:t>for event driven programming</a:t>
            </a:r>
          </a:p>
          <a:p>
            <a:pPr lvl="1"/>
            <a:r>
              <a:rPr lang="en-US" dirty="0"/>
              <a:t>Execute app logic in response to sensor data</a:t>
            </a:r>
          </a:p>
          <a:p>
            <a:pPr lvl="1"/>
            <a:r>
              <a:rPr lang="en-US" dirty="0" smtClean="0"/>
              <a:t>Similar tasks</a:t>
            </a:r>
          </a:p>
          <a:p>
            <a:pPr lvl="2"/>
            <a:r>
              <a:rPr lang="en-US" dirty="0" smtClean="0"/>
              <a:t>Execute application logic in response to database triggers</a:t>
            </a:r>
          </a:p>
          <a:p>
            <a:pPr lvl="2"/>
            <a:r>
              <a:rPr lang="en-US" dirty="0" smtClean="0"/>
              <a:t>Execute app logic in response to scheduled tasks etc.</a:t>
            </a:r>
          </a:p>
          <a:p>
            <a:r>
              <a:rPr lang="en-US" dirty="0" err="1" smtClean="0"/>
              <a:t>Serverless</a:t>
            </a:r>
            <a:r>
              <a:rPr lang="en-US" dirty="0" smtClean="0"/>
              <a:t> computing is ideal solution for fog processing</a:t>
            </a:r>
          </a:p>
          <a:p>
            <a:pPr lvl="1"/>
            <a:r>
              <a:rPr lang="en-US" dirty="0" err="1" smtClean="0"/>
              <a:t>OpenFaaS</a:t>
            </a:r>
            <a:r>
              <a:rPr lang="en-US" dirty="0" smtClean="0"/>
              <a:t>, light-weight enough to place on Raspberry Pi</a:t>
            </a:r>
          </a:p>
        </p:txBody>
      </p:sp>
      <p:sp>
        <p:nvSpPr>
          <p:cNvPr id="4" name="Date Placeholder 3"/>
          <p:cNvSpPr>
            <a:spLocks noGrp="1"/>
          </p:cNvSpPr>
          <p:nvPr>
            <p:ph type="dt" sz="half" idx="10"/>
          </p:nvPr>
        </p:nvSpPr>
        <p:spPr/>
        <p:txBody>
          <a:bodyPr/>
          <a:lstStyle/>
          <a:p>
            <a:fld id="{CF4F2D50-E053-4D65-96E4-4A403389FC77}"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25</a:t>
            </a:fld>
            <a:endParaRPr lang="en-US" dirty="0"/>
          </a:p>
        </p:txBody>
      </p:sp>
      <p:pic>
        <p:nvPicPr>
          <p:cNvPr id="7" name="Picture 6"/>
          <p:cNvPicPr>
            <a:picLocks noChangeAspect="1"/>
          </p:cNvPicPr>
          <p:nvPr/>
        </p:nvPicPr>
        <p:blipFill>
          <a:blip r:embed="rId3"/>
          <a:stretch>
            <a:fillRect/>
          </a:stretch>
        </p:blipFill>
        <p:spPr>
          <a:xfrm>
            <a:off x="6019800" y="4583410"/>
            <a:ext cx="3124199" cy="22745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638800"/>
            <a:ext cx="3175148" cy="737590"/>
          </a:xfrm>
          <a:prstGeom prst="rect">
            <a:avLst/>
          </a:prstGeom>
        </p:spPr>
      </p:pic>
    </p:spTree>
    <p:extLst>
      <p:ext uri="{BB962C8B-B14F-4D97-AF65-F5344CB8AC3E}">
        <p14:creationId xmlns:p14="http://schemas.microsoft.com/office/powerpoint/2010/main" val="933530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H2020 -RADON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Rational decomposition and orchestration for </a:t>
            </a:r>
            <a:r>
              <a:rPr lang="en-US" dirty="0" err="1"/>
              <a:t>serverless</a:t>
            </a:r>
            <a:r>
              <a:rPr lang="en-US" dirty="0"/>
              <a:t> </a:t>
            </a:r>
            <a:r>
              <a:rPr lang="en-US" dirty="0" smtClean="0"/>
              <a:t>computing</a:t>
            </a:r>
          </a:p>
          <a:p>
            <a:pPr lvl="1"/>
            <a:r>
              <a:rPr lang="en-US" dirty="0" smtClean="0"/>
              <a:t>Jan 2019 – Jun 2021</a:t>
            </a:r>
          </a:p>
          <a:p>
            <a:r>
              <a:rPr lang="en-US" dirty="0" smtClean="0"/>
              <a:t>Goal</a:t>
            </a:r>
          </a:p>
          <a:p>
            <a:pPr lvl="1"/>
            <a:r>
              <a:rPr lang="en-US" dirty="0"/>
              <a:t>C</a:t>
            </a:r>
            <a:r>
              <a:rPr lang="en-US" dirty="0" smtClean="0"/>
              <a:t>reating </a:t>
            </a:r>
            <a:r>
              <a:rPr lang="en-US" dirty="0"/>
              <a:t>a DevOps framework to create and manage </a:t>
            </a:r>
            <a:r>
              <a:rPr lang="en-US" dirty="0" err="1"/>
              <a:t>microservices</a:t>
            </a:r>
            <a:r>
              <a:rPr lang="en-US" dirty="0"/>
              <a:t>-based </a:t>
            </a:r>
            <a:r>
              <a:rPr lang="en-US" dirty="0" smtClean="0"/>
              <a:t>applications</a:t>
            </a:r>
          </a:p>
          <a:p>
            <a:pPr lvl="1"/>
            <a:r>
              <a:rPr lang="en-US" dirty="0"/>
              <a:t>T</a:t>
            </a:r>
            <a:r>
              <a:rPr lang="en-US" dirty="0" smtClean="0"/>
              <a:t>ools </a:t>
            </a:r>
            <a:r>
              <a:rPr lang="en-US" dirty="0"/>
              <a:t>that facilitate in designing and orchestrating data pipeline applications that involve </a:t>
            </a:r>
            <a:r>
              <a:rPr lang="en-US" dirty="0" err="1"/>
              <a:t>serverless</a:t>
            </a:r>
            <a:r>
              <a:rPr lang="en-US" dirty="0"/>
              <a:t> </a:t>
            </a:r>
            <a:r>
              <a:rPr lang="en-US" dirty="0" smtClean="0"/>
              <a:t>entities</a:t>
            </a:r>
          </a:p>
          <a:p>
            <a:pPr lvl="1"/>
            <a:r>
              <a:rPr lang="en-US" dirty="0" smtClean="0"/>
              <a:t>OASIS </a:t>
            </a:r>
            <a:r>
              <a:rPr lang="en-US" dirty="0"/>
              <a:t>- Topology and Orchestration Specification for Cloud Applications </a:t>
            </a:r>
            <a:r>
              <a:rPr lang="en-US" dirty="0" smtClean="0"/>
              <a:t>(</a:t>
            </a:r>
            <a:r>
              <a:rPr lang="en-US" dirty="0"/>
              <a:t>TOSCA)</a:t>
            </a:r>
          </a:p>
          <a:p>
            <a:r>
              <a:rPr lang="en-US" dirty="0" smtClean="0"/>
              <a:t>Case studies</a:t>
            </a:r>
          </a:p>
          <a:p>
            <a:pPr lvl="1"/>
            <a:r>
              <a:rPr lang="en-US" dirty="0" err="1" smtClean="0"/>
              <a:t>IoT</a:t>
            </a:r>
            <a:r>
              <a:rPr lang="en-US" dirty="0" smtClean="0"/>
              <a:t> application from healthcare</a:t>
            </a:r>
          </a:p>
          <a:p>
            <a:pPr lvl="1"/>
            <a:r>
              <a:rPr lang="en-US" dirty="0" smtClean="0"/>
              <a:t>Tourism </a:t>
            </a:r>
            <a:endParaRPr lang="en-US" dirty="0"/>
          </a:p>
          <a:p>
            <a:r>
              <a:rPr lang="en-US" dirty="0" smtClean="0"/>
              <a:t>Integration of cloud, </a:t>
            </a:r>
            <a:r>
              <a:rPr lang="en-US" dirty="0" err="1" smtClean="0"/>
              <a:t>IoT</a:t>
            </a:r>
            <a:r>
              <a:rPr lang="en-US" dirty="0" smtClean="0"/>
              <a:t> and Big Data analytics</a:t>
            </a:r>
          </a:p>
          <a:p>
            <a:pPr lvl="1"/>
            <a:r>
              <a:rPr lang="en-US" dirty="0" smtClean="0"/>
              <a:t>Facilitated through data pipeline solutions such as Apache </a:t>
            </a:r>
            <a:r>
              <a:rPr lang="en-US" dirty="0" err="1" smtClean="0"/>
              <a:t>Nifi</a:t>
            </a:r>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819262"/>
            <a:ext cx="1905000" cy="1333500"/>
          </a:xfrm>
          <a:prstGeom prst="rect">
            <a:avLst/>
          </a:prstGeom>
        </p:spPr>
      </p:pic>
      <p:sp>
        <p:nvSpPr>
          <p:cNvPr id="10" name="Footer Placeholder 9"/>
          <p:cNvSpPr>
            <a:spLocks noGrp="1"/>
          </p:cNvSpPr>
          <p:nvPr>
            <p:ph type="ftr" sz="quarter" idx="12"/>
          </p:nvPr>
        </p:nvSpPr>
        <p:spPr/>
        <p:txBody>
          <a:bodyPr/>
          <a:lstStyle/>
          <a:p>
            <a:r>
              <a:rPr lang="en-US" smtClean="0"/>
              <a:t>Satish Srirama</a:t>
            </a:r>
            <a:endParaRPr lang="en-US" dirty="0"/>
          </a:p>
        </p:txBody>
      </p:sp>
    </p:spTree>
    <p:extLst>
      <p:ext uri="{BB962C8B-B14F-4D97-AF65-F5344CB8AC3E}">
        <p14:creationId xmlns:p14="http://schemas.microsoft.com/office/powerpoint/2010/main" val="3787789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Roadmap – </a:t>
            </a:r>
            <a:r>
              <a:rPr lang="en-US" dirty="0" err="1" smtClean="0"/>
              <a:t>IoT</a:t>
            </a:r>
            <a:r>
              <a:rPr lang="en-US" dirty="0" smtClean="0"/>
              <a:t> &amp; Fog Computing</a:t>
            </a:r>
            <a:endParaRPr lang="en-US" dirty="0"/>
          </a:p>
        </p:txBody>
      </p:sp>
      <p:grpSp>
        <p:nvGrpSpPr>
          <p:cNvPr id="24" name="Group 23"/>
          <p:cNvGrpSpPr/>
          <p:nvPr/>
        </p:nvGrpSpPr>
        <p:grpSpPr>
          <a:xfrm>
            <a:off x="76200" y="1600200"/>
            <a:ext cx="8945487" cy="4493805"/>
            <a:chOff x="2697024" y="1981392"/>
            <a:chExt cx="8945487" cy="4493805"/>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040" y="1981392"/>
              <a:ext cx="4932514" cy="4493805"/>
            </a:xfrm>
            <a:prstGeom prst="rect">
              <a:avLst/>
            </a:prstGeom>
          </p:spPr>
        </p:pic>
        <p:cxnSp>
          <p:nvCxnSpPr>
            <p:cNvPr id="33" name="Straight Connector 32"/>
            <p:cNvCxnSpPr/>
            <p:nvPr/>
          </p:nvCxnSpPr>
          <p:spPr>
            <a:xfrm>
              <a:off x="3777681" y="3112650"/>
              <a:ext cx="6714836" cy="27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73066" y="3856178"/>
              <a:ext cx="6714836" cy="27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86909" y="5874327"/>
              <a:ext cx="6719461" cy="4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73066" y="5174167"/>
              <a:ext cx="6714836" cy="2770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867050" y="2212164"/>
              <a:ext cx="726481" cy="369332"/>
            </a:xfrm>
            <a:prstGeom prst="rect">
              <a:avLst/>
            </a:prstGeom>
            <a:noFill/>
          </p:spPr>
          <p:txBody>
            <a:bodyPr wrap="none" rtlCol="0">
              <a:spAutoFit/>
            </a:bodyPr>
            <a:lstStyle/>
            <a:p>
              <a:r>
                <a:rPr lang="en-GB" dirty="0" smtClean="0"/>
                <a:t>Cloud</a:t>
              </a:r>
              <a:endParaRPr lang="en-GB" dirty="0"/>
            </a:p>
          </p:txBody>
        </p:sp>
        <p:sp>
          <p:nvSpPr>
            <p:cNvPr id="39" name="TextBox 38"/>
            <p:cNvSpPr txBox="1"/>
            <p:nvPr/>
          </p:nvSpPr>
          <p:spPr>
            <a:xfrm>
              <a:off x="9575976" y="3315070"/>
              <a:ext cx="1484765" cy="369332"/>
            </a:xfrm>
            <a:prstGeom prst="rect">
              <a:avLst/>
            </a:prstGeom>
            <a:noFill/>
          </p:spPr>
          <p:txBody>
            <a:bodyPr wrap="none" rtlCol="0">
              <a:spAutoFit/>
            </a:bodyPr>
            <a:lstStyle/>
            <a:p>
              <a:r>
                <a:rPr lang="en-GB" dirty="0" smtClean="0"/>
                <a:t>Core Network</a:t>
              </a:r>
              <a:endParaRPr lang="en-GB" dirty="0"/>
            </a:p>
          </p:txBody>
        </p:sp>
        <p:sp>
          <p:nvSpPr>
            <p:cNvPr id="40" name="TextBox 39"/>
            <p:cNvSpPr txBox="1"/>
            <p:nvPr/>
          </p:nvSpPr>
          <p:spPr>
            <a:xfrm>
              <a:off x="9771955" y="5368486"/>
              <a:ext cx="1088439" cy="369332"/>
            </a:xfrm>
            <a:prstGeom prst="rect">
              <a:avLst/>
            </a:prstGeom>
            <a:noFill/>
          </p:spPr>
          <p:txBody>
            <a:bodyPr wrap="none" rtlCol="0">
              <a:spAutoFit/>
            </a:bodyPr>
            <a:lstStyle/>
            <a:p>
              <a:r>
                <a:rPr lang="en-GB" dirty="0" smtClean="0"/>
                <a:t>Gateways</a:t>
              </a:r>
              <a:endParaRPr lang="en-GB" dirty="0"/>
            </a:p>
          </p:txBody>
        </p:sp>
        <p:sp>
          <p:nvSpPr>
            <p:cNvPr id="41" name="TextBox 40"/>
            <p:cNvSpPr txBox="1"/>
            <p:nvPr/>
          </p:nvSpPr>
          <p:spPr>
            <a:xfrm>
              <a:off x="9728554" y="5904429"/>
              <a:ext cx="1176412" cy="369332"/>
            </a:xfrm>
            <a:prstGeom prst="rect">
              <a:avLst/>
            </a:prstGeom>
            <a:noFill/>
          </p:spPr>
          <p:txBody>
            <a:bodyPr wrap="none" rtlCol="0">
              <a:spAutoFit/>
            </a:bodyPr>
            <a:lstStyle/>
            <a:p>
              <a:r>
                <a:rPr lang="en-GB" dirty="0" smtClean="0"/>
                <a:t>End points</a:t>
              </a:r>
              <a:endParaRPr lang="en-GB" dirty="0"/>
            </a:p>
          </p:txBody>
        </p:sp>
        <p:sp>
          <p:nvSpPr>
            <p:cNvPr id="42" name="TextBox 41"/>
            <p:cNvSpPr txBox="1"/>
            <p:nvPr/>
          </p:nvSpPr>
          <p:spPr>
            <a:xfrm>
              <a:off x="9646707" y="4328762"/>
              <a:ext cx="1288623" cy="369332"/>
            </a:xfrm>
            <a:prstGeom prst="rect">
              <a:avLst/>
            </a:prstGeom>
            <a:noFill/>
          </p:spPr>
          <p:txBody>
            <a:bodyPr wrap="none" rtlCol="0">
              <a:spAutoFit/>
            </a:bodyPr>
            <a:lstStyle/>
            <a:p>
              <a:r>
                <a:rPr lang="en-GB" dirty="0" smtClean="0"/>
                <a:t>Edge Nodes</a:t>
              </a:r>
              <a:endParaRPr lang="en-GB" dirty="0"/>
            </a:p>
          </p:txBody>
        </p:sp>
        <p:sp>
          <p:nvSpPr>
            <p:cNvPr id="43" name="TextBox 42"/>
            <p:cNvSpPr txBox="1"/>
            <p:nvPr/>
          </p:nvSpPr>
          <p:spPr>
            <a:xfrm>
              <a:off x="2701643" y="2212164"/>
              <a:ext cx="2452255" cy="1015663"/>
            </a:xfrm>
            <a:prstGeom prst="rect">
              <a:avLst/>
            </a:prstGeom>
            <a:noFill/>
          </p:spPr>
          <p:txBody>
            <a:bodyPr wrap="square" rtlCol="0">
              <a:spAutoFit/>
            </a:bodyPr>
            <a:lstStyle/>
            <a:p>
              <a:r>
                <a:rPr lang="en-GB" sz="1600" dirty="0" smtClean="0"/>
                <a:t>Distributed data processing on the Cloud</a:t>
              </a:r>
            </a:p>
            <a:p>
              <a:r>
                <a:rPr lang="en-GB" sz="1200" dirty="0"/>
                <a:t>E.g. MapReduce, Spark</a:t>
              </a:r>
            </a:p>
            <a:p>
              <a:endParaRPr lang="en-GB" sz="1600" dirty="0"/>
            </a:p>
          </p:txBody>
        </p:sp>
        <p:sp>
          <p:nvSpPr>
            <p:cNvPr id="44" name="TextBox 43"/>
            <p:cNvSpPr txBox="1"/>
            <p:nvPr/>
          </p:nvSpPr>
          <p:spPr>
            <a:xfrm>
              <a:off x="2697025" y="3075770"/>
              <a:ext cx="2780147" cy="769441"/>
            </a:xfrm>
            <a:prstGeom prst="rect">
              <a:avLst/>
            </a:prstGeom>
            <a:noFill/>
          </p:spPr>
          <p:txBody>
            <a:bodyPr wrap="square" rtlCol="0">
              <a:spAutoFit/>
            </a:bodyPr>
            <a:lstStyle/>
            <a:p>
              <a:r>
                <a:rPr lang="en-GB" sz="1600" dirty="0" smtClean="0"/>
                <a:t>Distributed data processing across the Cloud and Fog layers</a:t>
              </a:r>
            </a:p>
            <a:p>
              <a:r>
                <a:rPr lang="en-GB" sz="1200" dirty="0"/>
                <a:t>E</a:t>
              </a:r>
              <a:r>
                <a:rPr lang="en-GB" sz="1200" dirty="0" smtClean="0"/>
                <a:t>.g. Personalized data, privacy etc.</a:t>
              </a:r>
              <a:endParaRPr lang="en-GB" sz="1200" dirty="0"/>
            </a:p>
          </p:txBody>
        </p:sp>
        <p:sp>
          <p:nvSpPr>
            <p:cNvPr id="45" name="TextBox 44"/>
            <p:cNvSpPr txBox="1"/>
            <p:nvPr/>
          </p:nvSpPr>
          <p:spPr>
            <a:xfrm>
              <a:off x="2706264" y="3997304"/>
              <a:ext cx="2549239" cy="1138773"/>
            </a:xfrm>
            <a:prstGeom prst="rect">
              <a:avLst/>
            </a:prstGeom>
            <a:noFill/>
          </p:spPr>
          <p:txBody>
            <a:bodyPr wrap="square" rtlCol="0">
              <a:spAutoFit/>
            </a:bodyPr>
            <a:lstStyle/>
            <a:p>
              <a:r>
                <a:rPr lang="en-GB" sz="1600" dirty="0" smtClean="0"/>
                <a:t>Fog topology management and scheduling the tasks</a:t>
              </a:r>
            </a:p>
            <a:p>
              <a:r>
                <a:rPr lang="en-GB" sz="1200" dirty="0" smtClean="0"/>
                <a:t>E.g. tasks run across the fog topology  such as stream data processing, smart streetlights etc. </a:t>
              </a:r>
              <a:endParaRPr lang="en-GB" sz="1200" dirty="0"/>
            </a:p>
          </p:txBody>
        </p:sp>
        <p:sp>
          <p:nvSpPr>
            <p:cNvPr id="46" name="TextBox 45"/>
            <p:cNvSpPr txBox="1"/>
            <p:nvPr/>
          </p:nvSpPr>
          <p:spPr>
            <a:xfrm>
              <a:off x="2697024" y="5176324"/>
              <a:ext cx="2452255" cy="707886"/>
            </a:xfrm>
            <a:prstGeom prst="rect">
              <a:avLst/>
            </a:prstGeom>
            <a:noFill/>
          </p:spPr>
          <p:txBody>
            <a:bodyPr wrap="square" rtlCol="0">
              <a:spAutoFit/>
            </a:bodyPr>
            <a:lstStyle/>
            <a:p>
              <a:r>
                <a:rPr lang="en-GB" sz="1600" dirty="0" smtClean="0"/>
                <a:t>Edge analytics</a:t>
              </a:r>
            </a:p>
            <a:p>
              <a:r>
                <a:rPr lang="en-GB" sz="1200" dirty="0"/>
                <a:t>E</a:t>
              </a:r>
              <a:r>
                <a:rPr lang="en-GB" sz="1200" dirty="0" smtClean="0"/>
                <a:t>.g. filter, error detection, consolidation etc. </a:t>
              </a:r>
              <a:endParaRPr lang="en-GB" sz="1200" dirty="0"/>
            </a:p>
          </p:txBody>
        </p:sp>
        <p:sp>
          <p:nvSpPr>
            <p:cNvPr id="47" name="TextBox 46"/>
            <p:cNvSpPr txBox="1"/>
            <p:nvPr/>
          </p:nvSpPr>
          <p:spPr>
            <a:xfrm>
              <a:off x="2701645" y="5938331"/>
              <a:ext cx="2452255" cy="523220"/>
            </a:xfrm>
            <a:prstGeom prst="rect">
              <a:avLst/>
            </a:prstGeom>
            <a:noFill/>
          </p:spPr>
          <p:txBody>
            <a:bodyPr wrap="square" rtlCol="0">
              <a:spAutoFit/>
            </a:bodyPr>
            <a:lstStyle/>
            <a:p>
              <a:r>
                <a:rPr lang="en-GB" sz="1600" dirty="0" smtClean="0"/>
                <a:t>Intelligent sensors</a:t>
              </a:r>
            </a:p>
            <a:p>
              <a:r>
                <a:rPr lang="en-GB" sz="1200" dirty="0" smtClean="0"/>
                <a:t>E.g. vehicular networks</a:t>
              </a:r>
              <a:endParaRPr lang="en-GB" sz="1200" dirty="0"/>
            </a:p>
          </p:txBody>
        </p:sp>
        <p:sp>
          <p:nvSpPr>
            <p:cNvPr id="48" name="Right Brace 47"/>
            <p:cNvSpPr/>
            <p:nvPr/>
          </p:nvSpPr>
          <p:spPr>
            <a:xfrm>
              <a:off x="10867899" y="3602182"/>
              <a:ext cx="256457" cy="2806028"/>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11124356" y="4587194"/>
              <a:ext cx="518155" cy="369332"/>
            </a:xfrm>
            <a:prstGeom prst="rect">
              <a:avLst/>
            </a:prstGeom>
            <a:noFill/>
          </p:spPr>
          <p:txBody>
            <a:bodyPr wrap="none" rtlCol="0">
              <a:spAutoFit/>
            </a:bodyPr>
            <a:lstStyle/>
            <a:p>
              <a:r>
                <a:rPr lang="en-GB" dirty="0" smtClean="0"/>
                <a:t>Fog</a:t>
              </a:r>
              <a:endParaRPr lang="en-GB" dirty="0"/>
            </a:p>
          </p:txBody>
        </p:sp>
      </p:grpSp>
      <p:sp>
        <p:nvSpPr>
          <p:cNvPr id="4" name="Date Placeholder 3"/>
          <p:cNvSpPr>
            <a:spLocks noGrp="1"/>
          </p:cNvSpPr>
          <p:nvPr>
            <p:ph type="dt" sz="half" idx="10"/>
          </p:nvPr>
        </p:nvSpPr>
        <p:spPr/>
        <p:txBody>
          <a:bodyPr/>
          <a:lstStyle/>
          <a:p>
            <a:fld id="{87EAEF33-7280-4003-BA18-F839B4553B5C}" type="datetime1">
              <a:rPr lang="en-GB" smtClean="0"/>
              <a:t>19/10/2019</a:t>
            </a:fld>
            <a:endParaRPr lang="en-US"/>
          </a:p>
        </p:txBody>
      </p:sp>
      <p:sp>
        <p:nvSpPr>
          <p:cNvPr id="6" name="Footer Placeholder 5"/>
          <p:cNvSpPr>
            <a:spLocks noGrp="1"/>
          </p:cNvSpPr>
          <p:nvPr>
            <p:ph type="ftr" sz="quarter" idx="12"/>
          </p:nvPr>
        </p:nvSpPr>
        <p:spPr/>
        <p:txBody>
          <a:bodyPr/>
          <a:lstStyle/>
          <a:p>
            <a:r>
              <a:rPr lang="en-US" smtClean="0"/>
              <a:t>Satish Srirama</a:t>
            </a:r>
            <a:endParaRPr lang="en-US" dirty="0"/>
          </a:p>
        </p:txBody>
      </p:sp>
      <p:sp>
        <p:nvSpPr>
          <p:cNvPr id="7" name="Slide Number Placeholder 6"/>
          <p:cNvSpPr>
            <a:spLocks noGrp="1"/>
          </p:cNvSpPr>
          <p:nvPr>
            <p:ph type="sldNum" sz="quarter" idx="11"/>
          </p:nvPr>
        </p:nvSpPr>
        <p:spPr/>
        <p:txBody>
          <a:bodyPr/>
          <a:lstStyle/>
          <a:p>
            <a:fld id="{5E13CB73-4A80-4381-9D36-E4FAC6A4A2C5}" type="slidenum">
              <a:rPr lang="en-US" smtClean="0"/>
              <a:pPr/>
              <a:t>27</a:t>
            </a:fld>
            <a:endParaRPr lang="en-US" dirty="0"/>
          </a:p>
        </p:txBody>
      </p:sp>
    </p:spTree>
    <p:extLst>
      <p:ext uri="{BB962C8B-B14F-4D97-AF65-F5344CB8AC3E}">
        <p14:creationId xmlns:p14="http://schemas.microsoft.com/office/powerpoint/2010/main" val="190618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4343400" cy="707886"/>
          </a:xfrm>
          <a:prstGeom prst="rect">
            <a:avLst/>
          </a:prstGeom>
        </p:spPr>
        <p:txBody>
          <a:bodyPr wrap="square">
            <a:spAutoFit/>
          </a:bodyPr>
          <a:lstStyle/>
          <a:p>
            <a:r>
              <a:rPr lang="en-US" sz="2000" dirty="0">
                <a:solidFill>
                  <a:srgbClr val="0000FF"/>
                </a:solidFill>
              </a:rPr>
              <a:t>A Manifesto for Future Generation Cloud Computing: </a:t>
            </a:r>
            <a:r>
              <a:rPr lang="en-US" sz="2000" dirty="0" smtClean="0">
                <a:solidFill>
                  <a:srgbClr val="0000FF"/>
                </a:solidFill>
              </a:rPr>
              <a:t>SOA and Challenges</a:t>
            </a:r>
            <a:endParaRPr lang="en-US" sz="2000" dirty="0">
              <a:solidFill>
                <a:srgbClr val="0000FF"/>
              </a:solidFill>
            </a:endParaRPr>
          </a:p>
        </p:txBody>
      </p:sp>
      <p:sp>
        <p:nvSpPr>
          <p:cNvPr id="9" name="Rectangle 8"/>
          <p:cNvSpPr/>
          <p:nvPr/>
        </p:nvSpPr>
        <p:spPr>
          <a:xfrm>
            <a:off x="-457200" y="5744259"/>
            <a:ext cx="4572000" cy="646331"/>
          </a:xfrm>
          <a:prstGeom prst="rect">
            <a:avLst/>
          </a:prstGeom>
        </p:spPr>
        <p:txBody>
          <a:bodyPr>
            <a:spAutoFit/>
          </a:bodyPr>
          <a:lstStyle/>
          <a:p>
            <a:pPr lvl="1"/>
            <a:r>
              <a:rPr lang="en-US" dirty="0" smtClean="0">
                <a:solidFill>
                  <a:srgbClr val="C00000"/>
                </a:solidFill>
              </a:rPr>
              <a:t>[Buyya, Srirama, Casale et al, </a:t>
            </a:r>
          </a:p>
          <a:p>
            <a:pPr lvl="1"/>
            <a:r>
              <a:rPr lang="en-US" dirty="0" smtClean="0">
                <a:solidFill>
                  <a:srgbClr val="C00000"/>
                </a:solidFill>
              </a:rPr>
              <a:t>ACM CSUR 2019]</a:t>
            </a:r>
            <a:endParaRPr lang="en-US"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5249" y="152400"/>
            <a:ext cx="6731151" cy="6858000"/>
          </a:xfrm>
          <a:prstGeom prst="rect">
            <a:avLst/>
          </a:prstGeom>
        </p:spPr>
      </p:pic>
      <p:sp>
        <p:nvSpPr>
          <p:cNvPr id="4" name="Date Placeholder 3"/>
          <p:cNvSpPr>
            <a:spLocks noGrp="1"/>
          </p:cNvSpPr>
          <p:nvPr>
            <p:ph type="dt" sz="half" idx="10"/>
          </p:nvPr>
        </p:nvSpPr>
        <p:spPr/>
        <p:txBody>
          <a:bodyPr/>
          <a:lstStyle/>
          <a:p>
            <a:fld id="{76F876DE-7DF5-445F-80B8-FC966B7310F4}" type="datetime1">
              <a:rPr lang="en-GB" smtClean="0"/>
              <a:t>19/10/2019</a:t>
            </a:fld>
            <a:endParaRPr lang="en-US"/>
          </a:p>
        </p:txBody>
      </p:sp>
      <p:sp>
        <p:nvSpPr>
          <p:cNvPr id="7" name="Slide Number Placeholder 6"/>
          <p:cNvSpPr>
            <a:spLocks noGrp="1"/>
          </p:cNvSpPr>
          <p:nvPr>
            <p:ph type="sldNum" sz="quarter" idx="11"/>
          </p:nvPr>
        </p:nvSpPr>
        <p:spPr/>
        <p:txBody>
          <a:bodyPr/>
          <a:lstStyle/>
          <a:p>
            <a:fld id="{5E13CB73-4A80-4381-9D36-E4FAC6A4A2C5}" type="slidenum">
              <a:rPr lang="en-US" smtClean="0"/>
              <a:pPr/>
              <a:t>28</a:t>
            </a:fld>
            <a:endParaRPr lang="en-US" dirty="0"/>
          </a:p>
        </p:txBody>
      </p:sp>
    </p:spTree>
    <p:extLst>
      <p:ext uri="{BB962C8B-B14F-4D97-AF65-F5344CB8AC3E}">
        <p14:creationId xmlns:p14="http://schemas.microsoft.com/office/powerpoint/2010/main" val="10957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Emerging trends and impact areas for cloud</a:t>
            </a:r>
            <a:endParaRPr lang="en-GB" dirty="0"/>
          </a:p>
        </p:txBody>
      </p:sp>
      <p:sp>
        <p:nvSpPr>
          <p:cNvPr id="3" name="Content Placeholder 2"/>
          <p:cNvSpPr>
            <a:spLocks noGrp="1"/>
          </p:cNvSpPr>
          <p:nvPr>
            <p:ph idx="1"/>
          </p:nvPr>
        </p:nvSpPr>
        <p:spPr/>
        <p:txBody>
          <a:bodyPr/>
          <a:lstStyle/>
          <a:p>
            <a:r>
              <a:rPr lang="en-GB" dirty="0" smtClean="0"/>
              <a:t>Containers</a:t>
            </a:r>
          </a:p>
          <a:p>
            <a:r>
              <a:rPr lang="en-GB" dirty="0" smtClean="0"/>
              <a:t>Fog Computing</a:t>
            </a:r>
          </a:p>
          <a:p>
            <a:r>
              <a:rPr lang="en-GB" dirty="0" smtClean="0"/>
              <a:t>Big Data</a:t>
            </a:r>
          </a:p>
          <a:p>
            <a:r>
              <a:rPr lang="en-GB" dirty="0" err="1" smtClean="0"/>
              <a:t>Serverless</a:t>
            </a:r>
            <a:r>
              <a:rPr lang="en-GB" dirty="0" smtClean="0"/>
              <a:t> Computing</a:t>
            </a:r>
          </a:p>
          <a:p>
            <a:r>
              <a:rPr lang="en-GB" dirty="0" smtClean="0"/>
              <a:t>Software-defined Cloud Computing</a:t>
            </a:r>
          </a:p>
          <a:p>
            <a:r>
              <a:rPr lang="en-GB" dirty="0" err="1" smtClean="0"/>
              <a:t>Blockchain</a:t>
            </a:r>
            <a:endParaRPr lang="en-GB" dirty="0" smtClean="0"/>
          </a:p>
          <a:p>
            <a:r>
              <a:rPr lang="en-GB" dirty="0" smtClean="0"/>
              <a:t>Machine and Deep Learning</a:t>
            </a:r>
            <a:endParaRPr lang="en-GB" dirty="0"/>
          </a:p>
        </p:txBody>
      </p:sp>
      <p:sp>
        <p:nvSpPr>
          <p:cNvPr id="7" name="Date Placeholder 6"/>
          <p:cNvSpPr>
            <a:spLocks noGrp="1"/>
          </p:cNvSpPr>
          <p:nvPr>
            <p:ph type="dt" sz="half" idx="10"/>
          </p:nvPr>
        </p:nvSpPr>
        <p:spPr/>
        <p:txBody>
          <a:bodyPr/>
          <a:lstStyle/>
          <a:p>
            <a:fld id="{9AEC7180-17D8-45C5-98A5-283D5FF3DC75}" type="datetime1">
              <a:rPr lang="en-GB" smtClean="0"/>
              <a:t>19/10/2019</a:t>
            </a:fld>
            <a:endParaRPr lang="en-US"/>
          </a:p>
        </p:txBody>
      </p:sp>
      <p:sp>
        <p:nvSpPr>
          <p:cNvPr id="8" name="Footer Placeholder 7"/>
          <p:cNvSpPr>
            <a:spLocks noGrp="1"/>
          </p:cNvSpPr>
          <p:nvPr>
            <p:ph type="ftr" sz="quarter" idx="12"/>
          </p:nvPr>
        </p:nvSpPr>
        <p:spPr/>
        <p:txBody>
          <a:bodyPr/>
          <a:lstStyle/>
          <a:p>
            <a:r>
              <a:rPr lang="en-US" smtClean="0"/>
              <a:t>Satish Srirama</a:t>
            </a:r>
            <a:endParaRPr lang="en-US" dirty="0"/>
          </a:p>
        </p:txBody>
      </p:sp>
      <p:sp>
        <p:nvSpPr>
          <p:cNvPr id="9" name="Slide Number Placeholder 8"/>
          <p:cNvSpPr>
            <a:spLocks noGrp="1"/>
          </p:cNvSpPr>
          <p:nvPr>
            <p:ph type="sldNum" sz="quarter" idx="11"/>
          </p:nvPr>
        </p:nvSpPr>
        <p:spPr/>
        <p:txBody>
          <a:bodyPr/>
          <a:lstStyle/>
          <a:p>
            <a:fld id="{5E13CB73-4A80-4381-9D36-E4FAC6A4A2C5}" type="slidenum">
              <a:rPr lang="en-US" smtClean="0"/>
              <a:pPr/>
              <a:t>29</a:t>
            </a:fld>
            <a:endParaRPr lang="en-US" dirty="0"/>
          </a:p>
        </p:txBody>
      </p:sp>
    </p:spTree>
    <p:extLst>
      <p:ext uri="{BB962C8B-B14F-4D97-AF65-F5344CB8AC3E}">
        <p14:creationId xmlns:p14="http://schemas.microsoft.com/office/powerpoint/2010/main" val="301949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srcRect l="-66905" r="-66905"/>
          <a:stretch>
            <a:fillRect/>
          </a:stretch>
        </p:blipFill>
        <p:spPr>
          <a:xfrm>
            <a:off x="-2743200" y="762000"/>
            <a:ext cx="10446483" cy="5745163"/>
          </a:xfrm>
        </p:spPr>
      </p:pic>
      <p:pic>
        <p:nvPicPr>
          <p:cNvPr id="5" name="Picture 4"/>
          <p:cNvPicPr>
            <a:picLocks noChangeAspect="1"/>
          </p:cNvPicPr>
          <p:nvPr/>
        </p:nvPicPr>
        <p:blipFill>
          <a:blip r:embed="rId4" cstate="print"/>
          <a:stretch>
            <a:fillRect/>
          </a:stretch>
        </p:blipFill>
        <p:spPr>
          <a:xfrm>
            <a:off x="5181600" y="2209800"/>
            <a:ext cx="3770739" cy="2832100"/>
          </a:xfrm>
          <a:prstGeom prst="rect">
            <a:avLst/>
          </a:prstGeom>
        </p:spPr>
      </p:pic>
      <p:cxnSp>
        <p:nvCxnSpPr>
          <p:cNvPr id="7" name="Straight Arrow Connector 6"/>
          <p:cNvCxnSpPr/>
          <p:nvPr/>
        </p:nvCxnSpPr>
        <p:spPr>
          <a:xfrm flipH="1" flipV="1">
            <a:off x="3657600" y="2971800"/>
            <a:ext cx="1905000" cy="533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91400" y="4114800"/>
            <a:ext cx="533400" cy="1295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34200" y="5410200"/>
            <a:ext cx="816637" cy="369332"/>
          </a:xfrm>
          <a:prstGeom prst="rect">
            <a:avLst/>
          </a:prstGeom>
          <a:noFill/>
        </p:spPr>
        <p:txBody>
          <a:bodyPr wrap="none" rtlCol="0">
            <a:spAutoFit/>
          </a:bodyPr>
          <a:lstStyle/>
          <a:p>
            <a:r>
              <a:rPr lang="en-US" dirty="0" smtClean="0"/>
              <a:t>TARTU</a:t>
            </a:r>
            <a:endParaRPr lang="en-US" dirty="0"/>
          </a:p>
        </p:txBody>
      </p:sp>
      <p:sp>
        <p:nvSpPr>
          <p:cNvPr id="16" name="TextBox 15"/>
          <p:cNvSpPr txBox="1"/>
          <p:nvPr/>
        </p:nvSpPr>
        <p:spPr>
          <a:xfrm>
            <a:off x="6477000" y="5943600"/>
            <a:ext cx="1420431" cy="369332"/>
          </a:xfrm>
          <a:prstGeom prst="rect">
            <a:avLst/>
          </a:prstGeom>
          <a:noFill/>
        </p:spPr>
        <p:txBody>
          <a:bodyPr wrap="none" rtlCol="0">
            <a:spAutoFit/>
          </a:bodyPr>
          <a:lstStyle/>
          <a:p>
            <a:r>
              <a:rPr lang="en-US" dirty="0" smtClean="0"/>
              <a:t>Pop: 100,000 </a:t>
            </a:r>
            <a:endParaRPr lang="en-US" dirty="0"/>
          </a:p>
        </p:txBody>
      </p:sp>
      <p:sp>
        <p:nvSpPr>
          <p:cNvPr id="17" name="Rectangle 16"/>
          <p:cNvSpPr/>
          <p:nvPr/>
        </p:nvSpPr>
        <p:spPr>
          <a:xfrm>
            <a:off x="6019800" y="1447800"/>
            <a:ext cx="2336096" cy="369332"/>
          </a:xfrm>
          <a:prstGeom prst="rect">
            <a:avLst/>
          </a:prstGeom>
        </p:spPr>
        <p:txBody>
          <a:bodyPr wrap="none">
            <a:spAutoFit/>
          </a:bodyPr>
          <a:lstStyle/>
          <a:p>
            <a:r>
              <a:rPr lang="en-US" dirty="0" smtClean="0"/>
              <a:t>Estonia pop</a:t>
            </a:r>
            <a:r>
              <a:rPr lang="en-US" dirty="0"/>
              <a:t>: </a:t>
            </a:r>
            <a:r>
              <a:rPr lang="en-US" dirty="0" smtClean="0"/>
              <a:t>1,300,000 </a:t>
            </a:r>
            <a:endParaRPr lang="en-US" dirty="0"/>
          </a:p>
        </p:txBody>
      </p:sp>
      <p:sp>
        <p:nvSpPr>
          <p:cNvPr id="6" name="Date Placeholder 5"/>
          <p:cNvSpPr>
            <a:spLocks noGrp="1"/>
          </p:cNvSpPr>
          <p:nvPr>
            <p:ph type="dt" sz="half" idx="10"/>
          </p:nvPr>
        </p:nvSpPr>
        <p:spPr/>
        <p:txBody>
          <a:bodyPr/>
          <a:lstStyle/>
          <a:p>
            <a:fld id="{CE6F5EE8-2E7D-4CB1-84B9-E1F40DDDFA7C}" type="datetime1">
              <a:rPr lang="en-GB" smtClean="0"/>
              <a:t>19/10/2019</a:t>
            </a:fld>
            <a:endParaRPr lang="en-US"/>
          </a:p>
        </p:txBody>
      </p:sp>
      <p:sp>
        <p:nvSpPr>
          <p:cNvPr id="9" name="Footer Placeholder 8"/>
          <p:cNvSpPr>
            <a:spLocks noGrp="1"/>
          </p:cNvSpPr>
          <p:nvPr>
            <p:ph type="ftr" sz="quarter" idx="12"/>
          </p:nvPr>
        </p:nvSpPr>
        <p:spPr/>
        <p:txBody>
          <a:bodyPr/>
          <a:lstStyle/>
          <a:p>
            <a:r>
              <a:rPr lang="en-US" smtClean="0"/>
              <a:t>Satish Srirama</a:t>
            </a:r>
            <a:endParaRPr lang="en-US" dirty="0"/>
          </a:p>
        </p:txBody>
      </p:sp>
      <p:sp>
        <p:nvSpPr>
          <p:cNvPr id="12" name="Slide Number Placeholder 11"/>
          <p:cNvSpPr>
            <a:spLocks noGrp="1"/>
          </p:cNvSpPr>
          <p:nvPr>
            <p:ph type="sldNum" sz="quarter" idx="11"/>
          </p:nvPr>
        </p:nvSpPr>
        <p:spPr/>
        <p:txBody>
          <a:bodyPr/>
          <a:lstStyle/>
          <a:p>
            <a:fld id="{5E13CB73-4A80-4381-9D36-E4FAC6A4A2C5}" type="slidenum">
              <a:rPr lang="en-US" smtClean="0"/>
              <a:pPr/>
              <a:t>3</a:t>
            </a:fld>
            <a:endParaRPr lang="en-US" dirty="0"/>
          </a:p>
        </p:txBody>
      </p:sp>
    </p:spTree>
    <p:extLst>
      <p:ext uri="{BB962C8B-B14F-4D97-AF65-F5344CB8AC3E}">
        <p14:creationId xmlns:p14="http://schemas.microsoft.com/office/powerpoint/2010/main" val="1105535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0" y="0"/>
            <a:ext cx="6583680" cy="6858000"/>
          </a:xfrm>
          <a:prstGeom prst="rect">
            <a:avLst/>
          </a:prstGeom>
        </p:spPr>
      </p:pic>
      <p:sp>
        <p:nvSpPr>
          <p:cNvPr id="8" name="Rectangle 7"/>
          <p:cNvSpPr/>
          <p:nvPr/>
        </p:nvSpPr>
        <p:spPr>
          <a:xfrm>
            <a:off x="0" y="76200"/>
            <a:ext cx="4572000" cy="1015663"/>
          </a:xfrm>
          <a:prstGeom prst="rect">
            <a:avLst/>
          </a:prstGeom>
        </p:spPr>
        <p:txBody>
          <a:bodyPr>
            <a:spAutoFit/>
          </a:bodyPr>
          <a:lstStyle/>
          <a:p>
            <a:r>
              <a:rPr lang="en-US" sz="2000" dirty="0">
                <a:solidFill>
                  <a:srgbClr val="0000FF"/>
                </a:solidFill>
              </a:rPr>
              <a:t>A Manifesto for Future Generation Cloud Computing: Research Directions for the Next Decade</a:t>
            </a:r>
          </a:p>
        </p:txBody>
      </p:sp>
      <p:sp>
        <p:nvSpPr>
          <p:cNvPr id="9" name="Rectangle 8"/>
          <p:cNvSpPr/>
          <p:nvPr/>
        </p:nvSpPr>
        <p:spPr>
          <a:xfrm>
            <a:off x="-457200" y="1170691"/>
            <a:ext cx="4572000" cy="646331"/>
          </a:xfrm>
          <a:prstGeom prst="rect">
            <a:avLst/>
          </a:prstGeom>
        </p:spPr>
        <p:txBody>
          <a:bodyPr>
            <a:spAutoFit/>
          </a:bodyPr>
          <a:lstStyle/>
          <a:p>
            <a:pPr lvl="1"/>
            <a:r>
              <a:rPr lang="en-US" dirty="0" smtClean="0">
                <a:solidFill>
                  <a:srgbClr val="C00000"/>
                </a:solidFill>
              </a:rPr>
              <a:t>[Buyya, Srirama, Casale et al, </a:t>
            </a:r>
          </a:p>
          <a:p>
            <a:pPr lvl="1"/>
            <a:r>
              <a:rPr lang="en-US" dirty="0" smtClean="0">
                <a:solidFill>
                  <a:srgbClr val="C00000"/>
                </a:solidFill>
              </a:rPr>
              <a:t>ACM CSUR 2019]</a:t>
            </a:r>
            <a:endParaRPr lang="en-US" dirty="0">
              <a:solidFill>
                <a:srgbClr val="C00000"/>
              </a:solidFill>
            </a:endParaRPr>
          </a:p>
        </p:txBody>
      </p:sp>
      <p:sp>
        <p:nvSpPr>
          <p:cNvPr id="3" name="Date Placeholder 2"/>
          <p:cNvSpPr>
            <a:spLocks noGrp="1"/>
          </p:cNvSpPr>
          <p:nvPr>
            <p:ph type="dt" sz="half" idx="10"/>
          </p:nvPr>
        </p:nvSpPr>
        <p:spPr/>
        <p:txBody>
          <a:bodyPr/>
          <a:lstStyle/>
          <a:p>
            <a:fld id="{21D19B5F-5A80-48D7-BE31-612CBD8936F4}" type="datetime1">
              <a:rPr lang="en-GB" smtClean="0"/>
              <a:t>19/10/2019</a:t>
            </a:fld>
            <a:endParaRPr lang="en-US"/>
          </a:p>
        </p:txBody>
      </p:sp>
      <p:sp>
        <p:nvSpPr>
          <p:cNvPr id="6" name="Slide Number Placeholder 5"/>
          <p:cNvSpPr>
            <a:spLocks noGrp="1"/>
          </p:cNvSpPr>
          <p:nvPr>
            <p:ph type="sldNum" sz="quarter" idx="11"/>
          </p:nvPr>
        </p:nvSpPr>
        <p:spPr/>
        <p:txBody>
          <a:bodyPr/>
          <a:lstStyle/>
          <a:p>
            <a:fld id="{5E13CB73-4A80-4381-9D36-E4FAC6A4A2C5}" type="slidenum">
              <a:rPr lang="en-US" smtClean="0"/>
              <a:pPr/>
              <a:t>30</a:t>
            </a:fld>
            <a:endParaRPr lang="en-US" dirty="0"/>
          </a:p>
        </p:txBody>
      </p:sp>
    </p:spTree>
    <p:extLst>
      <p:ext uri="{BB962C8B-B14F-4D97-AF65-F5344CB8AC3E}">
        <p14:creationId xmlns:p14="http://schemas.microsoft.com/office/powerpoint/2010/main" val="220696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4900" dirty="0" err="1" smtClean="0">
                <a:solidFill>
                  <a:srgbClr val="0000FF"/>
                </a:solidFill>
              </a:rPr>
              <a:t>IoT</a:t>
            </a:r>
            <a:r>
              <a:rPr lang="en-GB" sz="4900" dirty="0" smtClean="0">
                <a:solidFill>
                  <a:srgbClr val="0000FF"/>
                </a:solidFill>
              </a:rPr>
              <a:t> </a:t>
            </a:r>
            <a:r>
              <a:rPr lang="en-GB" sz="4900" dirty="0">
                <a:solidFill>
                  <a:srgbClr val="0000FF"/>
                </a:solidFill>
              </a:rPr>
              <a:t>and Smart </a:t>
            </a:r>
            <a:r>
              <a:rPr lang="en-GB" sz="4900" dirty="0" smtClean="0">
                <a:solidFill>
                  <a:srgbClr val="0000FF"/>
                </a:solidFill>
              </a:rPr>
              <a:t>Solutions </a:t>
            </a:r>
            <a:r>
              <a:rPr lang="en-GB" sz="4900" dirty="0">
                <a:solidFill>
                  <a:srgbClr val="0000FF"/>
                </a:solidFill>
              </a:rPr>
              <a:t>Laboratory</a:t>
            </a:r>
            <a:r>
              <a:rPr lang="en-GB" dirty="0" smtClean="0"/>
              <a:t> </a:t>
            </a:r>
            <a:endParaRPr lang="en-GB" dirty="0"/>
          </a:p>
        </p:txBody>
      </p:sp>
      <p:pic>
        <p:nvPicPr>
          <p:cNvPr id="1026" name="Picture 2" descr="Teli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790" y="4772041"/>
            <a:ext cx="2001899" cy="790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Home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660" y="1676400"/>
            <a:ext cx="4045140" cy="2690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c.cs.ut.ee/mcsite/resolveuid/ad4d1a1b5ae14303b0fa603b2ef8d8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520" y="4616281"/>
            <a:ext cx="1932929" cy="11749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450660" y="1676400"/>
            <a:ext cx="4038600" cy="2690531"/>
          </a:xfrm>
          <a:prstGeom prst="rect">
            <a:avLst/>
          </a:prstGeom>
        </p:spPr>
      </p:pic>
    </p:spTree>
    <p:extLst>
      <p:ext uri="{BB962C8B-B14F-4D97-AF65-F5344CB8AC3E}">
        <p14:creationId xmlns:p14="http://schemas.microsoft.com/office/powerpoint/2010/main" val="3796841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5297487" cy="1362075"/>
          </a:xfrm>
        </p:spPr>
        <p:txBody>
          <a:bodyPr/>
          <a:lstStyle/>
          <a:p>
            <a:r>
              <a:rPr lang="en-US" dirty="0" smtClean="0"/>
              <a:t>Thank you for your attention</a:t>
            </a:r>
            <a:endParaRPr lang="en-US" dirty="0"/>
          </a:p>
        </p:txBody>
      </p:sp>
      <p:sp>
        <p:nvSpPr>
          <p:cNvPr id="5" name="Text Placeholder 4"/>
          <p:cNvSpPr>
            <a:spLocks noGrp="1"/>
          </p:cNvSpPr>
          <p:nvPr>
            <p:ph type="body" idx="1"/>
          </p:nvPr>
        </p:nvSpPr>
        <p:spPr/>
        <p:txBody>
          <a:bodyPr/>
          <a:lstStyle/>
          <a:p>
            <a:r>
              <a:rPr lang="en-US" dirty="0" smtClean="0">
                <a:hlinkClick r:id="rId3"/>
              </a:rPr>
              <a:t>srirama@ut.ee</a:t>
            </a:r>
            <a:r>
              <a:rPr lang="en-US" dirty="0" smtClean="0"/>
              <a:t> </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85358" y="2092325"/>
            <a:ext cx="4715242" cy="1905000"/>
          </a:xfrm>
          <a:prstGeom prst="rect">
            <a:avLst/>
          </a:prstGeom>
          <a:noFill/>
          <a:ln w="9525">
            <a:noFill/>
            <a:miter lim="800000"/>
            <a:headEnd/>
            <a:tailEnd/>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57" y="-137160"/>
            <a:ext cx="3461657" cy="2423160"/>
          </a:xfrm>
          <a:prstGeom prst="rect">
            <a:avLst/>
          </a:prstGeom>
        </p:spPr>
      </p:pic>
      <p:pic>
        <p:nvPicPr>
          <p:cNvPr id="2" name="Picture 1"/>
          <p:cNvPicPr>
            <a:picLocks noChangeAspect="1"/>
          </p:cNvPicPr>
          <p:nvPr/>
        </p:nvPicPr>
        <p:blipFill>
          <a:blip r:embed="rId6"/>
          <a:stretch>
            <a:fillRect/>
          </a:stretch>
        </p:blipFill>
        <p:spPr>
          <a:xfrm>
            <a:off x="5534025" y="304800"/>
            <a:ext cx="3609975" cy="1419225"/>
          </a:xfrm>
          <a:prstGeom prst="rect">
            <a:avLst/>
          </a:prstGeom>
        </p:spPr>
      </p:pic>
      <p:sp>
        <p:nvSpPr>
          <p:cNvPr id="3" name="Date Placeholder 2"/>
          <p:cNvSpPr>
            <a:spLocks noGrp="1"/>
          </p:cNvSpPr>
          <p:nvPr>
            <p:ph type="dt" sz="half" idx="10"/>
          </p:nvPr>
        </p:nvSpPr>
        <p:spPr/>
        <p:txBody>
          <a:bodyPr/>
          <a:lstStyle/>
          <a:p>
            <a:fld id="{AA5CE058-0859-44E5-8E25-1C0B002E0C3D}" type="datetime1">
              <a:rPr lang="en-GB" smtClean="0"/>
              <a:t>19/10/2019</a:t>
            </a:fld>
            <a:endParaRPr lang="en-US"/>
          </a:p>
        </p:txBody>
      </p:sp>
      <p:sp>
        <p:nvSpPr>
          <p:cNvPr id="8" name="Footer Placeholder 7"/>
          <p:cNvSpPr>
            <a:spLocks noGrp="1"/>
          </p:cNvSpPr>
          <p:nvPr>
            <p:ph type="ftr" sz="quarter" idx="11"/>
          </p:nvPr>
        </p:nvSpPr>
        <p:spPr/>
        <p:txBody>
          <a:bodyPr/>
          <a:lstStyle/>
          <a:p>
            <a:r>
              <a:rPr lang="en-US" smtClean="0"/>
              <a:t>Satish Srirama</a:t>
            </a:r>
            <a:endParaRPr lang="en-US"/>
          </a:p>
        </p:txBody>
      </p:sp>
      <p:sp>
        <p:nvSpPr>
          <p:cNvPr id="12" name="Slide Number Placeholder 11"/>
          <p:cNvSpPr>
            <a:spLocks noGrp="1"/>
          </p:cNvSpPr>
          <p:nvPr>
            <p:ph type="sldNum" sz="quarter" idx="12"/>
          </p:nvPr>
        </p:nvSpPr>
        <p:spPr/>
        <p:txBody>
          <a:bodyPr/>
          <a:lstStyle/>
          <a:p>
            <a:fld id="{5E13CB73-4A80-4381-9D36-E4FAC6A4A2C5}" type="slidenum">
              <a:rPr lang="en-US" smtClean="0"/>
              <a:pPr/>
              <a:t>32</a:t>
            </a:fld>
            <a:endParaRPr lang="en-US"/>
          </a:p>
        </p:txBody>
      </p:sp>
      <p:pic>
        <p:nvPicPr>
          <p:cNvPr id="6" name="Picture 5"/>
          <p:cNvPicPr>
            <a:picLocks noChangeAspect="1"/>
          </p:cNvPicPr>
          <p:nvPr/>
        </p:nvPicPr>
        <p:blipFill>
          <a:blip r:embed="rId7"/>
          <a:stretch>
            <a:fillRect/>
          </a:stretch>
        </p:blipFill>
        <p:spPr>
          <a:xfrm>
            <a:off x="5943600" y="1752600"/>
            <a:ext cx="3111868" cy="50101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et-EE" dirty="0" smtClean="0"/>
          </a:p>
        </p:txBody>
      </p:sp>
      <p:sp>
        <p:nvSpPr>
          <p:cNvPr id="2051" name="Rectangle 3"/>
          <p:cNvSpPr>
            <a:spLocks noGrp="1" noChangeArrowheads="1"/>
          </p:cNvSpPr>
          <p:nvPr>
            <p:ph type="body" idx="1"/>
          </p:nvPr>
        </p:nvSpPr>
        <p:spPr/>
        <p:txBody>
          <a:bodyPr/>
          <a:lstStyle/>
          <a:p>
            <a:endParaRPr lang="et-EE" dirty="0" smtClean="0"/>
          </a:p>
        </p:txBody>
      </p:sp>
      <p:sp>
        <p:nvSpPr>
          <p:cNvPr id="2052" name="Rectangle 11"/>
          <p:cNvSpPr>
            <a:spLocks noChangeArrowheads="1"/>
          </p:cNvSpPr>
          <p:nvPr/>
        </p:nvSpPr>
        <p:spPr bwMode="auto">
          <a:xfrm>
            <a:off x="1000125" y="6143625"/>
            <a:ext cx="6985000" cy="477838"/>
          </a:xfrm>
          <a:prstGeom prst="rect">
            <a:avLst/>
          </a:prstGeom>
          <a:noFill/>
          <a:ln w="9525">
            <a:noFill/>
            <a:miter lim="800000"/>
            <a:headEnd/>
            <a:tailEnd/>
          </a:ln>
        </p:spPr>
        <p:txBody>
          <a:bodyPr>
            <a:spAutoFit/>
          </a:bodyPr>
          <a:lstStyle/>
          <a:p>
            <a:pPr algn="ctr">
              <a:spcBef>
                <a:spcPct val="50000"/>
              </a:spcBef>
            </a:pPr>
            <a:r>
              <a:rPr lang="en-US" sz="2500" b="1" dirty="0">
                <a:solidFill>
                  <a:srgbClr val="000066"/>
                </a:solidFill>
              </a:rPr>
              <a:t>Academic excellence since 1632</a:t>
            </a:r>
          </a:p>
        </p:txBody>
      </p:sp>
      <p:pic>
        <p:nvPicPr>
          <p:cNvPr id="2053" name="Picture 8"/>
          <p:cNvPicPr>
            <a:picLocks noChangeAspect="1" noChangeArrowheads="1"/>
          </p:cNvPicPr>
          <p:nvPr/>
        </p:nvPicPr>
        <p:blipFill>
          <a:blip r:embed="rId3" cstate="print"/>
          <a:srcRect/>
          <a:stretch>
            <a:fillRect/>
          </a:stretch>
        </p:blipFill>
        <p:spPr bwMode="auto">
          <a:xfrm>
            <a:off x="0" y="0"/>
            <a:ext cx="9144000" cy="6089650"/>
          </a:xfrm>
          <a:prstGeom prst="rect">
            <a:avLst/>
          </a:prstGeom>
          <a:noFill/>
          <a:ln w="9525">
            <a:noFill/>
            <a:miter lim="800000"/>
            <a:headEnd/>
            <a:tailEnd/>
          </a:ln>
        </p:spPr>
      </p:pic>
      <p:pic>
        <p:nvPicPr>
          <p:cNvPr id="2054" name="Picture 10" descr="p2is"/>
          <p:cNvPicPr>
            <a:picLocks noChangeAspect="1" noChangeArrowheads="1"/>
          </p:cNvPicPr>
          <p:nvPr/>
        </p:nvPicPr>
        <p:blipFill>
          <a:blip r:embed="rId4" cstate="print">
            <a:clrChange>
              <a:clrFrom>
                <a:srgbClr val="000000"/>
              </a:clrFrom>
              <a:clrTo>
                <a:srgbClr val="000000">
                  <a:alpha val="0"/>
                </a:srgbClr>
              </a:clrTo>
            </a:clrChange>
          </a:blip>
          <a:srcRect b="10133"/>
          <a:stretch>
            <a:fillRect/>
          </a:stretch>
        </p:blipFill>
        <p:spPr bwMode="auto">
          <a:xfrm>
            <a:off x="0" y="0"/>
            <a:ext cx="9144000" cy="61436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92E251E-6B1E-4443-96D3-4733C04BEBF8}" type="datetime1">
              <a:rPr lang="en-GB" smtClean="0"/>
              <a:t>19/10/2019</a:t>
            </a:fld>
            <a:endParaRPr lang="en-US"/>
          </a:p>
        </p:txBody>
      </p:sp>
      <p:sp>
        <p:nvSpPr>
          <p:cNvPr id="3" name="Footer Placeholder 2"/>
          <p:cNvSpPr>
            <a:spLocks noGrp="1"/>
          </p:cNvSpPr>
          <p:nvPr>
            <p:ph type="ftr" sz="quarter" idx="12"/>
          </p:nvPr>
        </p:nvSpPr>
        <p:spPr/>
        <p:txBody>
          <a:bodyPr/>
          <a:lstStyle/>
          <a:p>
            <a:r>
              <a:rPr lang="en-US" smtClean="0"/>
              <a:t>Satish Srirama</a:t>
            </a:r>
            <a:endParaRPr lang="en-US" dirty="0"/>
          </a:p>
        </p:txBody>
      </p:sp>
      <p:sp>
        <p:nvSpPr>
          <p:cNvPr id="5" name="Slide Number Placeholder 4"/>
          <p:cNvSpPr>
            <a:spLocks noGrp="1"/>
          </p:cNvSpPr>
          <p:nvPr>
            <p:ph type="sldNum" sz="quarter" idx="11"/>
          </p:nvPr>
        </p:nvSpPr>
        <p:spPr/>
        <p:txBody>
          <a:bodyPr/>
          <a:lstStyle/>
          <a:p>
            <a:fld id="{5E13CB73-4A80-4381-9D36-E4FAC6A4A2C5}" type="slidenum">
              <a:rPr lang="en-US" smtClean="0"/>
              <a:pPr/>
              <a:t>4</a:t>
            </a:fld>
            <a:endParaRPr lang="en-US" dirty="0"/>
          </a:p>
        </p:txBody>
      </p:sp>
    </p:spTree>
    <p:extLst>
      <p:ext uri="{BB962C8B-B14F-4D97-AF65-F5344CB8AC3E}">
        <p14:creationId xmlns:p14="http://schemas.microsoft.com/office/powerpoint/2010/main" val="781053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Research Activities</a:t>
            </a:r>
            <a:endParaRPr lang="en-US" dirty="0"/>
          </a:p>
        </p:txBody>
      </p:sp>
      <p:pic>
        <p:nvPicPr>
          <p:cNvPr id="7" name="Picture 6"/>
          <p:cNvPicPr>
            <a:picLocks noChangeAspect="1"/>
          </p:cNvPicPr>
          <p:nvPr/>
        </p:nvPicPr>
        <p:blipFill>
          <a:blip r:embed="rId3"/>
          <a:stretch>
            <a:fillRect/>
          </a:stretch>
        </p:blipFill>
        <p:spPr>
          <a:xfrm>
            <a:off x="0" y="1336964"/>
            <a:ext cx="9144000" cy="4987636"/>
          </a:xfrm>
          <a:prstGeom prst="rect">
            <a:avLst/>
          </a:prstGeom>
        </p:spPr>
      </p:pic>
      <p:sp>
        <p:nvSpPr>
          <p:cNvPr id="5" name="Date Placeholder 4"/>
          <p:cNvSpPr>
            <a:spLocks noGrp="1"/>
          </p:cNvSpPr>
          <p:nvPr>
            <p:ph type="dt" sz="half" idx="10"/>
          </p:nvPr>
        </p:nvSpPr>
        <p:spPr/>
        <p:txBody>
          <a:bodyPr/>
          <a:lstStyle/>
          <a:p>
            <a:fld id="{0D33051D-8BF5-4E14-92D6-EA97E6968271}" type="datetime1">
              <a:rPr lang="en-GB" smtClean="0"/>
              <a:t>19/10/2019</a:t>
            </a:fld>
            <a:endParaRPr lang="en-US"/>
          </a:p>
        </p:txBody>
      </p:sp>
      <p:sp>
        <p:nvSpPr>
          <p:cNvPr id="6" name="Footer Placeholder 5"/>
          <p:cNvSpPr>
            <a:spLocks noGrp="1"/>
          </p:cNvSpPr>
          <p:nvPr>
            <p:ph type="ftr" sz="quarter" idx="12"/>
          </p:nvPr>
        </p:nvSpPr>
        <p:spPr/>
        <p:txBody>
          <a:bodyPr/>
          <a:lstStyle/>
          <a:p>
            <a:r>
              <a:rPr lang="en-US" smtClean="0"/>
              <a:t>Satish Srirama</a:t>
            </a:r>
            <a:endParaRPr lang="en-US" dirty="0"/>
          </a:p>
        </p:txBody>
      </p:sp>
      <p:sp>
        <p:nvSpPr>
          <p:cNvPr id="8" name="Slide Number Placeholder 7"/>
          <p:cNvSpPr>
            <a:spLocks noGrp="1"/>
          </p:cNvSpPr>
          <p:nvPr>
            <p:ph type="sldNum" sz="quarter" idx="11"/>
          </p:nvPr>
        </p:nvSpPr>
        <p:spPr/>
        <p:txBody>
          <a:bodyPr/>
          <a:lstStyle/>
          <a:p>
            <a:fld id="{5E13CB73-4A80-4381-9D36-E4FAC6A4A2C5}" type="slidenum">
              <a:rPr lang="en-US" smtClean="0"/>
              <a:pPr/>
              <a:t>5</a:t>
            </a:fld>
            <a:endParaRPr lang="en-US" dirty="0"/>
          </a:p>
        </p:txBody>
      </p:sp>
    </p:spTree>
    <p:extLst>
      <p:ext uri="{BB962C8B-B14F-4D97-AF65-F5344CB8AC3E}">
        <p14:creationId xmlns:p14="http://schemas.microsoft.com/office/powerpoint/2010/main" val="139375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GB" dirty="0" smtClean="0"/>
              <a:t>Layers of Cloud-based Internet of Things (</a:t>
            </a:r>
            <a:r>
              <a:rPr lang="en-GB" dirty="0" err="1" smtClean="0"/>
              <a:t>IoT</a:t>
            </a:r>
            <a:r>
              <a:rPr lang="en-GB" dirty="0" smtClean="0"/>
              <a:t>)</a:t>
            </a:r>
          </a:p>
          <a:p>
            <a:r>
              <a:rPr lang="en-GB" dirty="0" smtClean="0"/>
              <a:t>Mobile Web Services and Cloud Services</a:t>
            </a:r>
          </a:p>
          <a:p>
            <a:r>
              <a:rPr lang="en-GB" dirty="0" smtClean="0"/>
              <a:t>Issues with Cloud-centric </a:t>
            </a:r>
            <a:r>
              <a:rPr lang="en-GB" dirty="0" err="1" smtClean="0"/>
              <a:t>IoT</a:t>
            </a:r>
            <a:endParaRPr lang="en-GB" dirty="0" smtClean="0"/>
          </a:p>
          <a:p>
            <a:r>
              <a:rPr lang="en-GB" dirty="0" smtClean="0"/>
              <a:t>Fog Computing &amp; Research Roadmap</a:t>
            </a:r>
            <a:endParaRPr lang="en-GB" dirty="0"/>
          </a:p>
        </p:txBody>
      </p:sp>
      <p:sp>
        <p:nvSpPr>
          <p:cNvPr id="10" name="Rectangle 9"/>
          <p:cNvSpPr/>
          <p:nvPr/>
        </p:nvSpPr>
        <p:spPr>
          <a:xfrm>
            <a:off x="5715000" y="5756831"/>
            <a:ext cx="2332305" cy="369332"/>
          </a:xfrm>
          <a:prstGeom prst="rect">
            <a:avLst/>
          </a:prstGeom>
        </p:spPr>
        <p:txBody>
          <a:bodyPr wrap="none">
            <a:spAutoFit/>
          </a:bodyPr>
          <a:lstStyle/>
          <a:p>
            <a:r>
              <a:rPr lang="et-EE" dirty="0" smtClean="0">
                <a:solidFill>
                  <a:srgbClr val="C00000"/>
                </a:solidFill>
              </a:rPr>
              <a:t>[</a:t>
            </a:r>
            <a:r>
              <a:rPr lang="en-US" dirty="0" smtClean="0">
                <a:solidFill>
                  <a:srgbClr val="C00000"/>
                </a:solidFill>
              </a:rPr>
              <a:t>Srirama</a:t>
            </a:r>
            <a:r>
              <a:rPr lang="et-EE" dirty="0">
                <a:solidFill>
                  <a:srgbClr val="C00000"/>
                </a:solidFill>
              </a:rPr>
              <a:t>, </a:t>
            </a:r>
            <a:r>
              <a:rPr lang="en-US" dirty="0">
                <a:solidFill>
                  <a:srgbClr val="C00000"/>
                </a:solidFill>
              </a:rPr>
              <a:t>CSIICT</a:t>
            </a:r>
            <a:r>
              <a:rPr lang="et-EE" dirty="0">
                <a:solidFill>
                  <a:srgbClr val="C00000"/>
                </a:solidFill>
              </a:rPr>
              <a:t> 201</a:t>
            </a:r>
            <a:r>
              <a:rPr lang="en-GB" dirty="0">
                <a:solidFill>
                  <a:srgbClr val="C00000"/>
                </a:solidFill>
              </a:rPr>
              <a:t>7</a:t>
            </a:r>
            <a:r>
              <a:rPr lang="et-EE" dirty="0">
                <a:solidFill>
                  <a:srgbClr val="C00000"/>
                </a:solidFill>
              </a:rPr>
              <a:t>]</a:t>
            </a:r>
            <a:endParaRPr lang="en-GB" dirty="0"/>
          </a:p>
        </p:txBody>
      </p:sp>
      <p:sp>
        <p:nvSpPr>
          <p:cNvPr id="4" name="Date Placeholder 3"/>
          <p:cNvSpPr>
            <a:spLocks noGrp="1"/>
          </p:cNvSpPr>
          <p:nvPr>
            <p:ph type="dt" sz="half" idx="10"/>
          </p:nvPr>
        </p:nvSpPr>
        <p:spPr/>
        <p:txBody>
          <a:bodyPr/>
          <a:lstStyle/>
          <a:p>
            <a:fld id="{527C594A-4ACF-4B1D-AEC6-FDDECBDAAD1A}"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Cloud Computing</a:t>
            </a:r>
          </a:p>
        </p:txBody>
      </p:sp>
      <p:sp>
        <p:nvSpPr>
          <p:cNvPr id="49155" name="Content Placeholder 2"/>
          <p:cNvSpPr>
            <a:spLocks noGrp="1"/>
          </p:cNvSpPr>
          <p:nvPr>
            <p:ph idx="1"/>
          </p:nvPr>
        </p:nvSpPr>
        <p:spPr/>
        <p:txBody>
          <a:bodyPr>
            <a:normAutofit fontScale="85000" lnSpcReduction="20000"/>
          </a:bodyPr>
          <a:lstStyle/>
          <a:p>
            <a:pPr eaLnBrk="1" hangingPunct="1"/>
            <a:r>
              <a:rPr lang="en-US" dirty="0" smtClean="0"/>
              <a:t>Computing as a utility</a:t>
            </a:r>
          </a:p>
          <a:p>
            <a:pPr lvl="1" eaLnBrk="1" hangingPunct="1"/>
            <a:r>
              <a:rPr lang="en-US" dirty="0" smtClean="0"/>
              <a:t>Utility services e.g. water, electricity, gas etc</a:t>
            </a:r>
          </a:p>
          <a:p>
            <a:pPr lvl="1" eaLnBrk="1" hangingPunct="1"/>
            <a:r>
              <a:rPr lang="en-US" dirty="0" smtClean="0"/>
              <a:t>Consumers pay based on their usage</a:t>
            </a:r>
          </a:p>
          <a:p>
            <a:pPr lvl="0"/>
            <a:endParaRPr lang="en-US" dirty="0" smtClean="0"/>
          </a:p>
          <a:p>
            <a:pPr lvl="0"/>
            <a:endParaRPr lang="en-US" dirty="0" smtClean="0"/>
          </a:p>
          <a:p>
            <a:pPr lvl="0"/>
            <a:endParaRPr lang="en-US" dirty="0" smtClean="0"/>
          </a:p>
          <a:p>
            <a:pPr lvl="0"/>
            <a:endParaRPr lang="en-US" dirty="0" smtClean="0"/>
          </a:p>
          <a:p>
            <a:pPr lvl="0"/>
            <a:r>
              <a:rPr lang="en-US" dirty="0" smtClean="0"/>
              <a:t>Cloud Computing characteristics </a:t>
            </a:r>
          </a:p>
          <a:p>
            <a:pPr lvl="1"/>
            <a:r>
              <a:rPr lang="en-US" dirty="0" smtClean="0">
                <a:ea typeface="ＭＳ Ｐゴシック" charset="-128"/>
              </a:rPr>
              <a:t>Illusion of infinite resources</a:t>
            </a:r>
          </a:p>
          <a:p>
            <a:pPr lvl="1"/>
            <a:r>
              <a:rPr lang="en-US" dirty="0" smtClean="0">
                <a:ea typeface="ＭＳ Ｐゴシック" charset="-128"/>
              </a:rPr>
              <a:t>No up-front cost</a:t>
            </a:r>
          </a:p>
          <a:p>
            <a:pPr lvl="1"/>
            <a:r>
              <a:rPr lang="en-US" dirty="0" smtClean="0">
                <a:ea typeface="ＭＳ Ｐゴシック" charset="-128"/>
              </a:rPr>
              <a:t>Fine-grained billing (e.g. hourly) </a:t>
            </a:r>
          </a:p>
        </p:txBody>
      </p:sp>
      <p:pic>
        <p:nvPicPr>
          <p:cNvPr id="2050" name="Picture 2"/>
          <p:cNvPicPr>
            <a:picLocks noChangeAspect="1" noChangeArrowheads="1"/>
          </p:cNvPicPr>
          <p:nvPr/>
        </p:nvPicPr>
        <p:blipFill>
          <a:blip r:embed="rId3" cstate="print"/>
          <a:srcRect/>
          <a:stretch>
            <a:fillRect/>
          </a:stretch>
        </p:blipFill>
        <p:spPr bwMode="auto">
          <a:xfrm>
            <a:off x="4114800" y="2773543"/>
            <a:ext cx="4343400" cy="1493657"/>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238E091D-20DF-4684-836E-97B168E9BA0A}" type="datetime1">
              <a:rPr lang="en-GB" smtClean="0"/>
              <a:t>19/10/2019</a:t>
            </a:fld>
            <a:endParaRPr lang="en-US"/>
          </a:p>
        </p:txBody>
      </p:sp>
      <p:sp>
        <p:nvSpPr>
          <p:cNvPr id="5" name="Footer Placeholder 4"/>
          <p:cNvSpPr>
            <a:spLocks noGrp="1"/>
          </p:cNvSpPr>
          <p:nvPr>
            <p:ph type="ftr" sz="quarter" idx="12"/>
          </p:nvPr>
        </p:nvSpPr>
        <p:spPr/>
        <p:txBody>
          <a:bodyPr/>
          <a:lstStyle/>
          <a:p>
            <a:r>
              <a:rPr lang="en-US" smtClean="0"/>
              <a:t>Satish Srirama</a:t>
            </a:r>
            <a:endParaRPr lang="en-US" dirty="0"/>
          </a:p>
        </p:txBody>
      </p:sp>
      <p:sp>
        <p:nvSpPr>
          <p:cNvPr id="6" name="Slide Number Placeholder 5"/>
          <p:cNvSpPr>
            <a:spLocks noGrp="1"/>
          </p:cNvSpPr>
          <p:nvPr>
            <p:ph type="sldNum" sz="quarter" idx="11"/>
          </p:nvPr>
        </p:nvSpPr>
        <p:spPr/>
        <p:txBody>
          <a:bodyPr/>
          <a:lstStyle/>
          <a:p>
            <a:fld id="{5E13CB73-4A80-4381-9D36-E4FAC6A4A2C5}" type="slidenum">
              <a:rPr lang="en-US" smtClean="0"/>
              <a:pPr/>
              <a:t>7</a:t>
            </a:fld>
            <a:endParaRPr lang="en-US" dirty="0"/>
          </a:p>
        </p:txBody>
      </p:sp>
    </p:spTree>
    <p:extLst>
      <p:ext uri="{BB962C8B-B14F-4D97-AF65-F5344CB8AC3E}">
        <p14:creationId xmlns:p14="http://schemas.microsoft.com/office/powerpoint/2010/main" val="945034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of Cloud Computing</a:t>
            </a:r>
            <a:endParaRPr lang="en-GB" dirty="0"/>
          </a:p>
        </p:txBody>
      </p:sp>
      <p:sp>
        <p:nvSpPr>
          <p:cNvPr id="3" name="Content Placeholder 2"/>
          <p:cNvSpPr>
            <a:spLocks noGrp="1"/>
          </p:cNvSpPr>
          <p:nvPr>
            <p:ph idx="1"/>
          </p:nvPr>
        </p:nvSpPr>
        <p:spPr>
          <a:xfrm>
            <a:off x="457200" y="1600201"/>
            <a:ext cx="8229600" cy="4435474"/>
          </a:xfrm>
        </p:spPr>
        <p:txBody>
          <a:bodyPr>
            <a:normAutofit fontScale="92500" lnSpcReduction="10000"/>
          </a:bodyPr>
          <a:lstStyle/>
          <a:p>
            <a:r>
              <a:rPr lang="en-GB" dirty="0" smtClean="0"/>
              <a:t>Cloud computing has emerged as one of the most prominent platforms instigating </a:t>
            </a:r>
          </a:p>
          <a:p>
            <a:pPr lvl="1"/>
            <a:r>
              <a:rPr lang="en-GB" dirty="0" smtClean="0"/>
              <a:t>Enterprise applications</a:t>
            </a:r>
          </a:p>
          <a:p>
            <a:pPr lvl="1"/>
            <a:r>
              <a:rPr lang="en-GB" dirty="0" smtClean="0"/>
              <a:t>Social networking applications</a:t>
            </a:r>
            <a:r>
              <a:rPr lang="et-EE" dirty="0" smtClean="0"/>
              <a:t> </a:t>
            </a:r>
            <a:r>
              <a:rPr lang="en-GB" dirty="0" smtClean="0"/>
              <a:t>etc.</a:t>
            </a:r>
          </a:p>
          <a:p>
            <a:r>
              <a:rPr lang="en-GB" dirty="0" smtClean="0"/>
              <a:t>Now </a:t>
            </a:r>
            <a:r>
              <a:rPr lang="en-GB" dirty="0" err="1" smtClean="0"/>
              <a:t>IoT</a:t>
            </a:r>
            <a:r>
              <a:rPr lang="en-GB" dirty="0" smtClean="0"/>
              <a:t> is emerging as another important domain</a:t>
            </a:r>
          </a:p>
          <a:p>
            <a:pPr lvl="1"/>
            <a:r>
              <a:rPr lang="en-GB" dirty="0" smtClean="0"/>
              <a:t>In realizing smart environment,</a:t>
            </a:r>
          </a:p>
          <a:p>
            <a:pPr marL="457200" lvl="1" indent="0">
              <a:buNone/>
            </a:pPr>
            <a:r>
              <a:rPr lang="en-GB" dirty="0" smtClean="0"/>
              <a:t>smart cities, smart healthcare etc.</a:t>
            </a:r>
          </a:p>
          <a:p>
            <a:r>
              <a:rPr lang="en-GB" dirty="0" smtClean="0"/>
              <a:t>Cloud has huge potential to drive </a:t>
            </a:r>
            <a:r>
              <a:rPr lang="en-GB" dirty="0" err="1" smtClean="0"/>
              <a:t>IoT</a:t>
            </a:r>
            <a:endParaRPr lang="en-GB" dirty="0" smtClean="0"/>
          </a:p>
          <a:p>
            <a:pPr marL="457200" lvl="1" indent="0">
              <a:buNone/>
            </a:pPr>
            <a:endParaRPr lang="en-GB" dirty="0"/>
          </a:p>
        </p:txBody>
      </p:sp>
      <p:sp>
        <p:nvSpPr>
          <p:cNvPr id="7" name="Oval 6"/>
          <p:cNvSpPr/>
          <p:nvPr/>
        </p:nvSpPr>
        <p:spPr>
          <a:xfrm>
            <a:off x="6019800" y="3886200"/>
            <a:ext cx="1752600" cy="12954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Cloud Computing</a:t>
            </a:r>
            <a:endParaRPr lang="en-GB" dirty="0"/>
          </a:p>
        </p:txBody>
      </p:sp>
      <p:sp>
        <p:nvSpPr>
          <p:cNvPr id="8" name="Oval 7"/>
          <p:cNvSpPr/>
          <p:nvPr/>
        </p:nvSpPr>
        <p:spPr>
          <a:xfrm>
            <a:off x="7391400" y="3886200"/>
            <a:ext cx="1752600" cy="1295400"/>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 Computing</a:t>
            </a:r>
            <a:endParaRPr lang="en-GB" dirty="0"/>
          </a:p>
        </p:txBody>
      </p:sp>
      <p:sp>
        <p:nvSpPr>
          <p:cNvPr id="9" name="Oval 8"/>
          <p:cNvSpPr/>
          <p:nvPr/>
        </p:nvSpPr>
        <p:spPr>
          <a:xfrm>
            <a:off x="6781800" y="4800599"/>
            <a:ext cx="1676400" cy="1311275"/>
          </a:xfrm>
          <a:prstGeom prst="ellipse">
            <a:avLst/>
          </a:prstGeom>
          <a:solidFill>
            <a:srgbClr val="00206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Internet of Things</a:t>
            </a:r>
            <a:endParaRPr lang="en-GB" dirty="0"/>
          </a:p>
        </p:txBody>
      </p:sp>
      <p:sp>
        <p:nvSpPr>
          <p:cNvPr id="10" name="Date Placeholder 9"/>
          <p:cNvSpPr>
            <a:spLocks noGrp="1"/>
          </p:cNvSpPr>
          <p:nvPr>
            <p:ph type="dt" sz="half" idx="10"/>
          </p:nvPr>
        </p:nvSpPr>
        <p:spPr/>
        <p:txBody>
          <a:bodyPr/>
          <a:lstStyle/>
          <a:p>
            <a:fld id="{DD9A376E-EACC-4A6F-B9F8-599893FDC3D5}" type="datetime1">
              <a:rPr lang="en-GB" smtClean="0"/>
              <a:t>19/10/2019</a:t>
            </a:fld>
            <a:endParaRPr lang="en-US"/>
          </a:p>
        </p:txBody>
      </p:sp>
      <p:sp>
        <p:nvSpPr>
          <p:cNvPr id="11" name="Footer Placeholder 10"/>
          <p:cNvSpPr>
            <a:spLocks noGrp="1"/>
          </p:cNvSpPr>
          <p:nvPr>
            <p:ph type="ftr" sz="quarter" idx="12"/>
          </p:nvPr>
        </p:nvSpPr>
        <p:spPr/>
        <p:txBody>
          <a:bodyPr/>
          <a:lstStyle/>
          <a:p>
            <a:r>
              <a:rPr lang="en-US" smtClean="0"/>
              <a:t>Satish Srirama</a:t>
            </a:r>
            <a:endParaRPr lang="en-US" dirty="0"/>
          </a:p>
        </p:txBody>
      </p:sp>
      <p:sp>
        <p:nvSpPr>
          <p:cNvPr id="12" name="Slide Number Placeholder 11"/>
          <p:cNvSpPr>
            <a:spLocks noGrp="1"/>
          </p:cNvSpPr>
          <p:nvPr>
            <p:ph type="sldNum" sz="quarter" idx="11"/>
          </p:nvPr>
        </p:nvSpPr>
        <p:spPr/>
        <p:txBody>
          <a:bodyPr/>
          <a:lstStyle/>
          <a:p>
            <a:fld id="{5E13CB73-4A80-4381-9D36-E4FAC6A4A2C5}" type="slidenum">
              <a:rPr lang="en-US" smtClean="0"/>
              <a:pPr/>
              <a:t>8</a:t>
            </a:fld>
            <a:endParaRPr lang="en-US" dirty="0"/>
          </a:p>
        </p:txBody>
      </p:sp>
    </p:spTree>
    <p:extLst>
      <p:ext uri="{BB962C8B-B14F-4D97-AF65-F5344CB8AC3E}">
        <p14:creationId xmlns:p14="http://schemas.microsoft.com/office/powerpoint/2010/main" val="194989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 (</a:t>
            </a:r>
            <a:r>
              <a:rPr lang="en-US" dirty="0" smtClean="0"/>
              <a:t>IoT</a:t>
            </a:r>
            <a:r>
              <a:rPr lang="en-US" dirty="0"/>
              <a:t>)</a:t>
            </a:r>
          </a:p>
        </p:txBody>
      </p:sp>
      <p:sp>
        <p:nvSpPr>
          <p:cNvPr id="3" name="Content Placeholder 2"/>
          <p:cNvSpPr>
            <a:spLocks noGrp="1"/>
          </p:cNvSpPr>
          <p:nvPr>
            <p:ph idx="1"/>
          </p:nvPr>
        </p:nvSpPr>
        <p:spPr/>
        <p:txBody>
          <a:bodyPr>
            <a:normAutofit/>
          </a:bodyPr>
          <a:lstStyle/>
          <a:p>
            <a:r>
              <a:rPr lang="en-US" dirty="0" smtClean="0"/>
              <a:t>IoT</a:t>
            </a:r>
            <a:r>
              <a:rPr lang="en-US" i="1" dirty="0" smtClean="0"/>
              <a:t> </a:t>
            </a:r>
            <a:r>
              <a:rPr lang="en-US" i="1" dirty="0"/>
              <a:t>allows people and things to be </a:t>
            </a:r>
            <a:r>
              <a:rPr lang="en-US" i="1" dirty="0" smtClean="0"/>
              <a:t>connected</a:t>
            </a:r>
          </a:p>
          <a:p>
            <a:pPr lvl="1"/>
            <a:r>
              <a:rPr lang="en-US" b="1" i="1" dirty="0" smtClean="0"/>
              <a:t>Anytime</a:t>
            </a:r>
            <a:r>
              <a:rPr lang="en-US" i="1" dirty="0"/>
              <a:t>, </a:t>
            </a:r>
            <a:r>
              <a:rPr lang="en-US" b="1" i="1" dirty="0"/>
              <a:t>Anyplace</a:t>
            </a:r>
            <a:r>
              <a:rPr lang="en-US" i="1" dirty="0"/>
              <a:t>, with </a:t>
            </a:r>
            <a:r>
              <a:rPr lang="en-US" b="1" i="1" dirty="0"/>
              <a:t>Anything</a:t>
            </a:r>
            <a:r>
              <a:rPr lang="en-US" i="1" dirty="0"/>
              <a:t> and </a:t>
            </a:r>
            <a:r>
              <a:rPr lang="en-US" b="1" i="1" dirty="0"/>
              <a:t>Anyone</a:t>
            </a:r>
            <a:r>
              <a:rPr lang="en-US" i="1" dirty="0"/>
              <a:t>, ideally using </a:t>
            </a:r>
            <a:r>
              <a:rPr lang="en-US" b="1" i="1" dirty="0"/>
              <a:t>Any</a:t>
            </a:r>
            <a:r>
              <a:rPr lang="en-US" i="1" dirty="0"/>
              <a:t> </a:t>
            </a:r>
            <a:r>
              <a:rPr lang="en-US" b="1" i="1" dirty="0"/>
              <a:t>path/network</a:t>
            </a:r>
            <a:r>
              <a:rPr lang="en-US" i="1" dirty="0"/>
              <a:t> and </a:t>
            </a:r>
            <a:r>
              <a:rPr lang="en-US" b="1" i="1" dirty="0"/>
              <a:t>Any </a:t>
            </a:r>
            <a:r>
              <a:rPr lang="en-US" b="1" i="1" dirty="0" smtClean="0"/>
              <a:t>service</a:t>
            </a:r>
            <a:r>
              <a:rPr lang="et-EE" dirty="0" smtClean="0"/>
              <a:t> </a:t>
            </a:r>
            <a:r>
              <a:rPr lang="en-US" sz="1600" dirty="0">
                <a:solidFill>
                  <a:srgbClr val="C00000"/>
                </a:solidFill>
              </a:rPr>
              <a:t>[European Research Cluster on IoT]</a:t>
            </a:r>
          </a:p>
          <a:p>
            <a:r>
              <a:rPr lang="en-US" dirty="0"/>
              <a:t>More connected devices than people</a:t>
            </a:r>
          </a:p>
          <a:p>
            <a:r>
              <a:rPr lang="en-US" dirty="0" smtClean="0"/>
              <a:t>Cisco believes the market size will be </a:t>
            </a:r>
            <a:r>
              <a:rPr lang="en-US" dirty="0" smtClean="0">
                <a:solidFill>
                  <a:srgbClr val="FF0000"/>
                </a:solidFill>
              </a:rPr>
              <a:t>$19 trillion</a:t>
            </a:r>
            <a:r>
              <a:rPr lang="en-US" dirty="0" smtClean="0"/>
              <a:t> by 2025</a:t>
            </a:r>
          </a:p>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10" y="3623013"/>
            <a:ext cx="5357490" cy="323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4CD286B8-9C83-4200-A7C1-323F71BBEB1D}" type="datetime1">
              <a:rPr lang="en-GB" smtClean="0"/>
              <a:t>19/10/2019</a:t>
            </a:fld>
            <a:endParaRPr lang="en-US"/>
          </a:p>
        </p:txBody>
      </p:sp>
    </p:spTree>
    <p:extLst>
      <p:ext uri="{BB962C8B-B14F-4D97-AF65-F5344CB8AC3E}">
        <p14:creationId xmlns:p14="http://schemas.microsoft.com/office/powerpoint/2010/main" val="15376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lou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155837</TotalTime>
  <Words>2746</Words>
  <Application>Microsoft Office PowerPoint</Application>
  <PresentationFormat>On-screen Show (4:3)</PresentationFormat>
  <Paragraphs>434</Paragraphs>
  <Slides>32</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Calibri</vt:lpstr>
      <vt:lpstr>Cloud slides</vt:lpstr>
      <vt:lpstr>Fog Computing: Beyond Mobile and Cloud Centric Internet of Things </vt:lpstr>
      <vt:lpstr>Who am I</vt:lpstr>
      <vt:lpstr>PowerPoint Presentation</vt:lpstr>
      <vt:lpstr>PowerPoint Presentation</vt:lpstr>
      <vt:lpstr>Main Research Activities</vt:lpstr>
      <vt:lpstr>Outline</vt:lpstr>
      <vt:lpstr>Cloud Computing</vt:lpstr>
      <vt:lpstr>Potential of Cloud Computing</vt:lpstr>
      <vt:lpstr>Internet of Things (IoT)</vt:lpstr>
      <vt:lpstr>PowerPoint Presentation</vt:lpstr>
      <vt:lpstr>Layers of Cloud-based IoT</vt:lpstr>
      <vt:lpstr>Sensing and Smart Devices</vt:lpstr>
      <vt:lpstr>Gateway/Connectivity Nodes</vt:lpstr>
      <vt:lpstr>Light-weight Mobile Hosts for Sensor Mediation</vt:lpstr>
      <vt:lpstr>Limitations with Mobiles</vt:lpstr>
      <vt:lpstr>Mobile Cloud</vt:lpstr>
      <vt:lpstr>IoT Data Processing on Cloud</vt:lpstr>
      <vt:lpstr>Issues with Cloud-centric IoT</vt:lpstr>
      <vt:lpstr>Fog Computing</vt:lpstr>
      <vt:lpstr>Fog Computing – Research Challenges</vt:lpstr>
      <vt:lpstr>Fog Computing – Research Challenges - continued</vt:lpstr>
      <vt:lpstr>Fog Computing – Research Challenges - continued</vt:lpstr>
      <vt:lpstr>Fog Computing – Research Challenges - continued</vt:lpstr>
      <vt:lpstr>Fog Computing – Research Challenges - continued</vt:lpstr>
      <vt:lpstr>Serverless computing</vt:lpstr>
      <vt:lpstr>EU H2020 -RADON</vt:lpstr>
      <vt:lpstr>Research Roadmap – IoT &amp; Fog Computing</vt:lpstr>
      <vt:lpstr>PowerPoint Presentation</vt:lpstr>
      <vt:lpstr>Emerging trends and impact areas for cloud</vt:lpstr>
      <vt:lpstr>PowerPoint Presentation</vt:lpstr>
      <vt:lpstr>IoT and Smart Solutions Laboratory </vt:lpstr>
      <vt:lpstr>Thank you for your attention</vt:lpstr>
    </vt:vector>
  </TitlesOfParts>
  <Company>Tartu Ülikool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srirama</dc:creator>
  <cp:lastModifiedBy>Satish Narayana Srirama</cp:lastModifiedBy>
  <cp:revision>3554</cp:revision>
  <cp:lastPrinted>2019-10-18T10:51:46Z</cp:lastPrinted>
  <dcterms:created xsi:type="dcterms:W3CDTF">2010-02-19T08:37:15Z</dcterms:created>
  <dcterms:modified xsi:type="dcterms:W3CDTF">2019-10-19T05:41:04Z</dcterms:modified>
</cp:coreProperties>
</file>