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58" r:id="rId3"/>
    <p:sldId id="269" r:id="rId4"/>
    <p:sldId id="272" r:id="rId5"/>
    <p:sldId id="270" r:id="rId6"/>
    <p:sldId id="271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7" r:id="rId19"/>
    <p:sldId id="288" r:id="rId20"/>
    <p:sldId id="286" r:id="rId21"/>
    <p:sldId id="26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49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Choosing </a:t>
            </a:r>
            <a:r>
              <a:rPr lang="et-EE" sz="4000" dirty="0" smtClean="0"/>
              <a:t>p</a:t>
            </a:r>
            <a:r>
              <a:rPr lang="en-US" sz="4000" dirty="0" err="1" smtClean="0"/>
              <a:t>redictor</a:t>
            </a:r>
            <a:r>
              <a:rPr lang="en-US" sz="4000" dirty="0" smtClean="0"/>
              <a:t> </a:t>
            </a:r>
            <a:r>
              <a:rPr lang="en-US" sz="4000" dirty="0"/>
              <a:t>variables in a linear model: making use of </a:t>
            </a:r>
            <a:r>
              <a:rPr lang="en-US" sz="4000" dirty="0" err="1"/>
              <a:t>DAGs</a:t>
            </a:r>
            <a:endParaRPr lang="en-US" sz="40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V46 </a:t>
            </a:r>
            <a:r>
              <a:rPr lang="et-EE" dirty="0" err="1" smtClean="0"/>
              <a:t>StatisticsCorner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Ants Kaasik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TARTU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E77F1-36FB-414B-92EA-4F46364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18.11.2019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88864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Direct</a:t>
            </a:r>
            <a:r>
              <a:rPr lang="et-EE" sz="2400" b="1" dirty="0" smtClean="0"/>
              <a:t> vs </a:t>
            </a:r>
            <a:r>
              <a:rPr lang="et-EE" sz="2400" b="1" dirty="0" err="1" smtClean="0"/>
              <a:t>indirect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effect</a:t>
            </a:r>
            <a:r>
              <a:rPr lang="et-EE" sz="2400" b="1" dirty="0"/>
              <a:t> </a:t>
            </a:r>
            <a:r>
              <a:rPr lang="et-EE" sz="2400" b="1" dirty="0" smtClean="0"/>
              <a:t>(3)</a:t>
            </a:r>
            <a:endParaRPr lang="et-E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960" y="161302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01884" y="1676400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HEALTHY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01884" y="3366726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FITNESS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58884" y="1843854"/>
            <a:ext cx="990600" cy="4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3884" y="2309487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884" y="2138065"/>
            <a:ext cx="2057400" cy="131442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27163" y="1907232"/>
            <a:ext cx="609600" cy="706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98998" y="2891397"/>
            <a:ext cx="968402" cy="711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4311" y="2309487"/>
            <a:ext cx="2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ENVIRONMENT</a:t>
            </a:r>
            <a:endParaRPr lang="et-EE" sz="2400" dirty="0" smtClean="0"/>
          </a:p>
          <a:p>
            <a:r>
              <a:rPr lang="et-EE" sz="2400" dirty="0" smtClean="0"/>
              <a:t>(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MEASURED</a:t>
            </a:r>
            <a:r>
              <a:rPr lang="et-EE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9217" y="5050029"/>
            <a:ext cx="773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treatment=rep(c(0,1</a:t>
            </a:r>
            <a:r>
              <a:rPr lang="en-US" dirty="0"/>
              <a:t>),</a:t>
            </a:r>
            <a:r>
              <a:rPr lang="en-US" dirty="0" smtClean="0"/>
              <a:t>each=</a:t>
            </a:r>
            <a:r>
              <a:rPr lang="et-EE" dirty="0" smtClean="0"/>
              <a:t>150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t-EE" dirty="0" err="1" smtClean="0"/>
              <a:t>envir</a:t>
            </a:r>
            <a:r>
              <a:rPr lang="en-US" dirty="0" smtClean="0"/>
              <a:t>=</a:t>
            </a:r>
            <a:r>
              <a:rPr lang="en-US" dirty="0" err="1" smtClean="0"/>
              <a:t>rbinom</a:t>
            </a:r>
            <a:r>
              <a:rPr lang="en-US" dirty="0" smtClean="0"/>
              <a:t>(</a:t>
            </a:r>
            <a:r>
              <a:rPr lang="et-EE" dirty="0" smtClean="0"/>
              <a:t>300</a:t>
            </a:r>
            <a:r>
              <a:rPr lang="en-US" dirty="0" smtClean="0"/>
              <a:t>,1,0.5</a:t>
            </a:r>
            <a:r>
              <a:rPr lang="en-US" dirty="0"/>
              <a:t>)</a:t>
            </a:r>
          </a:p>
          <a:p>
            <a:r>
              <a:rPr lang="en-US" dirty="0" smtClean="0"/>
              <a:t>healthy=</a:t>
            </a:r>
            <a:r>
              <a:rPr lang="en-US" dirty="0" err="1" smtClean="0"/>
              <a:t>rbinom</a:t>
            </a:r>
            <a:r>
              <a:rPr lang="en-US" dirty="0" smtClean="0"/>
              <a:t>(</a:t>
            </a:r>
            <a:r>
              <a:rPr lang="et-EE" dirty="0" smtClean="0"/>
              <a:t>300</a:t>
            </a:r>
            <a:r>
              <a:rPr lang="en-US" dirty="0" smtClean="0"/>
              <a:t>,1,0.3 </a:t>
            </a:r>
            <a:r>
              <a:rPr lang="en-US" dirty="0"/>
              <a:t>+ treatment*0.3 + </a:t>
            </a:r>
            <a:r>
              <a:rPr lang="et-EE" dirty="0" err="1" smtClean="0"/>
              <a:t>envir</a:t>
            </a:r>
            <a:r>
              <a:rPr lang="en-US" dirty="0" smtClean="0"/>
              <a:t>*0.4</a:t>
            </a:r>
            <a:r>
              <a:rPr lang="en-US" dirty="0"/>
              <a:t>)</a:t>
            </a:r>
          </a:p>
          <a:p>
            <a:r>
              <a:rPr lang="en-US" dirty="0"/>
              <a:t>fitness=</a:t>
            </a:r>
            <a:r>
              <a:rPr lang="en-US" dirty="0" err="1"/>
              <a:t>rnorm</a:t>
            </a:r>
            <a:r>
              <a:rPr lang="en-US" dirty="0"/>
              <a:t>(n,healthy+2*habitat)</a:t>
            </a:r>
          </a:p>
          <a:p>
            <a:r>
              <a:rPr lang="en-US" dirty="0"/>
              <a:t>m1=lm(</a:t>
            </a:r>
            <a:r>
              <a:rPr lang="en-US" dirty="0" err="1"/>
              <a:t>fitness~treatment+healthy</a:t>
            </a:r>
            <a:r>
              <a:rPr lang="en-US" dirty="0" smtClean="0"/>
              <a:t>)</a:t>
            </a:r>
            <a:endParaRPr lang="et-EE" dirty="0" smtClean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83585"/>
            <a:ext cx="7525567" cy="13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88864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Direct</a:t>
            </a:r>
            <a:r>
              <a:rPr lang="et-EE" sz="2400" b="1" dirty="0" smtClean="0"/>
              <a:t> vs </a:t>
            </a:r>
            <a:r>
              <a:rPr lang="et-EE" sz="2400" b="1" dirty="0" err="1" smtClean="0"/>
              <a:t>indirect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effect</a:t>
            </a:r>
            <a:r>
              <a:rPr lang="et-EE" sz="2400" b="1" dirty="0"/>
              <a:t> </a:t>
            </a:r>
            <a:r>
              <a:rPr lang="et-EE" sz="2400" b="1" dirty="0" smtClean="0"/>
              <a:t>(4)</a:t>
            </a:r>
            <a:endParaRPr lang="et-E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960" y="161302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01884" y="1676400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HEALTHY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01884" y="3366726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FITNESS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58884" y="1843854"/>
            <a:ext cx="990600" cy="4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3884" y="2309487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884" y="2138065"/>
            <a:ext cx="2057400" cy="131442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27163" y="1907232"/>
            <a:ext cx="609600" cy="706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98998" y="2891397"/>
            <a:ext cx="968402" cy="711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4311" y="2309487"/>
            <a:ext cx="2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ENVIRONMENT</a:t>
            </a:r>
            <a:endParaRPr lang="et-EE" sz="2400" dirty="0" smtClean="0"/>
          </a:p>
          <a:p>
            <a:r>
              <a:rPr lang="et-EE" sz="2400" dirty="0" smtClean="0"/>
              <a:t>(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MEASURED</a:t>
            </a:r>
            <a:r>
              <a:rPr lang="et-EE" sz="2400" dirty="0" smtClean="0"/>
              <a:t>)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63" y="3246934"/>
            <a:ext cx="7525567" cy="1364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" y="4565801"/>
            <a:ext cx="1123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Why</a:t>
            </a:r>
            <a:r>
              <a:rPr lang="et-EE" sz="2400" dirty="0" smtClean="0"/>
              <a:t> </a:t>
            </a:r>
            <a:r>
              <a:rPr lang="et-EE" sz="2400" dirty="0" err="1" smtClean="0"/>
              <a:t>does</a:t>
            </a:r>
            <a:r>
              <a:rPr lang="et-EE" sz="2400" dirty="0" smtClean="0"/>
              <a:t> </a:t>
            </a:r>
            <a:r>
              <a:rPr lang="et-EE" sz="2400" dirty="0" err="1" smtClean="0"/>
              <a:t>knowing</a:t>
            </a:r>
            <a:r>
              <a:rPr lang="et-EE" sz="2400" dirty="0" smtClean="0"/>
              <a:t> 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proovide </a:t>
            </a:r>
            <a:r>
              <a:rPr lang="et-EE" sz="2400" dirty="0" err="1" smtClean="0"/>
              <a:t>information</a:t>
            </a:r>
            <a:r>
              <a:rPr lang="et-EE" sz="2400" dirty="0" smtClean="0"/>
              <a:t> </a:t>
            </a:r>
            <a:r>
              <a:rPr lang="et-EE" sz="2400" dirty="0" err="1" smtClean="0"/>
              <a:t>about</a:t>
            </a:r>
            <a:r>
              <a:rPr lang="et-EE" sz="2400" dirty="0" smtClean="0"/>
              <a:t> </a:t>
            </a:r>
            <a:r>
              <a:rPr lang="et-EE" sz="2400" dirty="0" err="1" smtClean="0"/>
              <a:t>fitness</a:t>
            </a:r>
            <a:r>
              <a:rPr lang="et-EE" sz="2400" dirty="0" smtClean="0"/>
              <a:t> </a:t>
            </a: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already</a:t>
            </a:r>
            <a:r>
              <a:rPr lang="et-EE" sz="2400" dirty="0" smtClean="0"/>
              <a:t> </a:t>
            </a:r>
            <a:r>
              <a:rPr lang="et-EE" sz="2400" dirty="0" err="1" smtClean="0"/>
              <a:t>know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health</a:t>
            </a:r>
            <a:r>
              <a:rPr lang="et-EE" sz="2400" dirty="0" smtClean="0"/>
              <a:t>?</a:t>
            </a:r>
          </a:p>
          <a:p>
            <a:endParaRPr lang="et-EE" sz="2400" dirty="0"/>
          </a:p>
          <a:p>
            <a:r>
              <a:rPr lang="et-EE" sz="2400" dirty="0" err="1" smtClean="0"/>
              <a:t>Because</a:t>
            </a:r>
            <a:r>
              <a:rPr lang="et-EE" sz="2400" dirty="0" smtClean="0"/>
              <a:t> </a:t>
            </a:r>
            <a:r>
              <a:rPr lang="et-EE" sz="2400" dirty="0" err="1" smtClean="0"/>
              <a:t>e.g</a:t>
            </a:r>
            <a:r>
              <a:rPr lang="et-EE" sz="2400" dirty="0" smtClean="0"/>
              <a:t>. </a:t>
            </a: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was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applied</a:t>
            </a:r>
            <a:r>
              <a:rPr lang="et-EE" sz="2400" dirty="0" smtClean="0"/>
              <a:t> </a:t>
            </a:r>
            <a:r>
              <a:rPr lang="et-EE" sz="2400" dirty="0" err="1" smtClean="0"/>
              <a:t>but</a:t>
            </a:r>
            <a:r>
              <a:rPr lang="et-EE" sz="2400" dirty="0" smtClean="0"/>
              <a:t> organism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healthy</a:t>
            </a:r>
            <a:r>
              <a:rPr lang="et-EE" sz="2400" dirty="0" smtClean="0"/>
              <a:t> </a:t>
            </a:r>
            <a:r>
              <a:rPr lang="et-EE" sz="2400" dirty="0" err="1" smtClean="0"/>
              <a:t>then</a:t>
            </a:r>
            <a:r>
              <a:rPr lang="et-EE" sz="2400" dirty="0" smtClean="0"/>
              <a:t> </a:t>
            </a: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probably</a:t>
            </a:r>
            <a:r>
              <a:rPr lang="et-EE" sz="2400" dirty="0" smtClean="0"/>
              <a:t> </a:t>
            </a:r>
            <a:r>
              <a:rPr lang="et-EE" sz="2400" dirty="0" err="1" smtClean="0"/>
              <a:t>because</a:t>
            </a:r>
            <a:r>
              <a:rPr lang="et-EE" sz="2400" dirty="0" smtClean="0"/>
              <a:t> of positiive </a:t>
            </a:r>
            <a:r>
              <a:rPr lang="et-EE" sz="2400" dirty="0" err="1" smtClean="0"/>
              <a:t>environment</a:t>
            </a:r>
            <a:r>
              <a:rPr lang="et-EE" sz="2400" dirty="0" smtClean="0"/>
              <a:t> </a:t>
            </a:r>
            <a:r>
              <a:rPr lang="et-EE" sz="2400" dirty="0" err="1" smtClean="0"/>
              <a:t>effect</a:t>
            </a:r>
            <a:r>
              <a:rPr lang="et-EE" sz="2400" dirty="0" smtClean="0"/>
              <a:t> and </a:t>
            </a:r>
            <a:r>
              <a:rPr lang="et-EE" sz="2400" dirty="0" err="1" smtClean="0"/>
              <a:t>thus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also</a:t>
            </a:r>
            <a:r>
              <a:rPr lang="et-EE" sz="2400" dirty="0" smtClean="0"/>
              <a:t> </a:t>
            </a:r>
            <a:r>
              <a:rPr lang="et-EE" sz="2400" dirty="0" err="1" smtClean="0"/>
              <a:t>expect</a:t>
            </a:r>
            <a:r>
              <a:rPr lang="et-EE" sz="2400" dirty="0" smtClean="0"/>
              <a:t> </a:t>
            </a:r>
            <a:r>
              <a:rPr lang="et-EE" sz="2400" dirty="0" err="1" smtClean="0"/>
              <a:t>higher</a:t>
            </a:r>
            <a:r>
              <a:rPr lang="et-EE" sz="2400" dirty="0" smtClean="0"/>
              <a:t> </a:t>
            </a:r>
            <a:r>
              <a:rPr lang="et-EE" sz="2400" dirty="0" err="1" smtClean="0"/>
              <a:t>fitness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7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3" y="1066800"/>
            <a:ext cx="5657850" cy="56489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88864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Direct</a:t>
            </a:r>
            <a:r>
              <a:rPr lang="et-EE" sz="2400" b="1" dirty="0" smtClean="0"/>
              <a:t> vs </a:t>
            </a:r>
            <a:r>
              <a:rPr lang="et-EE" sz="2400" b="1" dirty="0" err="1" smtClean="0"/>
              <a:t>indirect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effect</a:t>
            </a:r>
            <a:r>
              <a:rPr lang="et-EE" sz="2400" b="1" dirty="0"/>
              <a:t> </a:t>
            </a:r>
            <a:r>
              <a:rPr lang="et-EE" sz="2400" b="1" dirty="0" smtClean="0"/>
              <a:t>(5)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91009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healthy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9100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Healthy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859708" y="1450529"/>
            <a:ext cx="7013615" cy="1292671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54815" y="1465769"/>
            <a:ext cx="5018508" cy="1292671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94731" y="12658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treated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86400" y="3353485"/>
            <a:ext cx="4648201" cy="0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02708" y="3338245"/>
            <a:ext cx="7131893" cy="1841080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83369" y="3153579"/>
            <a:ext cx="19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Treated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4800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Indeed</a:t>
            </a:r>
            <a:r>
              <a:rPr lang="et-EE" sz="2400" dirty="0" smtClean="0"/>
              <a:t>, </a:t>
            </a:r>
            <a:r>
              <a:rPr lang="et-EE" sz="2400" dirty="0" err="1" smtClean="0"/>
              <a:t>given</a:t>
            </a:r>
            <a:r>
              <a:rPr lang="et-EE" sz="2400" dirty="0" smtClean="0"/>
              <a:t> </a:t>
            </a:r>
            <a:r>
              <a:rPr lang="et-EE" sz="2400" dirty="0" err="1" smtClean="0"/>
              <a:t>health</a:t>
            </a:r>
            <a:r>
              <a:rPr lang="et-EE" sz="2400" dirty="0" smtClean="0"/>
              <a:t> </a:t>
            </a:r>
            <a:r>
              <a:rPr lang="et-EE" sz="2400" dirty="0" err="1" smtClean="0"/>
              <a:t>status</a:t>
            </a:r>
            <a:r>
              <a:rPr lang="et-EE" sz="2400" dirty="0" smtClean="0"/>
              <a:t>, 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seems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lead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a </a:t>
            </a:r>
            <a:r>
              <a:rPr lang="et-EE" sz="2400" dirty="0" err="1" smtClean="0"/>
              <a:t>drop</a:t>
            </a:r>
            <a:r>
              <a:rPr lang="et-EE" sz="2400" dirty="0" smtClean="0"/>
              <a:t> in </a:t>
            </a:r>
            <a:r>
              <a:rPr lang="et-EE" sz="2400" dirty="0" err="1" smtClean="0"/>
              <a:t>fitness</a:t>
            </a:r>
            <a:r>
              <a:rPr lang="et-EE" sz="2400" dirty="0" smtClean="0"/>
              <a:t> </a:t>
            </a:r>
            <a:r>
              <a:rPr lang="et-EE" sz="2400" dirty="0" err="1" smtClean="0"/>
              <a:t>median</a:t>
            </a: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4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82" y="757372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Descendants</a:t>
            </a:r>
            <a:r>
              <a:rPr lang="et-EE" sz="2400" b="1" dirty="0" smtClean="0"/>
              <a:t>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28377" y="2435421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2968" y="1107152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14573" y="1639758"/>
            <a:ext cx="4572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00768" y="1107152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77318" y="1639758"/>
            <a:ext cx="3810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42970" y="427027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A) </a:t>
            </a:r>
            <a:r>
              <a:rPr lang="et-EE" sz="2400" dirty="0" err="1" smtClean="0"/>
              <a:t>FORK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4009" y="2435421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1107152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00205" y="1639758"/>
            <a:ext cx="4572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86400" y="1107152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91367" y="1591598"/>
            <a:ext cx="623423" cy="8438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81370" y="4247490"/>
            <a:ext cx="35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B</a:t>
            </a:r>
            <a:r>
              <a:rPr lang="et-EE" sz="2400" dirty="0" smtClean="0"/>
              <a:t>) </a:t>
            </a:r>
            <a:r>
              <a:rPr lang="et-EE" sz="2400" dirty="0" err="1" smtClean="0"/>
              <a:t>CHAIN</a:t>
            </a:r>
            <a:r>
              <a:rPr lang="et-EE" sz="2400" dirty="0" smtClean="0"/>
              <a:t> (</a:t>
            </a:r>
            <a:r>
              <a:rPr lang="et-EE" sz="2400" dirty="0" err="1" smtClean="0"/>
              <a:t>or</a:t>
            </a:r>
            <a:r>
              <a:rPr lang="et-EE" sz="2400" dirty="0" smtClean="0"/>
              <a:t> </a:t>
            </a:r>
            <a:r>
              <a:rPr lang="et-EE" sz="2400" dirty="0" err="1" smtClean="0"/>
              <a:t>PIPE</a:t>
            </a:r>
            <a:r>
              <a:rPr lang="et-EE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10098" y="2493448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83437" y="1254941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648039" y="1770726"/>
            <a:ext cx="529334" cy="66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34234" y="1254942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680703" y="1714498"/>
            <a:ext cx="629631" cy="778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8246" y="430762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C</a:t>
            </a:r>
            <a:r>
              <a:rPr lang="et-EE" sz="2400" dirty="0" smtClean="0"/>
              <a:t>) </a:t>
            </a:r>
            <a:r>
              <a:rPr lang="et-EE" sz="2400" dirty="0" err="1" smtClean="0"/>
              <a:t>COLLIDER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764489" y="2892436"/>
            <a:ext cx="3393" cy="8006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47071" y="2892495"/>
            <a:ext cx="44376" cy="8005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514262" y="2892495"/>
            <a:ext cx="44376" cy="8005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91801" y="3810009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D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714008" y="3729008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D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338420" y="3765006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655" y="4686933"/>
            <a:ext cx="100203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Quite</a:t>
            </a:r>
            <a:r>
              <a:rPr lang="et-EE" sz="2400" dirty="0" smtClean="0"/>
              <a:t> </a:t>
            </a:r>
            <a:r>
              <a:rPr lang="et-EE" sz="2400" dirty="0" err="1" smtClean="0"/>
              <a:t>often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have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measured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possible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</a:t>
            </a:r>
            <a:r>
              <a:rPr lang="et-EE" sz="2400" dirty="0" smtClean="0"/>
              <a:t> </a:t>
            </a:r>
            <a:r>
              <a:rPr lang="et-EE" sz="2400" dirty="0" err="1" smtClean="0"/>
              <a:t>directly</a:t>
            </a:r>
            <a:r>
              <a:rPr lang="et-EE" sz="2400" dirty="0" smtClean="0"/>
              <a:t> </a:t>
            </a:r>
            <a:r>
              <a:rPr lang="et-EE" sz="2400" dirty="0" err="1" smtClean="0"/>
              <a:t>but</a:t>
            </a:r>
            <a:r>
              <a:rPr lang="et-EE" sz="2400" dirty="0" smtClean="0"/>
              <a:t> </a:t>
            </a:r>
            <a:r>
              <a:rPr lang="et-EE" sz="2400" dirty="0" err="1" smtClean="0"/>
              <a:t>only</a:t>
            </a:r>
            <a:r>
              <a:rPr lang="et-EE" sz="2400" dirty="0" smtClean="0"/>
              <a:t> </a:t>
            </a:r>
            <a:r>
              <a:rPr lang="et-EE" sz="2400" dirty="0" err="1" smtClean="0"/>
              <a:t>have</a:t>
            </a:r>
            <a:r>
              <a:rPr lang="et-EE" sz="2400" dirty="0" smtClean="0"/>
              <a:t> a </a:t>
            </a:r>
            <a:r>
              <a:rPr lang="et-EE" sz="2400" dirty="0" err="1" smtClean="0"/>
              <a:t>descendant</a:t>
            </a:r>
            <a:r>
              <a:rPr lang="et-EE" sz="2400" dirty="0" smtClean="0"/>
              <a:t> of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available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consideration</a:t>
            </a:r>
            <a:endParaRPr lang="et-EE" sz="2400" dirty="0" smtClean="0"/>
          </a:p>
          <a:p>
            <a:endParaRPr lang="et-EE" sz="900" dirty="0"/>
          </a:p>
          <a:p>
            <a:r>
              <a:rPr lang="et-EE" sz="2400" dirty="0" err="1" smtClean="0"/>
              <a:t>Conditioning</a:t>
            </a:r>
            <a:r>
              <a:rPr lang="et-EE" sz="2400" dirty="0" smtClean="0"/>
              <a:t> on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has</a:t>
            </a:r>
            <a:r>
              <a:rPr lang="et-EE" sz="2400" dirty="0" smtClean="0"/>
              <a:t> a </a:t>
            </a:r>
            <a:r>
              <a:rPr lang="et-EE" sz="2400" dirty="0" err="1" smtClean="0"/>
              <a:t>similar</a:t>
            </a:r>
            <a:r>
              <a:rPr lang="et-EE" sz="2400" dirty="0" smtClean="0"/>
              <a:t> (</a:t>
            </a:r>
            <a:r>
              <a:rPr lang="et-EE" sz="2400" dirty="0" err="1" smtClean="0"/>
              <a:t>but</a:t>
            </a:r>
            <a:r>
              <a:rPr lang="et-EE" sz="2400" dirty="0" smtClean="0"/>
              <a:t> </a:t>
            </a:r>
            <a:r>
              <a:rPr lang="et-EE" sz="2400" dirty="0" err="1" smtClean="0"/>
              <a:t>smaller</a:t>
            </a:r>
            <a:r>
              <a:rPr lang="et-EE" sz="2400" dirty="0" smtClean="0"/>
              <a:t>) </a:t>
            </a:r>
            <a:r>
              <a:rPr lang="et-EE" sz="2400" dirty="0" err="1" smtClean="0"/>
              <a:t>effect</a:t>
            </a:r>
            <a:r>
              <a:rPr lang="et-EE" sz="2400" dirty="0" smtClean="0"/>
              <a:t>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conditioning</a:t>
            </a:r>
            <a:r>
              <a:rPr lang="et-EE" sz="2400" dirty="0" smtClean="0"/>
              <a:t> on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actual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3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1" grpId="0"/>
      <p:bldP spid="23" grpId="0"/>
      <p:bldP spid="28" grpId="0"/>
      <p:bldP spid="30" grpId="0"/>
      <p:bldP spid="33" grpId="0"/>
      <p:bldP spid="34" grpId="0"/>
      <p:bldP spid="36" grpId="0"/>
      <p:bldP spid="38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76646" y="2329736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4018" y="3609565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2514600" y="2557008"/>
            <a:ext cx="3907176" cy="20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1776" y="2346357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67796" y="2809931"/>
            <a:ext cx="685574" cy="8680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58874" y="464003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smtClean="0"/>
              <a:t>A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" y="1241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410118" y="2809931"/>
            <a:ext cx="407343" cy="1830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134190" y="2816372"/>
            <a:ext cx="3287586" cy="1959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541361" y="2783890"/>
            <a:ext cx="2541797" cy="81230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33400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enough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</a:t>
            </a:r>
            <a:r>
              <a:rPr lang="et-EE" sz="2400" dirty="0" smtClean="0"/>
              <a:t> on Z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blocks</a:t>
            </a:r>
            <a:r>
              <a:rPr lang="et-EE" sz="2400" dirty="0" smtClean="0"/>
              <a:t> </a:t>
            </a:r>
            <a:r>
              <a:rPr lang="et-EE" sz="2400" dirty="0" err="1" smtClean="0"/>
              <a:t>both</a:t>
            </a:r>
            <a:r>
              <a:rPr lang="et-EE" sz="2400" dirty="0" smtClean="0"/>
              <a:t> </a:t>
            </a:r>
            <a:r>
              <a:rPr lang="et-EE" sz="2400" dirty="0" err="1" smtClean="0"/>
              <a:t>indirect</a:t>
            </a:r>
            <a:r>
              <a:rPr lang="et-EE" sz="2400" dirty="0" smtClean="0"/>
              <a:t> </a:t>
            </a:r>
            <a:r>
              <a:rPr lang="et-EE" sz="2400" dirty="0" err="1" smtClean="0"/>
              <a:t>paths</a:t>
            </a:r>
            <a:r>
              <a:rPr lang="et-E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(2)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1108" y="3567893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2644" y="4582028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4582027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10712" y="3737974"/>
            <a:ext cx="1194688" cy="4530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1241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stCxn id="20" idx="3"/>
          </p:cNvCxnSpPr>
          <p:nvPr/>
        </p:nvCxnSpPr>
        <p:spPr>
          <a:xfrm>
            <a:off x="5277914" y="2741635"/>
            <a:ext cx="1615747" cy="18834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284491" y="3854634"/>
            <a:ext cx="1144509" cy="770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2336564" y="4808988"/>
            <a:ext cx="4445236" cy="387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33400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As</a:t>
            </a:r>
            <a:r>
              <a:rPr lang="et-EE" sz="2400" dirty="0" smtClean="0"/>
              <a:t> U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unmeasured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need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</a:t>
            </a:r>
            <a:r>
              <a:rPr lang="et-EE" sz="2400" dirty="0" smtClean="0"/>
              <a:t> on </a:t>
            </a:r>
            <a:r>
              <a:rPr lang="et-EE" sz="2400" dirty="0" err="1" smtClean="0"/>
              <a:t>both</a:t>
            </a:r>
            <a:r>
              <a:rPr lang="et-EE" sz="2400" dirty="0" smtClean="0"/>
              <a:t> A and B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get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direct</a:t>
            </a:r>
            <a:r>
              <a:rPr lang="et-EE" sz="2400" dirty="0" smtClean="0"/>
              <a:t> </a:t>
            </a:r>
            <a:r>
              <a:rPr lang="et-EE" sz="2400" dirty="0" err="1" smtClean="0"/>
              <a:t>effect</a:t>
            </a:r>
            <a:r>
              <a:rPr lang="et-EE" sz="2400" dirty="0" smtClean="0"/>
              <a:t>.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>
          <a:xfrm flipV="1">
            <a:off x="3810847" y="2741635"/>
            <a:ext cx="1098055" cy="788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8902" y="251080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smtClean="0"/>
              <a:t>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44747" y="405228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B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5413759" y="4283122"/>
            <a:ext cx="1256800" cy="450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4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(3)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95669" y="2266353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3041" y="3546182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1933623" y="2493625"/>
            <a:ext cx="3907176" cy="20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0799" y="2282974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86819" y="2746548"/>
            <a:ext cx="685574" cy="8680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77897" y="457664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smtClean="0"/>
              <a:t>A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1999" y="1176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endCxn id="6" idx="0"/>
          </p:cNvCxnSpPr>
          <p:nvPr/>
        </p:nvCxnSpPr>
        <p:spPr>
          <a:xfrm>
            <a:off x="1829141" y="2746548"/>
            <a:ext cx="533262" cy="1830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" idx="3"/>
          </p:cNvCxnSpPr>
          <p:nvPr/>
        </p:nvCxnSpPr>
        <p:spPr>
          <a:xfrm flipH="1">
            <a:off x="2546909" y="2740390"/>
            <a:ext cx="3293892" cy="20670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60384" y="2720507"/>
            <a:ext cx="2541797" cy="81230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33400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Condition</a:t>
            </a:r>
            <a:r>
              <a:rPr lang="et-EE" sz="2400" dirty="0" smtClean="0"/>
              <a:t> on Z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blocks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upper</a:t>
            </a:r>
            <a:r>
              <a:rPr lang="et-EE" sz="2400" dirty="0" smtClean="0"/>
              <a:t> </a:t>
            </a:r>
            <a:r>
              <a:rPr lang="et-EE" sz="2400" dirty="0" err="1" smtClean="0"/>
              <a:t>path</a:t>
            </a:r>
            <a:r>
              <a:rPr lang="et-EE" sz="2400" dirty="0" smtClean="0"/>
              <a:t>. </a:t>
            </a:r>
            <a:r>
              <a:rPr lang="et-EE" sz="2400" dirty="0" err="1" smtClean="0"/>
              <a:t>Do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</a:t>
            </a:r>
            <a:r>
              <a:rPr lang="et-EE" sz="2400" dirty="0" smtClean="0"/>
              <a:t> on A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would</a:t>
            </a:r>
            <a:r>
              <a:rPr lang="et-EE" sz="2400" dirty="0" smtClean="0"/>
              <a:t> </a:t>
            </a:r>
            <a:r>
              <a:rPr lang="et-EE" sz="2400" dirty="0" err="1" smtClean="0"/>
              <a:t>open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lower</a:t>
            </a:r>
            <a:r>
              <a:rPr lang="et-EE" sz="2400" dirty="0" smtClean="0"/>
              <a:t> </a:t>
            </a:r>
            <a:r>
              <a:rPr lang="et-EE" sz="2400" dirty="0" err="1" smtClean="0"/>
              <a:t>path</a:t>
            </a:r>
            <a:r>
              <a:rPr lang="et-E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1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(4)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1108" y="3567893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2644" y="4582028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4582027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867303" y="3798725"/>
            <a:ext cx="1226106" cy="3798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1241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227699" y="2858937"/>
            <a:ext cx="1554101" cy="1766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284491" y="3854634"/>
            <a:ext cx="1144509" cy="770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2336564" y="4808988"/>
            <a:ext cx="4445236" cy="387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33400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lower</a:t>
            </a:r>
            <a:r>
              <a:rPr lang="et-EE" sz="2400" dirty="0" smtClean="0"/>
              <a:t> </a:t>
            </a:r>
            <a:r>
              <a:rPr lang="et-EE" sz="2400" dirty="0" err="1" smtClean="0"/>
              <a:t>path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blocked</a:t>
            </a:r>
            <a:r>
              <a:rPr lang="et-EE" sz="2400" dirty="0" smtClean="0"/>
              <a:t> </a:t>
            </a:r>
            <a:r>
              <a:rPr lang="et-EE" sz="2400" dirty="0" err="1" smtClean="0"/>
              <a:t>by</a:t>
            </a:r>
            <a:r>
              <a:rPr lang="et-EE" sz="2400" dirty="0" smtClean="0"/>
              <a:t> U and </a:t>
            </a:r>
            <a:r>
              <a:rPr lang="et-EE" sz="2400" dirty="0" err="1" smtClean="0"/>
              <a:t>cannot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opened</a:t>
            </a:r>
            <a:r>
              <a:rPr lang="et-EE" sz="2400" dirty="0" smtClean="0"/>
              <a:t>. </a:t>
            </a:r>
            <a:r>
              <a:rPr lang="et-EE" sz="2400" dirty="0" err="1" smtClean="0"/>
              <a:t>As</a:t>
            </a:r>
            <a:r>
              <a:rPr lang="et-EE" sz="2400" dirty="0" smtClean="0"/>
              <a:t> A </a:t>
            </a:r>
            <a:r>
              <a:rPr lang="et-EE" sz="2400" dirty="0" err="1" smtClean="0"/>
              <a:t>is</a:t>
            </a:r>
            <a:r>
              <a:rPr lang="et-EE" sz="2400" dirty="0" smtClean="0"/>
              <a:t> a </a:t>
            </a:r>
            <a:r>
              <a:rPr lang="et-EE" sz="2400" dirty="0" err="1" smtClean="0"/>
              <a:t>collider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</a:t>
            </a:r>
            <a:r>
              <a:rPr lang="et-EE" sz="2400" dirty="0" smtClean="0"/>
              <a:t> on </a:t>
            </a:r>
            <a:r>
              <a:rPr lang="et-EE" sz="2400" dirty="0" err="1" smtClean="0"/>
              <a:t>it</a:t>
            </a:r>
            <a:r>
              <a:rPr lang="et-EE" sz="2400" dirty="0" smtClean="0"/>
              <a:t>.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>
          <a:xfrm flipV="1">
            <a:off x="3810847" y="2741635"/>
            <a:ext cx="1098055" cy="788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8902" y="251080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smtClean="0"/>
              <a:t>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44747" y="405228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B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5413759" y="4283122"/>
            <a:ext cx="1256800" cy="450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4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(5) </a:t>
            </a:r>
            <a:endParaRPr lang="et-E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1108" y="3567893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2644" y="4582028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4582027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" y="1241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206696" y="2883551"/>
            <a:ext cx="1575104" cy="16576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284491" y="3854634"/>
            <a:ext cx="1144509" cy="770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2336564" y="4808988"/>
            <a:ext cx="4445236" cy="387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3340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best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do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</a:t>
            </a:r>
            <a:r>
              <a:rPr lang="et-EE" sz="2400" dirty="0" smtClean="0"/>
              <a:t> on </a:t>
            </a:r>
            <a:r>
              <a:rPr lang="et-EE" sz="2400" dirty="0" err="1" smtClean="0"/>
              <a:t>both</a:t>
            </a:r>
            <a:r>
              <a:rPr lang="et-EE" sz="2400" dirty="0" smtClean="0"/>
              <a:t> D and A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first</a:t>
            </a:r>
            <a:r>
              <a:rPr lang="et-EE" sz="2400" dirty="0" smtClean="0"/>
              <a:t> </a:t>
            </a:r>
            <a:r>
              <a:rPr lang="et-EE" sz="2400" dirty="0" err="1" smtClean="0"/>
              <a:t>almost</a:t>
            </a:r>
            <a:r>
              <a:rPr lang="et-EE" sz="2400" dirty="0" smtClean="0"/>
              <a:t> </a:t>
            </a:r>
            <a:r>
              <a:rPr lang="et-EE" sz="2400" dirty="0" err="1" smtClean="0"/>
              <a:t>blocks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lower</a:t>
            </a:r>
            <a:r>
              <a:rPr lang="et-EE" sz="2400" dirty="0" smtClean="0"/>
              <a:t> </a:t>
            </a:r>
            <a:r>
              <a:rPr lang="et-EE" sz="2400" dirty="0" err="1" smtClean="0"/>
              <a:t>path</a:t>
            </a:r>
            <a:r>
              <a:rPr lang="et-EE" sz="2400" dirty="0" smtClean="0"/>
              <a:t> (and </a:t>
            </a:r>
            <a:r>
              <a:rPr lang="et-EE" sz="2400" dirty="0" err="1" smtClean="0"/>
              <a:t>thus</a:t>
            </a:r>
            <a:r>
              <a:rPr lang="et-EE" sz="2400" dirty="0" smtClean="0"/>
              <a:t> </a:t>
            </a:r>
            <a:r>
              <a:rPr lang="et-EE" sz="2400" dirty="0" err="1" smtClean="0"/>
              <a:t>open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upper</a:t>
            </a:r>
            <a:r>
              <a:rPr lang="et-EE" sz="2400" dirty="0" smtClean="0"/>
              <a:t>) </a:t>
            </a:r>
            <a:r>
              <a:rPr lang="et-EE" sz="2400" dirty="0" err="1" smtClean="0"/>
              <a:t>which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block</a:t>
            </a:r>
            <a:r>
              <a:rPr lang="et-EE" sz="2400" dirty="0" smtClean="0"/>
              <a:t> </a:t>
            </a:r>
            <a:r>
              <a:rPr lang="et-EE" sz="2400" dirty="0" err="1" smtClean="0"/>
              <a:t>by</a:t>
            </a:r>
            <a:r>
              <a:rPr lang="et-EE" sz="2400" dirty="0" smtClean="0"/>
              <a:t> </a:t>
            </a:r>
            <a:r>
              <a:rPr lang="et-EE" sz="2400" dirty="0" err="1" smtClean="0"/>
              <a:t>conditioning</a:t>
            </a:r>
            <a:r>
              <a:rPr lang="et-EE" sz="2400" dirty="0" smtClean="0"/>
              <a:t> on A.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24230" y="2883551"/>
            <a:ext cx="1067647" cy="7371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8902" y="251080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smtClean="0"/>
              <a:t>A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506908" y="3015423"/>
            <a:ext cx="1002503" cy="601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2489" y="2664087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D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55487" y="3896722"/>
            <a:ext cx="2835089" cy="7914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4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999" y="757925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Examples</a:t>
            </a:r>
            <a:r>
              <a:rPr lang="et-EE" sz="2400" b="1" dirty="0" smtClean="0"/>
              <a:t> (6) </a:t>
            </a:r>
            <a:endParaRPr lang="et-E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6200" y="1241553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/>
              <a:t>Interested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direct</a:t>
            </a:r>
            <a:r>
              <a:rPr lang="et-EE" sz="2400" dirty="0"/>
              <a:t> </a:t>
            </a:r>
            <a:r>
              <a:rPr lang="et-EE" sz="2400" dirty="0" err="1"/>
              <a:t>effect</a:t>
            </a:r>
            <a:r>
              <a:rPr lang="et-EE" sz="2400" dirty="0"/>
              <a:t> of X on Y. </a:t>
            </a:r>
            <a:endParaRPr lang="et-EE" sz="2400" dirty="0" smtClean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There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no </a:t>
            </a:r>
            <a:r>
              <a:rPr lang="et-EE" sz="2400" dirty="0" err="1" smtClean="0"/>
              <a:t>way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close</a:t>
            </a:r>
            <a:r>
              <a:rPr lang="et-EE" sz="2400" dirty="0" smtClean="0"/>
              <a:t> </a:t>
            </a:r>
            <a:r>
              <a:rPr lang="et-EE" sz="2400" dirty="0" err="1" smtClean="0"/>
              <a:t>both</a:t>
            </a:r>
            <a:r>
              <a:rPr lang="et-EE" sz="2400" dirty="0" smtClean="0"/>
              <a:t> </a:t>
            </a:r>
            <a:r>
              <a:rPr lang="et-EE" sz="2400" dirty="0" err="1" smtClean="0"/>
              <a:t>paths</a:t>
            </a:r>
            <a:r>
              <a:rPr lang="et-EE" sz="2400" dirty="0" smtClean="0"/>
              <a:t> – </a:t>
            </a:r>
            <a:r>
              <a:rPr lang="et-EE" sz="2400" dirty="0" err="1" smtClean="0"/>
              <a:t>conditioning</a:t>
            </a:r>
            <a:r>
              <a:rPr lang="et-EE" sz="2400" dirty="0" smtClean="0"/>
              <a:t> on Z </a:t>
            </a:r>
            <a:r>
              <a:rPr lang="et-EE" sz="2400" dirty="0" err="1" smtClean="0"/>
              <a:t>block</a:t>
            </a:r>
            <a:r>
              <a:rPr lang="et-EE" sz="2400" dirty="0" smtClean="0"/>
              <a:t> </a:t>
            </a:r>
            <a:r>
              <a:rPr lang="et-EE" sz="2400" dirty="0" err="1" smtClean="0"/>
              <a:t>one</a:t>
            </a:r>
            <a:r>
              <a:rPr lang="et-EE" sz="2400" dirty="0" smtClean="0"/>
              <a:t> </a:t>
            </a:r>
            <a:r>
              <a:rPr lang="et-EE" sz="2400" dirty="0" err="1" smtClean="0"/>
              <a:t>path</a:t>
            </a:r>
            <a:r>
              <a:rPr lang="et-EE" sz="2400" dirty="0" smtClean="0"/>
              <a:t> </a:t>
            </a:r>
            <a:r>
              <a:rPr lang="et-EE" sz="2400" dirty="0" err="1" smtClean="0"/>
              <a:t>but</a:t>
            </a:r>
            <a:r>
              <a:rPr lang="et-EE" sz="2400" dirty="0" smtClean="0"/>
              <a:t> </a:t>
            </a:r>
            <a:r>
              <a:rPr lang="et-EE" sz="2400" dirty="0" err="1" smtClean="0"/>
              <a:t>opens</a:t>
            </a:r>
            <a:r>
              <a:rPr lang="et-EE" sz="2400" dirty="0" smtClean="0"/>
              <a:t> </a:t>
            </a:r>
            <a:r>
              <a:rPr lang="et-EE" sz="2400" dirty="0" err="1" smtClean="0"/>
              <a:t>another</a:t>
            </a:r>
            <a:r>
              <a:rPr lang="et-EE" sz="2400" dirty="0" smtClean="0"/>
              <a:t>.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cannot</a:t>
            </a:r>
            <a:r>
              <a:rPr lang="et-EE" sz="2400" dirty="0"/>
              <a:t> </a:t>
            </a:r>
            <a:r>
              <a:rPr lang="et-EE" sz="2400" dirty="0" err="1" smtClean="0"/>
              <a:t>estimate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direct</a:t>
            </a:r>
            <a:r>
              <a:rPr lang="et-EE" sz="2400" dirty="0" smtClean="0"/>
              <a:t> </a:t>
            </a:r>
            <a:r>
              <a:rPr lang="et-EE" sz="2400" dirty="0" err="1" smtClean="0"/>
              <a:t>effect</a:t>
            </a:r>
            <a:r>
              <a:rPr lang="et-EE" sz="2400" dirty="0" smtClean="0"/>
              <a:t> of X on Y.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245122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2541548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4276313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Y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95400" y="2697649"/>
            <a:ext cx="2362200" cy="747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3147687"/>
            <a:ext cx="0" cy="11286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914400" y="2976265"/>
            <a:ext cx="2895600" cy="153088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89231" y="2827848"/>
            <a:ext cx="1546049" cy="623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191012" y="3729597"/>
            <a:ext cx="1474904" cy="707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41739" y="3319096"/>
            <a:ext cx="274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4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1" grpId="0"/>
      <p:bldP spid="23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371600"/>
            <a:ext cx="4691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/>
          </a:p>
          <a:p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usually</a:t>
            </a:r>
            <a:r>
              <a:rPr lang="et-EE" sz="2400" dirty="0" smtClean="0"/>
              <a:t> </a:t>
            </a:r>
            <a:r>
              <a:rPr lang="et-EE" sz="2400" dirty="0" err="1" smtClean="0"/>
              <a:t>have</a:t>
            </a:r>
            <a:r>
              <a:rPr lang="et-EE" sz="2400" dirty="0" smtClean="0"/>
              <a:t> </a:t>
            </a:r>
            <a:r>
              <a:rPr lang="et-EE" sz="2400" dirty="0" err="1" smtClean="0"/>
              <a:t>several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What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predictors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?</a:t>
            </a:r>
          </a:p>
          <a:p>
            <a:endParaRPr lang="et-EE" sz="2400" dirty="0"/>
          </a:p>
          <a:p>
            <a:r>
              <a:rPr lang="et-EE" sz="2400" dirty="0" err="1" smtClean="0"/>
              <a:t>Perhaps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use</a:t>
            </a:r>
            <a:r>
              <a:rPr lang="et-EE" sz="2400" dirty="0" smtClean="0"/>
              <a:t> </a:t>
            </a:r>
            <a:r>
              <a:rPr lang="et-EE" sz="2400" dirty="0" err="1" smtClean="0"/>
              <a:t>model</a:t>
            </a:r>
            <a:r>
              <a:rPr lang="et-EE" sz="2400" dirty="0" smtClean="0"/>
              <a:t> </a:t>
            </a:r>
            <a:r>
              <a:rPr lang="et-EE" sz="2400" dirty="0" err="1" smtClean="0"/>
              <a:t>selection</a:t>
            </a:r>
            <a:r>
              <a:rPr lang="et-EE" sz="2400" dirty="0"/>
              <a:t> </a:t>
            </a:r>
            <a:r>
              <a:rPr lang="et-EE" sz="2400" dirty="0" smtClean="0"/>
              <a:t>(</a:t>
            </a:r>
            <a:r>
              <a:rPr lang="et-EE" sz="2400" dirty="0" err="1" smtClean="0"/>
              <a:t>model</a:t>
            </a:r>
            <a:r>
              <a:rPr lang="et-EE" sz="2400" dirty="0" smtClean="0"/>
              <a:t> </a:t>
            </a:r>
            <a:r>
              <a:rPr lang="et-EE" sz="2400" dirty="0" err="1" smtClean="0"/>
              <a:t>comparison</a:t>
            </a:r>
            <a:r>
              <a:rPr lang="et-EE" sz="2400" dirty="0" smtClean="0"/>
              <a:t>)?</a:t>
            </a:r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dirty="0" smtClean="0"/>
              <a:t>  </a:t>
            </a:r>
            <a:endParaRPr lang="en-US" sz="2400" dirty="0"/>
          </a:p>
        </p:txBody>
      </p:sp>
      <p:pic>
        <p:nvPicPr>
          <p:cNvPr id="1026" name="Picture 2" descr="https://upload.wikimedia.org/wikipedia/en/0/07/Stepw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92" y="1600200"/>
            <a:ext cx="670050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1296" y="5766227"/>
            <a:ext cx="651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err="1" smtClean="0"/>
              <a:t>Source</a:t>
            </a:r>
            <a:r>
              <a:rPr lang="et-EE" sz="1400" b="1" dirty="0"/>
              <a:t>: https://en.wikipedia.org/wiki/Stepwise_regression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/>
              <a:t>Building</a:t>
            </a:r>
            <a:r>
              <a:rPr lang="et-EE" sz="2400" b="1" dirty="0"/>
              <a:t> a </a:t>
            </a:r>
            <a:r>
              <a:rPr lang="et-EE" sz="2400" b="1" dirty="0" err="1"/>
              <a:t>statistical</a:t>
            </a:r>
            <a:r>
              <a:rPr lang="et-EE" sz="2400" b="1" dirty="0"/>
              <a:t> </a:t>
            </a:r>
            <a:r>
              <a:rPr lang="et-EE" sz="2400" b="1" dirty="0" err="1"/>
              <a:t>model</a:t>
            </a:r>
            <a:r>
              <a:rPr lang="et-EE" sz="2400" b="1" dirty="0"/>
              <a:t> (</a:t>
            </a:r>
            <a:r>
              <a:rPr lang="et-EE" sz="2400" b="1" dirty="0" err="1"/>
              <a:t>e.g</a:t>
            </a:r>
            <a:r>
              <a:rPr lang="et-EE" sz="2400" b="1" dirty="0"/>
              <a:t>. </a:t>
            </a:r>
            <a:r>
              <a:rPr lang="et-EE" sz="2400" b="1" dirty="0" err="1"/>
              <a:t>LMM</a:t>
            </a:r>
            <a:r>
              <a:rPr lang="et-E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Summary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10515600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1005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err="1" smtClean="0"/>
              <a:t>Certain</a:t>
            </a:r>
            <a:r>
              <a:rPr lang="et-EE" sz="2400" dirty="0" smtClean="0"/>
              <a:t> </a:t>
            </a:r>
            <a:r>
              <a:rPr lang="et-EE" sz="2400" dirty="0" err="1" smtClean="0"/>
              <a:t>typical</a:t>
            </a:r>
            <a:r>
              <a:rPr lang="et-EE" sz="2400" dirty="0" smtClean="0"/>
              <a:t> </a:t>
            </a:r>
            <a:r>
              <a:rPr lang="et-EE" sz="2400" dirty="0" err="1" smtClean="0"/>
              <a:t>situations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easily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handled</a:t>
            </a:r>
            <a:r>
              <a:rPr lang="et-EE" sz="2400" dirty="0" smtClean="0"/>
              <a:t> </a:t>
            </a:r>
            <a:r>
              <a:rPr lang="et-EE" sz="2400" dirty="0" err="1" smtClean="0"/>
              <a:t>by</a:t>
            </a:r>
            <a:r>
              <a:rPr lang="et-EE" sz="2400" dirty="0" smtClean="0"/>
              <a:t> </a:t>
            </a:r>
            <a:r>
              <a:rPr lang="et-EE" sz="2400" dirty="0" err="1" smtClean="0"/>
              <a:t>DAGs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err="1" smtClean="0"/>
              <a:t>DAGs</a:t>
            </a:r>
            <a:r>
              <a:rPr lang="et-EE" sz="2400" dirty="0" smtClean="0"/>
              <a:t> are </a:t>
            </a:r>
            <a:r>
              <a:rPr lang="et-EE" sz="2400" dirty="0" err="1" smtClean="0"/>
              <a:t>very</a:t>
            </a:r>
            <a:r>
              <a:rPr lang="et-EE" sz="2400" dirty="0" smtClean="0"/>
              <a:t> </a:t>
            </a:r>
            <a:r>
              <a:rPr lang="et-EE" sz="2400" dirty="0" err="1"/>
              <a:t>u</a:t>
            </a:r>
            <a:r>
              <a:rPr lang="et-EE" sz="2400" dirty="0" err="1" smtClean="0"/>
              <a:t>seful</a:t>
            </a:r>
            <a:r>
              <a:rPr lang="et-EE" sz="2400" dirty="0" smtClean="0"/>
              <a:t> </a:t>
            </a: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coefficient</a:t>
            </a:r>
            <a:r>
              <a:rPr lang="et-EE" sz="2400" dirty="0" smtClean="0"/>
              <a:t> of a </a:t>
            </a:r>
            <a:r>
              <a:rPr lang="et-EE" sz="2400" dirty="0" err="1" smtClean="0"/>
              <a:t>predictor</a:t>
            </a:r>
            <a:r>
              <a:rPr lang="et-EE" sz="2400" dirty="0" smtClean="0"/>
              <a:t> </a:t>
            </a:r>
            <a:r>
              <a:rPr lang="et-EE" sz="2400" dirty="0" err="1" smtClean="0"/>
              <a:t>changes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sign</a:t>
            </a:r>
            <a:r>
              <a:rPr lang="et-EE" sz="2400" dirty="0" smtClean="0"/>
              <a:t> </a:t>
            </a: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some</a:t>
            </a:r>
            <a:r>
              <a:rPr lang="et-EE" sz="2400" dirty="0" smtClean="0"/>
              <a:t> </a:t>
            </a:r>
            <a:r>
              <a:rPr lang="et-EE" sz="2400" dirty="0" err="1" smtClean="0"/>
              <a:t>additional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added</a:t>
            </a:r>
            <a:r>
              <a:rPr lang="et-EE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err="1" smtClean="0"/>
              <a:t>Creating</a:t>
            </a:r>
            <a:r>
              <a:rPr lang="et-EE" sz="2400" dirty="0" smtClean="0"/>
              <a:t> a </a:t>
            </a:r>
            <a:r>
              <a:rPr lang="et-EE" sz="2400" dirty="0" err="1" smtClean="0"/>
              <a:t>DAG</a:t>
            </a:r>
            <a:r>
              <a:rPr lang="et-EE" sz="2400" dirty="0" smtClean="0"/>
              <a:t> </a:t>
            </a:r>
            <a:r>
              <a:rPr lang="et-EE" sz="2400" dirty="0" err="1" smtClean="0"/>
              <a:t>also</a:t>
            </a:r>
            <a:r>
              <a:rPr lang="et-EE" sz="2400" dirty="0" smtClean="0"/>
              <a:t> </a:t>
            </a:r>
            <a:r>
              <a:rPr lang="et-EE" sz="2400" dirty="0" err="1" smtClean="0"/>
              <a:t>helps</a:t>
            </a:r>
            <a:r>
              <a:rPr lang="et-EE" sz="2400" dirty="0" smtClean="0"/>
              <a:t> in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problem</a:t>
            </a:r>
            <a:r>
              <a:rPr lang="et-EE" sz="2400" dirty="0" smtClean="0"/>
              <a:t> </a:t>
            </a:r>
            <a:r>
              <a:rPr lang="et-EE" sz="2400" dirty="0" err="1" smtClean="0"/>
              <a:t>setup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are </a:t>
            </a:r>
            <a:r>
              <a:rPr lang="et-EE" sz="2400" dirty="0" err="1" smtClean="0"/>
              <a:t>certain</a:t>
            </a:r>
            <a:r>
              <a:rPr lang="et-EE" sz="2400" dirty="0" smtClean="0"/>
              <a:t> </a:t>
            </a:r>
            <a:r>
              <a:rPr lang="et-EE" sz="2400" dirty="0" err="1" smtClean="0"/>
              <a:t>that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</a:t>
            </a:r>
            <a:r>
              <a:rPr lang="et-EE" sz="2400" dirty="0" smtClean="0"/>
              <a:t> </a:t>
            </a:r>
            <a:r>
              <a:rPr lang="et-EE" sz="2400" dirty="0" err="1" smtClean="0"/>
              <a:t>has</a:t>
            </a:r>
            <a:r>
              <a:rPr lang="et-EE" sz="2400" dirty="0" smtClean="0"/>
              <a:t> no </a:t>
            </a:r>
            <a:r>
              <a:rPr lang="et-EE" sz="2400" dirty="0" err="1" smtClean="0"/>
              <a:t>arrow</a:t>
            </a:r>
            <a:r>
              <a:rPr lang="et-EE" sz="2400" dirty="0" smtClean="0"/>
              <a:t> </a:t>
            </a:r>
            <a:r>
              <a:rPr lang="et-EE" sz="2400" dirty="0" err="1" smtClean="0"/>
              <a:t>entering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then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definitely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err="1" smtClean="0"/>
              <a:t>Otherwise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clear-cut</a:t>
            </a:r>
            <a:r>
              <a:rPr lang="et-EE" sz="2400" dirty="0" smtClean="0"/>
              <a:t>  </a:t>
            </a:r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Basics</a:t>
            </a:r>
            <a:r>
              <a:rPr lang="et-EE" sz="2400" b="1" dirty="0" smtClean="0"/>
              <a:t> 1: </a:t>
            </a:r>
            <a:r>
              <a:rPr lang="et-EE" sz="2400" b="1" dirty="0" err="1" smtClean="0"/>
              <a:t>multicollinearity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371600"/>
            <a:ext cx="4691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/>
          </a:p>
          <a:p>
            <a:r>
              <a:rPr lang="et-EE" sz="2400" dirty="0" smtClean="0"/>
              <a:t>Standard </a:t>
            </a:r>
            <a:r>
              <a:rPr lang="et-EE" sz="2400" dirty="0" err="1" smtClean="0"/>
              <a:t>errors</a:t>
            </a:r>
            <a:r>
              <a:rPr lang="et-EE" sz="2400" dirty="0" smtClean="0"/>
              <a:t> of </a:t>
            </a:r>
            <a:r>
              <a:rPr lang="et-EE" sz="2400" dirty="0" err="1" smtClean="0"/>
              <a:t>coefficients</a:t>
            </a:r>
            <a:r>
              <a:rPr lang="et-EE" sz="2400" dirty="0" smtClean="0"/>
              <a:t> </a:t>
            </a:r>
            <a:r>
              <a:rPr lang="et-EE" sz="2400" dirty="0" err="1" smtClean="0"/>
              <a:t>increase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Interpretation</a:t>
            </a:r>
            <a:r>
              <a:rPr lang="et-EE" sz="2400" dirty="0" smtClean="0"/>
              <a:t> of </a:t>
            </a:r>
            <a:r>
              <a:rPr lang="et-EE" sz="2400" dirty="0" err="1" smtClean="0"/>
              <a:t>coefficients</a:t>
            </a:r>
            <a:r>
              <a:rPr lang="et-EE" sz="2400" dirty="0" smtClean="0"/>
              <a:t> </a:t>
            </a:r>
            <a:r>
              <a:rPr lang="et-EE" sz="2400" dirty="0" err="1" smtClean="0"/>
              <a:t>obviously</a:t>
            </a:r>
            <a:r>
              <a:rPr lang="et-EE" sz="2400" dirty="0" smtClean="0"/>
              <a:t> </a:t>
            </a:r>
            <a:r>
              <a:rPr lang="et-EE" sz="2400" dirty="0" err="1" smtClean="0"/>
              <a:t>impossible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Prediction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unharmed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dirty="0" smtClean="0"/>
              <a:t>  </a:t>
            </a:r>
            <a:endParaRPr lang="en-US" sz="2400" dirty="0"/>
          </a:p>
        </p:txBody>
      </p:sp>
      <p:pic>
        <p:nvPicPr>
          <p:cNvPr id="4098" name="Picture 2" descr="ggplot2 correlation heatmap - R software and data visu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98369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5194169"/>
            <a:ext cx="575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err="1" smtClean="0"/>
              <a:t>Source</a:t>
            </a:r>
            <a:r>
              <a:rPr lang="et-EE" sz="1400" b="1" dirty="0"/>
              <a:t>: http://www.sthda.com/english/wiki/ggplot2-quick-correlation-matrix-heatmap-r-software-and-data-visualization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37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Basics</a:t>
            </a:r>
            <a:r>
              <a:rPr lang="et-EE" sz="2400" b="1" dirty="0" smtClean="0"/>
              <a:t> 2: </a:t>
            </a:r>
            <a:r>
              <a:rPr lang="et-EE" sz="2400" b="1" dirty="0" err="1" smtClean="0"/>
              <a:t>omitted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variables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371600"/>
            <a:ext cx="4691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/>
          </a:p>
          <a:p>
            <a:r>
              <a:rPr lang="et-EE" sz="2400" dirty="0" err="1" smtClean="0"/>
              <a:t>Adding</a:t>
            </a:r>
            <a:r>
              <a:rPr lang="et-EE" sz="2400" dirty="0" smtClean="0"/>
              <a:t> </a:t>
            </a:r>
            <a:r>
              <a:rPr lang="et-EE" sz="2400" dirty="0" err="1" smtClean="0"/>
              <a:t>omitted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improve</a:t>
            </a:r>
            <a:r>
              <a:rPr lang="et-EE" sz="2400" dirty="0" smtClean="0"/>
              <a:t> </a:t>
            </a:r>
            <a:r>
              <a:rPr lang="et-EE" sz="2400" dirty="0" err="1" smtClean="0"/>
              <a:t>estimate</a:t>
            </a:r>
            <a:r>
              <a:rPr lang="et-EE" sz="2400" dirty="0" smtClean="0"/>
              <a:t> </a:t>
            </a:r>
            <a:r>
              <a:rPr lang="et-EE" sz="2400" dirty="0" err="1" smtClean="0"/>
              <a:t>precision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Regression</a:t>
            </a:r>
            <a:r>
              <a:rPr lang="et-EE" sz="2400" dirty="0" smtClean="0"/>
              <a:t> </a:t>
            </a:r>
            <a:r>
              <a:rPr lang="et-EE" sz="2400" dirty="0" err="1" smtClean="0"/>
              <a:t>coefficients</a:t>
            </a:r>
            <a:r>
              <a:rPr lang="et-EE" sz="2400" dirty="0" smtClean="0"/>
              <a:t> </a:t>
            </a:r>
            <a:r>
              <a:rPr lang="et-EE" sz="2400" dirty="0" err="1" smtClean="0"/>
              <a:t>become</a:t>
            </a:r>
            <a:r>
              <a:rPr lang="et-EE" sz="2400" dirty="0" smtClean="0"/>
              <a:t> </a:t>
            </a:r>
            <a:r>
              <a:rPr lang="et-EE" sz="2400" dirty="0" err="1" smtClean="0"/>
              <a:t>unbiased</a:t>
            </a:r>
            <a:r>
              <a:rPr lang="et-EE" sz="2400" dirty="0" smtClean="0"/>
              <a:t> (</a:t>
            </a:r>
            <a:r>
              <a:rPr lang="et-EE" sz="2400" dirty="0" err="1" smtClean="0"/>
              <a:t>if</a:t>
            </a:r>
            <a:r>
              <a:rPr lang="et-EE" sz="2400" dirty="0" smtClean="0"/>
              <a:t> </a:t>
            </a:r>
            <a:r>
              <a:rPr lang="et-EE" sz="2400" dirty="0" err="1" smtClean="0"/>
              <a:t>predictor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r>
              <a:rPr lang="et-EE" sz="2400" dirty="0" smtClean="0"/>
              <a:t> are </a:t>
            </a:r>
            <a:r>
              <a:rPr lang="et-EE" sz="2400" dirty="0" err="1" smtClean="0"/>
              <a:t>correlated</a:t>
            </a:r>
            <a:r>
              <a:rPr lang="et-EE" sz="2400" dirty="0" smtClean="0"/>
              <a:t>) </a:t>
            </a:r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dirty="0" smtClean="0"/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48698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WEIGHT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15400" y="178191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39200" y="321331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LENGTH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153400" y="2844833"/>
            <a:ext cx="609600" cy="4317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229600" y="2133600"/>
            <a:ext cx="533400" cy="457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1077530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Basics</a:t>
            </a:r>
            <a:r>
              <a:rPr lang="et-EE" sz="2400" b="1" dirty="0" smtClean="0"/>
              <a:t> 3: Post-</a:t>
            </a:r>
            <a:r>
              <a:rPr lang="et-EE" sz="2400" b="1" dirty="0" err="1" smtClean="0"/>
              <a:t>treatment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bias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371600"/>
            <a:ext cx="469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dirty="0" smtClean="0"/>
              <a:t> 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848600" y="14309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48600" y="2568841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HEALTHY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3855180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FITNESS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6800" y="1870643"/>
            <a:ext cx="0" cy="698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02511" y="3030506"/>
            <a:ext cx="0" cy="698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" y="1371600"/>
            <a:ext cx="4691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/>
          </a:p>
          <a:p>
            <a:r>
              <a:rPr lang="et-EE" sz="2400" dirty="0" err="1" smtClean="0"/>
              <a:t>Adding</a:t>
            </a:r>
            <a:r>
              <a:rPr lang="et-EE" sz="2400" dirty="0" smtClean="0"/>
              <a:t> post-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r>
              <a:rPr lang="et-EE" sz="2400" dirty="0" smtClean="0"/>
              <a:t> </a:t>
            </a:r>
            <a:r>
              <a:rPr lang="et-EE" sz="2400" dirty="0" err="1" smtClean="0"/>
              <a:t>will</a:t>
            </a:r>
            <a:r>
              <a:rPr lang="et-EE" sz="2400" dirty="0" smtClean="0"/>
              <a:t> </a:t>
            </a:r>
            <a:r>
              <a:rPr lang="et-EE" sz="2400" dirty="0" err="1" smtClean="0"/>
              <a:t>hide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effect</a:t>
            </a:r>
            <a:r>
              <a:rPr lang="et-EE" sz="2400" dirty="0" smtClean="0"/>
              <a:t> of </a:t>
            </a:r>
            <a:r>
              <a:rPr lang="et-EE" sz="2400" dirty="0" err="1" smtClean="0"/>
              <a:t>treatment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Regression</a:t>
            </a:r>
            <a:r>
              <a:rPr lang="et-EE" sz="2400" dirty="0" smtClean="0"/>
              <a:t> </a:t>
            </a:r>
            <a:r>
              <a:rPr lang="et-EE" sz="2400" dirty="0" err="1" smtClean="0"/>
              <a:t>coefficient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will</a:t>
            </a:r>
            <a:r>
              <a:rPr lang="et-EE" sz="2400" dirty="0" smtClean="0"/>
              <a:t>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interpretable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Model</a:t>
            </a:r>
            <a:r>
              <a:rPr lang="et-EE" sz="2400" dirty="0" smtClean="0"/>
              <a:t> </a:t>
            </a:r>
            <a:r>
              <a:rPr lang="et-EE" sz="2400" dirty="0" err="1" smtClean="0"/>
              <a:t>selection</a:t>
            </a:r>
            <a:r>
              <a:rPr lang="et-EE" sz="2400" dirty="0" smtClean="0"/>
              <a:t> </a:t>
            </a:r>
            <a:r>
              <a:rPr lang="et-EE" sz="2400" dirty="0" err="1" smtClean="0"/>
              <a:t>will</a:t>
            </a:r>
            <a:r>
              <a:rPr lang="et-EE" sz="2400" dirty="0" smtClean="0"/>
              <a:t> </a:t>
            </a:r>
            <a:r>
              <a:rPr lang="et-EE" sz="2400" dirty="0" err="1" smtClean="0"/>
              <a:t>favor</a:t>
            </a:r>
            <a:r>
              <a:rPr lang="et-EE" sz="2400" dirty="0" smtClean="0"/>
              <a:t> post-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Direct</a:t>
            </a:r>
            <a:r>
              <a:rPr lang="et-EE" sz="2400" b="1" dirty="0" smtClean="0"/>
              <a:t> vs </a:t>
            </a:r>
            <a:r>
              <a:rPr lang="et-EE" sz="2400" b="1" dirty="0" err="1" smtClean="0"/>
              <a:t>indirect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effect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600706"/>
            <a:ext cx="4691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In </a:t>
            </a:r>
            <a:r>
              <a:rPr lang="et-EE" sz="2400" dirty="0" err="1" smtClean="0"/>
              <a:t>certain</a:t>
            </a:r>
            <a:r>
              <a:rPr lang="et-EE" sz="2400" dirty="0" smtClean="0"/>
              <a:t> </a:t>
            </a:r>
            <a:r>
              <a:rPr lang="et-EE" sz="2400" dirty="0" err="1" smtClean="0"/>
              <a:t>situations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might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reasonable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 post-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51333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01200" y="1576713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HEALTHY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3267039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FITNESS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V="1">
            <a:off x="8458200" y="1744167"/>
            <a:ext cx="990600" cy="4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363200" y="2209800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5200" y="2038378"/>
            <a:ext cx="2057400" cy="131442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Collider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bias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600706"/>
            <a:ext cx="4691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Conditioning</a:t>
            </a:r>
            <a:r>
              <a:rPr lang="et-EE" sz="2400" dirty="0" smtClean="0"/>
              <a:t> on a „</a:t>
            </a:r>
            <a:r>
              <a:rPr lang="et-EE" sz="2400" dirty="0" err="1" smtClean="0"/>
              <a:t>dependent</a:t>
            </a:r>
            <a:r>
              <a:rPr lang="et-EE" sz="2400" dirty="0" smtClean="0"/>
              <a:t>“ </a:t>
            </a:r>
            <a:r>
              <a:rPr lang="et-EE" sz="2400" dirty="0" err="1" smtClean="0"/>
              <a:t>variable</a:t>
            </a:r>
            <a:r>
              <a:rPr lang="et-EE" sz="2400" dirty="0" smtClean="0"/>
              <a:t> </a:t>
            </a:r>
            <a:r>
              <a:rPr lang="et-EE" sz="2400" dirty="0" err="1" smtClean="0"/>
              <a:t>causes</a:t>
            </a:r>
            <a:r>
              <a:rPr lang="et-EE" sz="2400" dirty="0" smtClean="0"/>
              <a:t> </a:t>
            </a:r>
            <a:r>
              <a:rPr lang="et-EE" sz="2400" dirty="0" err="1" smtClean="0"/>
              <a:t>spurious</a:t>
            </a:r>
            <a:r>
              <a:rPr lang="et-EE" sz="2400" dirty="0" smtClean="0"/>
              <a:t> </a:t>
            </a:r>
            <a:r>
              <a:rPr lang="et-EE" sz="2400" dirty="0" err="1" smtClean="0"/>
              <a:t>correlations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dirty="0" err="1" smtClean="0"/>
              <a:t>Thus</a:t>
            </a:r>
            <a:r>
              <a:rPr lang="et-EE" sz="2400" dirty="0" smtClean="0"/>
              <a:t> </a:t>
            </a:r>
            <a:r>
              <a:rPr lang="et-EE" sz="2400" dirty="0" err="1" smtClean="0"/>
              <a:t>selection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distort</a:t>
            </a:r>
            <a:r>
              <a:rPr lang="et-EE" sz="2400" dirty="0" smtClean="0"/>
              <a:t> </a:t>
            </a:r>
            <a:r>
              <a:rPr lang="et-EE" sz="2400" dirty="0" err="1" smtClean="0"/>
              <a:t>regression</a:t>
            </a:r>
            <a:r>
              <a:rPr lang="et-EE" sz="2400" dirty="0" smtClean="0"/>
              <a:t> </a:t>
            </a:r>
            <a:r>
              <a:rPr lang="et-EE" sz="2400" dirty="0" err="1" smtClean="0"/>
              <a:t>coefficients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8503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MENTAL</a:t>
            </a:r>
            <a:r>
              <a:rPr lang="et-EE" sz="2400" dirty="0" smtClean="0"/>
              <a:t> </a:t>
            </a:r>
            <a:r>
              <a:rPr lang="et-EE" sz="2400" dirty="0" err="1" smtClean="0"/>
              <a:t>CAPABILITY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834995" y="285037"/>
            <a:ext cx="212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PHYSICAL</a:t>
            </a:r>
            <a:r>
              <a:rPr lang="et-EE" sz="2400" dirty="0" smtClean="0"/>
              <a:t> </a:t>
            </a:r>
            <a:r>
              <a:rPr lang="et-EE" sz="2400" dirty="0" err="1" smtClean="0"/>
              <a:t>CAPABILITY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34360" y="1257566"/>
            <a:ext cx="1066800" cy="8410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101228" y="1184207"/>
            <a:ext cx="45720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10081" y="2038234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SURVIVAL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74" y="2412609"/>
            <a:ext cx="4238625" cy="42319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3000" y="2971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mental=</a:t>
            </a:r>
            <a:r>
              <a:rPr lang="en-US" dirty="0" err="1"/>
              <a:t>rnorm</a:t>
            </a:r>
            <a:r>
              <a:rPr lang="en-US" dirty="0"/>
              <a:t>(300)</a:t>
            </a:r>
          </a:p>
          <a:p>
            <a:r>
              <a:rPr lang="en-US" dirty="0"/>
              <a:t>physical=</a:t>
            </a:r>
            <a:r>
              <a:rPr lang="en-US" dirty="0" err="1"/>
              <a:t>rnorm</a:t>
            </a:r>
            <a:r>
              <a:rPr lang="en-US" dirty="0"/>
              <a:t>(300)</a:t>
            </a:r>
          </a:p>
          <a:p>
            <a:r>
              <a:rPr lang="en-US" dirty="0" smtClean="0"/>
              <a:t>survival=</a:t>
            </a:r>
            <a:r>
              <a:rPr lang="en-US" dirty="0" err="1" smtClean="0"/>
              <a:t>rbinom</a:t>
            </a:r>
            <a:r>
              <a:rPr lang="en-US" dirty="0" smtClean="0"/>
              <a:t>(300,1,plogis(2*mental+2*physical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847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69272"/>
            <a:ext cx="773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DAG</a:t>
            </a:r>
            <a:r>
              <a:rPr lang="et-EE" sz="2400" b="1" dirty="0" smtClean="0"/>
              <a:t>: </a:t>
            </a:r>
            <a:r>
              <a:rPr lang="et-EE" sz="2400" b="1" dirty="0" err="1" smtClean="0"/>
              <a:t>directed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acyclic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graph</a:t>
            </a:r>
            <a:endParaRPr lang="et-E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8377" y="3624039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52968" y="2295770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14573" y="2828376"/>
            <a:ext cx="4572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00768" y="2295770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77318" y="2828376"/>
            <a:ext cx="3810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7751" y="44906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A) </a:t>
            </a:r>
            <a:r>
              <a:rPr lang="et-EE" sz="2400" dirty="0" err="1" smtClean="0"/>
              <a:t>FORK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14009" y="3624039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2295770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100205" y="2828376"/>
            <a:ext cx="457200" cy="772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295770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91367" y="2780216"/>
            <a:ext cx="623423" cy="8438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6151" y="4467862"/>
            <a:ext cx="35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B</a:t>
            </a:r>
            <a:r>
              <a:rPr lang="et-EE" sz="2400" dirty="0" smtClean="0"/>
              <a:t>) </a:t>
            </a:r>
            <a:r>
              <a:rPr lang="et-EE" sz="2400" dirty="0" err="1" smtClean="0"/>
              <a:t>CHAIN</a:t>
            </a:r>
            <a:r>
              <a:rPr lang="et-EE" sz="2400" dirty="0" smtClean="0"/>
              <a:t> (</a:t>
            </a:r>
            <a:r>
              <a:rPr lang="et-EE" sz="2400" dirty="0" err="1" smtClean="0"/>
              <a:t>or</a:t>
            </a:r>
            <a:r>
              <a:rPr lang="et-EE" sz="2400" dirty="0" smtClean="0"/>
              <a:t> </a:t>
            </a:r>
            <a:r>
              <a:rPr lang="et-EE" sz="2400" dirty="0" err="1" smtClean="0"/>
              <a:t>PIPE</a:t>
            </a:r>
            <a:r>
              <a:rPr lang="et-EE" sz="2400" dirty="0" smtClean="0"/>
              <a:t>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310098" y="3682066"/>
            <a:ext cx="7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Z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483437" y="2443559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X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648039" y="2959344"/>
            <a:ext cx="529334" cy="66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034234" y="2443560"/>
            <a:ext cx="5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Y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80703" y="2903116"/>
            <a:ext cx="629631" cy="778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83027" y="452799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C</a:t>
            </a:r>
            <a:r>
              <a:rPr lang="et-EE" sz="2400" dirty="0" smtClean="0"/>
              <a:t>) </a:t>
            </a:r>
            <a:r>
              <a:rPr lang="et-EE" sz="2400" dirty="0" err="1" smtClean="0"/>
              <a:t>COLLIDER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" y="1467676"/>
            <a:ext cx="1169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Interested</a:t>
            </a:r>
            <a:r>
              <a:rPr lang="et-EE" sz="2400" dirty="0" smtClean="0"/>
              <a:t> in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direct</a:t>
            </a:r>
            <a:r>
              <a:rPr lang="et-EE" sz="2400" dirty="0" smtClean="0"/>
              <a:t> </a:t>
            </a:r>
            <a:r>
              <a:rPr lang="et-EE" sz="2400" dirty="0" err="1" smtClean="0"/>
              <a:t>effect</a:t>
            </a:r>
            <a:r>
              <a:rPr lang="et-EE" sz="2400" dirty="0" smtClean="0"/>
              <a:t> of X on Y. </a:t>
            </a:r>
            <a:r>
              <a:rPr lang="et-EE" sz="2400" dirty="0" err="1" smtClean="0"/>
              <a:t>Should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 Z?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5486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Yes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A). </a:t>
            </a:r>
            <a:r>
              <a:rPr lang="et-EE" sz="2400" dirty="0" err="1" smtClean="0"/>
              <a:t>Yes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B). No </a:t>
            </a:r>
            <a:r>
              <a:rPr lang="et-EE" sz="2400" dirty="0" err="1" smtClean="0"/>
              <a:t>for</a:t>
            </a:r>
            <a:r>
              <a:rPr lang="et-EE" sz="2400" dirty="0" smtClean="0"/>
              <a:t> C).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23" grpId="0"/>
      <p:bldP spid="24" grpId="0"/>
      <p:bldP spid="26" grpId="0"/>
      <p:bldP spid="28" grpId="0"/>
      <p:bldP spid="29" grpId="0"/>
      <p:bldP spid="30" grpId="0"/>
      <p:bldP spid="32" grpId="0"/>
      <p:bldP spid="34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" y="988864"/>
            <a:ext cx="552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err="1" smtClean="0"/>
              <a:t>Direct</a:t>
            </a:r>
            <a:r>
              <a:rPr lang="et-EE" sz="2400" b="1" dirty="0" smtClean="0"/>
              <a:t> vs </a:t>
            </a:r>
            <a:r>
              <a:rPr lang="et-EE" sz="2400" b="1" dirty="0" err="1" smtClean="0"/>
              <a:t>indirect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effect</a:t>
            </a:r>
            <a:r>
              <a:rPr lang="et-EE" sz="2400" b="1" dirty="0"/>
              <a:t> </a:t>
            </a:r>
            <a:r>
              <a:rPr lang="et-EE" sz="2400" b="1" dirty="0" smtClean="0"/>
              <a:t>(2)</a:t>
            </a:r>
            <a:endParaRPr lang="et-E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329" y="1453513"/>
            <a:ext cx="4691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In </a:t>
            </a:r>
            <a:r>
              <a:rPr lang="et-EE" sz="2400" dirty="0" err="1" smtClean="0"/>
              <a:t>certain</a:t>
            </a:r>
            <a:r>
              <a:rPr lang="et-EE" sz="2400" dirty="0" smtClean="0"/>
              <a:t> </a:t>
            </a:r>
            <a:r>
              <a:rPr lang="et-EE" sz="2400" dirty="0" err="1" smtClean="0"/>
              <a:t>situations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might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reasonable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include</a:t>
            </a:r>
            <a:r>
              <a:rPr lang="et-EE" sz="2400" dirty="0" smtClean="0"/>
              <a:t> post-</a:t>
            </a:r>
            <a:r>
              <a:rPr lang="et-EE" sz="2400" dirty="0" err="1" smtClean="0"/>
              <a:t>treatment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endParaRPr lang="et-EE" sz="2400" dirty="0" smtClean="0"/>
          </a:p>
          <a:p>
            <a:endParaRPr lang="et-EE" sz="2400" dirty="0" smtClean="0"/>
          </a:p>
          <a:p>
            <a:r>
              <a:rPr lang="et-EE" sz="2400" dirty="0" err="1" smtClean="0"/>
              <a:t>But</a:t>
            </a:r>
            <a:r>
              <a:rPr lang="et-EE" sz="2400" dirty="0" smtClean="0"/>
              <a:t> </a:t>
            </a:r>
            <a:r>
              <a:rPr lang="et-EE" sz="2400" dirty="0" err="1" smtClean="0"/>
              <a:t>things</a:t>
            </a:r>
            <a:r>
              <a:rPr lang="et-EE" sz="2400" dirty="0" smtClean="0"/>
              <a:t> </a:t>
            </a:r>
            <a:r>
              <a:rPr lang="et-EE" sz="2400" dirty="0" err="1" smtClean="0"/>
              <a:t>can</a:t>
            </a:r>
            <a:r>
              <a:rPr lang="et-EE" sz="2400" dirty="0" smtClean="0"/>
              <a:t> </a:t>
            </a:r>
            <a:r>
              <a:rPr lang="et-EE" sz="2400" dirty="0" err="1" smtClean="0"/>
              <a:t>get</a:t>
            </a:r>
            <a:r>
              <a:rPr lang="et-EE" sz="2400" dirty="0" smtClean="0"/>
              <a:t> </a:t>
            </a:r>
            <a:r>
              <a:rPr lang="et-EE" sz="2400" dirty="0" err="1" smtClean="0"/>
              <a:t>complicated</a:t>
            </a:r>
            <a:r>
              <a:rPr lang="et-EE" sz="2400" dirty="0" smtClean="0"/>
              <a:t> </a:t>
            </a:r>
            <a:r>
              <a:rPr lang="et-EE" sz="2400" dirty="0" err="1" smtClean="0"/>
              <a:t>when</a:t>
            </a:r>
            <a:r>
              <a:rPr lang="et-EE" sz="2400" dirty="0" smtClean="0"/>
              <a:t> </a:t>
            </a:r>
            <a:r>
              <a:rPr lang="et-EE" sz="2400" dirty="0" err="1" smtClean="0"/>
              <a:t>we</a:t>
            </a:r>
            <a:r>
              <a:rPr lang="et-EE" sz="2400" dirty="0"/>
              <a:t> </a:t>
            </a:r>
            <a:r>
              <a:rPr lang="et-EE" sz="2400" dirty="0" err="1" smtClean="0"/>
              <a:t>encounter</a:t>
            </a:r>
            <a:r>
              <a:rPr lang="et-EE" sz="2400" dirty="0" smtClean="0"/>
              <a:t> </a:t>
            </a:r>
            <a:r>
              <a:rPr lang="et-EE" sz="2400" dirty="0" err="1" smtClean="0"/>
              <a:t>unmeasured</a:t>
            </a:r>
            <a:r>
              <a:rPr lang="et-EE" sz="2400" dirty="0" smtClean="0"/>
              <a:t> </a:t>
            </a:r>
            <a:r>
              <a:rPr lang="et-EE" sz="2400" dirty="0" err="1" smtClean="0"/>
              <a:t>variables</a:t>
            </a:r>
            <a:endParaRPr lang="et-EE" sz="2400" dirty="0"/>
          </a:p>
          <a:p>
            <a:endParaRPr lang="et-EE" sz="2400" dirty="0"/>
          </a:p>
          <a:p>
            <a:r>
              <a:rPr lang="et-EE" sz="2400" dirty="0" err="1" smtClean="0"/>
              <a:t>Now</a:t>
            </a:r>
            <a:r>
              <a:rPr lang="et-EE" sz="2400" dirty="0" smtClean="0"/>
              <a:t> </a:t>
            </a:r>
            <a:r>
              <a:rPr lang="et-EE" sz="2400" dirty="0" err="1" smtClean="0"/>
              <a:t>one</a:t>
            </a:r>
            <a:r>
              <a:rPr lang="et-EE" sz="2400" dirty="0" smtClean="0"/>
              <a:t> </a:t>
            </a:r>
            <a:r>
              <a:rPr lang="et-EE" sz="2400" dirty="0" err="1" smtClean="0"/>
              <a:t>flow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closed</a:t>
            </a:r>
            <a:r>
              <a:rPr lang="et-EE" sz="2400" dirty="0" smtClean="0"/>
              <a:t> </a:t>
            </a:r>
            <a:r>
              <a:rPr lang="et-EE" sz="2400" dirty="0" err="1" smtClean="0"/>
              <a:t>but</a:t>
            </a:r>
            <a:r>
              <a:rPr lang="et-EE" sz="2400" dirty="0" smtClean="0"/>
              <a:t> </a:t>
            </a:r>
            <a:r>
              <a:rPr lang="et-EE" sz="2400" dirty="0" err="1" smtClean="0"/>
              <a:t>another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opened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42062" y="342145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TREATMENT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00986" y="3484838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HEALTHY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00986" y="5175164"/>
            <a:ext cx="21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FITNESS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57986" y="3652292"/>
            <a:ext cx="990600" cy="4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62986" y="4117925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14986" y="3946503"/>
            <a:ext cx="2057400" cy="131442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026265" y="3715670"/>
            <a:ext cx="609600" cy="706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98099" y="4796579"/>
            <a:ext cx="808731" cy="614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77834" y="4095317"/>
            <a:ext cx="2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ENVIRONMENT</a:t>
            </a:r>
            <a:endParaRPr lang="et-EE" sz="2400" dirty="0" smtClean="0"/>
          </a:p>
          <a:p>
            <a:r>
              <a:rPr lang="et-EE" sz="2400" dirty="0" smtClean="0"/>
              <a:t>(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MEASURED</a:t>
            </a:r>
            <a:r>
              <a:rPr lang="et-EE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5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8779</TotalTime>
  <Words>850</Words>
  <Application>Microsoft Office PowerPoint</Application>
  <PresentationFormat>Widescreen</PresentationFormat>
  <Paragraphs>246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Rubik</vt:lpstr>
      <vt:lpstr>Rubik Bold</vt:lpstr>
      <vt:lpstr>UT_2019 Theme</vt:lpstr>
      <vt:lpstr>Choosing predictor variables in a linear model: making use of DAGs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Ants Kaasik</cp:lastModifiedBy>
  <cp:revision>84</cp:revision>
  <dcterms:created xsi:type="dcterms:W3CDTF">2018-12-27T16:27:33Z</dcterms:created>
  <dcterms:modified xsi:type="dcterms:W3CDTF">2019-11-17T16:54:33Z</dcterms:modified>
</cp:coreProperties>
</file>