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0"/>
  </p:notesMasterIdLst>
  <p:sldIdLst>
    <p:sldId id="421" r:id="rId3"/>
    <p:sldId id="470" r:id="rId4"/>
    <p:sldId id="471" r:id="rId5"/>
    <p:sldId id="431" r:id="rId6"/>
    <p:sldId id="432" r:id="rId7"/>
    <p:sldId id="435" r:id="rId8"/>
    <p:sldId id="433" r:id="rId9"/>
    <p:sldId id="436" r:id="rId10"/>
    <p:sldId id="472" r:id="rId11"/>
    <p:sldId id="452" r:id="rId12"/>
    <p:sldId id="465" r:id="rId13"/>
    <p:sldId id="466" r:id="rId14"/>
    <p:sldId id="467" r:id="rId15"/>
    <p:sldId id="468" r:id="rId16"/>
    <p:sldId id="473" r:id="rId17"/>
    <p:sldId id="474" r:id="rId18"/>
    <p:sldId id="475" r:id="rId19"/>
    <p:sldId id="476" r:id="rId20"/>
    <p:sldId id="477" r:id="rId21"/>
    <p:sldId id="478" r:id="rId22"/>
    <p:sldId id="479" r:id="rId23"/>
    <p:sldId id="480" r:id="rId24"/>
    <p:sldId id="481" r:id="rId25"/>
    <p:sldId id="482" r:id="rId26"/>
    <p:sldId id="449" r:id="rId27"/>
    <p:sldId id="457" r:id="rId28"/>
    <p:sldId id="45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6D9F1"/>
    <a:srgbClr val="2D63A2"/>
    <a:srgbClr val="6C9CD6"/>
    <a:srgbClr val="204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3422" autoAdjust="0"/>
  </p:normalViewPr>
  <p:slideViewPr>
    <p:cSldViewPr>
      <p:cViewPr varScale="1">
        <p:scale>
          <a:sx n="129" d="100"/>
          <a:sy n="129" d="100"/>
        </p:scale>
        <p:origin x="114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40A9C-EE9C-4736-B168-E8CF2D6C4295}" type="datetimeFigureOut">
              <a:rPr lang="en-US" smtClean="0"/>
              <a:t>2022-09-14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FCF0A-7D43-4AFB-9D88-0717C3293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FCF0A-7D43-4AFB-9D88-0717C32935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6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FCF0A-7D43-4AFB-9D88-0717C32935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99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FCF0A-7D43-4AFB-9D88-0717C32935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8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FCF0A-7D43-4AFB-9D88-0717C32935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5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FCF0A-7D43-4AFB-9D88-0717C32935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9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14" descr="ut_pp3_e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" y="0"/>
            <a:ext cx="443152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4431530" y="0"/>
            <a:ext cx="4780709" cy="685800"/>
          </a:xfrm>
          <a:prstGeom prst="rect">
            <a:avLst/>
          </a:prstGeom>
          <a:gradFill rotWithShape="1">
            <a:gsLst>
              <a:gs pos="9000">
                <a:schemeClr val="bg1"/>
              </a:gs>
              <a:gs pos="54000">
                <a:srgbClr val="6C9C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below header"/>
          <p:cNvSpPr>
            <a:spLocks noChangeShapeType="1"/>
          </p:cNvSpPr>
          <p:nvPr userDrawn="1"/>
        </p:nvSpPr>
        <p:spPr bwMode="auto">
          <a:xfrm>
            <a:off x="0" y="685800"/>
            <a:ext cx="9161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0" y="6553200"/>
            <a:ext cx="3810000" cy="304800"/>
          </a:xfrm>
        </p:spPr>
        <p:txBody>
          <a:bodyPr>
            <a:noAutofit/>
          </a:bodyPr>
          <a:lstStyle>
            <a:lvl1pPr marL="0" indent="0" algn="r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Event name</a:t>
            </a:r>
          </a:p>
        </p:txBody>
      </p:sp>
    </p:spTree>
    <p:extLst>
      <p:ext uri="{BB962C8B-B14F-4D97-AF65-F5344CB8AC3E}">
        <p14:creationId xmlns:p14="http://schemas.microsoft.com/office/powerpoint/2010/main" val="340158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below title"/>
          <p:cNvSpPr>
            <a:spLocks noChangeShapeType="1"/>
          </p:cNvSpPr>
          <p:nvPr userDrawn="1"/>
        </p:nvSpPr>
        <p:spPr bwMode="auto">
          <a:xfrm>
            <a:off x="533400" y="1219200"/>
            <a:ext cx="8083550" cy="0"/>
          </a:xfrm>
          <a:prstGeom prst="line">
            <a:avLst/>
          </a:prstGeom>
          <a:noFill/>
          <a:ln w="25400">
            <a:solidFill>
              <a:srgbClr val="6C9CD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6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24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arge AFRL Logo" descr="AFRL Shield 1 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447800"/>
            <a:ext cx="40925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 userDrawn="1"/>
        </p:nvSpPr>
        <p:spPr bwMode="auto">
          <a:xfrm>
            <a:off x="63500" y="5562600"/>
            <a:ext cx="4038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Integrity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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Service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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Excellence</a:t>
            </a:r>
          </a:p>
        </p:txBody>
      </p:sp>
      <p:sp>
        <p:nvSpPr>
          <p:cNvPr id="11" name="Briefing Title"/>
          <p:cNvSpPr>
            <a:spLocks noGrp="1"/>
          </p:cNvSpPr>
          <p:nvPr>
            <p:ph sz="half" idx="2" hasCustomPrompt="1"/>
          </p:nvPr>
        </p:nvSpPr>
        <p:spPr>
          <a:xfrm>
            <a:off x="4506433" y="1066800"/>
            <a:ext cx="4419600" cy="1676400"/>
          </a:xfr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sz="3200" dirty="0"/>
              <a:t>Title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2" name="Date"/>
          <p:cNvSpPr>
            <a:spLocks noGrp="1"/>
          </p:cNvSpPr>
          <p:nvPr>
            <p:ph sz="half" idx="10" hasCustomPrompt="1"/>
          </p:nvPr>
        </p:nvSpPr>
        <p:spPr>
          <a:xfrm>
            <a:off x="6149165" y="2938132"/>
            <a:ext cx="2781300" cy="533400"/>
          </a:xfrm>
        </p:spPr>
        <p:txBody>
          <a:bodyPr anchor="ctr"/>
          <a:lstStyle>
            <a:lvl1pPr marL="0" indent="0" algn="r">
              <a:buNone/>
              <a:defRPr sz="2000"/>
            </a:lvl1pPr>
          </a:lstStyle>
          <a:p>
            <a:r>
              <a:rPr lang="en-US" dirty="0">
                <a:latin typeface="Arial" charset="0"/>
                <a:cs typeface="Arial" charset="0"/>
              </a:rPr>
              <a:t>Date</a:t>
            </a:r>
          </a:p>
        </p:txBody>
      </p:sp>
      <p:sp>
        <p:nvSpPr>
          <p:cNvPr id="13" name="Name, Rank, Office Symbol"/>
          <p:cNvSpPr>
            <a:spLocks noGrp="1"/>
          </p:cNvSpPr>
          <p:nvPr>
            <p:ph sz="half" idx="11" hasCustomPrompt="1"/>
          </p:nvPr>
        </p:nvSpPr>
        <p:spPr>
          <a:xfrm>
            <a:off x="4052774" y="3673549"/>
            <a:ext cx="4876800" cy="1905000"/>
          </a:xfrm>
        </p:spPr>
        <p:txBody>
          <a:bodyPr/>
          <a:lstStyle>
            <a:lvl1pPr marL="0" indent="0" algn="r">
              <a:buNone/>
              <a:defRPr sz="2000" baseline="0"/>
            </a:lvl1pPr>
          </a:lstStyle>
          <a:p>
            <a:r>
              <a:rPr lang="en-US" dirty="0">
                <a:latin typeface="Arial" charset="0"/>
                <a:cs typeface="Arial" charset="0"/>
              </a:rPr>
              <a:t>Dr. First Last</a:t>
            </a:r>
          </a:p>
          <a:p>
            <a:pPr lvl="0">
              <a:spcBef>
                <a:spcPct val="20000"/>
              </a:spcBef>
              <a:defRPr/>
            </a:pPr>
            <a:r>
              <a:rPr lang="en-US" i="1" dirty="0">
                <a:latin typeface="Arial" charset="0"/>
                <a:cs typeface="Arial" charset="0"/>
              </a:rPr>
              <a:t>Program Officer</a:t>
            </a:r>
          </a:p>
          <a:p>
            <a:pPr>
              <a:spcBef>
                <a:spcPct val="20000"/>
              </a:spcBef>
            </a:pPr>
            <a:r>
              <a:rPr lang="en-US" i="1" dirty="0">
                <a:latin typeface="Arial" charset="0"/>
                <a:cs typeface="Arial" charset="0"/>
              </a:rPr>
              <a:t>XXX Department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Arial" charset="0"/>
                <a:cs typeface="Arial" charset="0"/>
              </a:rPr>
              <a:t>Air Force Office of Scientific Research</a:t>
            </a:r>
            <a:endParaRPr lang="en-CA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58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15244"/>
            <a:ext cx="85217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AFRL Globe Logo" descr="C:\Users\HectorHA\AppData\Local\Microsoft\Windows\Temporary Internet Files\Content.Outlook\MKL35CXM\AFRL Globe no ta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00788"/>
            <a:ext cx="14033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7078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1"/>
            <a:ext cx="7162800" cy="1079024"/>
          </a:xfrm>
          <a:prstGeom prst="rect">
            <a:avLst/>
          </a:prstGeom>
        </p:spPr>
        <p:txBody>
          <a:bodyPr anchor="ctr" anchorCtr="1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lang="en-US" sz="32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6199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below title"/>
          <p:cNvSpPr>
            <a:spLocks noChangeShapeType="1"/>
          </p:cNvSpPr>
          <p:nvPr userDrawn="1"/>
        </p:nvSpPr>
        <p:spPr bwMode="auto">
          <a:xfrm>
            <a:off x="533400" y="1219200"/>
            <a:ext cx="8083550" cy="0"/>
          </a:xfrm>
          <a:prstGeom prst="line">
            <a:avLst/>
          </a:prstGeom>
          <a:noFill/>
          <a:ln w="25400">
            <a:solidFill>
              <a:srgbClr val="6C9CD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5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4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ine below title"/>
          <p:cNvSpPr>
            <a:spLocks noChangeShapeType="1"/>
          </p:cNvSpPr>
          <p:nvPr userDrawn="1"/>
        </p:nvSpPr>
        <p:spPr bwMode="auto">
          <a:xfrm>
            <a:off x="533400" y="1219200"/>
            <a:ext cx="8083550" cy="0"/>
          </a:xfrm>
          <a:prstGeom prst="line">
            <a:avLst/>
          </a:prstGeom>
          <a:noFill/>
          <a:ln w="25400">
            <a:solidFill>
              <a:srgbClr val="6C9CD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3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Line below title"/>
          <p:cNvSpPr>
            <a:spLocks noChangeShapeType="1"/>
          </p:cNvSpPr>
          <p:nvPr userDrawn="1"/>
        </p:nvSpPr>
        <p:spPr bwMode="auto">
          <a:xfrm>
            <a:off x="533400" y="1219200"/>
            <a:ext cx="8083550" cy="0"/>
          </a:xfrm>
          <a:prstGeom prst="line">
            <a:avLst/>
          </a:prstGeom>
          <a:noFill/>
          <a:ln w="25400">
            <a:solidFill>
              <a:srgbClr val="6C9CD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Line below title"/>
          <p:cNvSpPr>
            <a:spLocks noChangeShapeType="1"/>
          </p:cNvSpPr>
          <p:nvPr userDrawn="1"/>
        </p:nvSpPr>
        <p:spPr bwMode="auto">
          <a:xfrm>
            <a:off x="533400" y="1219200"/>
            <a:ext cx="8083550" cy="0"/>
          </a:xfrm>
          <a:prstGeom prst="line">
            <a:avLst/>
          </a:prstGeom>
          <a:noFill/>
          <a:ln w="25400">
            <a:solidFill>
              <a:srgbClr val="6C9CD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9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1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6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DF15-2C46-4BBF-BDB9-21543D032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1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ut_pp3_e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" y="0"/>
            <a:ext cx="2477191" cy="38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0" y="6550025"/>
            <a:ext cx="9144000" cy="307975"/>
          </a:xfrm>
          <a:prstGeom prst="rect">
            <a:avLst/>
          </a:prstGeom>
          <a:solidFill>
            <a:srgbClr val="6C9CD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777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550025"/>
            <a:ext cx="5791200" cy="307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pt-BR"/>
              <a:t>Quantum relational Hoare logic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50025"/>
            <a:ext cx="609600" cy="307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B56DF15-2C46-4BBF-BDB9-21543D0326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500298" y="0"/>
            <a:ext cx="6643702" cy="381000"/>
          </a:xfrm>
          <a:prstGeom prst="rect">
            <a:avLst/>
          </a:prstGeom>
          <a:gradFill rotWithShape="1">
            <a:gsLst>
              <a:gs pos="9000">
                <a:schemeClr val="bg1"/>
              </a:gs>
              <a:gs pos="54000">
                <a:srgbClr val="6C9CD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below header"/>
          <p:cNvSpPr>
            <a:spLocks noChangeShapeType="1"/>
          </p:cNvSpPr>
          <p:nvPr/>
        </p:nvSpPr>
        <p:spPr bwMode="auto">
          <a:xfrm>
            <a:off x="0" y="381000"/>
            <a:ext cx="9161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above footer"/>
          <p:cNvSpPr>
            <a:spLocks noChangeShapeType="1"/>
          </p:cNvSpPr>
          <p:nvPr/>
        </p:nvSpPr>
        <p:spPr bwMode="auto">
          <a:xfrm>
            <a:off x="0" y="6550025"/>
            <a:ext cx="9161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0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371600"/>
            <a:ext cx="85217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838" tIns="47625" rIns="96838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050"/>
            <a:ext cx="7162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7625" rIns="91440" bIns="47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pic>
        <p:nvPicPr>
          <p:cNvPr id="1028" name="Picture 4" descr="AFRL Shield transparent background 1IN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9050"/>
            <a:ext cx="9048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914400" y="1219200"/>
            <a:ext cx="7467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62000" y="1219200"/>
            <a:ext cx="7620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952500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3" name="Picture 9" descr="chrmblue_st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2374" r="12500" b="21271"/>
          <a:stretch>
            <a:fillRect/>
          </a:stretch>
        </p:blipFill>
        <p:spPr bwMode="auto">
          <a:xfrm>
            <a:off x="14288" y="-23813"/>
            <a:ext cx="1189037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7315200" y="6550025"/>
            <a:ext cx="1828800" cy="307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17BCD1-1B86-48C0-B0BE-71027A5DA1E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4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/>
  <p:hf sldNum="0" hdr="0" dt="0"/>
  <p:txStyles>
    <p:titleStyle>
      <a:lvl1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5">
              <a:lumMod val="25000"/>
            </a:schemeClr>
          </a:solidFill>
          <a:latin typeface="Calibri" panose="020F0502020204030204" pitchFamily="34" charset="0"/>
          <a:ea typeface="+mj-ea"/>
          <a:cs typeface="+mj-cs"/>
        </a:defRPr>
      </a:lvl1pPr>
      <a:lvl2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2pPr>
      <a:lvl3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3pPr>
      <a:lvl4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4pPr>
      <a:lvl5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5pPr>
      <a:lvl6pPr marL="4572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6pPr>
      <a:lvl7pPr marL="9144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7pPr>
      <a:lvl8pPr marL="13716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8pPr>
      <a:lvl9pPr marL="18288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9pPr>
    </p:titleStyle>
    <p:bodyStyle>
      <a:lvl1pPr marL="360363" indent="-360363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4700" indent="-300038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–"/>
        <a:defRPr sz="2200" b="1">
          <a:solidFill>
            <a:schemeClr val="tx1"/>
          </a:solidFill>
          <a:latin typeface="+mn-lt"/>
        </a:defRPr>
      </a:lvl2pPr>
      <a:lvl3pPr marL="1128713" indent="-239713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3pPr>
      <a:lvl4pPr marL="1482725" indent="-239713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–"/>
        <a:defRPr sz="2000" b="1">
          <a:solidFill>
            <a:schemeClr val="tx1"/>
          </a:solidFill>
          <a:latin typeface="+mn-lt"/>
        </a:defRPr>
      </a:lvl4pPr>
      <a:lvl5pPr marL="1836738" indent="-239713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293938" indent="-239713" algn="l" defTabSz="960438" rtl="0" fontAlgn="base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6pPr>
      <a:lvl7pPr marL="2751138" indent="-239713" algn="l" defTabSz="960438" rtl="0" fontAlgn="base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7pPr>
      <a:lvl8pPr marL="3208338" indent="-239713" algn="l" defTabSz="960438" rtl="0" fontAlgn="base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8pPr>
      <a:lvl9pPr marL="3665538" indent="-239713" algn="l" defTabSz="960438" rtl="0" fontAlgn="base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13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2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hyperlink" Target="http://tinyurl.com/postdoc-vq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Quantum relational Hoare logic,</a:t>
            </a:r>
            <a:br>
              <a:rPr lang="en-US" dirty="0"/>
            </a:br>
            <a:r>
              <a:rPr lang="en-US" dirty="0"/>
              <a:t>towards a formalization</a:t>
            </a:r>
            <a:endParaRPr lang="en-US" b="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r>
              <a:rPr lang="en-US" dirty="0"/>
              <a:t>Dominique Unruh</a:t>
            </a:r>
          </a:p>
          <a:p>
            <a:r>
              <a:rPr lang="en-US" sz="2800" dirty="0"/>
              <a:t>University of Tartu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77" y="-152400"/>
            <a:ext cx="1777999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052"/>
            <a:ext cx="624178" cy="613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79" y="103629"/>
            <a:ext cx="1660698" cy="449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r="13432" b="24530"/>
          <a:stretch/>
        </p:blipFill>
        <p:spPr>
          <a:xfrm>
            <a:off x="4267200" y="-46369"/>
            <a:ext cx="762284" cy="77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4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Quantum Relational Hoare Logic (</a:t>
            </a:r>
            <a:r>
              <a:rPr lang="en-GB" dirty="0" err="1"/>
              <a:t>qRHL</a:t>
            </a:r>
            <a:r>
              <a:rPr lang="en-GB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Quantum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US" b="0" dirty="0"/>
                  <a:t>What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mean?</a:t>
                </a:r>
              </a:p>
              <a:p>
                <a:r>
                  <a:rPr lang="en-GB" dirty="0"/>
                  <a:t>How to formalize semantics of </a:t>
                </a:r>
                <a:r>
                  <a:rPr lang="en-GB" dirty="0" err="1"/>
                  <a:t>qRHL</a:t>
                </a:r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2661784"/>
                <a:ext cx="8229600" cy="1309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4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n-US" sz="4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3600" b="0" dirty="0"/>
                  <a:t>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𝑎𝑝𝑝𝑙𝑦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3600" b="0" dirty="0">
                    <a:solidFill>
                      <a:schemeClr val="accent2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𝑎𝑝𝑝𝑙𝑦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3200" dirty="0"/>
                  <a:t>  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4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4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4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61784"/>
                <a:ext cx="8229600" cy="13092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57200" y="2590800"/>
            <a:ext cx="8229600" cy="0"/>
          </a:xfrm>
          <a:prstGeom prst="line">
            <a:avLst/>
          </a:prstGeom>
          <a:ln w="12700">
            <a:solidFill>
              <a:srgbClr val="2D63A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114800"/>
            <a:ext cx="8229600" cy="0"/>
          </a:xfrm>
          <a:prstGeom prst="line">
            <a:avLst/>
          </a:prstGeom>
          <a:ln w="12700">
            <a:solidFill>
              <a:srgbClr val="2D63A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086600" y="4495800"/>
            <a:ext cx="1963394" cy="1205479"/>
            <a:chOff x="7086600" y="4495800"/>
            <a:chExt cx="1963394" cy="1205479"/>
          </a:xfrm>
        </p:grpSpPr>
        <p:sp>
          <p:nvSpPr>
            <p:cNvPr id="9" name="Left Brace 8"/>
            <p:cNvSpPr/>
            <p:nvPr/>
          </p:nvSpPr>
          <p:spPr>
            <a:xfrm flipH="1">
              <a:off x="7086600" y="4558279"/>
              <a:ext cx="304800" cy="1143000"/>
            </a:xfrm>
            <a:prstGeom prst="leftBrace">
              <a:avLst>
                <a:gd name="adj1" fmla="val 67739"/>
                <a:gd name="adj2" fmla="val 50000"/>
              </a:avLst>
            </a:prstGeom>
            <a:ln w="38100">
              <a:solidFill>
                <a:srgbClr val="2D63A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78574" y="4495800"/>
              <a:ext cx="16714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Main source</a:t>
              </a:r>
              <a:br>
                <a:rPr lang="en-GB" sz="2000" dirty="0"/>
              </a:br>
              <a:r>
                <a:rPr lang="en-GB" sz="2000" dirty="0"/>
                <a:t>of trouble:</a:t>
              </a:r>
              <a:br>
                <a:rPr lang="en-GB" sz="2000" dirty="0"/>
              </a:br>
              <a:br>
                <a:rPr lang="en-GB" sz="1100" b="1" dirty="0"/>
              </a:br>
              <a:r>
                <a:rPr lang="en-GB" sz="2000" b="1" dirty="0"/>
                <a:t>Entanglement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57800" y="1524000"/>
            <a:ext cx="2096495" cy="1137784"/>
            <a:chOff x="5257800" y="1524000"/>
            <a:chExt cx="2096495" cy="1137784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5257800" y="1981200"/>
              <a:ext cx="457200" cy="680584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715000" y="1524000"/>
              <a:ext cx="16392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Elementary</a:t>
              </a:r>
              <a:br>
                <a:rPr lang="en-US" b="1" dirty="0"/>
              </a:br>
              <a:r>
                <a:rPr lang="en-US" b="1" dirty="0"/>
                <a:t>while-language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68238" y="2221468"/>
            <a:ext cx="1170962" cy="1055132"/>
            <a:chOff x="7668238" y="2221468"/>
            <a:chExt cx="1170962" cy="1055132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8077200" y="2590800"/>
              <a:ext cx="191495" cy="685800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68238" y="2221468"/>
              <a:ext cx="1170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Subspaces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3BC342F-043A-4527-BE0A-B921FE834B3E}"/>
              </a:ext>
            </a:extLst>
          </p:cNvPr>
          <p:cNvSpPr txBox="1"/>
          <p:nvPr/>
        </p:nvSpPr>
        <p:spPr>
          <a:xfrm>
            <a:off x="4487814" y="6172200"/>
            <a:ext cx="473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[U, Quantum Relational Hoare Logic, POPL 2019]</a:t>
            </a:r>
          </a:p>
        </p:txBody>
      </p:sp>
    </p:spTree>
    <p:extLst>
      <p:ext uri="{BB962C8B-B14F-4D97-AF65-F5344CB8AC3E}">
        <p14:creationId xmlns:p14="http://schemas.microsoft.com/office/powerpoint/2010/main" val="263968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Challenges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cap="small" dirty="0"/>
                  <a:t>Equal </a:t>
                </a:r>
                <a:r>
                  <a:rPr lang="en-US" b="1" dirty="0"/>
                  <a:t> rule:</a:t>
                </a:r>
                <a:br>
                  <a:rPr lang="en-US" sz="1500" i="1" dirty="0">
                    <a:latin typeface="Cambria Math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fv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≡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~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}</m:t>
                        </m:r>
                      </m:den>
                    </m:f>
                  </m:oMath>
                </a14:m>
                <a:br>
                  <a:rPr lang="en-US" dirty="0"/>
                </a:br>
                <a:br>
                  <a:rPr lang="en-US" sz="1500" dirty="0"/>
                </a:br>
                <a:r>
                  <a:rPr lang="en-US" dirty="0"/>
                  <a:t>For reasoning about unknown code (adversaries)</a:t>
                </a:r>
                <a:br>
                  <a:rPr lang="en-US" dirty="0"/>
                </a:br>
                <a:endParaRPr lang="en-US" sz="1500" dirty="0"/>
              </a:p>
              <a:p>
                <a:r>
                  <a:rPr lang="en-US" b="1" cap="small" dirty="0"/>
                  <a:t>Frame</a:t>
                </a:r>
                <a:r>
                  <a:rPr lang="en-US" b="1" dirty="0"/>
                  <a:t>  rule:</a:t>
                </a:r>
                <a:br>
                  <a:rPr lang="en-US" b="1" dirty="0"/>
                </a:br>
                <a:br>
                  <a:rPr lang="en-US" sz="1500" i="1" dirty="0">
                    <a:latin typeface="Cambria Math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independent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~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</a:rPr>
                          <m:t>}</m:t>
                        </m:r>
                      </m:num>
                      <m:den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</a:rPr>
                          <m:t>}</m:t>
                        </m:r>
                      </m:den>
                    </m:f>
                  </m:oMath>
                </a14:m>
                <a:br>
                  <a:rPr lang="en-US" dirty="0"/>
                </a:br>
                <a:br>
                  <a:rPr lang="en-US" sz="1500" dirty="0"/>
                </a:br>
                <a:r>
                  <a:rPr lang="en-US" dirty="0"/>
                  <a:t>For modular reasoning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2695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33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of </a:t>
            </a:r>
            <a:r>
              <a:rPr lang="en-GB" dirty="0" err="1"/>
              <a:t>qRHL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029200"/>
            <a:ext cx="8077201" cy="1096963"/>
          </a:xfrm>
        </p:spPr>
        <p:txBody>
          <a:bodyPr>
            <a:normAutofit/>
          </a:bodyPr>
          <a:lstStyle/>
          <a:p>
            <a:r>
              <a:rPr lang="en-GB" dirty="0"/>
              <a:t>Without “separable”,</a:t>
            </a:r>
            <a:br>
              <a:rPr lang="en-GB" dirty="0"/>
            </a:br>
            <a:r>
              <a:rPr lang="en-US" dirty="0"/>
              <a:t>cannot prove </a:t>
            </a:r>
            <a:r>
              <a:rPr lang="en-US" cap="small" dirty="0"/>
              <a:t>Frame</a:t>
            </a:r>
            <a:r>
              <a:rPr lang="en-US" dirty="0"/>
              <a:t> rule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1609060"/>
                <a:ext cx="8229600" cy="1310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4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3600" b="0" dirty="0"/>
                  <a:t>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𝑎𝑝𝑝𝑙𝑦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3600" b="0" dirty="0">
                    <a:solidFill>
                      <a:schemeClr val="accent2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𝑎𝑝𝑝𝑙𝑦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3200" dirty="0"/>
                  <a:t>  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4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4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9060"/>
                <a:ext cx="8229600" cy="13100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99395" y="3342961"/>
            <a:ext cx="2513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For two quantum states </a:t>
            </a:r>
            <a:br>
              <a:rPr lang="en-GB" b="1" dirty="0"/>
            </a:br>
            <a:r>
              <a:rPr lang="en-GB" b="1" dirty="0"/>
              <a:t>that are marginal</a:t>
            </a:r>
            <a:br>
              <a:rPr lang="en-GB" b="1" dirty="0"/>
            </a:br>
            <a:r>
              <a:rPr lang="en-GB" b="1" dirty="0"/>
              <a:t>of a state satisfying this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515779" y="2293970"/>
            <a:ext cx="8221" cy="1029004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19107" y="3645531"/>
            <a:ext cx="1667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After applying</a:t>
            </a:r>
            <a:br>
              <a:rPr lang="en-GB" b="1" dirty="0"/>
            </a:br>
            <a:r>
              <a:rPr lang="en-GB" b="1" dirty="0"/>
              <a:t>these programs</a:t>
            </a: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V="1">
            <a:off x="4452893" y="2971800"/>
            <a:ext cx="0" cy="673731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3329" y="3517656"/>
            <a:ext cx="2584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The final states</a:t>
            </a:r>
            <a:br>
              <a:rPr lang="en-GB" b="1" dirty="0"/>
            </a:br>
            <a:r>
              <a:rPr lang="en-GB" b="1" dirty="0"/>
              <a:t>are marginal of</a:t>
            </a:r>
            <a:br>
              <a:rPr lang="en-GB" b="1" dirty="0"/>
            </a:br>
            <a:r>
              <a:rPr lang="en-GB" b="1" dirty="0"/>
              <a:t>some state satisfying this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620000" y="2843925"/>
            <a:ext cx="0" cy="673731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5160" y="4173721"/>
            <a:ext cx="1114151" cy="486812"/>
            <a:chOff x="-182982" y="2871628"/>
            <a:chExt cx="1114151" cy="486812"/>
          </a:xfrm>
        </p:grpSpPr>
        <p:sp>
          <p:nvSpPr>
            <p:cNvPr id="8" name="TextBox 7"/>
            <p:cNvSpPr txBox="1"/>
            <p:nvPr/>
          </p:nvSpPr>
          <p:spPr>
            <a:xfrm rot="915289">
              <a:off x="-182982" y="2989108"/>
              <a:ext cx="1114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separable</a:t>
              </a:r>
            </a:p>
          </p:txBody>
        </p:sp>
        <p:sp>
          <p:nvSpPr>
            <p:cNvPr id="10" name="Freeform 9"/>
            <p:cNvSpPr/>
            <p:nvPr/>
          </p:nvSpPr>
          <p:spPr>
            <a:xfrm flipV="1">
              <a:off x="-36601" y="2871628"/>
              <a:ext cx="873758" cy="313297"/>
            </a:xfrm>
            <a:custGeom>
              <a:avLst/>
              <a:gdLst>
                <a:gd name="connsiteX0" fmla="*/ 0 w 1219200"/>
                <a:gd name="connsiteY0" fmla="*/ 153884 h 414766"/>
                <a:gd name="connsiteX1" fmla="*/ 762000 w 1219200"/>
                <a:gd name="connsiteY1" fmla="*/ 411792 h 414766"/>
                <a:gd name="connsiteX2" fmla="*/ 1219200 w 1219200"/>
                <a:gd name="connsiteY2" fmla="*/ 1484 h 414766"/>
                <a:gd name="connsiteX0" fmla="*/ 0 w 1219200"/>
                <a:gd name="connsiteY0" fmla="*/ 154098 h 430904"/>
                <a:gd name="connsiteX1" fmla="*/ 762000 w 1219200"/>
                <a:gd name="connsiteY1" fmla="*/ 412006 h 430904"/>
                <a:gd name="connsiteX2" fmla="*/ 1219200 w 1219200"/>
                <a:gd name="connsiteY2" fmla="*/ 1698 h 430904"/>
                <a:gd name="connsiteX0" fmla="*/ 0 w 1219200"/>
                <a:gd name="connsiteY0" fmla="*/ 153940 h 418545"/>
                <a:gd name="connsiteX1" fmla="*/ 762000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3940 h 418545"/>
                <a:gd name="connsiteX1" fmla="*/ 769951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3940 h 418545"/>
                <a:gd name="connsiteX1" fmla="*/ 769951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3940 h 418545"/>
                <a:gd name="connsiteX1" fmla="*/ 769951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3940 h 418545"/>
                <a:gd name="connsiteX1" fmla="*/ 769951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3940 h 418545"/>
                <a:gd name="connsiteX1" fmla="*/ 769951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3940 h 418545"/>
                <a:gd name="connsiteX1" fmla="*/ 769951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4432 h 419037"/>
                <a:gd name="connsiteX1" fmla="*/ 769951 w 1219200"/>
                <a:gd name="connsiteY1" fmla="*/ 412340 h 419037"/>
                <a:gd name="connsiteX2" fmla="*/ 1219200 w 1219200"/>
                <a:gd name="connsiteY2" fmla="*/ 2032 h 419037"/>
                <a:gd name="connsiteX0" fmla="*/ 0 w 1219200"/>
                <a:gd name="connsiteY0" fmla="*/ 154432 h 412340"/>
                <a:gd name="connsiteX1" fmla="*/ 769951 w 1219200"/>
                <a:gd name="connsiteY1" fmla="*/ 412340 h 412340"/>
                <a:gd name="connsiteX2" fmla="*/ 1219200 w 1219200"/>
                <a:gd name="connsiteY2" fmla="*/ 2032 h 412340"/>
                <a:gd name="connsiteX0" fmla="*/ 0 w 1219200"/>
                <a:gd name="connsiteY0" fmla="*/ 154432 h 412340"/>
                <a:gd name="connsiteX1" fmla="*/ 769951 w 1219200"/>
                <a:gd name="connsiteY1" fmla="*/ 412340 h 412340"/>
                <a:gd name="connsiteX2" fmla="*/ 1219200 w 1219200"/>
                <a:gd name="connsiteY2" fmla="*/ 2032 h 412340"/>
                <a:gd name="connsiteX0" fmla="*/ 0 w 1219200"/>
                <a:gd name="connsiteY0" fmla="*/ 154432 h 412340"/>
                <a:gd name="connsiteX1" fmla="*/ 769951 w 1219200"/>
                <a:gd name="connsiteY1" fmla="*/ 412340 h 412340"/>
                <a:gd name="connsiteX2" fmla="*/ 1219200 w 1219200"/>
                <a:gd name="connsiteY2" fmla="*/ 2032 h 412340"/>
                <a:gd name="connsiteX0" fmla="*/ 0 w 980661"/>
                <a:gd name="connsiteY0" fmla="*/ 305507 h 412340"/>
                <a:gd name="connsiteX1" fmla="*/ 531412 w 980661"/>
                <a:gd name="connsiteY1" fmla="*/ 412340 h 412340"/>
                <a:gd name="connsiteX2" fmla="*/ 980661 w 980661"/>
                <a:gd name="connsiteY2" fmla="*/ 2032 h 412340"/>
                <a:gd name="connsiteX0" fmla="*/ 0 w 980661"/>
                <a:gd name="connsiteY0" fmla="*/ 305507 h 412340"/>
                <a:gd name="connsiteX1" fmla="*/ 531412 w 980661"/>
                <a:gd name="connsiteY1" fmla="*/ 412340 h 412340"/>
                <a:gd name="connsiteX2" fmla="*/ 980661 w 980661"/>
                <a:gd name="connsiteY2" fmla="*/ 2032 h 412340"/>
                <a:gd name="connsiteX0" fmla="*/ 0 w 980661"/>
                <a:gd name="connsiteY0" fmla="*/ 305507 h 412340"/>
                <a:gd name="connsiteX1" fmla="*/ 531412 w 980661"/>
                <a:gd name="connsiteY1" fmla="*/ 412340 h 412340"/>
                <a:gd name="connsiteX2" fmla="*/ 980661 w 980661"/>
                <a:gd name="connsiteY2" fmla="*/ 2032 h 412340"/>
                <a:gd name="connsiteX0" fmla="*/ 0 w 980661"/>
                <a:gd name="connsiteY0" fmla="*/ 303939 h 410772"/>
                <a:gd name="connsiteX1" fmla="*/ 531412 w 980661"/>
                <a:gd name="connsiteY1" fmla="*/ 410772 h 410772"/>
                <a:gd name="connsiteX2" fmla="*/ 804102 w 980661"/>
                <a:gd name="connsiteY2" fmla="*/ 61017 h 410772"/>
                <a:gd name="connsiteX3" fmla="*/ 980661 w 980661"/>
                <a:gd name="connsiteY3" fmla="*/ 464 h 410772"/>
                <a:gd name="connsiteX0" fmla="*/ 0 w 980661"/>
                <a:gd name="connsiteY0" fmla="*/ 303939 h 410772"/>
                <a:gd name="connsiteX1" fmla="*/ 531412 w 980661"/>
                <a:gd name="connsiteY1" fmla="*/ 410772 h 410772"/>
                <a:gd name="connsiteX2" fmla="*/ 804102 w 980661"/>
                <a:gd name="connsiteY2" fmla="*/ 61017 h 410772"/>
                <a:gd name="connsiteX3" fmla="*/ 980661 w 980661"/>
                <a:gd name="connsiteY3" fmla="*/ 464 h 410772"/>
                <a:gd name="connsiteX0" fmla="*/ 0 w 980661"/>
                <a:gd name="connsiteY0" fmla="*/ 303939 h 410772"/>
                <a:gd name="connsiteX1" fmla="*/ 531412 w 980661"/>
                <a:gd name="connsiteY1" fmla="*/ 410772 h 410772"/>
                <a:gd name="connsiteX2" fmla="*/ 804102 w 980661"/>
                <a:gd name="connsiteY2" fmla="*/ 61017 h 410772"/>
                <a:gd name="connsiteX3" fmla="*/ 980661 w 980661"/>
                <a:gd name="connsiteY3" fmla="*/ 464 h 410772"/>
                <a:gd name="connsiteX0" fmla="*/ 0 w 980661"/>
                <a:gd name="connsiteY0" fmla="*/ 303939 h 410772"/>
                <a:gd name="connsiteX1" fmla="*/ 531412 w 980661"/>
                <a:gd name="connsiteY1" fmla="*/ 410772 h 410772"/>
                <a:gd name="connsiteX2" fmla="*/ 804102 w 980661"/>
                <a:gd name="connsiteY2" fmla="*/ 61016 h 410772"/>
                <a:gd name="connsiteX3" fmla="*/ 980661 w 980661"/>
                <a:gd name="connsiteY3" fmla="*/ 464 h 410772"/>
                <a:gd name="connsiteX0" fmla="*/ 0 w 980661"/>
                <a:gd name="connsiteY0" fmla="*/ 303475 h 410308"/>
                <a:gd name="connsiteX1" fmla="*/ 531412 w 980661"/>
                <a:gd name="connsiteY1" fmla="*/ 410308 h 410308"/>
                <a:gd name="connsiteX2" fmla="*/ 980661 w 980661"/>
                <a:gd name="connsiteY2" fmla="*/ 0 h 410308"/>
                <a:gd name="connsiteX0" fmla="*/ 0 w 980661"/>
                <a:gd name="connsiteY0" fmla="*/ 303475 h 410308"/>
                <a:gd name="connsiteX1" fmla="*/ 531412 w 980661"/>
                <a:gd name="connsiteY1" fmla="*/ 410308 h 410308"/>
                <a:gd name="connsiteX2" fmla="*/ 980661 w 980661"/>
                <a:gd name="connsiteY2" fmla="*/ 0 h 410308"/>
                <a:gd name="connsiteX0" fmla="*/ 0 w 980661"/>
                <a:gd name="connsiteY0" fmla="*/ 303475 h 410308"/>
                <a:gd name="connsiteX1" fmla="*/ 531412 w 980661"/>
                <a:gd name="connsiteY1" fmla="*/ 410308 h 410308"/>
                <a:gd name="connsiteX2" fmla="*/ 980661 w 980661"/>
                <a:gd name="connsiteY2" fmla="*/ 0 h 410308"/>
                <a:gd name="connsiteX0" fmla="*/ 0 w 980661"/>
                <a:gd name="connsiteY0" fmla="*/ 303475 h 410308"/>
                <a:gd name="connsiteX1" fmla="*/ 531412 w 980661"/>
                <a:gd name="connsiteY1" fmla="*/ 410308 h 410308"/>
                <a:gd name="connsiteX2" fmla="*/ 980661 w 980661"/>
                <a:gd name="connsiteY2" fmla="*/ 0 h 41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0661" h="410308">
                  <a:moveTo>
                    <a:pt x="0" y="303475"/>
                  </a:moveTo>
                  <a:cubicBezTo>
                    <a:pt x="343010" y="309957"/>
                    <a:pt x="423628" y="324390"/>
                    <a:pt x="531412" y="410308"/>
                  </a:cubicBezTo>
                  <a:cubicBezTo>
                    <a:pt x="632387" y="255597"/>
                    <a:pt x="833522" y="85481"/>
                    <a:pt x="980661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20999780">
            <a:off x="6384051" y="4360270"/>
            <a:ext cx="1114151" cy="486812"/>
            <a:chOff x="-182982" y="2871628"/>
            <a:chExt cx="1114151" cy="486812"/>
          </a:xfrm>
        </p:grpSpPr>
        <p:sp>
          <p:nvSpPr>
            <p:cNvPr id="22" name="TextBox 21"/>
            <p:cNvSpPr txBox="1"/>
            <p:nvPr/>
          </p:nvSpPr>
          <p:spPr>
            <a:xfrm rot="915289">
              <a:off x="-182982" y="2989108"/>
              <a:ext cx="1114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separable</a:t>
              </a:r>
            </a:p>
          </p:txBody>
        </p:sp>
        <p:sp>
          <p:nvSpPr>
            <p:cNvPr id="23" name="Freeform 22"/>
            <p:cNvSpPr/>
            <p:nvPr/>
          </p:nvSpPr>
          <p:spPr>
            <a:xfrm flipV="1">
              <a:off x="-36601" y="2871628"/>
              <a:ext cx="873758" cy="313297"/>
            </a:xfrm>
            <a:custGeom>
              <a:avLst/>
              <a:gdLst>
                <a:gd name="connsiteX0" fmla="*/ 0 w 1219200"/>
                <a:gd name="connsiteY0" fmla="*/ 153884 h 414766"/>
                <a:gd name="connsiteX1" fmla="*/ 762000 w 1219200"/>
                <a:gd name="connsiteY1" fmla="*/ 411792 h 414766"/>
                <a:gd name="connsiteX2" fmla="*/ 1219200 w 1219200"/>
                <a:gd name="connsiteY2" fmla="*/ 1484 h 414766"/>
                <a:gd name="connsiteX0" fmla="*/ 0 w 1219200"/>
                <a:gd name="connsiteY0" fmla="*/ 154098 h 430904"/>
                <a:gd name="connsiteX1" fmla="*/ 762000 w 1219200"/>
                <a:gd name="connsiteY1" fmla="*/ 412006 h 430904"/>
                <a:gd name="connsiteX2" fmla="*/ 1219200 w 1219200"/>
                <a:gd name="connsiteY2" fmla="*/ 1698 h 430904"/>
                <a:gd name="connsiteX0" fmla="*/ 0 w 1219200"/>
                <a:gd name="connsiteY0" fmla="*/ 153940 h 418545"/>
                <a:gd name="connsiteX1" fmla="*/ 762000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3940 h 418545"/>
                <a:gd name="connsiteX1" fmla="*/ 769951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3940 h 418545"/>
                <a:gd name="connsiteX1" fmla="*/ 769951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3940 h 418545"/>
                <a:gd name="connsiteX1" fmla="*/ 769951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3940 h 418545"/>
                <a:gd name="connsiteX1" fmla="*/ 769951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3940 h 418545"/>
                <a:gd name="connsiteX1" fmla="*/ 769951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3940 h 418545"/>
                <a:gd name="connsiteX1" fmla="*/ 769951 w 1219200"/>
                <a:gd name="connsiteY1" fmla="*/ 411848 h 418545"/>
                <a:gd name="connsiteX2" fmla="*/ 1219200 w 1219200"/>
                <a:gd name="connsiteY2" fmla="*/ 1540 h 418545"/>
                <a:gd name="connsiteX0" fmla="*/ 0 w 1219200"/>
                <a:gd name="connsiteY0" fmla="*/ 154432 h 419037"/>
                <a:gd name="connsiteX1" fmla="*/ 769951 w 1219200"/>
                <a:gd name="connsiteY1" fmla="*/ 412340 h 419037"/>
                <a:gd name="connsiteX2" fmla="*/ 1219200 w 1219200"/>
                <a:gd name="connsiteY2" fmla="*/ 2032 h 419037"/>
                <a:gd name="connsiteX0" fmla="*/ 0 w 1219200"/>
                <a:gd name="connsiteY0" fmla="*/ 154432 h 412340"/>
                <a:gd name="connsiteX1" fmla="*/ 769951 w 1219200"/>
                <a:gd name="connsiteY1" fmla="*/ 412340 h 412340"/>
                <a:gd name="connsiteX2" fmla="*/ 1219200 w 1219200"/>
                <a:gd name="connsiteY2" fmla="*/ 2032 h 412340"/>
                <a:gd name="connsiteX0" fmla="*/ 0 w 1219200"/>
                <a:gd name="connsiteY0" fmla="*/ 154432 h 412340"/>
                <a:gd name="connsiteX1" fmla="*/ 769951 w 1219200"/>
                <a:gd name="connsiteY1" fmla="*/ 412340 h 412340"/>
                <a:gd name="connsiteX2" fmla="*/ 1219200 w 1219200"/>
                <a:gd name="connsiteY2" fmla="*/ 2032 h 412340"/>
                <a:gd name="connsiteX0" fmla="*/ 0 w 1219200"/>
                <a:gd name="connsiteY0" fmla="*/ 154432 h 412340"/>
                <a:gd name="connsiteX1" fmla="*/ 769951 w 1219200"/>
                <a:gd name="connsiteY1" fmla="*/ 412340 h 412340"/>
                <a:gd name="connsiteX2" fmla="*/ 1219200 w 1219200"/>
                <a:gd name="connsiteY2" fmla="*/ 2032 h 412340"/>
                <a:gd name="connsiteX0" fmla="*/ 0 w 980661"/>
                <a:gd name="connsiteY0" fmla="*/ 305507 h 412340"/>
                <a:gd name="connsiteX1" fmla="*/ 531412 w 980661"/>
                <a:gd name="connsiteY1" fmla="*/ 412340 h 412340"/>
                <a:gd name="connsiteX2" fmla="*/ 980661 w 980661"/>
                <a:gd name="connsiteY2" fmla="*/ 2032 h 412340"/>
                <a:gd name="connsiteX0" fmla="*/ 0 w 980661"/>
                <a:gd name="connsiteY0" fmla="*/ 305507 h 412340"/>
                <a:gd name="connsiteX1" fmla="*/ 531412 w 980661"/>
                <a:gd name="connsiteY1" fmla="*/ 412340 h 412340"/>
                <a:gd name="connsiteX2" fmla="*/ 980661 w 980661"/>
                <a:gd name="connsiteY2" fmla="*/ 2032 h 412340"/>
                <a:gd name="connsiteX0" fmla="*/ 0 w 980661"/>
                <a:gd name="connsiteY0" fmla="*/ 305507 h 412340"/>
                <a:gd name="connsiteX1" fmla="*/ 531412 w 980661"/>
                <a:gd name="connsiteY1" fmla="*/ 412340 h 412340"/>
                <a:gd name="connsiteX2" fmla="*/ 980661 w 980661"/>
                <a:gd name="connsiteY2" fmla="*/ 2032 h 412340"/>
                <a:gd name="connsiteX0" fmla="*/ 0 w 980661"/>
                <a:gd name="connsiteY0" fmla="*/ 303939 h 410772"/>
                <a:gd name="connsiteX1" fmla="*/ 531412 w 980661"/>
                <a:gd name="connsiteY1" fmla="*/ 410772 h 410772"/>
                <a:gd name="connsiteX2" fmla="*/ 804102 w 980661"/>
                <a:gd name="connsiteY2" fmla="*/ 61017 h 410772"/>
                <a:gd name="connsiteX3" fmla="*/ 980661 w 980661"/>
                <a:gd name="connsiteY3" fmla="*/ 464 h 410772"/>
                <a:gd name="connsiteX0" fmla="*/ 0 w 980661"/>
                <a:gd name="connsiteY0" fmla="*/ 303939 h 410772"/>
                <a:gd name="connsiteX1" fmla="*/ 531412 w 980661"/>
                <a:gd name="connsiteY1" fmla="*/ 410772 h 410772"/>
                <a:gd name="connsiteX2" fmla="*/ 804102 w 980661"/>
                <a:gd name="connsiteY2" fmla="*/ 61017 h 410772"/>
                <a:gd name="connsiteX3" fmla="*/ 980661 w 980661"/>
                <a:gd name="connsiteY3" fmla="*/ 464 h 410772"/>
                <a:gd name="connsiteX0" fmla="*/ 0 w 980661"/>
                <a:gd name="connsiteY0" fmla="*/ 303939 h 410772"/>
                <a:gd name="connsiteX1" fmla="*/ 531412 w 980661"/>
                <a:gd name="connsiteY1" fmla="*/ 410772 h 410772"/>
                <a:gd name="connsiteX2" fmla="*/ 804102 w 980661"/>
                <a:gd name="connsiteY2" fmla="*/ 61017 h 410772"/>
                <a:gd name="connsiteX3" fmla="*/ 980661 w 980661"/>
                <a:gd name="connsiteY3" fmla="*/ 464 h 410772"/>
                <a:gd name="connsiteX0" fmla="*/ 0 w 980661"/>
                <a:gd name="connsiteY0" fmla="*/ 303939 h 410772"/>
                <a:gd name="connsiteX1" fmla="*/ 531412 w 980661"/>
                <a:gd name="connsiteY1" fmla="*/ 410772 h 410772"/>
                <a:gd name="connsiteX2" fmla="*/ 804102 w 980661"/>
                <a:gd name="connsiteY2" fmla="*/ 61016 h 410772"/>
                <a:gd name="connsiteX3" fmla="*/ 980661 w 980661"/>
                <a:gd name="connsiteY3" fmla="*/ 464 h 410772"/>
                <a:gd name="connsiteX0" fmla="*/ 0 w 980661"/>
                <a:gd name="connsiteY0" fmla="*/ 303475 h 410308"/>
                <a:gd name="connsiteX1" fmla="*/ 531412 w 980661"/>
                <a:gd name="connsiteY1" fmla="*/ 410308 h 410308"/>
                <a:gd name="connsiteX2" fmla="*/ 980661 w 980661"/>
                <a:gd name="connsiteY2" fmla="*/ 0 h 410308"/>
                <a:gd name="connsiteX0" fmla="*/ 0 w 980661"/>
                <a:gd name="connsiteY0" fmla="*/ 303475 h 410308"/>
                <a:gd name="connsiteX1" fmla="*/ 531412 w 980661"/>
                <a:gd name="connsiteY1" fmla="*/ 410308 h 410308"/>
                <a:gd name="connsiteX2" fmla="*/ 980661 w 980661"/>
                <a:gd name="connsiteY2" fmla="*/ 0 h 410308"/>
                <a:gd name="connsiteX0" fmla="*/ 0 w 980661"/>
                <a:gd name="connsiteY0" fmla="*/ 303475 h 410308"/>
                <a:gd name="connsiteX1" fmla="*/ 531412 w 980661"/>
                <a:gd name="connsiteY1" fmla="*/ 410308 h 410308"/>
                <a:gd name="connsiteX2" fmla="*/ 980661 w 980661"/>
                <a:gd name="connsiteY2" fmla="*/ 0 h 410308"/>
                <a:gd name="connsiteX0" fmla="*/ 0 w 980661"/>
                <a:gd name="connsiteY0" fmla="*/ 303475 h 410308"/>
                <a:gd name="connsiteX1" fmla="*/ 531412 w 980661"/>
                <a:gd name="connsiteY1" fmla="*/ 410308 h 410308"/>
                <a:gd name="connsiteX2" fmla="*/ 980661 w 980661"/>
                <a:gd name="connsiteY2" fmla="*/ 0 h 41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0661" h="410308">
                  <a:moveTo>
                    <a:pt x="0" y="303475"/>
                  </a:moveTo>
                  <a:cubicBezTo>
                    <a:pt x="343010" y="309957"/>
                    <a:pt x="423628" y="324390"/>
                    <a:pt x="531412" y="410308"/>
                  </a:cubicBezTo>
                  <a:cubicBezTo>
                    <a:pt x="632387" y="255597"/>
                    <a:pt x="833522" y="85481"/>
                    <a:pt x="980661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76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</a:t>
            </a:r>
            <a:r>
              <a:rPr lang="en-US" dirty="0" err="1"/>
              <a:t>qRHL</a:t>
            </a:r>
            <a:r>
              <a:rPr lang="en-US" dirty="0"/>
              <a:t> (formal)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4209148"/>
                <a:ext cx="17096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209148"/>
                <a:ext cx="170963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71485" y="1474884"/>
                <a:ext cx="317997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485" y="1474884"/>
                <a:ext cx="3179973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341410" y="2514600"/>
            <a:ext cx="4461181" cy="0"/>
          </a:xfrm>
          <a:prstGeom prst="line">
            <a:avLst/>
          </a:prstGeom>
          <a:ln w="12700">
            <a:solidFill>
              <a:srgbClr val="2D63A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0" y="3038708"/>
                <a:ext cx="739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038708"/>
                <a:ext cx="739498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0" y="5056421"/>
                <a:ext cx="7502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056421"/>
                <a:ext cx="750205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01253" y="3038708"/>
                <a:ext cx="739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253" y="3038708"/>
                <a:ext cx="739498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01253" y="5056421"/>
                <a:ext cx="7502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253" y="5056421"/>
                <a:ext cx="750205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06010" y="4209148"/>
                <a:ext cx="18224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′⊢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010" y="4209148"/>
                <a:ext cx="182248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1815612" y="3685040"/>
            <a:ext cx="1232388" cy="655136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1"/>
          </p:cNvCxnSpPr>
          <p:nvPr/>
        </p:nvCxnSpPr>
        <p:spPr>
          <a:xfrm>
            <a:off x="1815612" y="4720781"/>
            <a:ext cx="1232388" cy="658806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3"/>
          </p:cNvCxnSpPr>
          <p:nvPr/>
        </p:nvCxnSpPr>
        <p:spPr>
          <a:xfrm flipV="1">
            <a:off x="3787498" y="3361873"/>
            <a:ext cx="1813755" cy="1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787498" y="5465316"/>
            <a:ext cx="1813755" cy="1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340752" y="3566322"/>
            <a:ext cx="965258" cy="816882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4" idx="3"/>
          </p:cNvCxnSpPr>
          <p:nvPr/>
        </p:nvCxnSpPr>
        <p:spPr>
          <a:xfrm flipH="1">
            <a:off x="6351458" y="4720781"/>
            <a:ext cx="963742" cy="658806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67200" y="2782007"/>
                <a:ext cx="8455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782007"/>
                <a:ext cx="845552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67200" y="4894920"/>
                <a:ext cx="9032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894920"/>
                <a:ext cx="903260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77958" y="4648200"/>
            <a:ext cx="109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separable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72400" y="4648200"/>
            <a:ext cx="109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separable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066800" y="5056422"/>
            <a:ext cx="795235" cy="103957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88200" y="6096000"/>
                <a:ext cx="18796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i.e.,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𝑠𝑢𝑝𝑝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200" y="6096000"/>
                <a:ext cx="1879617" cy="400110"/>
              </a:xfrm>
              <a:prstGeom prst="rect">
                <a:avLst/>
              </a:prstGeom>
              <a:blipFill>
                <a:blip r:embed="rId11"/>
                <a:stretch>
                  <a:fillRect l="-324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 flipV="1">
            <a:off x="5800474" y="2095283"/>
            <a:ext cx="1746020" cy="51117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05813" y="2286000"/>
                <a:ext cx="18333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subspace of</a:t>
                </a: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𝑚𝑒𝑚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𝑚𝑒𝑚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813" y="2286000"/>
                <a:ext cx="1833387" cy="646331"/>
              </a:xfrm>
              <a:prstGeom prst="rect">
                <a:avLst/>
              </a:prstGeom>
              <a:blipFill>
                <a:blip r:embed="rId12"/>
                <a:stretch>
                  <a:fillRect t="-4717" r="-2990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 rot="19954664">
            <a:off x="2000584" y="3683631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partial</a:t>
            </a:r>
            <a:br>
              <a:rPr lang="en-US" dirty="0"/>
            </a:br>
            <a:r>
              <a:rPr lang="en-US" dirty="0"/>
              <a:t>trace</a:t>
            </a:r>
          </a:p>
        </p:txBody>
      </p:sp>
      <p:sp>
        <p:nvSpPr>
          <p:cNvPr id="38" name="TextBox 37"/>
          <p:cNvSpPr txBox="1"/>
          <p:nvPr/>
        </p:nvSpPr>
        <p:spPr>
          <a:xfrm rot="1768363">
            <a:off x="2089045" y="4724671"/>
            <a:ext cx="79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partial</a:t>
            </a:r>
            <a:br>
              <a:rPr lang="en-US" dirty="0"/>
            </a:br>
            <a:r>
              <a:rPr lang="en-US" dirty="0"/>
              <a:t>trace</a:t>
            </a:r>
          </a:p>
        </p:txBody>
      </p:sp>
    </p:spTree>
    <p:extLst>
      <p:ext uri="{BB962C8B-B14F-4D97-AF65-F5344CB8AC3E}">
        <p14:creationId xmlns:p14="http://schemas.microsoft.com/office/powerpoint/2010/main" val="810692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Equality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2362200"/>
            <a:ext cx="8229600" cy="0"/>
          </a:xfrm>
          <a:prstGeom prst="line">
            <a:avLst/>
          </a:prstGeom>
          <a:ln w="12700">
            <a:solidFill>
              <a:srgbClr val="2D63A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Equal rule: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700" dirty="0"/>
              </a:p>
              <a:p>
                <a:r>
                  <a:rPr lang="en-US" dirty="0"/>
                  <a:t>What does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” mean?</a:t>
                </a:r>
              </a:p>
              <a:p>
                <a:r>
                  <a:rPr lang="en-US" dirty="0"/>
                  <a:t>Quantum variables have no individual content</a:t>
                </a:r>
                <a:br>
                  <a:rPr lang="en-US" dirty="0"/>
                </a:br>
                <a:r>
                  <a:rPr lang="en-US" dirty="0"/>
                  <a:t>(due to entanglement)</a:t>
                </a:r>
              </a:p>
              <a:p>
                <a:r>
                  <a:rPr lang="en-US" dirty="0"/>
                  <a:t>Need definition that is subspace</a:t>
                </a:r>
                <a:br>
                  <a:rPr lang="en-US" dirty="0"/>
                </a:br>
                <a:endParaRPr lang="en-US" sz="1600" dirty="0"/>
              </a:p>
              <a:p>
                <a:pPr marL="0" indent="0">
                  <a:buNone/>
                  <a:tabLst>
                    <a:tab pos="4572000" algn="l"/>
                  </a:tabLs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〉 </m:t>
                    </m:r>
                  </m:oMath>
                </a14:m>
                <a:r>
                  <a:rPr lang="en-US" dirty="0"/>
                  <a:t>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    	</a:t>
                </a:r>
                <a:r>
                  <a:rPr lang="en-US" u="sng" dirty="0"/>
                  <a:t>iff</a:t>
                </a: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〉 </m:t>
                    </m:r>
                  </m:oMath>
                </a14:m>
                <a:r>
                  <a:rPr lang="en-US" dirty="0"/>
                  <a:t>invariant under swapping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>
                <a:blip r:embed="rId2"/>
                <a:stretch>
                  <a:fillRect l="-1852" t="-1548" r="-370" b="-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57200" y="4876800"/>
            <a:ext cx="8229600" cy="0"/>
          </a:xfrm>
          <a:prstGeom prst="line">
            <a:avLst/>
          </a:prstGeom>
          <a:ln w="12700">
            <a:solidFill>
              <a:srgbClr val="2D63A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724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E48D6-150A-42F9-9610-BF78521B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aside: 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0C72F-58CC-4D6A-A114-49504BC40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Quantitative pre-/postconditions (“expectations”)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[Li, Unruh, Quantum Relational Hoare Logic with Expectations, ICALP 2021]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Barthe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al, Relational Proofs for Quantum Programs, POPL 2020]</a:t>
            </a:r>
          </a:p>
          <a:p>
            <a:r>
              <a:rPr lang="en-US" dirty="0"/>
              <a:t>Ghost variables</a:t>
            </a:r>
          </a:p>
          <a:p>
            <a:pPr lvl="1"/>
            <a:r>
              <a:rPr lang="en-US" dirty="0"/>
              <a:t>Quantum equality with other program enforces non-entanglement</a:t>
            </a:r>
          </a:p>
          <a:p>
            <a:pPr lvl="1"/>
            <a:r>
              <a:rPr lang="en-US" dirty="0"/>
              <a:t>Idea: Use “hypothetical” second program for extra </a:t>
            </a:r>
            <a:r>
              <a:rPr lang="en-US" dirty="0" err="1"/>
              <a:t>expressibility</a:t>
            </a:r>
            <a:r>
              <a:rPr lang="en-US" dirty="0"/>
              <a:t> (non-entanglement, classicality)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[Unruh, Quantum Hoare Logic with Ghost Variables, LICS 2019]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9B26F-85E3-4593-A6AD-48DC88F8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8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A9700-2D58-43CC-8BFC-4E076650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9B8A9-36C8-42E2-B027-6B9695A8AA31}"/>
              </a:ext>
            </a:extLst>
          </p:cNvPr>
          <p:cNvSpPr txBox="1"/>
          <p:nvPr/>
        </p:nvSpPr>
        <p:spPr>
          <a:xfrm>
            <a:off x="2075964" y="2410361"/>
            <a:ext cx="49920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/>
              <a:t>Using </a:t>
            </a:r>
            <a:r>
              <a:rPr lang="en-US" sz="8000" b="1" dirty="0" err="1"/>
              <a:t>qRHL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332072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3CB676-C3EC-46E1-AE59-78A96F05F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Tool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798B07-CBD8-49D1-A14B-9701946BD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399279"/>
            <a:ext cx="5309840" cy="2069307"/>
          </a:xfrm>
        </p:spPr>
        <p:txBody>
          <a:bodyPr>
            <a:normAutofit/>
          </a:bodyPr>
          <a:lstStyle/>
          <a:p>
            <a:r>
              <a:rPr lang="en-US" dirty="0"/>
              <a:t>Tactics for </a:t>
            </a:r>
            <a:r>
              <a:rPr lang="en-US" dirty="0" err="1"/>
              <a:t>qRHL</a:t>
            </a:r>
            <a:endParaRPr lang="en-US" dirty="0"/>
          </a:p>
          <a:p>
            <a:r>
              <a:rPr lang="en-US" dirty="0"/>
              <a:t>Verification conditions (VCs):</a:t>
            </a:r>
            <a:br>
              <a:rPr lang="en-US" dirty="0"/>
            </a:br>
            <a:r>
              <a:rPr lang="en-US" dirty="0"/>
              <a:t>Inequalities of subspaces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5F508E-649E-4BA9-B754-720DED36B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DF367-FDF5-473E-BB5A-D15CBD7BE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9" t="5905" r="3419"/>
          <a:stretch/>
        </p:blipFill>
        <p:spPr>
          <a:xfrm>
            <a:off x="762000" y="1222066"/>
            <a:ext cx="2971800" cy="23363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 descr="https://svhol.pbmichel.com/_media/isabelle_hol.gif?w=200&amp;tok=6c35bd">
            <a:extLst>
              <a:ext uri="{FF2B5EF4-FFF2-40B4-BE49-F238E27FC236}">
                <a16:creationId xmlns:a16="http://schemas.microsoft.com/office/drawing/2014/main" id="{14C34518-A2D3-4014-BD8A-CA950CCD5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33900"/>
            <a:ext cx="1905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D9122CB6-6C6C-4FA8-AE6F-EBF9D89F2949}"/>
              </a:ext>
            </a:extLst>
          </p:cNvPr>
          <p:cNvSpPr/>
          <p:nvPr/>
        </p:nvSpPr>
        <p:spPr>
          <a:xfrm>
            <a:off x="2055540" y="3810000"/>
            <a:ext cx="381000" cy="5334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193D5B4-7A43-4238-8DBF-AA62D0EB1FCF}"/>
              </a:ext>
            </a:extLst>
          </p:cNvPr>
          <p:cNvSpPr txBox="1">
            <a:spLocks/>
          </p:cNvSpPr>
          <p:nvPr/>
        </p:nvSpPr>
        <p:spPr>
          <a:xfrm>
            <a:off x="3810000" y="4114800"/>
            <a:ext cx="5105400" cy="2455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Backend for representing</a:t>
            </a:r>
            <a:br>
              <a:rPr lang="en-US" dirty="0"/>
            </a:br>
            <a:r>
              <a:rPr lang="en-US" dirty="0"/>
              <a:t>pre-/postconditions</a:t>
            </a:r>
          </a:p>
          <a:p>
            <a:r>
              <a:rPr lang="en-US" dirty="0"/>
              <a:t>Reasoning about VCs</a:t>
            </a:r>
          </a:p>
          <a:p>
            <a:r>
              <a:rPr lang="en-US" dirty="0"/>
              <a:t>Smooth path towards full verification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330D15-B19E-4B66-9260-3E5FB96E968F}"/>
              </a:ext>
            </a:extLst>
          </p:cNvPr>
          <p:cNvSpPr/>
          <p:nvPr/>
        </p:nvSpPr>
        <p:spPr>
          <a:xfrm>
            <a:off x="5957257" y="3267515"/>
            <a:ext cx="3023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[https://tinyurl.com/qrhl-tool]</a:t>
            </a:r>
          </a:p>
        </p:txBody>
      </p:sp>
    </p:spTree>
    <p:extLst>
      <p:ext uri="{BB962C8B-B14F-4D97-AF65-F5344CB8AC3E}">
        <p14:creationId xmlns:p14="http://schemas.microsoft.com/office/powerpoint/2010/main" val="1436683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9147-210D-4CF1-8560-BC4236E6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Challenge:  representing assertions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D941D-4FC0-48DB-AC4B-B56F3EE01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Pre-/postconditions:  Arbitrary subspaces of infinite-dimensional Hilbert space</a:t>
            </a:r>
          </a:p>
          <a:p>
            <a:r>
              <a:rPr lang="en-US" dirty="0"/>
              <a:t>Need usable notation.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1723A-8DCA-45E3-9B40-A174B3AB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94DDF9-5ADE-4533-8AAE-5701EE9A1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997" y="3352800"/>
            <a:ext cx="4344006" cy="61921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07C319-A394-429C-B4C1-43C94EE235DC}"/>
              </a:ext>
            </a:extLst>
          </p:cNvPr>
          <p:cNvCxnSpPr>
            <a:cxnSpLocks/>
          </p:cNvCxnSpPr>
          <p:nvPr/>
        </p:nvCxnSpPr>
        <p:spPr>
          <a:xfrm flipH="1" flipV="1">
            <a:off x="5867400" y="4191000"/>
            <a:ext cx="685800" cy="956062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14F02F-84D4-40AF-B1DD-307C5E05BB8C}"/>
                  </a:ext>
                </a:extLst>
              </p:cNvPr>
              <p:cNvSpPr txBox="1"/>
              <p:nvPr/>
            </p:nvSpPr>
            <p:spPr>
              <a:xfrm>
                <a:off x="5494374" y="5147062"/>
                <a:ext cx="3344826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𝑠𝑝𝑎𝑛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{|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⟩}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𝑏𝑢𝑡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14F02F-84D4-40AF-B1DD-307C5E05B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374" y="5147062"/>
                <a:ext cx="3344826" cy="490199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D8DD8D-7866-45BD-8741-4EB53BB168E3}"/>
              </a:ext>
            </a:extLst>
          </p:cNvPr>
          <p:cNvCxnSpPr/>
          <p:nvPr/>
        </p:nvCxnSpPr>
        <p:spPr>
          <a:xfrm flipV="1">
            <a:off x="1978392" y="4190400"/>
            <a:ext cx="1143000" cy="478631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>
            <a:extLst>
              <a:ext uri="{FF2B5EF4-FFF2-40B4-BE49-F238E27FC236}">
                <a16:creationId xmlns:a16="http://schemas.microsoft.com/office/drawing/2014/main" id="{00FB72A8-7F24-4028-B551-69D3E8E5A6D9}"/>
              </a:ext>
            </a:extLst>
          </p:cNvPr>
          <p:cNvSpPr/>
          <p:nvPr/>
        </p:nvSpPr>
        <p:spPr>
          <a:xfrm rot="16200000">
            <a:off x="5734545" y="3219942"/>
            <a:ext cx="121357" cy="1515956"/>
          </a:xfrm>
          <a:prstGeom prst="leftBrace">
            <a:avLst/>
          </a:prstGeom>
          <a:ln w="38100">
            <a:solidFill>
              <a:srgbClr val="2D63A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D53CC2A5-BD20-41BA-9925-5FD243F63DD4}"/>
              </a:ext>
            </a:extLst>
          </p:cNvPr>
          <p:cNvSpPr/>
          <p:nvPr/>
        </p:nvSpPr>
        <p:spPr>
          <a:xfrm rot="16200000">
            <a:off x="3288554" y="3136151"/>
            <a:ext cx="163786" cy="1641110"/>
          </a:xfrm>
          <a:prstGeom prst="leftBrace">
            <a:avLst/>
          </a:prstGeom>
          <a:ln w="38100">
            <a:solidFill>
              <a:srgbClr val="2D63A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2D44CA-69AE-4367-A339-4D5915D5D8F9}"/>
                  </a:ext>
                </a:extLst>
              </p:cNvPr>
              <p:cNvSpPr txBox="1"/>
              <p:nvPr/>
            </p:nvSpPr>
            <p:spPr>
              <a:xfrm>
                <a:off x="1338927" y="4724400"/>
                <a:ext cx="2242473" cy="738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&gt;0)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2D44CA-69AE-4367-A339-4D5915D5D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927" y="4724400"/>
                <a:ext cx="2242473" cy="7380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2631D74-E776-4709-BC6C-8B126A388BA7}"/>
              </a:ext>
            </a:extLst>
          </p:cNvPr>
          <p:cNvCxnSpPr>
            <a:cxnSpLocks/>
            <a:stCxn id="24" idx="0"/>
            <a:endCxn id="6" idx="2"/>
          </p:cNvCxnSpPr>
          <p:nvPr/>
        </p:nvCxnSpPr>
        <p:spPr>
          <a:xfrm flipH="1" flipV="1">
            <a:off x="4572000" y="3972011"/>
            <a:ext cx="181567" cy="1876279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7B37FFD-A5FE-4723-8215-919A04F9156E}"/>
              </a:ext>
            </a:extLst>
          </p:cNvPr>
          <p:cNvSpPr txBox="1"/>
          <p:nvPr/>
        </p:nvSpPr>
        <p:spPr>
          <a:xfrm>
            <a:off x="3631977" y="5848290"/>
            <a:ext cx="2243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intersection (“and”)</a:t>
            </a:r>
          </a:p>
        </p:txBody>
      </p:sp>
    </p:spTree>
    <p:extLst>
      <p:ext uri="{BB962C8B-B14F-4D97-AF65-F5344CB8AC3E}">
        <p14:creationId xmlns:p14="http://schemas.microsoft.com/office/powerpoint/2010/main" val="280422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B985-7277-466D-86E2-1E9EB068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Referring to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2F52F7-CCA8-4A2C-BD17-173A0D06B6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to get from                     to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𝑠𝑝𝑎𝑛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{|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⟩}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𝑎𝑙𝑙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𝑏𝑢𝑡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Similarly:  m                     and</a:t>
                </a:r>
              </a:p>
              <a:p>
                <a:r>
                  <a:rPr lang="en-US" dirty="0"/>
                  <a:t>What is </a:t>
                </a:r>
                <a:r>
                  <a:rPr lang="en-US" dirty="0">
                    <a:solidFill>
                      <a:srgbClr val="0070C0"/>
                    </a:solidFill>
                  </a:rPr>
                  <a:t>q</a:t>
                </a:r>
                <a:r>
                  <a:rPr lang="en-US" dirty="0"/>
                  <a:t>? What is          ?</a:t>
                </a:r>
              </a:p>
              <a:p>
                <a:r>
                  <a:rPr lang="en-US" dirty="0"/>
                  <a:t>How to reason about such “quantum memory locations”?</a:t>
                </a:r>
              </a:p>
              <a:p>
                <a:r>
                  <a:rPr lang="en-US" dirty="0"/>
                  <a:t>Not specific to </a:t>
                </a:r>
                <a:r>
                  <a:rPr lang="en-US" dirty="0" err="1"/>
                  <a:t>qRHL</a:t>
                </a:r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br>
                  <a:rPr lang="en-US" dirty="0">
                    <a:sym typeface="Wingdings" panose="05000000000000000000" pitchFamily="2" charset="2"/>
                  </a:rPr>
                </a:br>
                <a:r>
                  <a:rPr lang="en-US" dirty="0">
                    <a:sym typeface="Wingdings" panose="05000000000000000000" pitchFamily="2" charset="2"/>
                  </a:rPr>
                  <a:t>relevant for all(?) quantum Hoare logics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2F52F7-CCA8-4A2C-BD17-173A0D06B6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1259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0EDFD-D414-426F-84E4-914BC9350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38970F-1892-4B14-8147-5C94BD9BF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735262"/>
            <a:ext cx="2286319" cy="571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C01C22-6DA4-4BFA-BA77-FB0D87698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220" y="2735262"/>
            <a:ext cx="3162741" cy="562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F7742B-C371-4C70-9BAB-30137964B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9866" y="1600200"/>
            <a:ext cx="1724266" cy="6477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2F5BD6-550E-4EE4-9552-A67F480051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3324157"/>
            <a:ext cx="847843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4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85085-1CDB-4C9B-AE9F-EBBCA3114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CA1FF-5CC0-440E-BE0A-1EB82DAD4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Quantum relational Hoare logic (</a:t>
            </a:r>
            <a:r>
              <a:rPr lang="en-US" dirty="0" err="1"/>
              <a:t>qRHL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Motivation</a:t>
            </a:r>
          </a:p>
          <a:p>
            <a:pPr lvl="1"/>
            <a:r>
              <a:rPr lang="en-US" dirty="0"/>
              <a:t>How to define, etc.</a:t>
            </a:r>
          </a:p>
          <a:p>
            <a:pPr lvl="1"/>
            <a:r>
              <a:rPr lang="en-US" dirty="0"/>
              <a:t>Extensions</a:t>
            </a:r>
          </a:p>
          <a:p>
            <a:r>
              <a:rPr lang="en-US" dirty="0"/>
              <a:t>Working with </a:t>
            </a:r>
            <a:r>
              <a:rPr lang="en-US" dirty="0" err="1"/>
              <a:t>qRHL</a:t>
            </a:r>
            <a:endParaRPr lang="en-US" dirty="0"/>
          </a:p>
          <a:p>
            <a:pPr lvl="1"/>
            <a:r>
              <a:rPr lang="en-US" dirty="0"/>
              <a:t>Our tool</a:t>
            </a:r>
          </a:p>
          <a:p>
            <a:pPr lvl="1"/>
            <a:r>
              <a:rPr lang="en-US" dirty="0"/>
              <a:t>Challenges</a:t>
            </a:r>
          </a:p>
          <a:p>
            <a:r>
              <a:rPr lang="en-US" dirty="0"/>
              <a:t>Formalizing (in Isabelle/HOL)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AF5D3-36B1-475B-AAB5-CE37CCF7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7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5C62D-739A-4B7C-B2AC-A884E3CD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9CEB0-F532-4523-8EE4-07428EEDC1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Variable (q):</a:t>
                </a:r>
              </a:p>
              <a:p>
                <a:pPr lvl="1"/>
                <a:r>
                  <a:rPr lang="en-US" dirty="0"/>
                  <a:t>Pair of: name (string) and type</a:t>
                </a:r>
                <a:r>
                  <a:rPr lang="en-US" baseline="30000" dirty="0"/>
                  <a:t>[caveat]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Packaged in a type-safe way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Quantum memory: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en-US" dirty="0"/>
                  <a:t>   for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𝑣𝑎𝑟𝑖𝑎𝑏𝑙𝑒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𝑣𝑎𝑙𝑢𝑒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9CEB0-F532-4523-8EE4-07428EEDC1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89EF9-C644-4F6B-9F53-468446873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478C63-CD32-4455-A70A-397EFE028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200400"/>
            <a:ext cx="6629400" cy="224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2D4C89-25E9-4EBF-8C5A-2CD6F686C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507390"/>
            <a:ext cx="6629400" cy="3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41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7E3B6-43B1-4774-A133-96049952D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5E240-F897-47DF-994A-2513EF465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Variables (         ):</a:t>
            </a:r>
          </a:p>
          <a:p>
            <a:pPr lvl="1"/>
            <a:r>
              <a:rPr lang="en-US" dirty="0"/>
              <a:t>Roughly speaking: Trees of variables</a:t>
            </a:r>
          </a:p>
          <a:p>
            <a:pPr lvl="1"/>
            <a:r>
              <a:rPr lang="en-US" dirty="0"/>
              <a:t>Lots of trickery for type-safety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Specific definitions for “lifting” operators, spaces, 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D17222-CF94-43DE-BF0D-6C05E9776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00D038-4431-4C5C-836B-626E12426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58938"/>
            <a:ext cx="847843" cy="485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3295F7-6FED-4AAC-B8CE-F94BD46AA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276600"/>
            <a:ext cx="7805419" cy="7357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5D099A-10BD-40FE-953A-B46E2B00D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5410200"/>
            <a:ext cx="7391400" cy="60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4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4C624-4093-481F-A3AF-CE8C00A27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D7A88-FBF7-4D60-BDD9-85BA21D76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Cumbersome to define and to reason</a:t>
            </a:r>
          </a:p>
          <a:p>
            <a:r>
              <a:rPr lang="en-US" dirty="0"/>
              <a:t>Reordering variables: </a:t>
            </a:r>
          </a:p>
          <a:p>
            <a:pPr lvl="1"/>
            <a:r>
              <a:rPr lang="en-US" dirty="0"/>
              <a:t>   -</a:t>
            </a:r>
          </a:p>
          <a:p>
            <a:r>
              <a:rPr lang="en-US" dirty="0"/>
              <a:t>Generic reasoning:</a:t>
            </a:r>
          </a:p>
          <a:p>
            <a:pPr lvl="1"/>
            <a:r>
              <a:rPr lang="en-US" dirty="0"/>
              <a:t> -                       and</a:t>
            </a:r>
            <a:br>
              <a:rPr lang="en-US" dirty="0"/>
            </a:br>
            <a:r>
              <a:rPr lang="en-US" dirty="0"/>
              <a:t>  conceptually different! </a:t>
            </a:r>
            <a:br>
              <a:rPr lang="en-US" dirty="0"/>
            </a:br>
            <a:r>
              <a:rPr lang="en-US" dirty="0"/>
              <a:t>  (</a:t>
            </a:r>
            <a:r>
              <a:rPr lang="en-US" dirty="0" err="1">
                <a:solidFill>
                  <a:srgbClr val="0070C0"/>
                </a:solidFill>
              </a:rPr>
              <a:t>qr</a:t>
            </a:r>
            <a:r>
              <a:rPr lang="en-US" dirty="0"/>
              <a:t> cannot be instantiated with </a:t>
            </a:r>
            <a:r>
              <a:rPr lang="en-US" dirty="0" err="1">
                <a:solidFill>
                  <a:srgbClr val="0070C0"/>
                </a:solidFill>
              </a:rPr>
              <a:t>q,r</a:t>
            </a:r>
            <a:r>
              <a:rPr lang="en-US" dirty="0"/>
              <a:t>)</a:t>
            </a:r>
          </a:p>
          <a:p>
            <a:r>
              <a:rPr lang="en-US" dirty="0"/>
              <a:t>Improvements needed!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6E7F9-EFAD-44D3-A42B-C09863B1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8C6CD0-5EA8-4EE3-AEEB-91C1BD47D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2743200"/>
            <a:ext cx="7116168" cy="552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CE27E8-45A9-4A87-9710-32B1BDEED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886136"/>
            <a:ext cx="1924319" cy="457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22301B-CD88-43AD-9B91-C2A600824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946" y="3914715"/>
            <a:ext cx="2076740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5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00670-9A27-42A4-BADC-70C2277D8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formalism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BA1DB-8AA3-4748-9D73-215DCB107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Generic concept of memory location (“quantum register”)</a:t>
            </a:r>
          </a:p>
          <a:p>
            <a:pPr lvl="1"/>
            <a:r>
              <a:rPr lang="en-US" dirty="0"/>
              <a:t>Encompasses also tuples of variables etc.</a:t>
            </a:r>
          </a:p>
          <a:p>
            <a:r>
              <a:rPr lang="en-US" dirty="0"/>
              <a:t>Basic idea:</a:t>
            </a:r>
          </a:p>
          <a:p>
            <a:pPr lvl="1"/>
            <a:r>
              <a:rPr lang="en-US" dirty="0"/>
              <a:t>A “register” abstractly gives a mapping from “small” operators to operators on whole memory</a:t>
            </a:r>
          </a:p>
          <a:p>
            <a:pPr lvl="1"/>
            <a:r>
              <a:rPr lang="en-US" dirty="0"/>
              <a:t>Independent of memory structure</a:t>
            </a:r>
          </a:p>
          <a:p>
            <a:pPr lvl="1"/>
            <a:endParaRPr lang="en-US" dirty="0"/>
          </a:p>
          <a:p>
            <a:r>
              <a:rPr lang="en-US" dirty="0"/>
              <a:t>Converting </a:t>
            </a:r>
            <a:r>
              <a:rPr lang="en-US" dirty="0" err="1"/>
              <a:t>qrhl</a:t>
            </a:r>
            <a:r>
              <a:rPr lang="en-US" dirty="0"/>
              <a:t>-tool: work in progress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09921-4BD2-40A9-91FF-C8E81DB43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502FB1-36DE-4C48-982E-9877C5EBE7B7}"/>
              </a:ext>
            </a:extLst>
          </p:cNvPr>
          <p:cNvSpPr txBox="1"/>
          <p:nvPr/>
        </p:nvSpPr>
        <p:spPr>
          <a:xfrm>
            <a:off x="4648200" y="5193268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[U, Quantum and classical registers,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arXiv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2021]</a:t>
            </a:r>
          </a:p>
        </p:txBody>
      </p:sp>
    </p:spTree>
    <p:extLst>
      <p:ext uri="{BB962C8B-B14F-4D97-AF65-F5344CB8AC3E}">
        <p14:creationId xmlns:p14="http://schemas.microsoft.com/office/powerpoint/2010/main" val="2570265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11F7F-B293-49AB-B72A-55581FEB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full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FD915-065D-4FAF-8034-1BC1B2F33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Background theory</a:t>
            </a:r>
          </a:p>
          <a:p>
            <a:pPr lvl="1"/>
            <a:r>
              <a:rPr lang="en-US" dirty="0"/>
              <a:t>Infinite-dim Hilbert spaces &amp; bounded operators</a:t>
            </a:r>
            <a:br>
              <a:rPr lang="en-US" dirty="0"/>
            </a:br>
            <a:r>
              <a:rPr lang="en-US" dirty="0"/>
              <a:t>(for reasoning about predicates etc.)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Tensor product  (also of operators!), </a:t>
            </a:r>
            <a:br>
              <a:rPr lang="en-US" dirty="0"/>
            </a:br>
            <a:r>
              <a:rPr lang="en-US" dirty="0"/>
              <a:t>for register formalism, </a:t>
            </a:r>
            <a:r>
              <a:rPr lang="en-US" dirty="0" err="1"/>
              <a:t>w.i.p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Trace class operators, </a:t>
            </a:r>
            <a:r>
              <a:rPr lang="en-US" dirty="0" err="1"/>
              <a:t>w.i.p</a:t>
            </a:r>
            <a:r>
              <a:rPr lang="en-US" dirty="0"/>
              <a:t>.</a:t>
            </a:r>
          </a:p>
          <a:p>
            <a:r>
              <a:rPr lang="en-US" dirty="0"/>
              <a:t>Semantics and rules, to be started</a:t>
            </a:r>
          </a:p>
          <a:p>
            <a:pPr lvl="1"/>
            <a:r>
              <a:rPr lang="en-US" dirty="0"/>
              <a:t>Should be “easy” with complete </a:t>
            </a:r>
            <a:r>
              <a:rPr lang="en-US" dirty="0" err="1"/>
              <a:t>bg</a:t>
            </a:r>
            <a:r>
              <a:rPr lang="en-US" dirty="0"/>
              <a:t> theory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BD49C-5BF3-43DC-8546-15F0B04F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5BC7E-5675-4A54-BECA-C27F194AB447}"/>
              </a:ext>
            </a:extLst>
          </p:cNvPr>
          <p:cNvSpPr txBox="1"/>
          <p:nvPr/>
        </p:nvSpPr>
        <p:spPr>
          <a:xfrm>
            <a:off x="3922018" y="3124200"/>
            <a:ext cx="529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[Caballero, U, Complex Bounded Operators, AFP, 2021]</a:t>
            </a:r>
          </a:p>
        </p:txBody>
      </p:sp>
    </p:spTree>
    <p:extLst>
      <p:ext uri="{BB962C8B-B14F-4D97-AF65-F5344CB8AC3E}">
        <p14:creationId xmlns:p14="http://schemas.microsoft.com/office/powerpoint/2010/main" val="242907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52600" y="2743200"/>
            <a:ext cx="7044678" cy="3476375"/>
            <a:chOff x="1752600" y="2743200"/>
            <a:chExt cx="7044678" cy="34763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172200" y="5574268"/>
                  <a:ext cx="26250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𝑬𝒏𝒄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1" dirty="0"/>
                    <a:t> is CCA-secure</a:t>
                  </a: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5574268"/>
                  <a:ext cx="2625078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698" t="-8197" r="-186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5300" y="2743200"/>
              <a:ext cx="2400300" cy="5905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4905624"/>
              <a:ext cx="2057400" cy="131395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Vision:  A Comprehensive Framework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Quantum relational Hoare logic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52800" y="1752600"/>
            <a:ext cx="1676400" cy="1219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Logic</a:t>
            </a:r>
            <a:br>
              <a:rPr lang="en-US" sz="3200" b="1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</a:br>
            <a:r>
              <a:rPr lang="en-US" sz="3200" b="1" dirty="0" err="1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qRHL</a:t>
            </a:r>
            <a:endParaRPr lang="en-US" sz="3200" b="1" dirty="0">
              <a:solidFill>
                <a:schemeClr val="tx1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9200" y="4648200"/>
            <a:ext cx="2133600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Tool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10200" y="4419600"/>
            <a:ext cx="2971800" cy="1219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Formalization of HKSU</a:t>
            </a: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Unicode MS"/>
                <a:ea typeface="Arial Unicode MS"/>
                <a:cs typeface="Arial Unicode MS"/>
              </a:rPr>
              <a:t>…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667000" y="3033588"/>
            <a:ext cx="762000" cy="1538412"/>
          </a:xfrm>
          <a:prstGeom prst="straightConnector1">
            <a:avLst/>
          </a:prstGeom>
          <a:ln w="762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29000" y="5105400"/>
            <a:ext cx="1905000" cy="0"/>
          </a:xfrm>
          <a:prstGeom prst="straightConnector1">
            <a:avLst/>
          </a:prstGeom>
          <a:ln w="762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49243" y="1730415"/>
            <a:ext cx="2827357" cy="707886"/>
            <a:chOff x="449243" y="1730415"/>
            <a:chExt cx="2827357" cy="707886"/>
          </a:xfrm>
        </p:grpSpPr>
        <p:sp>
          <p:nvSpPr>
            <p:cNvPr id="14" name="TextBox 13"/>
            <p:cNvSpPr txBox="1"/>
            <p:nvPr/>
          </p:nvSpPr>
          <p:spPr>
            <a:xfrm>
              <a:off x="449243" y="1730415"/>
              <a:ext cx="25110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Decision procedures /</a:t>
              </a:r>
              <a:br>
                <a:rPr lang="en-US" sz="2000" b="1" dirty="0"/>
              </a:br>
              <a:r>
                <a:rPr lang="en-US" sz="2000" b="1" dirty="0"/>
                <a:t>automation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2590800" y="2200465"/>
              <a:ext cx="685800" cy="215219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2400" y="2768751"/>
            <a:ext cx="3124200" cy="564999"/>
            <a:chOff x="152400" y="2768751"/>
            <a:chExt cx="3124200" cy="564999"/>
          </a:xfrm>
        </p:grpSpPr>
        <p:sp>
          <p:nvSpPr>
            <p:cNvPr id="6" name="TextBox 5"/>
            <p:cNvSpPr txBox="1"/>
            <p:nvPr/>
          </p:nvSpPr>
          <p:spPr>
            <a:xfrm>
              <a:off x="152400" y="2933640"/>
              <a:ext cx="18647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Improved logics</a:t>
              </a:r>
            </a:p>
          </p:txBody>
        </p:sp>
        <p:cxnSp>
          <p:nvCxnSpPr>
            <p:cNvPr id="15" name="Straight Arrow Connector 14"/>
            <p:cNvCxnSpPr>
              <a:endCxn id="6" idx="3"/>
            </p:cNvCxnSpPr>
            <p:nvPr/>
          </p:nvCxnSpPr>
          <p:spPr>
            <a:xfrm flipH="1">
              <a:off x="2017141" y="2768751"/>
              <a:ext cx="1259459" cy="364944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464691" y="2415684"/>
            <a:ext cx="897509" cy="2156316"/>
            <a:chOff x="1464691" y="2415684"/>
            <a:chExt cx="897509" cy="2156316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209800" y="2415684"/>
              <a:ext cx="152400" cy="2156316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464691" y="3333750"/>
              <a:ext cx="173609" cy="1238250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3309145" y="3790890"/>
            <a:ext cx="1616866" cy="811244"/>
            <a:chOff x="3309145" y="3790890"/>
            <a:chExt cx="1616866" cy="811244"/>
          </a:xfrm>
        </p:grpSpPr>
        <p:sp>
          <p:nvSpPr>
            <p:cNvPr id="29" name="TextBox 28"/>
            <p:cNvSpPr txBox="1"/>
            <p:nvPr/>
          </p:nvSpPr>
          <p:spPr>
            <a:xfrm>
              <a:off x="3810000" y="3790890"/>
              <a:ext cx="11160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Usability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3309145" y="4106773"/>
              <a:ext cx="601661" cy="495361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443671" y="1938473"/>
            <a:ext cx="2209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Q protocols/proofs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02941" y="2669033"/>
            <a:ext cx="1683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Q information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248400" y="2338583"/>
            <a:ext cx="1596471" cy="2015870"/>
            <a:chOff x="6248400" y="2338583"/>
            <a:chExt cx="1596471" cy="2015870"/>
          </a:xfrm>
        </p:grpSpPr>
        <p:cxnSp>
          <p:nvCxnSpPr>
            <p:cNvPr id="36" name="Straight Arrow Connector 35"/>
            <p:cNvCxnSpPr>
              <a:stCxn id="33" idx="2"/>
            </p:cNvCxnSpPr>
            <p:nvPr/>
          </p:nvCxnSpPr>
          <p:spPr>
            <a:xfrm flipH="1">
              <a:off x="6248400" y="2338583"/>
              <a:ext cx="300029" cy="2015870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4" idx="2"/>
            </p:cNvCxnSpPr>
            <p:nvPr/>
          </p:nvCxnSpPr>
          <p:spPr>
            <a:xfrm flipH="1">
              <a:off x="7734300" y="3069143"/>
              <a:ext cx="110571" cy="1285310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/>
          <p:nvPr/>
        </p:nvCxnSpPr>
        <p:spPr>
          <a:xfrm>
            <a:off x="4857751" y="4106773"/>
            <a:ext cx="585920" cy="369228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152400" y="5574268"/>
            <a:ext cx="2056140" cy="924818"/>
            <a:chOff x="152400" y="5574268"/>
            <a:chExt cx="2056140" cy="924818"/>
          </a:xfrm>
        </p:grpSpPr>
        <p:sp>
          <p:nvSpPr>
            <p:cNvPr id="42" name="TextBox 41"/>
            <p:cNvSpPr txBox="1"/>
            <p:nvPr/>
          </p:nvSpPr>
          <p:spPr>
            <a:xfrm>
              <a:off x="152400" y="5791200"/>
              <a:ext cx="20561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Verifying</a:t>
              </a:r>
              <a:br>
                <a:rPr lang="en-US" sz="2000" b="1" dirty="0"/>
              </a:br>
              <a:r>
                <a:rPr lang="en-US" sz="2000" b="1" dirty="0"/>
                <a:t>implementations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>
              <a:off x="1257300" y="5574268"/>
              <a:ext cx="38100" cy="281588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2660433" y="5473770"/>
            <a:ext cx="2029017" cy="966678"/>
            <a:chOff x="2660433" y="5473770"/>
            <a:chExt cx="2029017" cy="966678"/>
          </a:xfrm>
        </p:grpSpPr>
        <p:sp>
          <p:nvSpPr>
            <p:cNvPr id="46" name="TextBox 45"/>
            <p:cNvSpPr txBox="1"/>
            <p:nvPr/>
          </p:nvSpPr>
          <p:spPr>
            <a:xfrm>
              <a:off x="2660433" y="5732562"/>
              <a:ext cx="20290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/>
                <a:t>Formalizing </a:t>
              </a:r>
              <a:r>
                <a:rPr lang="en-US" sz="2000" b="1" dirty="0"/>
                <a:t>math</a:t>
              </a:r>
              <a:br>
                <a:rPr lang="en-US" sz="2000" b="1" dirty="0"/>
              </a:br>
              <a:r>
                <a:rPr lang="en-US" sz="2000" b="1" dirty="0"/>
                <a:t>background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3352800" y="5473770"/>
              <a:ext cx="152400" cy="343080"/>
            </a:xfrm>
            <a:prstGeom prst="straightConnector1">
              <a:avLst/>
            </a:prstGeom>
            <a:ln w="38100">
              <a:solidFill>
                <a:srgbClr val="2D63A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6398414" y="4995985"/>
            <a:ext cx="1995401" cy="646331"/>
            <a:chOff x="6398414" y="4995985"/>
            <a:chExt cx="1995401" cy="646331"/>
          </a:xfrm>
        </p:grpSpPr>
        <p:sp>
          <p:nvSpPr>
            <p:cNvPr id="52" name="TextBox 51"/>
            <p:cNvSpPr txBox="1"/>
            <p:nvPr/>
          </p:nvSpPr>
          <p:spPr>
            <a:xfrm rot="21096223">
              <a:off x="7502224" y="4995985"/>
              <a:ext cx="8915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lots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6398414" y="5134683"/>
              <a:ext cx="1086325" cy="305620"/>
            </a:xfrm>
            <a:prstGeom prst="line">
              <a:avLst/>
            </a:prstGeom>
            <a:ln w="7620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138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557344" y="1905000"/>
            <a:ext cx="4029313" cy="2646878"/>
            <a:chOff x="2590800" y="1676400"/>
            <a:chExt cx="4029313" cy="2646878"/>
          </a:xfrm>
        </p:grpSpPr>
        <p:sp>
          <p:nvSpPr>
            <p:cNvPr id="6" name="TextBox 5"/>
            <p:cNvSpPr txBox="1"/>
            <p:nvPr/>
          </p:nvSpPr>
          <p:spPr>
            <a:xfrm>
              <a:off x="2590800" y="1676400"/>
              <a:ext cx="2630848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00" b="1" dirty="0">
                  <a:latin typeface="+mj-lt"/>
                </a:rPr>
                <a:t>Q?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43400" y="3352800"/>
              <a:ext cx="457200" cy="3810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02602" y="3097321"/>
              <a:ext cx="26175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/>
                <a:t>uestions</a:t>
              </a:r>
              <a:r>
                <a:rPr lang="en-US" sz="4800" b="1" dirty="0"/>
                <a:t>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25325" y="6019800"/>
            <a:ext cx="3030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/>
              <a:t>(Or catch me offline…)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65448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91" y="5742264"/>
            <a:ext cx="899304" cy="919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612" y="5742264"/>
            <a:ext cx="908947" cy="919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4395" y="709722"/>
            <a:ext cx="631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Postdoc/</a:t>
            </a:r>
            <a:r>
              <a:rPr lang="en-GB" sz="3200" b="1" dirty="0" err="1"/>
              <a:t>phd</a:t>
            </a:r>
            <a:r>
              <a:rPr lang="en-GB" sz="3200" b="1" dirty="0"/>
              <a:t>  at  University of Tartu: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3192" y="1437382"/>
            <a:ext cx="68374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Verification of </a:t>
            </a:r>
            <a:br>
              <a:rPr lang="en-US" sz="3200" b="1" dirty="0"/>
            </a:br>
            <a:r>
              <a:rPr lang="en-US" sz="3200" b="1" dirty="0"/>
              <a:t>Quantum Cryptography</a:t>
            </a: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4228097" y="2842449"/>
            <a:ext cx="4822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4"/>
              </a:rPr>
              <a:t>http://tinyurl.com/postdoc-vqc</a:t>
            </a:r>
            <a:r>
              <a:rPr lang="en-US" sz="2800" dirty="0"/>
              <a:t> </a:t>
            </a:r>
            <a:endParaRPr lang="en-GB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7972"/>
            <a:ext cx="6098875" cy="32400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2200" y="3581400"/>
            <a:ext cx="30244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Quantum logic?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/>
              <a:t>Thm</a:t>
            </a:r>
            <a:r>
              <a:rPr lang="en-US" sz="2400" b="1" dirty="0"/>
              <a:t> proving?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Q info-</a:t>
            </a:r>
            <a:r>
              <a:rPr lang="en-US" sz="2400" b="1" dirty="0" err="1"/>
              <a:t>theo</a:t>
            </a:r>
            <a:r>
              <a:rPr lang="en-US" sz="2400" b="1" dirty="0"/>
              <a:t>/crypto?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698"/>
            <a:ext cx="2269156" cy="22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5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A53B-276D-4947-8C84-946602440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 (Post-)Quantum Crypto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2A339-73FF-4476-A786-83EFAB256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Quantum computers threaten crypto</a:t>
            </a:r>
          </a:p>
          <a:p>
            <a:pPr lvl="1"/>
            <a:r>
              <a:rPr lang="en-US" dirty="0"/>
              <a:t>RSA, ECC, etc. broken</a:t>
            </a:r>
          </a:p>
          <a:p>
            <a:endParaRPr lang="en-US" dirty="0"/>
          </a:p>
          <a:p>
            <a:r>
              <a:rPr lang="en-US" dirty="0"/>
              <a:t>Quantum communication enables better crypto</a:t>
            </a:r>
          </a:p>
          <a:p>
            <a:endParaRPr lang="en-US" dirty="0"/>
          </a:p>
          <a:p>
            <a:r>
              <a:rPr lang="en-US" dirty="0"/>
              <a:t>Security proofs needed!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CE429-259A-461F-99DE-9611C5D7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6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Crypto proofs – bird’s eye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“Sequences of Games”</a:t>
            </a:r>
            <a:endParaRPr lang="en-GB" sz="2400" b="1" dirty="0"/>
          </a:p>
          <a:p>
            <a:pPr marL="0" indent="0" algn="r">
              <a:buNone/>
            </a:pPr>
            <a:r>
              <a:rPr lang="en-GB" sz="2400" dirty="0"/>
              <a:t>(established approach for crypto proofs)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26" y="2971800"/>
            <a:ext cx="1751175" cy="8712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26" y="2971801"/>
            <a:ext cx="1524000" cy="8724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26" y="2971800"/>
            <a:ext cx="1923274" cy="8724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>
            <a:off x="1124726" y="3407119"/>
            <a:ext cx="381000" cy="0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29726" y="3407119"/>
            <a:ext cx="533400" cy="0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15726" y="3407119"/>
            <a:ext cx="533400" cy="0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772400" y="3407119"/>
            <a:ext cx="381000" cy="0"/>
          </a:xfrm>
          <a:prstGeom prst="straightConnector1">
            <a:avLst/>
          </a:prstGeom>
          <a:ln w="38100">
            <a:solidFill>
              <a:srgbClr val="2D6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149542" y="3539491"/>
            <a:ext cx="5546658" cy="2111864"/>
            <a:chOff x="2149542" y="3539491"/>
            <a:chExt cx="5546658" cy="2111864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3105926" y="3539491"/>
              <a:ext cx="170674" cy="7620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149542" y="4266937"/>
              <a:ext cx="19127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/>
                <a:t>How to prove</a:t>
              </a:r>
              <a:br>
                <a:rPr lang="en-GB" sz="2400" b="1" dirty="0"/>
              </a:br>
              <a:r>
                <a:rPr lang="en-GB" sz="2400" b="1" dirty="0"/>
                <a:t>relationship?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32751" y="4820358"/>
              <a:ext cx="27634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/>
                <a:t>How to find</a:t>
              </a:r>
              <a:br>
                <a:rPr lang="en-GB" sz="2400" b="1" dirty="0"/>
              </a:br>
              <a:r>
                <a:rPr lang="en-GB" sz="2400" b="1" dirty="0"/>
                <a:t>sequence of games?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62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game-based proofs: 2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lang="en-US" dirty="0" err="1"/>
              <a:t>CryptoVerif</a:t>
            </a:r>
            <a:r>
              <a:rPr lang="en-US" dirty="0"/>
              <a:t> approach:</a:t>
            </a:r>
          </a:p>
          <a:p>
            <a:pPr lvl="1"/>
            <a:r>
              <a:rPr lang="en-US" dirty="0"/>
              <a:t>Have a set of pre-proven rewrite rules</a:t>
            </a:r>
          </a:p>
          <a:p>
            <a:pPr lvl="1"/>
            <a:r>
              <a:rPr lang="en-US" dirty="0"/>
              <a:t>Automatically apply them to simplify game</a:t>
            </a:r>
          </a:p>
          <a:p>
            <a:pPr lvl="1"/>
            <a:endParaRPr lang="en-US" dirty="0"/>
          </a:p>
          <a:p>
            <a:r>
              <a:rPr lang="en-US" dirty="0" err="1"/>
              <a:t>EasyCrypt</a:t>
            </a:r>
            <a:r>
              <a:rPr lang="en-US" dirty="0"/>
              <a:t> approach:</a:t>
            </a:r>
          </a:p>
          <a:p>
            <a:pPr lvl="1"/>
            <a:r>
              <a:rPr lang="en-US" dirty="0"/>
              <a:t>User </a:t>
            </a:r>
            <a:r>
              <a:rPr lang="en-US" b="1" dirty="0"/>
              <a:t>manually</a:t>
            </a:r>
            <a:r>
              <a:rPr lang="en-US" dirty="0"/>
              <a:t> writes the games</a:t>
            </a:r>
          </a:p>
          <a:p>
            <a:pPr lvl="1"/>
            <a:r>
              <a:rPr lang="en-US" dirty="0"/>
              <a:t>User </a:t>
            </a:r>
            <a:r>
              <a:rPr lang="en-US" b="1" dirty="0"/>
              <a:t>manually</a:t>
            </a:r>
            <a:r>
              <a:rPr lang="en-US" dirty="0"/>
              <a:t> proves equivalences in</a:t>
            </a:r>
            <a:br>
              <a:rPr lang="en-US" dirty="0"/>
            </a:br>
            <a:r>
              <a:rPr lang="en-US" dirty="0"/>
              <a:t>“relational Hoare logic”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629400" y="3733800"/>
            <a:ext cx="2546170" cy="2209800"/>
            <a:chOff x="6629400" y="3733800"/>
            <a:chExt cx="2546170" cy="2209800"/>
          </a:xfrm>
        </p:grpSpPr>
        <p:sp>
          <p:nvSpPr>
            <p:cNvPr id="5" name="Right Brace 4"/>
            <p:cNvSpPr/>
            <p:nvPr/>
          </p:nvSpPr>
          <p:spPr>
            <a:xfrm>
              <a:off x="6629400" y="3733800"/>
              <a:ext cx="381000" cy="2209800"/>
            </a:xfrm>
            <a:prstGeom prst="rightBrace">
              <a:avLst/>
            </a:prstGeom>
            <a:ln w="38100">
              <a:solidFill>
                <a:srgbClr val="2D63A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86600" y="4473714"/>
              <a:ext cx="208897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Hard work,</a:t>
              </a:r>
              <a:br>
                <a:rPr lang="en-US" sz="2400" b="1" dirty="0"/>
              </a:br>
              <a:r>
                <a:rPr lang="en-US" sz="2400" b="1" dirty="0"/>
                <a:t>more powerful</a:t>
              </a:r>
            </a:p>
            <a:p>
              <a:r>
                <a:rPr lang="en-US" sz="2400" dirty="0"/>
                <a:t>(this talk)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29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44655" y="1295400"/>
            <a:ext cx="4254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Important insight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2204" y="2743200"/>
            <a:ext cx="52995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Crypto verification boils down</a:t>
            </a:r>
            <a:br>
              <a:rPr lang="en-US" sz="3200" b="1" dirty="0"/>
            </a:br>
            <a:r>
              <a:rPr lang="en-US" sz="3200" b="1" dirty="0"/>
              <a:t>to reasoning about programs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0655" y="4518442"/>
            <a:ext cx="5202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(E.g., Hoare logics and similar)</a:t>
            </a:r>
          </a:p>
        </p:txBody>
      </p:sp>
    </p:spTree>
    <p:extLst>
      <p:ext uri="{BB962C8B-B14F-4D97-AF65-F5344CB8AC3E}">
        <p14:creationId xmlns:p14="http://schemas.microsoft.com/office/powerpoint/2010/main" val="364959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Relational Hoare Logic (RHL)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GB" sz="2800" dirty="0"/>
              <a:t>Describes relation of two programs</a:t>
            </a:r>
          </a:p>
          <a:p>
            <a:endParaRPr lang="en-GB" sz="1100" dirty="0"/>
          </a:p>
          <a:p>
            <a:r>
              <a:rPr lang="en-GB" sz="2800" dirty="0"/>
              <a:t>How do the variables of the two programs relate?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Used, e.g., in </a:t>
            </a:r>
            <a:r>
              <a:rPr lang="en-GB" sz="2800" dirty="0" err="1"/>
              <a:t>EasyCrypt</a:t>
            </a:r>
            <a:r>
              <a:rPr lang="en-GB" sz="2800" dirty="0"/>
              <a:t> for classical verification</a:t>
            </a:r>
            <a:br>
              <a:rPr lang="en-GB" sz="2800" dirty="0"/>
            </a:br>
            <a:r>
              <a:rPr lang="en-GB" sz="2800" dirty="0"/>
              <a:t>(using a probabilistic variant)</a:t>
            </a:r>
          </a:p>
          <a:p>
            <a:pPr marL="0" indent="0">
              <a:buNone/>
            </a:pPr>
            <a:endParaRPr lang="en-GB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3383895"/>
                <a:ext cx="822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600" b="0" dirty="0"/>
                  <a:t>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  ~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3200" dirty="0"/>
                  <a:t>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+1}</m:t>
                    </m:r>
                  </m:oMath>
                </a14:m>
                <a:endParaRPr lang="en-GB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83895"/>
                <a:ext cx="82296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57200" y="3276600"/>
            <a:ext cx="8229600" cy="0"/>
          </a:xfrm>
          <a:prstGeom prst="line">
            <a:avLst/>
          </a:prstGeom>
          <a:ln w="12700">
            <a:solidFill>
              <a:srgbClr val="2D63A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4267200"/>
            <a:ext cx="8229600" cy="0"/>
          </a:xfrm>
          <a:prstGeom prst="line">
            <a:avLst/>
          </a:prstGeom>
          <a:ln w="12700">
            <a:solidFill>
              <a:srgbClr val="2D63A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67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+=1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𝑠𝑘𝑖𝑝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+=1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𝑠𝑘𝑖𝑝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𝑠𝑘𝑖𝑝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+=2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5562600" y="1600200"/>
            <a:ext cx="609600" cy="4495800"/>
          </a:xfrm>
          <a:prstGeom prst="rightBrace">
            <a:avLst/>
          </a:prstGeom>
          <a:ln w="38100">
            <a:solidFill>
              <a:srgbClr val="2D63A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58348" y="2743200"/>
                <a:ext cx="3285195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b="1" dirty="0"/>
                  <a:t> </a:t>
                </a:r>
              </a:p>
              <a:p>
                <a:r>
                  <a:rPr lang="en-US" sz="3200" dirty="0"/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+=1;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+=1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+=2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348" y="2743200"/>
                <a:ext cx="3285195" cy="20621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334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09E7E-B19E-4738-9E1A-9E1EDC439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quantum?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4B160-C1D3-4A77-8684-FB63C8C20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“Games” may contain quantum vars / quantum operations</a:t>
            </a:r>
          </a:p>
          <a:p>
            <a:endParaRPr lang="en-US" dirty="0"/>
          </a:p>
          <a:p>
            <a:r>
              <a:rPr lang="en-US" dirty="0"/>
              <a:t>Need a quantum version of RHL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0F24F-C1CF-4B9D-A1A6-BACDB4736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Quantum relational Hoare logic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56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 Unicode MS"/>
            <a:ea typeface="Arial Unicode MS"/>
            <a:cs typeface="Arial Unicode M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2D63A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618FFD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0000F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10064</TotalTime>
  <Words>1217</Words>
  <Application>Microsoft Office PowerPoint</Application>
  <PresentationFormat>On-screen Show (4:3)</PresentationFormat>
  <Paragraphs>238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Ｐゴシック</vt:lpstr>
      <vt:lpstr>Arial</vt:lpstr>
      <vt:lpstr>Arial Unicode MS</vt:lpstr>
      <vt:lpstr>Calibri</vt:lpstr>
      <vt:lpstr>Cambria Math</vt:lpstr>
      <vt:lpstr>Wingdings</vt:lpstr>
      <vt:lpstr>Office Theme</vt:lpstr>
      <vt:lpstr>1_Default Design</vt:lpstr>
      <vt:lpstr>Quantum relational Hoare logic, towards a formalization</vt:lpstr>
      <vt:lpstr>Overview</vt:lpstr>
      <vt:lpstr>Motivation:  (Post-)Quantum Crypto</vt:lpstr>
      <vt:lpstr>Crypto proofs – bird’s eye view</vt:lpstr>
      <vt:lpstr>Verifying game-based proofs: 2 approaches</vt:lpstr>
      <vt:lpstr>PowerPoint Presentation</vt:lpstr>
      <vt:lpstr>Relational Hoare Logic (RHL)</vt:lpstr>
      <vt:lpstr>Example derivation</vt:lpstr>
      <vt:lpstr>How about quantum?</vt:lpstr>
      <vt:lpstr>Quantum Relational Hoare Logic (qRHL)</vt:lpstr>
      <vt:lpstr>Specific Challenges</vt:lpstr>
      <vt:lpstr>Definition of qRHL</vt:lpstr>
      <vt:lpstr>Definition of qRHL (formal)</vt:lpstr>
      <vt:lpstr>Quantum Equality</vt:lpstr>
      <vt:lpstr>Quick aside:  extensions</vt:lpstr>
      <vt:lpstr>PowerPoint Presentation</vt:lpstr>
      <vt:lpstr>Our Tool</vt:lpstr>
      <vt:lpstr>Challenge:  representing assertions</vt:lpstr>
      <vt:lpstr>Referring to variables</vt:lpstr>
      <vt:lpstr>Current approach</vt:lpstr>
      <vt:lpstr>Current approach</vt:lpstr>
      <vt:lpstr>Experiences</vt:lpstr>
      <vt:lpstr>Register formalism</vt:lpstr>
      <vt:lpstr>Towards full verification</vt:lpstr>
      <vt:lpstr>Vision:  A Comprehensive Framework</vt:lpstr>
      <vt:lpstr>PowerPoint Presentation</vt:lpstr>
      <vt:lpstr>PowerPoint Presentation</vt:lpstr>
    </vt:vector>
  </TitlesOfParts>
  <Company>University of Tartu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Dominique Unruh</dc:creator>
  <cp:lastModifiedBy>Dominique Unruh</cp:lastModifiedBy>
  <cp:revision>425</cp:revision>
  <dcterms:created xsi:type="dcterms:W3CDTF">2011-05-15T08:34:47Z</dcterms:created>
  <dcterms:modified xsi:type="dcterms:W3CDTF">2022-09-14T20:21:19Z</dcterms:modified>
</cp:coreProperties>
</file>