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7" r:id="rId10"/>
    <p:sldId id="265" r:id="rId11"/>
    <p:sldId id="266" r:id="rId12"/>
    <p:sldId id="264" r:id="rId13"/>
    <p:sldId id="292" r:id="rId14"/>
    <p:sldId id="268" r:id="rId15"/>
    <p:sldId id="269" r:id="rId16"/>
    <p:sldId id="293" r:id="rId17"/>
    <p:sldId id="270" r:id="rId18"/>
    <p:sldId id="271" r:id="rId19"/>
    <p:sldId id="272" r:id="rId20"/>
    <p:sldId id="289" r:id="rId21"/>
    <p:sldId id="291" r:id="rId22"/>
  </p:sldIdLst>
  <p:sldSz cx="12192000" cy="6858000"/>
  <p:notesSz cx="6858000" cy="9144000"/>
  <p:embeddedFontLst>
    <p:embeddedFont>
      <p:font typeface="Lato" panose="020B0604020202020204" charset="0"/>
      <p:regular r:id="rId24"/>
      <p:bold r:id="rId25"/>
      <p:italic r:id="rId26"/>
      <p:boldItalic r:id="rId27"/>
    </p:embeddedFont>
    <p:embeddedFont>
      <p:font typeface="Rubik" panose="00000500000000000000" pitchFamily="2" charset="-79"/>
      <p:regular r:id="rId28"/>
      <p:bold r:id="rId29"/>
      <p:italic r:id="rId30"/>
      <p:boldItalic r:id="rId31"/>
    </p:embeddedFont>
    <p:embeddedFont>
      <p:font typeface="Raleway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57" roundtripDataSignature="AMtx7mgYz2JUR/IS0lisWmoRC6G3Hmd/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9F2DE"/>
    <a:srgbClr val="DBCEC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4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59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57" Type="http://customschemas.google.com/relationships/presentationmetadata" Target="meta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8" name="Google Shape;18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7ed0858eb7_0_482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g7ed0858eb7_0_482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16" name="Google Shape;16;g7ed0858eb7_0_48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g7ed0858eb7_0_48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18;g7ed0858eb7_0_482"/>
          <p:cNvSpPr txBox="1">
            <a:spLocks noGrp="1"/>
          </p:cNvSpPr>
          <p:nvPr>
            <p:ph type="ctrTitle"/>
          </p:nvPr>
        </p:nvSpPr>
        <p:spPr>
          <a:xfrm>
            <a:off x="972600" y="1763267"/>
            <a:ext cx="10250700" cy="221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6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g7ed0858eb7_0_482"/>
          <p:cNvSpPr txBox="1">
            <a:spLocks noGrp="1"/>
          </p:cNvSpPr>
          <p:nvPr>
            <p:ph type="subTitle" idx="1"/>
          </p:nvPr>
        </p:nvSpPr>
        <p:spPr>
          <a:xfrm>
            <a:off x="972837" y="4230533"/>
            <a:ext cx="10250700" cy="72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" name="Google Shape;20;g7ed0858eb7_0_482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g7ed0858eb7_0_546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79" name="Google Shape;79;g7ed0858eb7_0_54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g7ed0858eb7_0_54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g7ed0858eb7_0_546"/>
          <p:cNvSpPr txBox="1">
            <a:spLocks noGrp="1"/>
          </p:cNvSpPr>
          <p:nvPr>
            <p:ph type="title" hasCustomPrompt="1"/>
          </p:nvPr>
        </p:nvSpPr>
        <p:spPr>
          <a:xfrm>
            <a:off x="972600" y="978600"/>
            <a:ext cx="10251300" cy="165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None/>
              <a:defRPr sz="107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" name="Google Shape;82;g7ed0858eb7_0_546"/>
          <p:cNvSpPr txBox="1">
            <a:spLocks noGrp="1"/>
          </p:cNvSpPr>
          <p:nvPr>
            <p:ph type="body" idx="1"/>
          </p:nvPr>
        </p:nvSpPr>
        <p:spPr>
          <a:xfrm>
            <a:off x="972600" y="3030517"/>
            <a:ext cx="10251300" cy="210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●"/>
              <a:defRPr>
                <a:solidFill>
                  <a:schemeClr val="lt1"/>
                </a:solidFill>
              </a:defRPr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●"/>
              <a:defRPr>
                <a:solidFill>
                  <a:schemeClr val="lt1"/>
                </a:solidFill>
              </a:defRPr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Clr>
                <a:schemeClr val="lt1"/>
              </a:buClr>
              <a:buSzPts val="1500"/>
              <a:buChar char="○"/>
              <a:defRPr>
                <a:solidFill>
                  <a:schemeClr val="lt1"/>
                </a:solidFill>
              </a:defRPr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g7ed0858eb7_0_54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ed0858eb7_0_55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ed0858eb7_0_5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7ed0858eb7_0_5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9" name="Google Shape;89;g7ed0858eb7_0_5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7ed0858eb7_0_5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7ed0858eb7_0_5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98B7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98B7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98B7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98B7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98B7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98B7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98B7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98B7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C98B7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T19_List and Image">
  <p:cSld name="UT19_List and Imag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ed0858eb7_0_561"/>
          <p:cNvSpPr>
            <a:spLocks noGrp="1"/>
          </p:cNvSpPr>
          <p:nvPr>
            <p:ph type="pic" idx="2"/>
          </p:nvPr>
        </p:nvSpPr>
        <p:spPr>
          <a:xfrm>
            <a:off x="4038600" y="0"/>
            <a:ext cx="81534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94" name="Google Shape;94;g7ed0858eb7_0_561"/>
          <p:cNvSpPr txBox="1">
            <a:spLocks noGrp="1"/>
          </p:cNvSpPr>
          <p:nvPr>
            <p:ph type="body" idx="1"/>
          </p:nvPr>
        </p:nvSpPr>
        <p:spPr>
          <a:xfrm>
            <a:off x="304154" y="685800"/>
            <a:ext cx="3277200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>
                <a:solidFill>
                  <a:schemeClr val="dk1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>
                <a:solidFill>
                  <a:schemeClr val="dk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>
                <a:solidFill>
                  <a:schemeClr val="dk1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solidFill>
                  <a:schemeClr val="dk1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g7ed0858eb7_0_561"/>
          <p:cNvSpPr txBox="1">
            <a:spLocks noGrp="1"/>
          </p:cNvSpPr>
          <p:nvPr>
            <p:ph type="sldNum" idx="12"/>
          </p:nvPr>
        </p:nvSpPr>
        <p:spPr>
          <a:xfrm>
            <a:off x="10210800" y="6279423"/>
            <a:ext cx="1371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B1B3B3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B1B3B3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B1B3B3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B1B3B3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B1B3B3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B1B3B3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B1B3B3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B1B3B3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600" b="0" i="0" u="none" strike="noStrike" cap="none">
                <a:solidFill>
                  <a:srgbClr val="B1B3B3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g7ed0858eb7_0_490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23" name="Google Shape;23;g7ed0858eb7_0_49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g7ed0858eb7_0_49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g7ed0858eb7_0_490"/>
          <p:cNvSpPr txBox="1">
            <a:spLocks noGrp="1"/>
          </p:cNvSpPr>
          <p:nvPr>
            <p:ph type="title"/>
          </p:nvPr>
        </p:nvSpPr>
        <p:spPr>
          <a:xfrm>
            <a:off x="972600" y="1763267"/>
            <a:ext cx="10251300" cy="202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g7ed0858eb7_0_49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7ed0858eb7_0_496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29;g7ed0858eb7_0_496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30" name="Google Shape;30;g7ed0858eb7_0_49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g7ed0858eb7_0_49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32;g7ed0858eb7_0_496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6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g7ed0858eb7_0_496"/>
          <p:cNvSpPr txBox="1">
            <a:spLocks noGrp="1"/>
          </p:cNvSpPr>
          <p:nvPr>
            <p:ph type="body" idx="1"/>
          </p:nvPr>
        </p:nvSpPr>
        <p:spPr>
          <a:xfrm>
            <a:off x="972600" y="2771833"/>
            <a:ext cx="102516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g7ed0858eb7_0_49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7ed0858eb7_0_504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37;g7ed0858eb7_0_504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38" name="Google Shape;38;g7ed0858eb7_0_50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g7ed0858eb7_0_50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g7ed0858eb7_0_504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g7ed0858eb7_0_504"/>
          <p:cNvSpPr txBox="1">
            <a:spLocks noGrp="1"/>
          </p:cNvSpPr>
          <p:nvPr>
            <p:ph type="body" idx="1"/>
          </p:nvPr>
        </p:nvSpPr>
        <p:spPr>
          <a:xfrm>
            <a:off x="972434" y="2771833"/>
            <a:ext cx="50325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g7ed0858eb7_0_504"/>
          <p:cNvSpPr txBox="1">
            <a:spLocks noGrp="1"/>
          </p:cNvSpPr>
          <p:nvPr>
            <p:ph type="body" idx="2"/>
          </p:nvPr>
        </p:nvSpPr>
        <p:spPr>
          <a:xfrm>
            <a:off x="6191471" y="2771833"/>
            <a:ext cx="5032500" cy="3014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g7ed0858eb7_0_504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7ed0858eb7_0_513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46;g7ed0858eb7_0_513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47" name="Google Shape;47;g7ed0858eb7_0_51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g7ed0858eb7_0_51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g7ed0858eb7_0_513"/>
          <p:cNvSpPr txBox="1">
            <a:spLocks noGrp="1"/>
          </p:cNvSpPr>
          <p:nvPr>
            <p:ph type="title"/>
          </p:nvPr>
        </p:nvSpPr>
        <p:spPr>
          <a:xfrm>
            <a:off x="972600" y="1758200"/>
            <a:ext cx="10251300" cy="713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g7ed0858eb7_0_51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7ed0858eb7_0_520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" name="Google Shape;53;g7ed0858eb7_0_520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54" name="Google Shape;54;g7ed0858eb7_0_5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g7ed0858eb7_0_5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g7ed0858eb7_0_520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184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g7ed0858eb7_0_520"/>
          <p:cNvSpPr txBox="1">
            <a:spLocks noGrp="1"/>
          </p:cNvSpPr>
          <p:nvPr>
            <p:ph type="body" idx="1"/>
          </p:nvPr>
        </p:nvSpPr>
        <p:spPr>
          <a:xfrm>
            <a:off x="961633" y="3708967"/>
            <a:ext cx="4401300" cy="213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g7ed0858eb7_0_520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oogle Shape;60;g7ed0858eb7_0_528"/>
          <p:cNvGrpSpPr/>
          <p:nvPr/>
        </p:nvGrpSpPr>
        <p:grpSpPr>
          <a:xfrm>
            <a:off x="1107036" y="5558926"/>
            <a:ext cx="994316" cy="61102"/>
            <a:chOff x="4580561" y="2589004"/>
            <a:chExt cx="1064464" cy="25200"/>
          </a:xfrm>
        </p:grpSpPr>
        <p:sp>
          <p:nvSpPr>
            <p:cNvPr id="61" name="Google Shape;61;g7ed0858eb7_0_52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g7ed0858eb7_0_52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g7ed0858eb7_0_528"/>
          <p:cNvSpPr txBox="1">
            <a:spLocks noGrp="1"/>
          </p:cNvSpPr>
          <p:nvPr>
            <p:ph type="title"/>
          </p:nvPr>
        </p:nvSpPr>
        <p:spPr>
          <a:xfrm>
            <a:off x="972600" y="1152400"/>
            <a:ext cx="9361500" cy="3980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g7ed0858eb7_0_528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ed0858eb7_0_534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67;g7ed0858eb7_0_534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68" name="Google Shape;68;g7ed0858eb7_0_53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g7ed0858eb7_0_53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" name="Google Shape;70;g7ed0858eb7_0_534"/>
          <p:cNvSpPr txBox="1">
            <a:spLocks noGrp="1"/>
          </p:cNvSpPr>
          <p:nvPr>
            <p:ph type="title"/>
          </p:nvPr>
        </p:nvSpPr>
        <p:spPr>
          <a:xfrm>
            <a:off x="973333" y="1758200"/>
            <a:ext cx="4401300" cy="2249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g7ed0858eb7_0_534"/>
          <p:cNvSpPr txBox="1">
            <a:spLocks noGrp="1"/>
          </p:cNvSpPr>
          <p:nvPr>
            <p:ph type="subTitle" idx="1"/>
          </p:nvPr>
        </p:nvSpPr>
        <p:spPr>
          <a:xfrm>
            <a:off x="966600" y="4215367"/>
            <a:ext cx="4401300" cy="101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2" name="Google Shape;72;g7ed0858eb7_0_534"/>
          <p:cNvSpPr txBox="1">
            <a:spLocks noGrp="1"/>
          </p:cNvSpPr>
          <p:nvPr>
            <p:ph type="body" idx="2"/>
          </p:nvPr>
        </p:nvSpPr>
        <p:spPr>
          <a:xfrm>
            <a:off x="6898967" y="1803500"/>
            <a:ext cx="4499100" cy="4034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914400" lvl="1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2pPr>
            <a:lvl3pPr marL="1371600" lvl="2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4pPr>
            <a:lvl5pPr marL="2286000" lvl="4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5pPr>
            <a:lvl6pPr marL="2743200" lvl="5" indent="-323850">
              <a:spcBef>
                <a:spcPts val="2100"/>
              </a:spcBef>
              <a:spcAft>
                <a:spcPts val="0"/>
              </a:spcAft>
              <a:buSzPts val="1500"/>
              <a:buChar char="■"/>
              <a:defRPr/>
            </a:lvl6pPr>
            <a:lvl7pPr marL="3200400" lvl="6" indent="-323850">
              <a:spcBef>
                <a:spcPts val="2100"/>
              </a:spcBef>
              <a:spcAft>
                <a:spcPts val="0"/>
              </a:spcAft>
              <a:buSzPts val="1500"/>
              <a:buChar char="●"/>
              <a:defRPr/>
            </a:lvl7pPr>
            <a:lvl8pPr marL="3657600" lvl="7" indent="-323850">
              <a:spcBef>
                <a:spcPts val="2100"/>
              </a:spcBef>
              <a:spcAft>
                <a:spcPts val="0"/>
              </a:spcAft>
              <a:buSzPts val="1500"/>
              <a:buChar char="○"/>
              <a:defRPr/>
            </a:lvl8pPr>
            <a:lvl9pPr marL="4114800" lvl="8" indent="-323850">
              <a:spcBef>
                <a:spcPts val="2100"/>
              </a:spcBef>
              <a:spcAft>
                <a:spcPts val="210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g7ed0858eb7_0_534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7ed0858eb7_0_543"/>
          <p:cNvSpPr txBox="1">
            <a:spLocks noGrp="1"/>
          </p:cNvSpPr>
          <p:nvPr>
            <p:ph type="body" idx="1"/>
          </p:nvPr>
        </p:nvSpPr>
        <p:spPr>
          <a:xfrm>
            <a:off x="966600" y="5830068"/>
            <a:ext cx="10263300" cy="614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76" name="Google Shape;76;g7ed0858eb7_0_54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7ed0858eb7_0_47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Font typeface="Raleway"/>
              <a:buNone/>
              <a:defRPr sz="37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" name="Google Shape;11;g7ed0858eb7_0_47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Lato"/>
              <a:buChar char="●"/>
              <a:defRPr sz="17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●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238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Lato"/>
              <a:buChar char="○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238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accent1"/>
              </a:buClr>
              <a:buSzPts val="1500"/>
              <a:buFont typeface="Lato"/>
              <a:buChar char="■"/>
              <a:defRPr sz="15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g7ed0858eb7_0_478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g"/><Relationship Id="rId5" Type="http://schemas.openxmlformats.org/officeDocument/2006/relationships/hyperlink" Target="https://www.white-buffalo-trading.com/rue-wild-syrian.html#/" TargetMode="External"/><Relationship Id="rId4" Type="http://schemas.openxmlformats.org/officeDocument/2006/relationships/hyperlink" Target="http://colplanta.plantsoftheworld.online/taxon/urn:lsid:ipni.org:names:508775-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inbarela.tumblr.com/post/79036272064/artist-luis-tamani-amasifuen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hyperlink" Target="http://en.wikipedia.org/wiki/Psychotria" TargetMode="External"/><Relationship Id="rId10" Type="http://schemas.openxmlformats.org/officeDocument/2006/relationships/image" Target="../media/image9.png"/><Relationship Id="rId4" Type="http://schemas.openxmlformats.org/officeDocument/2006/relationships/hyperlink" Target="http://en.wikipedia.org/wiki/Banisteriopsis_caapi" TargetMode="Externa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9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"/>
          <p:cNvSpPr txBox="1">
            <a:spLocks noGrp="1"/>
          </p:cNvSpPr>
          <p:nvPr>
            <p:ph type="subTitle" idx="1"/>
          </p:nvPr>
        </p:nvSpPr>
        <p:spPr>
          <a:xfrm>
            <a:off x="7672063" y="4475138"/>
            <a:ext cx="3782517" cy="1637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>
                <a:solidFill>
                  <a:srgbClr val="000000"/>
                </a:solidFill>
              </a:rPr>
              <a:t>Helle Kaasik</a:t>
            </a:r>
            <a:endParaRPr sz="2400"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dirty="0" smtClean="0">
                <a:solidFill>
                  <a:srgbClr val="000000"/>
                </a:solidFill>
              </a:rPr>
              <a:t>University </a:t>
            </a:r>
            <a:r>
              <a:rPr lang="en-US" b="1" dirty="0">
                <a:solidFill>
                  <a:srgbClr val="000000"/>
                </a:solidFill>
              </a:rPr>
              <a:t>of Tartu, Estonia</a:t>
            </a:r>
            <a:endParaRPr b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dirty="0">
                <a:solidFill>
                  <a:srgbClr val="000000"/>
                </a:solidFill>
              </a:rPr>
              <a:t>helle.kaasik@ut.ee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102" name="Google Shape;102;p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" name="Google Shape;104;p1"/>
          <p:cNvSpPr txBox="1"/>
          <p:nvPr/>
        </p:nvSpPr>
        <p:spPr>
          <a:xfrm>
            <a:off x="432619" y="1990724"/>
            <a:ext cx="11533239" cy="18930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US" sz="5400" b="1" dirty="0" smtClean="0">
                <a:ln w="28575">
                  <a:solidFill>
                    <a:schemeClr val="accent1"/>
                  </a:solidFill>
                </a:ln>
                <a:solidFill>
                  <a:srgbClr val="00B050"/>
                </a:solidFill>
              </a:rPr>
              <a:t>Varieties </a:t>
            </a:r>
            <a:r>
              <a:rPr lang="en-US" sz="5400" b="1" dirty="0">
                <a:ln w="28575">
                  <a:solidFill>
                    <a:schemeClr val="accent1"/>
                  </a:solidFill>
                </a:ln>
                <a:solidFill>
                  <a:srgbClr val="00B050"/>
                </a:solidFill>
              </a:rPr>
              <a:t>of chemical composition of </a:t>
            </a:r>
            <a:r>
              <a:rPr lang="en-US" sz="5400" b="1" dirty="0" smtClean="0">
                <a:ln w="28575">
                  <a:solidFill>
                    <a:schemeClr val="accent1"/>
                  </a:solidFill>
                </a:ln>
                <a:solidFill>
                  <a:srgbClr val="00B050"/>
                </a:solidFill>
              </a:rPr>
              <a:t>Ayahuasca</a:t>
            </a:r>
            <a:endParaRPr sz="5400" b="1" i="0" u="none" strike="noStrike" cap="none" dirty="0">
              <a:ln w="28575">
                <a:solidFill>
                  <a:schemeClr val="accent1"/>
                </a:solidFill>
              </a:ln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" y="4704177"/>
            <a:ext cx="3559380" cy="2058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DE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>
            <a:spLocks noGrp="1"/>
          </p:cNvSpPr>
          <p:nvPr>
            <p:ph type="sldNum" idx="12"/>
          </p:nvPr>
        </p:nvSpPr>
        <p:spPr>
          <a:xfrm>
            <a:off x="10210800" y="6279423"/>
            <a:ext cx="1371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76" name="Google Shape;17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4650" y="1525249"/>
            <a:ext cx="6629399" cy="44196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77" name="Google Shape;177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8775" y="1525250"/>
            <a:ext cx="5892785" cy="441960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F2DE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1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11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3" name="Google Shape;18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08390" y="304800"/>
            <a:ext cx="4973346" cy="595967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84" name="Google Shape;18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081" y="304800"/>
            <a:ext cx="6425894" cy="595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91776" y="1016000"/>
            <a:ext cx="1097184" cy="1178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DE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9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 smtClean="0"/>
              <a:t>Chemical </a:t>
            </a:r>
            <a:r>
              <a:rPr lang="en-US" sz="4000" dirty="0"/>
              <a:t>composition of ayahuasca</a:t>
            </a:r>
            <a:endParaRPr sz="4000" dirty="0"/>
          </a:p>
        </p:txBody>
      </p:sp>
      <p:sp>
        <p:nvSpPr>
          <p:cNvPr id="164" name="Google Shape;164;p9"/>
          <p:cNvSpPr txBox="1">
            <a:spLocks noGrp="1"/>
          </p:cNvSpPr>
          <p:nvPr>
            <p:ph type="body" idx="1"/>
          </p:nvPr>
        </p:nvSpPr>
        <p:spPr>
          <a:xfrm>
            <a:off x="838192" y="1143001"/>
            <a:ext cx="10734000" cy="54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/>
              <a:t>we determined </a:t>
            </a:r>
            <a:r>
              <a:rPr lang="en-US" sz="2400" b="1" dirty="0"/>
              <a:t>concentrations</a:t>
            </a:r>
            <a:r>
              <a:rPr lang="en-US" sz="2400" dirty="0"/>
              <a:t> of </a:t>
            </a:r>
            <a:r>
              <a:rPr lang="en-US" sz="2400" dirty="0" smtClean="0"/>
              <a:t>the 4 major active compounds</a:t>
            </a:r>
          </a:p>
          <a:p>
            <a:pPr marL="22860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endParaRPr sz="2400"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/>
              <a:t>DMT 	   </a:t>
            </a:r>
            <a:r>
              <a:rPr lang="en-US" sz="2400" b="1" dirty="0" err="1" smtClean="0"/>
              <a:t>tetrahydroharmine</a:t>
            </a:r>
            <a:r>
              <a:rPr lang="en-US" sz="2400" b="1" dirty="0" smtClean="0"/>
              <a:t> (THH)     </a:t>
            </a:r>
            <a:r>
              <a:rPr lang="en-US" sz="2400" b="1" dirty="0" err="1" smtClean="0"/>
              <a:t>harmine</a:t>
            </a:r>
            <a:r>
              <a:rPr lang="en-US" sz="2400" b="1" dirty="0" smtClean="0"/>
              <a:t> (HME)      </a:t>
            </a:r>
            <a:r>
              <a:rPr lang="en-US" sz="2400" b="1" dirty="0" err="1" smtClean="0"/>
              <a:t>harmaline</a:t>
            </a:r>
            <a:r>
              <a:rPr lang="en-US" sz="2400" b="1" dirty="0" smtClean="0"/>
              <a:t> (HML)</a:t>
            </a:r>
            <a:endParaRPr sz="2400" b="1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b="1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b="1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b="1" dirty="0"/>
          </a:p>
          <a:p>
            <a:pPr marL="228600" lvl="0" indent="-158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400" dirty="0"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endParaRPr lang="en-US" sz="2400" dirty="0" smtClean="0"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endParaRPr lang="en-US" sz="2400" dirty="0"/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400" dirty="0" smtClean="0"/>
              <a:t>we </a:t>
            </a:r>
            <a:r>
              <a:rPr lang="en-US" sz="2400" dirty="0"/>
              <a:t>detected </a:t>
            </a:r>
            <a:r>
              <a:rPr lang="en-US" sz="2400" b="1" dirty="0"/>
              <a:t>additives / substitutes</a:t>
            </a:r>
            <a:r>
              <a:rPr lang="en-US" sz="2400" dirty="0"/>
              <a:t> in some brews used at ayahuasca ceremonies</a:t>
            </a:r>
            <a:endParaRPr sz="2400" dirty="0"/>
          </a:p>
          <a:p>
            <a:pPr marL="228600" lvl="0" indent="-158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2400" dirty="0"/>
          </a:p>
        </p:txBody>
      </p:sp>
      <p:sp>
        <p:nvSpPr>
          <p:cNvPr id="165" name="Google Shape;16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166" name="Google Shape;166;p9" descr="File:DMT.sv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3333" y="2824175"/>
            <a:ext cx="2247900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8202" y="2934041"/>
            <a:ext cx="2754028" cy="111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0869" y="3052775"/>
            <a:ext cx="2441925" cy="1117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99692" y="2915907"/>
            <a:ext cx="2578976" cy="1331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237" y="752475"/>
            <a:ext cx="991552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52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2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3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14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8" name="Google Shape;208;p13"/>
          <p:cNvPicPr preferRelativeResize="0"/>
          <p:nvPr/>
        </p:nvPicPr>
        <p:blipFill rotWithShape="1">
          <a:blip r:embed="rId4">
            <a:alphaModFix/>
          </a:blip>
          <a:srcRect l="1445" t="2492" r="2091" b="4775"/>
          <a:stretch/>
        </p:blipFill>
        <p:spPr>
          <a:xfrm>
            <a:off x="172720" y="225164"/>
            <a:ext cx="11785600" cy="63703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2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 txBox="1">
            <a:spLocks noGrp="1"/>
          </p:cNvSpPr>
          <p:nvPr>
            <p:ph type="title"/>
          </p:nvPr>
        </p:nvSpPr>
        <p:spPr>
          <a:xfrm>
            <a:off x="1752600" y="39288"/>
            <a:ext cx="98298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Results: DMT, THH, harmine by context </a:t>
            </a:r>
            <a:endParaRPr sz="3600"/>
          </a:p>
        </p:txBody>
      </p:sp>
      <p:sp>
        <p:nvSpPr>
          <p:cNvPr id="214" name="Google Shape;214;p14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15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5" name="Google Shape;21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" y="751491"/>
            <a:ext cx="10668000" cy="601979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192" y="3011506"/>
            <a:ext cx="5056914" cy="713700"/>
          </a:xfrm>
        </p:spPr>
        <p:txBody>
          <a:bodyPr/>
          <a:lstStyle/>
          <a:p>
            <a:r>
              <a:rPr lang="en-US" dirty="0" err="1" smtClean="0"/>
              <a:t>Tetrahydroharmine</a:t>
            </a:r>
            <a:endParaRPr lang="et-E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028"/>
            <a:ext cx="5224462" cy="547423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4784087" y="3190240"/>
            <a:ext cx="782320" cy="40640"/>
          </a:xfrm>
          <a:prstGeom prst="straightConnector1">
            <a:avLst/>
          </a:prstGeom>
          <a:ln w="63500">
            <a:solidFill>
              <a:srgbClr val="000000">
                <a:alpha val="98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777" y="0"/>
            <a:ext cx="6860223" cy="25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77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F2DE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"/>
          <p:cNvSpPr txBox="1">
            <a:spLocks noGrp="1"/>
          </p:cNvSpPr>
          <p:nvPr>
            <p:ph type="title"/>
          </p:nvPr>
        </p:nvSpPr>
        <p:spPr>
          <a:xfrm>
            <a:off x="196186" y="141768"/>
            <a:ext cx="76962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Ayahuasca analogues</a:t>
            </a:r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17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15"/>
          <p:cNvSpPr/>
          <p:nvPr/>
        </p:nvSpPr>
        <p:spPr>
          <a:xfrm>
            <a:off x="533400" y="1295400"/>
            <a:ext cx="1051822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use of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analogue plants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Mimosa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tenuiflora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Peganum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1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harmala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in Europe was detected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045" y="2362200"/>
            <a:ext cx="4876800" cy="321868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224" name="Google Shape;224;p15"/>
          <p:cNvSpPr txBox="1"/>
          <p:nvPr/>
        </p:nvSpPr>
        <p:spPr>
          <a:xfrm>
            <a:off x="228600" y="6094757"/>
            <a:ext cx="884729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hlinkClick r:id="rId4"/>
              </a:rPr>
              <a:t>http://colplanta.plantsoftheworld.online/taxon/urn:lsid:ipni.org:names:508775-1</a:t>
            </a:r>
            <a:endParaRPr sz="18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 dirty="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  <a:hlinkClick r:id="rId5"/>
              </a:rPr>
              <a:t>https://www.white-buffalo-trading.com/rue-wild-syrian.html#/</a:t>
            </a:r>
            <a:endParaRPr sz="18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225" name="Google Shape;225;p15"/>
          <p:cNvPicPr preferRelativeResize="0"/>
          <p:nvPr/>
        </p:nvPicPr>
        <p:blipFill rotWithShape="1">
          <a:blip r:embed="rId6">
            <a:alphaModFix/>
          </a:blip>
          <a:srcRect l="1201"/>
          <a:stretch/>
        </p:blipFill>
        <p:spPr>
          <a:xfrm>
            <a:off x="6548284" y="1981200"/>
            <a:ext cx="4840558" cy="388619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226" name="Google Shape;226;p15"/>
          <p:cNvSpPr txBox="1"/>
          <p:nvPr/>
        </p:nvSpPr>
        <p:spPr>
          <a:xfrm>
            <a:off x="1066800" y="2819400"/>
            <a:ext cx="2209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Mimosa tenuiflora</a:t>
            </a:r>
            <a:endParaRPr sz="1800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18</a:t>
            </a:fld>
            <a:endParaRPr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685800" y="1393828"/>
            <a:ext cx="11089640" cy="4462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i="0" u="none" strike="noStrike" cap="none" dirty="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latin typeface="Lato"/>
                <a:ea typeface="Lato"/>
                <a:cs typeface="Lato"/>
                <a:sym typeface="Lato"/>
              </a:rPr>
              <a:t>P</a:t>
            </a:r>
            <a:r>
              <a:rPr lang="en-US" sz="3200" b="1" i="0" u="none" strike="noStrike" cap="none" dirty="0" err="1" smtClean="0">
                <a:latin typeface="Lato"/>
                <a:ea typeface="Lato"/>
                <a:cs typeface="Lato"/>
                <a:sym typeface="Lato"/>
              </a:rPr>
              <a:t>sychonaut</a:t>
            </a:r>
            <a:r>
              <a:rPr lang="en-US" sz="3200" b="1" i="0" u="none" strike="noStrike" cap="none" dirty="0" smtClean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200" b="1" i="0" u="none" strike="noStrike" cap="none" dirty="0" smtClean="0">
                <a:latin typeface="Lato"/>
                <a:ea typeface="Lato"/>
                <a:cs typeface="Lato"/>
                <a:sym typeface="Lato"/>
              </a:rPr>
              <a:t>cocktails </a:t>
            </a:r>
            <a:r>
              <a:rPr lang="en-US" sz="3200" b="1" i="0" u="none" strike="noStrike" cap="none" dirty="0">
                <a:latin typeface="Lato"/>
                <a:ea typeface="Lato"/>
                <a:cs typeface="Lato"/>
                <a:sym typeface="Lato"/>
              </a:rPr>
              <a:t>offered as ayahuasca</a:t>
            </a:r>
            <a:r>
              <a:rPr lang="en-US" sz="3200" i="0" u="none" strike="noStrike" cap="none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200" i="0" u="none" strike="noStrike" cap="none" dirty="0" smtClean="0">
                <a:latin typeface="Lato"/>
                <a:ea typeface="Lato"/>
                <a:cs typeface="Lato"/>
                <a:sym typeface="Lato"/>
              </a:rPr>
              <a:t>in </a:t>
            </a:r>
            <a:r>
              <a:rPr lang="en-US" sz="3200" i="0" u="none" strike="noStrike" cap="none" dirty="0">
                <a:latin typeface="Lato"/>
                <a:ea typeface="Lato"/>
                <a:cs typeface="Lato"/>
                <a:sym typeface="Lato"/>
              </a:rPr>
              <a:t>Europe</a:t>
            </a:r>
            <a:r>
              <a:rPr lang="en-US" sz="3200" i="0" u="none" strike="noStrike" cap="none" dirty="0" smtClean="0">
                <a:latin typeface="Lato"/>
                <a:ea typeface="Lato"/>
                <a:cs typeface="Lato"/>
                <a:sym typeface="Lato"/>
              </a:rPr>
              <a:t>:</a:t>
            </a: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i="0" u="none" strike="noStrike" cap="none" dirty="0">
              <a:latin typeface="Lato"/>
              <a:ea typeface="Lato"/>
              <a:cs typeface="Lato"/>
              <a:sym typeface="Lato"/>
            </a:endParaRPr>
          </a:p>
          <a:p>
            <a:pPr marL="1371600" lvl="2" indent="-457200">
              <a:buClr>
                <a:schemeClr val="accent1"/>
              </a:buClr>
              <a:buSzPts val="2800"/>
              <a:buFont typeface="Lato"/>
              <a:buChar char="•"/>
            </a:pPr>
            <a:r>
              <a:rPr lang="en-US" sz="3200" dirty="0">
                <a:latin typeface="Lato"/>
                <a:ea typeface="Lato"/>
                <a:cs typeface="Lato"/>
                <a:sym typeface="Lato"/>
              </a:rPr>
              <a:t>very low concentrations of </a:t>
            </a:r>
            <a:r>
              <a:rPr lang="en-US" sz="3200" i="1" dirty="0">
                <a:latin typeface="Lato"/>
                <a:ea typeface="Lato"/>
                <a:cs typeface="Lato"/>
                <a:sym typeface="Lato"/>
              </a:rPr>
              <a:t>B. </a:t>
            </a:r>
            <a:r>
              <a:rPr lang="en-US" sz="3200" i="1" dirty="0" err="1">
                <a:latin typeface="Lato"/>
                <a:ea typeface="Lato"/>
                <a:cs typeface="Lato"/>
                <a:sym typeface="Lato"/>
              </a:rPr>
              <a:t>caapi</a:t>
            </a:r>
            <a:r>
              <a:rPr lang="en-US" sz="3200" i="1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alkaloids</a:t>
            </a:r>
          </a:p>
          <a:p>
            <a:pPr marL="1371600" lvl="2" indent="-457200">
              <a:buClr>
                <a:schemeClr val="accent1"/>
              </a:buClr>
              <a:buSzPts val="2800"/>
              <a:buFont typeface="Lato"/>
              <a:buChar char="•"/>
            </a:pPr>
            <a:endParaRPr lang="en-US" sz="3200" dirty="0">
              <a:latin typeface="Lato"/>
              <a:ea typeface="Lato"/>
              <a:cs typeface="Lato"/>
              <a:sym typeface="Lato"/>
            </a:endParaRPr>
          </a:p>
          <a:p>
            <a:pPr marL="1371600" lvl="2" indent="-457200">
              <a:buClr>
                <a:schemeClr val="accent1"/>
              </a:buClr>
              <a:buSzPts val="2800"/>
              <a:buFont typeface="Lato"/>
              <a:buChar char="•"/>
            </a:pPr>
            <a:r>
              <a:rPr lang="en-US" sz="3200" dirty="0" err="1" smtClean="0">
                <a:latin typeface="Lato"/>
                <a:ea typeface="Lato"/>
                <a:cs typeface="Lato"/>
                <a:sym typeface="Lato"/>
              </a:rPr>
              <a:t>moclobemide</a:t>
            </a:r>
            <a:r>
              <a:rPr lang="en-US" sz="3200" dirty="0" smtClean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3200" i="0" u="none" strike="noStrike" cap="none" dirty="0" smtClean="0">
                <a:latin typeface="Lato"/>
                <a:ea typeface="Lato"/>
                <a:cs typeface="Lato"/>
                <a:sym typeface="Lato"/>
              </a:rPr>
              <a:t>(pharmaceutical </a:t>
            </a:r>
            <a:r>
              <a:rPr lang="en-US" sz="3200" i="0" u="none" strike="noStrike" cap="none" dirty="0">
                <a:latin typeface="Lato"/>
                <a:ea typeface="Lato"/>
                <a:cs typeface="Lato"/>
                <a:sym typeface="Lato"/>
              </a:rPr>
              <a:t>MAOI antidepressant</a:t>
            </a:r>
            <a:r>
              <a:rPr lang="en-US" sz="3200" i="0" u="none" strike="noStrike" cap="none" dirty="0" smtClean="0">
                <a:latin typeface="Lato"/>
                <a:ea typeface="Lato"/>
                <a:cs typeface="Lato"/>
                <a:sym typeface="Lato"/>
              </a:rPr>
              <a:t>) </a:t>
            </a:r>
            <a:endParaRPr sz="3200" i="0" u="none" strike="noStrike" cap="none" dirty="0">
              <a:latin typeface="Lato"/>
              <a:ea typeface="Lato"/>
              <a:cs typeface="Lato"/>
              <a:sym typeface="Lato"/>
            </a:endParaRPr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Lato"/>
              <a:buChar char="•"/>
            </a:pPr>
            <a:r>
              <a:rPr lang="en-US" sz="3200" i="0" u="none" strike="noStrike" cap="none" dirty="0" smtClean="0">
                <a:latin typeface="Lato"/>
                <a:ea typeface="Lato"/>
                <a:cs typeface="Lato"/>
                <a:sym typeface="Lato"/>
              </a:rPr>
              <a:t>psilocin</a:t>
            </a:r>
            <a:endParaRPr sz="3200" i="0" u="none" strike="noStrike" cap="none" dirty="0">
              <a:latin typeface="Lato"/>
              <a:ea typeface="Lato"/>
              <a:cs typeface="Lato"/>
              <a:sym typeface="Lato"/>
            </a:endParaRPr>
          </a:p>
          <a:p>
            <a:pPr marL="1371600" marR="0" lvl="2" indent="-4572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Lato"/>
              <a:buChar char="•"/>
            </a:pPr>
            <a:r>
              <a:rPr lang="en-US" sz="3200" i="0" u="none" strike="noStrike" cap="none" dirty="0">
                <a:latin typeface="Lato"/>
                <a:ea typeface="Lato"/>
                <a:cs typeface="Lato"/>
                <a:sym typeface="Lato"/>
              </a:rPr>
              <a:t>high concentrations of DMT from </a:t>
            </a:r>
            <a:r>
              <a:rPr lang="en-US" sz="3200" i="1" u="none" strike="noStrike" cap="none" dirty="0">
                <a:latin typeface="Lato"/>
                <a:ea typeface="Lato"/>
                <a:cs typeface="Lato"/>
                <a:sym typeface="Lato"/>
              </a:rPr>
              <a:t>Mimosa </a:t>
            </a:r>
            <a:r>
              <a:rPr lang="en-US" sz="3200" i="1" u="none" strike="noStrike" cap="none" dirty="0" err="1" smtClean="0">
                <a:latin typeface="Lato"/>
                <a:ea typeface="Lato"/>
                <a:cs typeface="Lato"/>
                <a:sym typeface="Lato"/>
              </a:rPr>
              <a:t>tenuiflora</a:t>
            </a:r>
            <a:endParaRPr lang="en-US" sz="3200" i="1" u="none" strike="noStrike" cap="none" dirty="0" smtClean="0">
              <a:latin typeface="Lato"/>
              <a:ea typeface="Lato"/>
              <a:cs typeface="Lato"/>
              <a:sym typeface="Lato"/>
            </a:endParaRPr>
          </a:p>
          <a:p>
            <a:pPr marL="914400" marR="0"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</a:pPr>
            <a:endParaRPr lang="en-US" sz="3200" i="1" u="none" strike="noStrike" cap="none" dirty="0" smtClean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3" name="Google Shape;233;p16"/>
          <p:cNvSpPr txBox="1">
            <a:spLocks noGrp="1"/>
          </p:cNvSpPr>
          <p:nvPr>
            <p:ph type="title"/>
          </p:nvPr>
        </p:nvSpPr>
        <p:spPr>
          <a:xfrm>
            <a:off x="852475" y="359600"/>
            <a:ext cx="3678885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Fake ayahuasca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1670" y="222056"/>
            <a:ext cx="2063968" cy="165394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035" y="97776"/>
            <a:ext cx="1076960" cy="16616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896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Conclusion</a:t>
            </a:r>
            <a:r>
              <a:rPr lang="en-US" dirty="0" smtClean="0"/>
              <a:t>s</a:t>
            </a:r>
            <a:endParaRPr dirty="0"/>
          </a:p>
        </p:txBody>
      </p:sp>
      <p:sp>
        <p:nvSpPr>
          <p:cNvPr id="239" name="Google Shape;23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13538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4000" dirty="0" smtClean="0">
                <a:solidFill>
                  <a:srgbClr val="000000"/>
                </a:solidFill>
              </a:rPr>
              <a:t>Variability</a:t>
            </a:r>
            <a:r>
              <a:rPr lang="en-US" sz="4000" dirty="0" smtClean="0">
                <a:solidFill>
                  <a:srgbClr val="000000"/>
                </a:solidFill>
              </a:rPr>
              <a:t>: not one brew but many different</a:t>
            </a:r>
          </a:p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endParaRPr lang="en-US" sz="4000" dirty="0">
              <a:solidFill>
                <a:srgbClr val="000000"/>
              </a:solidFill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4000" dirty="0" smtClean="0">
                <a:solidFill>
                  <a:srgbClr val="000000"/>
                </a:solidFill>
              </a:rPr>
              <a:t>Awareness: know </a:t>
            </a:r>
            <a:r>
              <a:rPr lang="en-US" sz="4000" dirty="0">
                <a:solidFill>
                  <a:srgbClr val="000000"/>
                </a:solidFill>
              </a:rPr>
              <a:t>what </a:t>
            </a:r>
            <a:r>
              <a:rPr lang="en-US" sz="4000" dirty="0" smtClean="0">
                <a:solidFill>
                  <a:srgbClr val="000000"/>
                </a:solidFill>
              </a:rPr>
              <a:t>you drink</a:t>
            </a:r>
          </a:p>
          <a:p>
            <a:pPr marL="22860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endParaRPr lang="en-US" sz="4000" dirty="0" smtClean="0">
              <a:solidFill>
                <a:srgbClr val="000000"/>
              </a:solidFill>
            </a:endParaRPr>
          </a:p>
          <a:p>
            <a:pPr marL="228600" lvl="0" indent="-241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-US" sz="4000" dirty="0" smtClean="0">
                <a:solidFill>
                  <a:srgbClr val="000000"/>
                </a:solidFill>
              </a:rPr>
              <a:t>Consent: </a:t>
            </a:r>
            <a:r>
              <a:rPr lang="en-US" sz="4000" dirty="0" err="1" smtClean="0">
                <a:solidFill>
                  <a:srgbClr val="000000"/>
                </a:solidFill>
              </a:rPr>
              <a:t>psychonautic</a:t>
            </a:r>
            <a:r>
              <a:rPr lang="en-US" sz="4000" dirty="0" smtClean="0">
                <a:solidFill>
                  <a:srgbClr val="000000"/>
                </a:solidFill>
              </a:rPr>
              <a:t> </a:t>
            </a:r>
            <a:r>
              <a:rPr lang="en-US" sz="4000" dirty="0" smtClean="0">
                <a:solidFill>
                  <a:srgbClr val="000000"/>
                </a:solidFill>
              </a:rPr>
              <a:t>experimentation requires informed consent of the participants</a:t>
            </a:r>
            <a:endParaRPr sz="4000" dirty="0">
              <a:solidFill>
                <a:srgbClr val="000000"/>
              </a:solidFill>
            </a:endParaRPr>
          </a:p>
        </p:txBody>
      </p:sp>
      <p:sp>
        <p:nvSpPr>
          <p:cNvPr id="240" name="Google Shape;24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5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"/>
          <p:cNvSpPr txBox="1">
            <a:spLocks noGrp="1"/>
          </p:cNvSpPr>
          <p:nvPr>
            <p:ph type="ctrTitle"/>
          </p:nvPr>
        </p:nvSpPr>
        <p:spPr>
          <a:xfrm>
            <a:off x="2665771" y="1200291"/>
            <a:ext cx="7467600" cy="904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What is ayahuasca?</a:t>
            </a:r>
            <a:endParaRPr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0" name="Google Shape;110;p2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0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609600" y="1699925"/>
            <a:ext cx="10972800" cy="51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/>
              <a:t>Funding sources: 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EU Regional Development Fund: Dora+ 1.1 &amp; 1.2, </a:t>
            </a:r>
            <a:r>
              <a:rPr lang="en-US" sz="2400" dirty="0" err="1">
                <a:latin typeface="Lato"/>
                <a:ea typeface="Lato"/>
                <a:cs typeface="Lato"/>
                <a:sym typeface="Lato"/>
              </a:rPr>
              <a:t>Kristjan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00" dirty="0" err="1">
                <a:latin typeface="Lato"/>
                <a:ea typeface="Lato"/>
                <a:cs typeface="Lato"/>
                <a:sym typeface="Lato"/>
              </a:rPr>
              <a:t>Jaak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Foundation Archimedes </a:t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CWT Estonia / </a:t>
            </a:r>
            <a:r>
              <a:rPr lang="en-US" sz="2400" dirty="0" err="1">
                <a:latin typeface="Lato"/>
                <a:ea typeface="Lato"/>
                <a:cs typeface="Lato"/>
                <a:sym typeface="Lato"/>
              </a:rPr>
              <a:t>Kaleva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sz="2400" dirty="0" smtClean="0">
                <a:latin typeface="Lato"/>
                <a:ea typeface="Lato"/>
                <a:cs typeface="Lato"/>
                <a:sym typeface="Lato"/>
              </a:rPr>
              <a:t>Travel</a:t>
            </a:r>
            <a:br>
              <a:rPr lang="en-US" sz="2400" dirty="0" smtClean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 err="1">
                <a:latin typeface="Lato"/>
                <a:ea typeface="Lato"/>
                <a:cs typeface="Lato"/>
                <a:sym typeface="Lato"/>
              </a:rPr>
              <a:t>Fundação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en-US" sz="2400" dirty="0" err="1">
                <a:latin typeface="Lato"/>
                <a:ea typeface="Lato"/>
                <a:cs typeface="Lato"/>
                <a:sym typeface="Lato"/>
              </a:rPr>
              <a:t>Amparo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 à </a:t>
            </a:r>
            <a:r>
              <a:rPr lang="en-US" sz="2400" dirty="0" err="1">
                <a:latin typeface="Lato"/>
                <a:ea typeface="Lato"/>
                <a:cs typeface="Lato"/>
                <a:sym typeface="Lato"/>
              </a:rPr>
              <a:t>Pesquisa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 do Estado de São Paulo - FAPESP and INCT of </a:t>
            </a:r>
            <a:r>
              <a:rPr lang="en-US" sz="2400" dirty="0" err="1">
                <a:latin typeface="Lato"/>
                <a:ea typeface="Lato"/>
                <a:cs typeface="Lato"/>
                <a:sym typeface="Lato"/>
              </a:rPr>
              <a:t>Bioanalytics</a:t>
            </a: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>, Brazil</a:t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 smtClean="0">
                <a:latin typeface="Lato"/>
                <a:ea typeface="Lato"/>
                <a:cs typeface="Lato"/>
                <a:sym typeface="Lato"/>
              </a:rPr>
              <a:t>Picture by </a:t>
            </a:r>
            <a:r>
              <a:rPr lang="en-US" sz="2400" dirty="0" smtClean="0">
                <a:solidFill>
                  <a:srgbClr val="070F32"/>
                </a:solidFill>
                <a:hlinkClick r:id="rId4"/>
              </a:rPr>
              <a:t>Luis </a:t>
            </a:r>
            <a:r>
              <a:rPr lang="en-US" sz="2400" dirty="0" err="1">
                <a:solidFill>
                  <a:srgbClr val="070F32"/>
                </a:solidFill>
                <a:hlinkClick r:id="rId4"/>
              </a:rPr>
              <a:t>Tamani</a:t>
            </a:r>
            <a:r>
              <a:rPr lang="en-US" sz="2400" dirty="0">
                <a:solidFill>
                  <a:srgbClr val="070F32"/>
                </a:solidFill>
                <a:hlinkClick r:id="rId4"/>
              </a:rPr>
              <a:t> </a:t>
            </a:r>
            <a:r>
              <a:rPr lang="en-US" sz="2400" dirty="0" err="1">
                <a:solidFill>
                  <a:srgbClr val="070F32"/>
                </a:solidFill>
                <a:hlinkClick r:id="rId4"/>
              </a:rPr>
              <a:t>Amasifuen</a:t>
            </a:r>
            <a:r>
              <a:rPr lang="en-US" sz="2400" dirty="0">
                <a:solidFill>
                  <a:srgbClr val="070F32"/>
                </a:solidFill>
                <a:hlinkClick r:id="rId4"/>
              </a:rPr>
              <a:t>: https://inbarela.tumblr.com/post/79036272064/artist-luis-tamani-amasifuen</a:t>
            </a:r>
            <a:r>
              <a:rPr lang="en-US" sz="2400" dirty="0">
                <a:solidFill>
                  <a:srgbClr val="070F32"/>
                </a:solidFill>
              </a:rPr>
              <a:t> </a:t>
            </a:r>
            <a:br>
              <a:rPr lang="en-US" sz="2400" dirty="0">
                <a:solidFill>
                  <a:srgbClr val="070F32"/>
                </a:solidFill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r>
              <a:rPr lang="en-US" sz="2400" dirty="0">
                <a:latin typeface="Lato"/>
                <a:ea typeface="Lato"/>
                <a:cs typeface="Lato"/>
                <a:sym typeface="Lato"/>
              </a:rPr>
              <a:t/>
            </a:r>
            <a:br>
              <a:rPr lang="en-US" sz="2400" dirty="0">
                <a:latin typeface="Lato"/>
                <a:ea typeface="Lato"/>
                <a:cs typeface="Lato"/>
                <a:sym typeface="Lato"/>
              </a:rPr>
            </a:br>
            <a:endParaRPr sz="24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34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20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5000"/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6"/>
          <p:cNvSpPr txBox="1">
            <a:spLocks noGrp="1"/>
          </p:cNvSpPr>
          <p:nvPr>
            <p:ph type="title"/>
          </p:nvPr>
        </p:nvSpPr>
        <p:spPr>
          <a:xfrm>
            <a:off x="685800" y="1843100"/>
            <a:ext cx="10972800" cy="47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Big thanks to all the beings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who helped me during the </a:t>
            </a:r>
            <a:r>
              <a:rPr lang="en-US" dirty="0"/>
              <a:t>fieldwork,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donated </a:t>
            </a:r>
            <a:r>
              <a:rPr lang="en-US" dirty="0"/>
              <a:t>the </a:t>
            </a:r>
            <a:r>
              <a:rPr lang="en-US" dirty="0" smtClean="0"/>
              <a:t>samples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shared their wisdom and experience!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sz="3200" dirty="0"/>
              <a:t>Helle Kaasik</a:t>
            </a:r>
            <a:br>
              <a:rPr lang="en-US" sz="3200" dirty="0"/>
            </a:br>
            <a:r>
              <a:rPr lang="en-US" sz="3200" dirty="0">
                <a:solidFill>
                  <a:srgbClr val="000000"/>
                </a:solidFill>
              </a:rPr>
              <a:t>helle.kaasik@ut.ee</a:t>
            </a:r>
            <a:r>
              <a:rPr lang="en-US" sz="3200" dirty="0"/>
              <a:t> </a:t>
            </a:r>
            <a:endParaRPr sz="3200" dirty="0"/>
          </a:p>
        </p:txBody>
      </p:sp>
      <p:sp>
        <p:nvSpPr>
          <p:cNvPr id="376" name="Google Shape;376;p3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21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F2DE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" descr="Banisteriopsis%20caap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5600" y="1581729"/>
            <a:ext cx="3187027" cy="4245768"/>
          </a:xfrm>
          <a:prstGeom prst="rect">
            <a:avLst/>
          </a:prstGeom>
          <a:solidFill>
            <a:srgbClr val="E9F2DE"/>
          </a:solidFill>
          <a:ln>
            <a:noFill/>
          </a:ln>
          <a:effectLst>
            <a:softEdge rad="368300"/>
          </a:effectLst>
        </p:spPr>
      </p:pic>
      <p:sp>
        <p:nvSpPr>
          <p:cNvPr id="116" name="Google Shape;116;p3"/>
          <p:cNvSpPr txBox="1">
            <a:spLocks noGrp="1"/>
          </p:cNvSpPr>
          <p:nvPr>
            <p:ph type="body" idx="1"/>
          </p:nvPr>
        </p:nvSpPr>
        <p:spPr>
          <a:xfrm>
            <a:off x="542925" y="435975"/>
            <a:ext cx="11277600" cy="1447800"/>
          </a:xfrm>
          <a:prstGeom prst="rect">
            <a:avLst/>
          </a:prstGeom>
          <a:solidFill>
            <a:srgbClr val="E9F2D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400" b="1" i="1" u="sng" dirty="0" err="1">
                <a:solidFill>
                  <a:schemeClr val="hlink"/>
                </a:solidFill>
                <a:hlinkClick r:id="rId4"/>
              </a:rPr>
              <a:t>Banisteriopsis</a:t>
            </a:r>
            <a:r>
              <a:rPr lang="en-US" sz="2400" b="1" i="1" u="sng" dirty="0">
                <a:solidFill>
                  <a:schemeClr val="hlink"/>
                </a:solidFill>
                <a:hlinkClick r:id="rId4"/>
              </a:rPr>
              <a:t> </a:t>
            </a:r>
            <a:r>
              <a:rPr lang="en-US" sz="2400" b="1" i="1" u="sng" dirty="0" err="1">
                <a:solidFill>
                  <a:schemeClr val="hlink"/>
                </a:solidFill>
                <a:hlinkClick r:id="rId4"/>
              </a:rPr>
              <a:t>caapi</a:t>
            </a:r>
            <a:r>
              <a:rPr lang="en-US" sz="2400" b="1" dirty="0"/>
              <a:t> vine stems      </a:t>
            </a:r>
            <a:r>
              <a:rPr lang="en-US" sz="2400" b="1" dirty="0" smtClean="0"/>
              <a:t>		</a:t>
            </a:r>
            <a:r>
              <a:rPr lang="en-US" sz="4800" b="1" dirty="0" smtClean="0"/>
              <a:t>+ </a:t>
            </a:r>
            <a:r>
              <a:rPr lang="en-US" sz="2400" b="1" dirty="0" smtClean="0"/>
              <a:t>      	</a:t>
            </a:r>
            <a:r>
              <a:rPr lang="en-US" sz="2400" b="1" i="1" u="sng" dirty="0" err="1" smtClean="0">
                <a:solidFill>
                  <a:schemeClr val="hlink"/>
                </a:solidFill>
                <a:hlinkClick r:id="rId5"/>
              </a:rPr>
              <a:t>Psychotria</a:t>
            </a:r>
            <a:r>
              <a:rPr lang="en-US" sz="2400" b="1" i="1" u="sng" dirty="0" smtClean="0">
                <a:solidFill>
                  <a:schemeClr val="hlink"/>
                </a:solidFill>
                <a:hlinkClick r:id="rId5"/>
              </a:rPr>
              <a:t> </a:t>
            </a:r>
            <a:r>
              <a:rPr lang="en-US" sz="2400" b="1" i="1" u="sng" dirty="0" err="1">
                <a:solidFill>
                  <a:schemeClr val="hlink"/>
                </a:solidFill>
                <a:hlinkClick r:id="rId5"/>
              </a:rPr>
              <a:t>viridis</a:t>
            </a:r>
            <a:r>
              <a:rPr lang="en-US" sz="2400" b="1" i="1" dirty="0"/>
              <a:t> </a:t>
            </a:r>
            <a:r>
              <a:rPr lang="en-US" sz="2400" b="1" dirty="0"/>
              <a:t>leaves:</a:t>
            </a:r>
            <a:endParaRPr sz="2400" b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dirty="0"/>
              <a:t>MAO-A inhibitors (</a:t>
            </a:r>
            <a:r>
              <a:rPr lang="en-US" sz="2400" dirty="0" err="1"/>
              <a:t>harmine</a:t>
            </a:r>
            <a:r>
              <a:rPr lang="en-US" sz="2400" dirty="0"/>
              <a:t>, </a:t>
            </a:r>
            <a:r>
              <a:rPr lang="en-US" sz="2400" dirty="0" err="1"/>
              <a:t>harmaline</a:t>
            </a:r>
            <a:r>
              <a:rPr lang="en-US" sz="2400" dirty="0"/>
              <a:t>) 		N,N-dimethyltryptamine (DMT)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dirty="0" err="1"/>
              <a:t>tetrahydroharmine</a:t>
            </a:r>
            <a:endParaRPr sz="2400" dirty="0"/>
          </a:p>
        </p:txBody>
      </p:sp>
      <p:pic>
        <p:nvPicPr>
          <p:cNvPr id="117" name="Google Shape;117;p3" descr="File:DMT.sv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15500" y="2341373"/>
            <a:ext cx="2247900" cy="132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3"/>
          <p:cNvSpPr txBox="1"/>
          <p:nvPr/>
        </p:nvSpPr>
        <p:spPr>
          <a:xfrm>
            <a:off x="0" y="5715000"/>
            <a:ext cx="1226312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Psychedelic </a:t>
            </a:r>
            <a:r>
              <a:rPr lang="en-US" sz="2800" i="0" u="sng" strike="noStrike" cap="none" dirty="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effect</a:t>
            </a:r>
            <a:r>
              <a:rPr lang="en-US" sz="2800" i="0" u="none" strike="noStrike" cap="none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</a:t>
            </a:r>
            <a:r>
              <a:rPr lang="en-US" sz="2800" i="0" u="none" strike="noStrike" cap="none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visions, changed feeling and thinking , mystical experiences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Physical effects</a:t>
            </a:r>
            <a:endParaRPr sz="2800" i="0" u="none" strike="noStrike" cap="none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9" name="Google Shape;119;p3" descr="240px-Psychotria_viridis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20050" y="1676401"/>
            <a:ext cx="3124012" cy="376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 descr="220px-Harmine_%28small%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3750" y="2095882"/>
            <a:ext cx="1825571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2924" y="4337800"/>
            <a:ext cx="2407507" cy="975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4728" y="3146164"/>
            <a:ext cx="2163887" cy="111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Ayahuasca </a:t>
            </a:r>
            <a:r>
              <a:rPr lang="en-US" dirty="0" smtClean="0"/>
              <a:t>additives and analogues</a:t>
            </a:r>
            <a:endParaRPr dirty="0"/>
          </a:p>
        </p:txBody>
      </p:sp>
      <p:sp>
        <p:nvSpPr>
          <p:cNvPr id="135" name="Google Shape;1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2822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03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3600" b="1" dirty="0">
                <a:solidFill>
                  <a:srgbClr val="000000"/>
                </a:solidFill>
              </a:rPr>
              <a:t>Traditional admixture plants – to modify the effects</a:t>
            </a:r>
            <a:endParaRPr sz="3600" b="1" dirty="0">
              <a:solidFill>
                <a:srgbClr val="000000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3600" b="1" dirty="0">
              <a:solidFill>
                <a:srgbClr val="000000"/>
              </a:solidFill>
            </a:endParaRPr>
          </a:p>
          <a:p>
            <a:pPr marL="2286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3600" b="1" dirty="0">
                <a:solidFill>
                  <a:srgbClr val="000000"/>
                </a:solidFill>
              </a:rPr>
              <a:t>Analogues – substitutes for the main constituents</a:t>
            </a:r>
            <a:endParaRPr sz="3600" b="1" dirty="0">
              <a:solidFill>
                <a:srgbClr val="000000"/>
              </a:solidFill>
            </a:endParaRPr>
          </a:p>
          <a:p>
            <a:pPr marL="685800" lvl="1" indent="-228600">
              <a:buSzPts val="2400"/>
            </a:pPr>
            <a:r>
              <a:rPr lang="en-US" sz="3600" b="1" dirty="0">
                <a:solidFill>
                  <a:srgbClr val="000000"/>
                </a:solidFill>
              </a:rPr>
              <a:t>“</a:t>
            </a:r>
            <a:r>
              <a:rPr lang="en-US" sz="3600" b="1" dirty="0" err="1" smtClean="0">
                <a:solidFill>
                  <a:srgbClr val="000000"/>
                </a:solidFill>
              </a:rPr>
              <a:t>anahuasca</a:t>
            </a:r>
            <a:r>
              <a:rPr lang="en-US" sz="3600" b="1" dirty="0" smtClean="0">
                <a:solidFill>
                  <a:srgbClr val="000000"/>
                </a:solidFill>
              </a:rPr>
              <a:t>” from other plants, e.g.  </a:t>
            </a:r>
            <a:r>
              <a:rPr lang="en-US" sz="3600" b="1" i="1" dirty="0" err="1" smtClean="0">
                <a:solidFill>
                  <a:srgbClr val="000000"/>
                </a:solidFill>
              </a:rPr>
              <a:t>Peganum</a:t>
            </a:r>
            <a:r>
              <a:rPr lang="en-US" sz="3600" b="1" i="1" dirty="0" smtClean="0">
                <a:solidFill>
                  <a:srgbClr val="000000"/>
                </a:solidFill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</a:rPr>
              <a:t>harmala</a:t>
            </a:r>
            <a:r>
              <a:rPr lang="en-US" sz="3600" b="1" i="1" dirty="0">
                <a:solidFill>
                  <a:srgbClr val="000000"/>
                </a:solidFill>
              </a:rPr>
              <a:t>, Mimosa </a:t>
            </a:r>
            <a:r>
              <a:rPr lang="en-US" sz="3600" b="1" i="1" dirty="0" err="1">
                <a:solidFill>
                  <a:srgbClr val="000000"/>
                </a:solidFill>
              </a:rPr>
              <a:t>tenuiflora</a:t>
            </a:r>
            <a:r>
              <a:rPr lang="en-US" sz="3600" b="1" i="1" dirty="0">
                <a:solidFill>
                  <a:srgbClr val="000000"/>
                </a:solidFill>
              </a:rPr>
              <a:t> </a:t>
            </a:r>
            <a:endParaRPr lang="en-US" sz="3600" b="1" i="1" dirty="0" smtClean="0">
              <a:solidFill>
                <a:srgbClr val="000000"/>
              </a:solidFill>
            </a:endParaRPr>
          </a:p>
          <a:p>
            <a:pPr marL="685800" lvl="1" indent="-228600">
              <a:buSzPts val="2400"/>
            </a:pPr>
            <a:r>
              <a:rPr lang="en-US" sz="3600" b="1" dirty="0" smtClean="0">
                <a:solidFill>
                  <a:srgbClr val="000000"/>
                </a:solidFill>
              </a:rPr>
              <a:t>“</a:t>
            </a:r>
            <a:r>
              <a:rPr lang="en-US" sz="3600" b="1" dirty="0" err="1">
                <a:solidFill>
                  <a:srgbClr val="000000"/>
                </a:solidFill>
              </a:rPr>
              <a:t>p</a:t>
            </a:r>
            <a:r>
              <a:rPr lang="en-US" sz="3600" b="1" dirty="0" err="1" smtClean="0">
                <a:solidFill>
                  <a:srgbClr val="000000"/>
                </a:solidFill>
              </a:rPr>
              <a:t>harmahuasca</a:t>
            </a:r>
            <a:r>
              <a:rPr lang="en-US" sz="3600" b="1" dirty="0" smtClean="0">
                <a:solidFill>
                  <a:srgbClr val="000000"/>
                </a:solidFill>
              </a:rPr>
              <a:t>” with extracted or synthetic MAOI + DMT</a:t>
            </a:r>
            <a:endParaRPr sz="3600" b="1" dirty="0">
              <a:solidFill>
                <a:srgbClr val="000000"/>
              </a:solidFill>
            </a:endParaRPr>
          </a:p>
        </p:txBody>
      </p:sp>
      <p:sp>
        <p:nvSpPr>
          <p:cNvPr id="136" name="Google Shape;1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Use of ayahuasca</a:t>
            </a:r>
            <a:endParaRPr dirty="0"/>
          </a:p>
        </p:txBody>
      </p:sp>
      <p:sp>
        <p:nvSpPr>
          <p:cNvPr id="128" name="Google Shape;128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03200">
              <a:lnSpc>
                <a:spcPct val="115000"/>
              </a:lnSpc>
              <a:spcBef>
                <a:spcPts val="0"/>
              </a:spcBef>
              <a:buSzPts val="2400"/>
            </a:pPr>
            <a:r>
              <a:rPr lang="en-US" sz="2800" b="1" dirty="0" smtClean="0">
                <a:solidFill>
                  <a:srgbClr val="000000"/>
                </a:solidFill>
              </a:rPr>
              <a:t>Amazonian indigenous </a:t>
            </a:r>
            <a:r>
              <a:rPr lang="en-US" sz="2800" b="1" u="sng" dirty="0" smtClean="0">
                <a:solidFill>
                  <a:schemeClr val="accent5">
                    <a:lumMod val="75000"/>
                  </a:schemeClr>
                </a:solidFill>
              </a:rPr>
              <a:t>ceremonies </a:t>
            </a:r>
            <a:r>
              <a:rPr lang="en-US" sz="2800" b="1" u="sng" dirty="0">
                <a:solidFill>
                  <a:schemeClr val="accent5">
                    <a:lumMod val="75000"/>
                  </a:schemeClr>
                </a:solidFill>
              </a:rPr>
              <a:t>for healing and </a:t>
            </a:r>
            <a:r>
              <a:rPr lang="en-US" sz="2800" b="1" u="sng" dirty="0" smtClean="0">
                <a:solidFill>
                  <a:schemeClr val="accent5">
                    <a:lumMod val="75000"/>
                  </a:schemeClr>
                </a:solidFill>
              </a:rPr>
              <a:t>divination</a:t>
            </a:r>
          </a:p>
          <a:p>
            <a:pPr marL="25400" lvl="0" indent="0">
              <a:lnSpc>
                <a:spcPct val="115000"/>
              </a:lnSpc>
              <a:spcBef>
                <a:spcPts val="0"/>
              </a:spcBef>
              <a:buSzPts val="2400"/>
              <a:buNone/>
            </a:pPr>
            <a:endParaRPr sz="2800" b="1" dirty="0">
              <a:solidFill>
                <a:srgbClr val="000000"/>
              </a:solidFill>
            </a:endParaRPr>
          </a:p>
          <a:p>
            <a:pPr marL="228600" lvl="0" indent="-203200">
              <a:lnSpc>
                <a:spcPct val="115000"/>
              </a:lnSpc>
              <a:buSzPts val="2400"/>
            </a:pPr>
            <a:r>
              <a:rPr lang="en-US" sz="2800" b="1" u="sng" dirty="0" smtClean="0">
                <a:solidFill>
                  <a:schemeClr val="accent5">
                    <a:lumMod val="75000"/>
                  </a:schemeClr>
                </a:solidFill>
              </a:rPr>
              <a:t>Sacrament for Brazilian </a:t>
            </a:r>
            <a:r>
              <a:rPr lang="en-US" sz="2800" b="1" u="sng" dirty="0" smtClean="0">
                <a:solidFill>
                  <a:schemeClr val="accent5">
                    <a:lumMod val="75000"/>
                  </a:schemeClr>
                </a:solidFill>
              </a:rPr>
              <a:t>syncretic religions</a:t>
            </a:r>
          </a:p>
          <a:p>
            <a:pPr marL="228600" lvl="0" indent="-203200">
              <a:lnSpc>
                <a:spcPct val="115000"/>
              </a:lnSpc>
              <a:buSzPts val="2400"/>
            </a:pPr>
            <a:endParaRPr sz="2800" b="1" dirty="0">
              <a:solidFill>
                <a:srgbClr val="000000"/>
              </a:solidFill>
            </a:endParaRPr>
          </a:p>
          <a:p>
            <a:pPr marL="228600" lvl="0" indent="-203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-US" sz="2800" b="1" dirty="0">
                <a:solidFill>
                  <a:srgbClr val="000000"/>
                </a:solidFill>
              </a:rPr>
              <a:t>Ayahuasca rituals </a:t>
            </a:r>
            <a:r>
              <a:rPr lang="en-US" sz="2800" b="1" dirty="0" smtClean="0">
                <a:solidFill>
                  <a:srgbClr val="000000"/>
                </a:solidFill>
              </a:rPr>
              <a:t>as a </a:t>
            </a:r>
            <a:r>
              <a:rPr lang="en-US" sz="2800" b="1" dirty="0">
                <a:solidFill>
                  <a:srgbClr val="000000"/>
                </a:solidFill>
              </a:rPr>
              <a:t>worldwide practice of new </a:t>
            </a:r>
            <a:r>
              <a:rPr lang="en-US" sz="2800" b="1" dirty="0" smtClean="0">
                <a:solidFill>
                  <a:srgbClr val="000000"/>
                </a:solidFill>
              </a:rPr>
              <a:t>spirituality</a:t>
            </a:r>
            <a:endParaRPr sz="2800" b="1" dirty="0">
              <a:solidFill>
                <a:srgbClr val="000000"/>
              </a:solidFill>
            </a:endParaRPr>
          </a:p>
        </p:txBody>
      </p:sp>
      <p:sp>
        <p:nvSpPr>
          <p:cNvPr id="129" name="Google Shape;129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6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>
            <a:spLocks noGrp="1"/>
          </p:cNvSpPr>
          <p:nvPr>
            <p:ph type="title"/>
          </p:nvPr>
        </p:nvSpPr>
        <p:spPr>
          <a:xfrm>
            <a:off x="2722880" y="6248401"/>
            <a:ext cx="7092349" cy="609433"/>
          </a:xfrm>
          <a:prstGeom prst="rect">
            <a:avLst/>
          </a:prstGeom>
          <a:solidFill>
            <a:srgbClr val="E9F2DE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01600"/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1" dirty="0">
                <a:latin typeface="Lato"/>
                <a:ea typeface="Lato"/>
                <a:cs typeface="Lato"/>
                <a:sym typeface="Lato"/>
              </a:rPr>
              <a:t>Santo Daime </a:t>
            </a:r>
            <a:r>
              <a:rPr lang="en-US" sz="2400" b="0" i="1" dirty="0" err="1">
                <a:latin typeface="Lato"/>
                <a:ea typeface="Lato"/>
                <a:cs typeface="Lato"/>
                <a:sym typeface="Lato"/>
              </a:rPr>
              <a:t>feitio</a:t>
            </a:r>
            <a:r>
              <a:rPr lang="en-US" sz="2400" b="0" dirty="0">
                <a:latin typeface="Lato"/>
                <a:ea typeface="Lato"/>
                <a:cs typeface="Lato"/>
                <a:sym typeface="Lato"/>
              </a:rPr>
              <a:t> – ritual cooking of the </a:t>
            </a:r>
            <a:r>
              <a:rPr lang="en-US" sz="2400" b="0" dirty="0" smtClean="0">
                <a:latin typeface="Lato"/>
                <a:ea typeface="Lato"/>
                <a:cs typeface="Lato"/>
                <a:sym typeface="Lato"/>
              </a:rPr>
              <a:t>sacrament</a:t>
            </a:r>
            <a:endParaRPr sz="2400" b="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" name="Google Shape;142;p6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6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3" name="Google Shape;143;p6"/>
          <p:cNvPicPr preferRelativeResize="0"/>
          <p:nvPr/>
        </p:nvPicPr>
        <p:blipFill rotWithShape="1">
          <a:blip r:embed="rId4">
            <a:alphaModFix/>
          </a:blip>
          <a:srcRect l="16819" t="20362" r="34576" b="13568"/>
          <a:stretch/>
        </p:blipFill>
        <p:spPr>
          <a:xfrm>
            <a:off x="3118450" y="0"/>
            <a:ext cx="6259899" cy="6248401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F2DE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7"/>
          <p:cNvPicPr preferRelativeResize="0"/>
          <p:nvPr/>
        </p:nvPicPr>
        <p:blipFill rotWithShape="1">
          <a:blip r:embed="rId3">
            <a:alphaModFix/>
          </a:blip>
          <a:srcRect l="13593" t="14814" r="20452" b="35354"/>
          <a:stretch/>
        </p:blipFill>
        <p:spPr>
          <a:xfrm>
            <a:off x="4777375" y="4034155"/>
            <a:ext cx="6633698" cy="2819399"/>
          </a:xfrm>
          <a:prstGeom prst="rect">
            <a:avLst/>
          </a:prstGeom>
          <a:noFill/>
          <a:ln>
            <a:noFill/>
          </a:ln>
          <a:effectLst>
            <a:softEdge rad="215900"/>
          </a:effectLst>
        </p:spPr>
      </p:pic>
      <p:pic>
        <p:nvPicPr>
          <p:cNvPr id="149" name="Google Shape;149;p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71120" y="-40640"/>
            <a:ext cx="5095885" cy="6102349"/>
          </a:xfrm>
          <a:prstGeom prst="rect">
            <a:avLst/>
          </a:prstGeom>
          <a:noFill/>
          <a:ln>
            <a:noFill/>
          </a:ln>
          <a:effectLst>
            <a:softEdge rad="203200"/>
          </a:effectLst>
        </p:spPr>
      </p:pic>
      <p:sp>
        <p:nvSpPr>
          <p:cNvPr id="150" name="Google Shape;15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151" name="Google Shape;15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22955" y="91440"/>
            <a:ext cx="6797925" cy="4378959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876280" cy="183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None/>
            </a:pPr>
            <a:r>
              <a:rPr lang="en-US" sz="4000" b="1" dirty="0" smtClean="0">
                <a:solidFill>
                  <a:srgbClr val="000000"/>
                </a:solidFill>
              </a:rPr>
              <a:t>Research journey into chemical </a:t>
            </a:r>
            <a:r>
              <a:rPr lang="en-US" sz="4000" b="1" dirty="0">
                <a:solidFill>
                  <a:srgbClr val="000000"/>
                </a:solidFill>
              </a:rPr>
              <a:t>composition of </a:t>
            </a:r>
            <a:r>
              <a:rPr lang="en-US" sz="4000" b="1" dirty="0" smtClean="0">
                <a:solidFill>
                  <a:srgbClr val="000000"/>
                </a:solidFill>
              </a:rPr>
              <a:t>ayahuasca</a:t>
            </a:r>
          </a:p>
          <a:p>
            <a:pPr marL="254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None/>
            </a:pPr>
            <a:endParaRPr lang="en-US" sz="4000" b="1" dirty="0" smtClean="0">
              <a:solidFill>
                <a:srgbClr val="000000"/>
              </a:solidFill>
            </a:endParaRPr>
          </a:p>
          <a:p>
            <a:pPr marL="939800" lvl="2" indent="0">
              <a:spcBef>
                <a:spcPts val="0"/>
              </a:spcBef>
              <a:buClrTx/>
              <a:buSzPct val="100000"/>
              <a:buNone/>
            </a:pPr>
            <a:r>
              <a:rPr lang="en-US" sz="3200" dirty="0">
                <a:solidFill>
                  <a:srgbClr val="000000"/>
                </a:solidFill>
              </a:rPr>
              <a:t>C</a:t>
            </a:r>
            <a:r>
              <a:rPr lang="en-US" sz="3200" dirty="0" smtClean="0">
                <a:solidFill>
                  <a:srgbClr val="000000"/>
                </a:solidFill>
              </a:rPr>
              <a:t>hemical analyses of 102 ayahuasca samples from different countries and traditions</a:t>
            </a:r>
            <a:endParaRPr sz="3200" dirty="0">
              <a:solidFill>
                <a:srgbClr val="000000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158" name="Google Shape;15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F2DE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9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1" name="Google Shape;191;p12"/>
          <p:cNvPicPr preferRelativeResize="0"/>
          <p:nvPr/>
        </p:nvPicPr>
        <p:blipFill rotWithShape="1">
          <a:blip r:embed="rId3">
            <a:alphaModFix/>
          </a:blip>
          <a:srcRect l="3985" t="-705" r="-451" b="705"/>
          <a:stretch/>
        </p:blipFill>
        <p:spPr>
          <a:xfrm>
            <a:off x="0" y="2971931"/>
            <a:ext cx="9068572" cy="383023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92" name="Google Shape;192;p12"/>
          <p:cNvPicPr preferRelativeResize="0"/>
          <p:nvPr/>
        </p:nvPicPr>
        <p:blipFill rotWithShape="1">
          <a:blip r:embed="rId4">
            <a:alphaModFix/>
          </a:blip>
          <a:srcRect r="5313" b="26935"/>
          <a:stretch/>
        </p:blipFill>
        <p:spPr>
          <a:xfrm>
            <a:off x="8434375" y="76800"/>
            <a:ext cx="3545664" cy="27426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93" name="Google Shape;19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70258" y="857829"/>
            <a:ext cx="1568450" cy="166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2" descr="Pildiotsingu Flávia Zandonadi unicamp tulemus"/>
          <p:cNvSpPr/>
          <p:nvPr/>
        </p:nvSpPr>
        <p:spPr>
          <a:xfrm>
            <a:off x="155575" y="-914400"/>
            <a:ext cx="1905000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95" name="Google Shape;195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78392" y="3170082"/>
            <a:ext cx="3327534" cy="341141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96" name="Google Shape;196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4226" y="0"/>
            <a:ext cx="2681458" cy="279039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sp>
        <p:nvSpPr>
          <p:cNvPr id="197" name="Google Shape;197;p12"/>
          <p:cNvSpPr txBox="1"/>
          <p:nvPr/>
        </p:nvSpPr>
        <p:spPr>
          <a:xfrm>
            <a:off x="3665149" y="152993"/>
            <a:ext cx="4716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Our Brazilian team</a:t>
            </a:r>
            <a:endParaRPr sz="4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8" name="Google Shape;198;p12"/>
          <p:cNvSpPr txBox="1"/>
          <p:nvPr/>
        </p:nvSpPr>
        <p:spPr>
          <a:xfrm>
            <a:off x="155563" y="2578861"/>
            <a:ext cx="5300400" cy="7080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Luís</a:t>
            </a:r>
            <a:r>
              <a:rPr lang="en-US" sz="3600" b="1" dirty="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Fernando </a:t>
            </a:r>
            <a:r>
              <a:rPr lang="en-US" sz="3600" b="1" dirty="0" err="1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Tófoli</a:t>
            </a:r>
            <a:r>
              <a:rPr lang="en-US" sz="3600" b="1" dirty="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</a:t>
            </a:r>
            <a:endParaRPr sz="3600" b="1" dirty="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9" name="Google Shape;199;p12"/>
          <p:cNvSpPr txBox="1"/>
          <p:nvPr/>
        </p:nvSpPr>
        <p:spPr>
          <a:xfrm>
            <a:off x="6318692" y="5478868"/>
            <a:ext cx="2459700" cy="1323300"/>
          </a:xfrm>
          <a:prstGeom prst="rect">
            <a:avLst/>
          </a:prstGeom>
          <a:noFill/>
          <a:ln>
            <a:noFill/>
          </a:ln>
          <a:effectLst>
            <a:softEdge rad="1397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Rita C. Z. Souza</a:t>
            </a:r>
            <a:endParaRPr sz="3600" b="1" dirty="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0" name="Google Shape;200;p12"/>
          <p:cNvSpPr txBox="1"/>
          <p:nvPr/>
        </p:nvSpPr>
        <p:spPr>
          <a:xfrm>
            <a:off x="7466776" y="2548088"/>
            <a:ext cx="4992900" cy="76950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Alessandra </a:t>
            </a:r>
            <a:r>
              <a:rPr lang="en-US" sz="3600" b="1" dirty="0" err="1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Sussulini</a:t>
            </a:r>
            <a:endParaRPr sz="3600" b="1" dirty="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" name="Google Shape;201;p12"/>
          <p:cNvSpPr txBox="1"/>
          <p:nvPr/>
        </p:nvSpPr>
        <p:spPr>
          <a:xfrm>
            <a:off x="9501976" y="5467207"/>
            <a:ext cx="2957700" cy="1261800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Flávia</a:t>
            </a:r>
            <a:r>
              <a:rPr lang="en-US" sz="3600" b="1" dirty="0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S. </a:t>
            </a:r>
            <a:r>
              <a:rPr lang="en-US" sz="3600" b="1" dirty="0" err="1">
                <a:solidFill>
                  <a:schemeClr val="dk1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Zandonadi</a:t>
            </a:r>
            <a:endParaRPr sz="3600" b="1" dirty="0">
              <a:solidFill>
                <a:schemeClr val="dk1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285</Words>
  <Application>Microsoft Office PowerPoint</Application>
  <PresentationFormat>Widescreen</PresentationFormat>
  <Paragraphs>86</Paragraphs>
  <Slides>21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Lato</vt:lpstr>
      <vt:lpstr>Rubik</vt:lpstr>
      <vt:lpstr>Raleway</vt:lpstr>
      <vt:lpstr>Calibri</vt:lpstr>
      <vt:lpstr>Streamline</vt:lpstr>
      <vt:lpstr>PowerPoint Presentation</vt:lpstr>
      <vt:lpstr>What is ayahuasca?</vt:lpstr>
      <vt:lpstr>PowerPoint Presentation</vt:lpstr>
      <vt:lpstr>Ayahuasca additives and analogues</vt:lpstr>
      <vt:lpstr>Use of ayahuasca</vt:lpstr>
      <vt:lpstr>Santo Daime feitio – ritual cooking of the sacrament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Chemical composition of ayahuasca</vt:lpstr>
      <vt:lpstr>PowerPoint Presentation</vt:lpstr>
      <vt:lpstr>PowerPoint Presentation</vt:lpstr>
      <vt:lpstr>Results: DMT, THH, harmine by context </vt:lpstr>
      <vt:lpstr>Tetrahydroharmine</vt:lpstr>
      <vt:lpstr>Ayahuasca analogues</vt:lpstr>
      <vt:lpstr>Fake ayahuasca</vt:lpstr>
      <vt:lpstr>Conclusions</vt:lpstr>
      <vt:lpstr>Funding sources:   EU Regional Development Fund: Dora+ 1.1 &amp; 1.2, Kristjan Jaak  Foundation Archimedes   CWT Estonia / Kaleva Travel    Fundação de Amparo à Pesquisa do Estado de São Paulo - FAPESP and INCT of Bioanalytics, Brazil   Picture by Luis Tamani Amasifuen: https://inbarela.tumblr.com/post/79036272064/artist-luis-tamani-amasifuen    </vt:lpstr>
      <vt:lpstr>Big thanks to all the beings  who helped me during the fieldwork,  donated the samples  and shared their wisdom and experience!   Helle Kaasik helle.kaasik@ut.ee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2020-09-23T09:25:02Z</dcterms:created>
  <dcterms:modified xsi:type="dcterms:W3CDTF">2020-09-26T00:09:29Z</dcterms:modified>
</cp:coreProperties>
</file>