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EBC0387-70AD-4229-A1ED-1BFFD1FCA023}" type="datetimeFigureOut">
              <a:rPr lang="en-GB" smtClean="0"/>
              <a:t>04/04/2015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E7734A-A26C-4EAF-88AA-8A86CFADCAAE}" type="slidenum">
              <a:rPr lang="en-GB" smtClean="0"/>
              <a:t>‹#›</a:t>
            </a:fld>
            <a:endParaRPr lang="en-GB"/>
          </a:p>
        </p:txBody>
      </p:sp>
    </p:spTree>
    <p:extLst>
      <p:ext uri="{BB962C8B-B14F-4D97-AF65-F5344CB8AC3E}">
        <p14:creationId xmlns:p14="http://schemas.microsoft.com/office/powerpoint/2010/main" val="780459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BC0387-70AD-4229-A1ED-1BFFD1FCA023}" type="datetimeFigureOut">
              <a:rPr lang="en-GB" smtClean="0"/>
              <a:t>04/04/2015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E7734A-A26C-4EAF-88AA-8A86CFADCAAE}" type="slidenum">
              <a:rPr lang="en-GB" smtClean="0"/>
              <a:t>‹#›</a:t>
            </a:fld>
            <a:endParaRPr lang="en-GB"/>
          </a:p>
        </p:txBody>
      </p:sp>
    </p:spTree>
    <p:extLst>
      <p:ext uri="{BB962C8B-B14F-4D97-AF65-F5344CB8AC3E}">
        <p14:creationId xmlns:p14="http://schemas.microsoft.com/office/powerpoint/2010/main" val="683622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BC0387-70AD-4229-A1ED-1BFFD1FCA023}" type="datetimeFigureOut">
              <a:rPr lang="en-GB" smtClean="0"/>
              <a:t>04/04/2015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E7734A-A26C-4EAF-88AA-8A86CFADCAAE}" type="slidenum">
              <a:rPr lang="en-GB" smtClean="0"/>
              <a:t>‹#›</a:t>
            </a:fld>
            <a:endParaRPr lang="en-GB"/>
          </a:p>
        </p:txBody>
      </p:sp>
    </p:spTree>
    <p:extLst>
      <p:ext uri="{BB962C8B-B14F-4D97-AF65-F5344CB8AC3E}">
        <p14:creationId xmlns:p14="http://schemas.microsoft.com/office/powerpoint/2010/main" val="31956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BC0387-70AD-4229-A1ED-1BFFD1FCA023}" type="datetimeFigureOut">
              <a:rPr lang="en-GB" smtClean="0"/>
              <a:t>04/04/2015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E7734A-A26C-4EAF-88AA-8A86CFADCAAE}" type="slidenum">
              <a:rPr lang="en-GB" smtClean="0"/>
              <a:t>‹#›</a:t>
            </a:fld>
            <a:endParaRPr lang="en-GB"/>
          </a:p>
        </p:txBody>
      </p:sp>
    </p:spTree>
    <p:extLst>
      <p:ext uri="{BB962C8B-B14F-4D97-AF65-F5344CB8AC3E}">
        <p14:creationId xmlns:p14="http://schemas.microsoft.com/office/powerpoint/2010/main" val="876462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BC0387-70AD-4229-A1ED-1BFFD1FCA023}" type="datetimeFigureOut">
              <a:rPr lang="en-GB" smtClean="0"/>
              <a:t>04/04/2015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E7734A-A26C-4EAF-88AA-8A86CFADCAAE}" type="slidenum">
              <a:rPr lang="en-GB" smtClean="0"/>
              <a:t>‹#›</a:t>
            </a:fld>
            <a:endParaRPr lang="en-GB"/>
          </a:p>
        </p:txBody>
      </p:sp>
    </p:spTree>
    <p:extLst>
      <p:ext uri="{BB962C8B-B14F-4D97-AF65-F5344CB8AC3E}">
        <p14:creationId xmlns:p14="http://schemas.microsoft.com/office/powerpoint/2010/main" val="256787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EBC0387-70AD-4229-A1ED-1BFFD1FCA023}" type="datetimeFigureOut">
              <a:rPr lang="en-GB" smtClean="0"/>
              <a:t>04/04/2015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E7734A-A26C-4EAF-88AA-8A86CFADCAAE}" type="slidenum">
              <a:rPr lang="en-GB" smtClean="0"/>
              <a:t>‹#›</a:t>
            </a:fld>
            <a:endParaRPr lang="en-GB"/>
          </a:p>
        </p:txBody>
      </p:sp>
    </p:spTree>
    <p:extLst>
      <p:ext uri="{BB962C8B-B14F-4D97-AF65-F5344CB8AC3E}">
        <p14:creationId xmlns:p14="http://schemas.microsoft.com/office/powerpoint/2010/main" val="586060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EBC0387-70AD-4229-A1ED-1BFFD1FCA023}" type="datetimeFigureOut">
              <a:rPr lang="en-GB" smtClean="0"/>
              <a:t>04/04/2015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E7734A-A26C-4EAF-88AA-8A86CFADCAAE}" type="slidenum">
              <a:rPr lang="en-GB" smtClean="0"/>
              <a:t>‹#›</a:t>
            </a:fld>
            <a:endParaRPr lang="en-GB"/>
          </a:p>
        </p:txBody>
      </p:sp>
    </p:spTree>
    <p:extLst>
      <p:ext uri="{BB962C8B-B14F-4D97-AF65-F5344CB8AC3E}">
        <p14:creationId xmlns:p14="http://schemas.microsoft.com/office/powerpoint/2010/main" val="1146851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EBC0387-70AD-4229-A1ED-1BFFD1FCA023}" type="datetimeFigureOut">
              <a:rPr lang="en-GB" smtClean="0"/>
              <a:t>04/04/2015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E7734A-A26C-4EAF-88AA-8A86CFADCAAE}" type="slidenum">
              <a:rPr lang="en-GB" smtClean="0"/>
              <a:t>‹#›</a:t>
            </a:fld>
            <a:endParaRPr lang="en-GB"/>
          </a:p>
        </p:txBody>
      </p:sp>
    </p:spTree>
    <p:extLst>
      <p:ext uri="{BB962C8B-B14F-4D97-AF65-F5344CB8AC3E}">
        <p14:creationId xmlns:p14="http://schemas.microsoft.com/office/powerpoint/2010/main" val="1116409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BC0387-70AD-4229-A1ED-1BFFD1FCA023}" type="datetimeFigureOut">
              <a:rPr lang="en-GB" smtClean="0"/>
              <a:t>04/04/2015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E7734A-A26C-4EAF-88AA-8A86CFADCAAE}" type="slidenum">
              <a:rPr lang="en-GB" smtClean="0"/>
              <a:t>‹#›</a:t>
            </a:fld>
            <a:endParaRPr lang="en-GB"/>
          </a:p>
        </p:txBody>
      </p:sp>
    </p:spTree>
    <p:extLst>
      <p:ext uri="{BB962C8B-B14F-4D97-AF65-F5344CB8AC3E}">
        <p14:creationId xmlns:p14="http://schemas.microsoft.com/office/powerpoint/2010/main" val="2985644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BC0387-70AD-4229-A1ED-1BFFD1FCA023}" type="datetimeFigureOut">
              <a:rPr lang="en-GB" smtClean="0"/>
              <a:t>04/04/2015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E7734A-A26C-4EAF-88AA-8A86CFADCAAE}" type="slidenum">
              <a:rPr lang="en-GB" smtClean="0"/>
              <a:t>‹#›</a:t>
            </a:fld>
            <a:endParaRPr lang="en-GB"/>
          </a:p>
        </p:txBody>
      </p:sp>
    </p:spTree>
    <p:extLst>
      <p:ext uri="{BB962C8B-B14F-4D97-AF65-F5344CB8AC3E}">
        <p14:creationId xmlns:p14="http://schemas.microsoft.com/office/powerpoint/2010/main" val="3302617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BC0387-70AD-4229-A1ED-1BFFD1FCA023}" type="datetimeFigureOut">
              <a:rPr lang="en-GB" smtClean="0"/>
              <a:t>04/04/2015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E7734A-A26C-4EAF-88AA-8A86CFADCAAE}" type="slidenum">
              <a:rPr lang="en-GB" smtClean="0"/>
              <a:t>‹#›</a:t>
            </a:fld>
            <a:endParaRPr lang="en-GB"/>
          </a:p>
        </p:txBody>
      </p:sp>
    </p:spTree>
    <p:extLst>
      <p:ext uri="{BB962C8B-B14F-4D97-AF65-F5344CB8AC3E}">
        <p14:creationId xmlns:p14="http://schemas.microsoft.com/office/powerpoint/2010/main" val="923676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BC0387-70AD-4229-A1ED-1BFFD1FCA023}" type="datetimeFigureOut">
              <a:rPr lang="en-GB" smtClean="0"/>
              <a:t>04/04/2015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7734A-A26C-4EAF-88AA-8A86CFADCAAE}" type="slidenum">
              <a:rPr lang="en-GB" smtClean="0"/>
              <a:t>‹#›</a:t>
            </a:fld>
            <a:endParaRPr lang="en-GB"/>
          </a:p>
        </p:txBody>
      </p:sp>
    </p:spTree>
    <p:extLst>
      <p:ext uri="{BB962C8B-B14F-4D97-AF65-F5344CB8AC3E}">
        <p14:creationId xmlns:p14="http://schemas.microsoft.com/office/powerpoint/2010/main" val="1165597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imgur.com/pLUose3.jpg"/>
          <p:cNvPicPr>
            <a:picLocks noChangeAspect="1" noChangeArrowheads="1"/>
          </p:cNvPicPr>
          <p:nvPr/>
        </p:nvPicPr>
        <p:blipFill rotWithShape="1">
          <a:blip r:embed="rId2">
            <a:extLst>
              <a:ext uri="{28A0092B-C50C-407E-A947-70E740481C1C}">
                <a14:useLocalDpi xmlns:a14="http://schemas.microsoft.com/office/drawing/2010/main" val="0"/>
              </a:ext>
            </a:extLst>
          </a:blip>
          <a:srcRect l="9164" t="9922" r="13059" b="19753"/>
          <a:stretch/>
        </p:blipFill>
        <p:spPr bwMode="auto">
          <a:xfrm>
            <a:off x="-14990" y="-14990"/>
            <a:ext cx="12201993" cy="6895475"/>
          </a:xfrm>
          <a:prstGeom prst="rect">
            <a:avLst/>
          </a:prstGeom>
          <a:noFill/>
          <a:effectLst>
            <a:glow>
              <a:schemeClr val="accent1">
                <a:alpha val="40000"/>
              </a:schemeClr>
            </a:glo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84644" y="152921"/>
            <a:ext cx="10450285" cy="723220"/>
          </a:xfrm>
          <a:solidFill>
            <a:schemeClr val="accent4">
              <a:lumMod val="40000"/>
              <a:lumOff val="60000"/>
              <a:alpha val="88000"/>
            </a:schemeClr>
          </a:solidFill>
          <a:ln>
            <a:solidFill>
              <a:schemeClr val="accent1"/>
            </a:solidFill>
          </a:ln>
        </p:spPr>
        <p:txBody>
          <a:bodyPr>
            <a:normAutofit fontScale="90000"/>
          </a:bodyPr>
          <a:lstStyle/>
          <a:p>
            <a:r>
              <a:rPr lang="en-US" sz="2000" b="1" dirty="0"/>
              <a:t>Subjective experience of </a:t>
            </a:r>
            <a:r>
              <a:rPr lang="en-US" sz="2000" b="1" dirty="0" err="1" smtClean="0"/>
              <a:t>Ayahuasca</a:t>
            </a:r>
            <a:r>
              <a:rPr lang="en-US" sz="2000" b="1" dirty="0"/>
              <a:t>: An interpretative phenomenological analysis of </a:t>
            </a:r>
            <a:r>
              <a:rPr lang="en-US" sz="2000" b="1" dirty="0" err="1"/>
              <a:t>Ayahuasca</a:t>
            </a:r>
            <a:r>
              <a:rPr lang="en-US" sz="2000" b="1" dirty="0"/>
              <a:t> users in </a:t>
            </a:r>
            <a:r>
              <a:rPr lang="en-US" sz="2000" b="1" dirty="0" smtClean="0"/>
              <a:t>Britain</a:t>
            </a:r>
            <a:br>
              <a:rPr lang="en-US" sz="2000" b="1" dirty="0" smtClean="0"/>
            </a:br>
            <a:r>
              <a:rPr lang="en-US" sz="1600" dirty="0" smtClean="0"/>
              <a:t>Johnny Ryan, Rachel </a:t>
            </a:r>
            <a:r>
              <a:rPr lang="en-US" sz="1600" dirty="0" err="1" smtClean="0"/>
              <a:t>Evenden</a:t>
            </a:r>
            <a:r>
              <a:rPr lang="en-US" sz="1600" dirty="0" smtClean="0"/>
              <a:t> &amp; Dr. Elizabeth </a:t>
            </a:r>
            <a:r>
              <a:rPr lang="en-US" sz="1600" dirty="0" err="1" smtClean="0"/>
              <a:t>Roxburgh</a:t>
            </a:r>
            <a:r>
              <a:rPr lang="en-US" sz="1600" dirty="0" smtClean="0"/>
              <a:t/>
            </a:r>
            <a:br>
              <a:rPr lang="en-US" sz="1600" dirty="0" smtClean="0"/>
            </a:br>
            <a:r>
              <a:rPr lang="en-US" sz="1600" dirty="0" smtClean="0"/>
              <a:t>jonathan-ryan567@hotmail.co.uk; rachel.evenden@northampton.ac.uk; elizabeth.roxburgh@northampton.ac.uk</a:t>
            </a:r>
            <a:endParaRPr lang="en-GB" sz="1600" dirty="0"/>
          </a:p>
        </p:txBody>
      </p:sp>
      <p:sp>
        <p:nvSpPr>
          <p:cNvPr id="4" name="TextBox 3"/>
          <p:cNvSpPr txBox="1"/>
          <p:nvPr/>
        </p:nvSpPr>
        <p:spPr>
          <a:xfrm>
            <a:off x="232227" y="1125252"/>
            <a:ext cx="5733145" cy="3847207"/>
          </a:xfrm>
          <a:prstGeom prst="rect">
            <a:avLst/>
          </a:prstGeom>
          <a:solidFill>
            <a:schemeClr val="accent1">
              <a:lumMod val="40000"/>
              <a:lumOff val="60000"/>
              <a:alpha val="90000"/>
            </a:schemeClr>
          </a:solidFill>
        </p:spPr>
        <p:txBody>
          <a:bodyPr wrap="square" rtlCol="0">
            <a:spAutoFit/>
          </a:bodyPr>
          <a:lstStyle/>
          <a:p>
            <a:r>
              <a:rPr lang="en-GB" sz="1400" b="1" dirty="0" smtClean="0"/>
              <a:t>Literature review</a:t>
            </a:r>
          </a:p>
          <a:p>
            <a:endParaRPr lang="en-GB" sz="1400" b="1" dirty="0" smtClean="0"/>
          </a:p>
          <a:p>
            <a:r>
              <a:rPr lang="en-US" sz="900" dirty="0"/>
              <a:t>Since the discovery of lysergic acid (LSD) by chemist Hoffman in the </a:t>
            </a:r>
            <a:r>
              <a:rPr lang="en-US" sz="900" dirty="0" smtClean="0"/>
              <a:t>mid-1950s</a:t>
            </a:r>
            <a:r>
              <a:rPr lang="en-US" sz="900" dirty="0"/>
              <a:t>, there has been a plethora of academic research on the clinical applications of psychotropic substances (</a:t>
            </a:r>
            <a:r>
              <a:rPr lang="en-US" sz="900" dirty="0" err="1"/>
              <a:t>Sessa</a:t>
            </a:r>
            <a:r>
              <a:rPr lang="en-US" sz="900" dirty="0"/>
              <a:t>, 2012). In one of the earliest trials, </a:t>
            </a:r>
            <a:r>
              <a:rPr lang="en-US" sz="900" dirty="0" err="1"/>
              <a:t>Pahnke</a:t>
            </a:r>
            <a:r>
              <a:rPr lang="en-US" sz="900" dirty="0"/>
              <a:t> (1969) administered LSD on terminally-ill patients. </a:t>
            </a:r>
            <a:r>
              <a:rPr lang="en-US" sz="900" dirty="0" err="1"/>
              <a:t>Pahnke</a:t>
            </a:r>
            <a:r>
              <a:rPr lang="en-US" sz="900" dirty="0"/>
              <a:t> (1969) proposed entheogens have the potential to enhance a dying individual’s spiritual nature to overcome the grievance of imminent death. The findings indicated LSD largely removed fear of dying. This was one of the first studies to indicate psychedelics may hold </a:t>
            </a:r>
            <a:r>
              <a:rPr lang="en-US" sz="900" dirty="0" smtClean="0"/>
              <a:t>a place in </a:t>
            </a:r>
            <a:r>
              <a:rPr lang="en-US" sz="900" dirty="0"/>
              <a:t>future </a:t>
            </a:r>
            <a:r>
              <a:rPr lang="en-US" sz="900" dirty="0" smtClean="0"/>
              <a:t>psychotherapy</a:t>
            </a:r>
            <a:r>
              <a:rPr lang="en-US" sz="900" dirty="0"/>
              <a:t>. However, governments from the US and UK banned research protocols between 1970 and the 21</a:t>
            </a:r>
            <a:r>
              <a:rPr lang="en-US" sz="900" baseline="30000" dirty="0"/>
              <a:t>st</a:t>
            </a:r>
            <a:r>
              <a:rPr lang="en-US" sz="900" dirty="0"/>
              <a:t> century . That was until 30 years later when </a:t>
            </a:r>
            <a:r>
              <a:rPr lang="en-US" sz="900" dirty="0" err="1"/>
              <a:t>Strassman</a:t>
            </a:r>
            <a:r>
              <a:rPr lang="en-US" sz="900" dirty="0"/>
              <a:t> (2001) administered doses of N, N-</a:t>
            </a:r>
            <a:r>
              <a:rPr lang="en-US" sz="900" dirty="0" err="1"/>
              <a:t>dimethyltryptamine</a:t>
            </a:r>
            <a:r>
              <a:rPr lang="en-US" sz="900" dirty="0"/>
              <a:t> (DMT) to individuals in a </a:t>
            </a:r>
            <a:r>
              <a:rPr lang="en-US" sz="900" dirty="0" smtClean="0"/>
              <a:t>university hospital. </a:t>
            </a:r>
            <a:r>
              <a:rPr lang="en-US" sz="900" dirty="0"/>
              <a:t>Participants encountered extraterrestrials and had vivid experiences with the divine. </a:t>
            </a:r>
            <a:r>
              <a:rPr lang="en-US" sz="900" dirty="0" err="1"/>
              <a:t>Strassman</a:t>
            </a:r>
            <a:r>
              <a:rPr lang="en-US" sz="900" dirty="0"/>
              <a:t> (2001) postulated DMT is the ‘spirit molecule’ and is the gateway into the spirit </a:t>
            </a:r>
            <a:r>
              <a:rPr lang="en-US" sz="900" dirty="0" smtClean="0"/>
              <a:t>realm where one can contact deceased relatives in the form of souls. </a:t>
            </a:r>
            <a:r>
              <a:rPr lang="en-US" sz="900" dirty="0"/>
              <a:t>Nonetheless, </a:t>
            </a:r>
            <a:r>
              <a:rPr lang="en-US" sz="900" dirty="0" err="1"/>
              <a:t>Strassman</a:t>
            </a:r>
            <a:r>
              <a:rPr lang="en-US" sz="900" dirty="0"/>
              <a:t> (2001) never analyzed the data so we are only left with speculation.</a:t>
            </a:r>
            <a:endParaRPr lang="en-GB" sz="900" dirty="0"/>
          </a:p>
          <a:p>
            <a:r>
              <a:rPr lang="en-US" sz="900" dirty="0"/>
              <a:t>DMT (</a:t>
            </a:r>
            <a:r>
              <a:rPr lang="en-US" sz="900" dirty="0" err="1"/>
              <a:t>psychotria</a:t>
            </a:r>
            <a:r>
              <a:rPr lang="en-US" sz="900" dirty="0"/>
              <a:t> </a:t>
            </a:r>
            <a:r>
              <a:rPr lang="en-US" sz="900" dirty="0" err="1"/>
              <a:t>viridis</a:t>
            </a:r>
            <a:r>
              <a:rPr lang="en-US" sz="900" dirty="0"/>
              <a:t>) combined with a monoamine oxidase inhibitor (</a:t>
            </a:r>
            <a:r>
              <a:rPr lang="en-US" sz="900" dirty="0" err="1"/>
              <a:t>chacruna</a:t>
            </a:r>
            <a:r>
              <a:rPr lang="en-US" sz="900" dirty="0"/>
              <a:t>) make the psychoactive brew ‘</a:t>
            </a:r>
            <a:r>
              <a:rPr lang="en-US" sz="900" dirty="0" err="1"/>
              <a:t>Ayahuasca</a:t>
            </a:r>
            <a:r>
              <a:rPr lang="en-US" sz="900" dirty="0"/>
              <a:t>’. The drink has been consumed by religious tribes across Southern America, mainly Santo </a:t>
            </a:r>
            <a:r>
              <a:rPr lang="en-US" sz="900" dirty="0" err="1"/>
              <a:t>Daime</a:t>
            </a:r>
            <a:r>
              <a:rPr lang="en-US" sz="900" dirty="0"/>
              <a:t> and </a:t>
            </a:r>
            <a:r>
              <a:rPr lang="en-US" sz="900" dirty="0" err="1"/>
              <a:t>Uniao</a:t>
            </a:r>
            <a:r>
              <a:rPr lang="en-US" sz="900" dirty="0"/>
              <a:t> do Vegetal. Shamans have used </a:t>
            </a:r>
            <a:r>
              <a:rPr lang="en-US" sz="900" dirty="0" err="1"/>
              <a:t>Ayahuasca</a:t>
            </a:r>
            <a:r>
              <a:rPr lang="en-US" sz="900" dirty="0"/>
              <a:t> to enter the spiritual realms to heal individuals (</a:t>
            </a:r>
            <a:r>
              <a:rPr lang="en-US" sz="900" dirty="0" err="1"/>
              <a:t>Krippner</a:t>
            </a:r>
            <a:r>
              <a:rPr lang="en-US" sz="900" dirty="0"/>
              <a:t>, 2000). </a:t>
            </a:r>
            <a:r>
              <a:rPr lang="en-US" sz="900" dirty="0" err="1"/>
              <a:t>Krippner</a:t>
            </a:r>
            <a:r>
              <a:rPr lang="en-US" sz="900" dirty="0"/>
              <a:t> (2000) recommends to understand </a:t>
            </a:r>
            <a:r>
              <a:rPr lang="en-US" sz="900" dirty="0" err="1"/>
              <a:t>Ayahuasca’s</a:t>
            </a:r>
            <a:r>
              <a:rPr lang="en-US" sz="900" dirty="0"/>
              <a:t> healing impacts, we need to interview experienced users.</a:t>
            </a:r>
            <a:endParaRPr lang="en-GB" sz="900" dirty="0"/>
          </a:p>
          <a:p>
            <a:r>
              <a:rPr lang="en-US" sz="900" dirty="0"/>
              <a:t>Recently, Luke (2011) called for more research to be carried out on the benefits of plant medicines. He points out little research has been published on the subjective nature of these experiences. </a:t>
            </a:r>
            <a:r>
              <a:rPr lang="en-US" sz="900" dirty="0" err="1"/>
              <a:t>Cott</a:t>
            </a:r>
            <a:r>
              <a:rPr lang="en-US" sz="900" dirty="0"/>
              <a:t> and Rock (2008) carried out the first phenomenology of DMT usage in Australia. The findings conveyed experiencers found DMT spiritually enhancing. However, their data was collected online and missed face-to-face interaction with an interviewer. Barbosa, </a:t>
            </a:r>
            <a:r>
              <a:rPr lang="en-US" sz="900" dirty="0" err="1"/>
              <a:t>Giglio</a:t>
            </a:r>
            <a:r>
              <a:rPr lang="en-US" sz="900" dirty="0"/>
              <a:t> and </a:t>
            </a:r>
            <a:r>
              <a:rPr lang="en-US" sz="900" dirty="0" err="1"/>
              <a:t>Dalgalarrondo</a:t>
            </a:r>
            <a:r>
              <a:rPr lang="en-US" sz="900" dirty="0"/>
              <a:t> (2005) state we understand very little about </a:t>
            </a:r>
            <a:r>
              <a:rPr lang="en-US" sz="900" dirty="0" err="1"/>
              <a:t>Ayahuasca</a:t>
            </a:r>
            <a:r>
              <a:rPr lang="en-US" sz="900" dirty="0"/>
              <a:t> usage in Britain. Thus, it is vital to examine how </a:t>
            </a:r>
            <a:r>
              <a:rPr lang="en-US" sz="900" dirty="0" err="1"/>
              <a:t>Ayahuasca</a:t>
            </a:r>
            <a:r>
              <a:rPr lang="en-US" sz="900" dirty="0"/>
              <a:t> is beneficial psychologically and spiritually in western society.</a:t>
            </a:r>
            <a:endParaRPr lang="en-GB" sz="900" dirty="0"/>
          </a:p>
          <a:p>
            <a:r>
              <a:rPr lang="en-US" sz="900" dirty="0"/>
              <a:t> </a:t>
            </a:r>
            <a:endParaRPr lang="en-GB" sz="900" dirty="0"/>
          </a:p>
          <a:p>
            <a:r>
              <a:rPr lang="en-US" sz="900" dirty="0"/>
              <a:t>Therefore, the aim of </a:t>
            </a:r>
            <a:r>
              <a:rPr lang="en-US" sz="900" dirty="0" smtClean="0"/>
              <a:t>this proposed </a:t>
            </a:r>
            <a:r>
              <a:rPr lang="en-US" sz="900" dirty="0"/>
              <a:t>study is to identify if, how and why </a:t>
            </a:r>
            <a:r>
              <a:rPr lang="en-US" sz="900" dirty="0" err="1"/>
              <a:t>Ayahuasca</a:t>
            </a:r>
            <a:r>
              <a:rPr lang="en-US" sz="900" dirty="0"/>
              <a:t> is transformational. More specifically, how is it beneficial therapeutically in westernized society</a:t>
            </a:r>
            <a:r>
              <a:rPr lang="en-US" sz="900" dirty="0" smtClean="0"/>
              <a:t>?</a:t>
            </a:r>
            <a:endParaRPr lang="en-GB" sz="900" dirty="0"/>
          </a:p>
        </p:txBody>
      </p:sp>
      <p:sp>
        <p:nvSpPr>
          <p:cNvPr id="3" name="TextBox 2"/>
          <p:cNvSpPr txBox="1"/>
          <p:nvPr/>
        </p:nvSpPr>
        <p:spPr>
          <a:xfrm>
            <a:off x="6505404" y="2364299"/>
            <a:ext cx="5595326" cy="3077766"/>
          </a:xfrm>
          <a:prstGeom prst="rect">
            <a:avLst/>
          </a:prstGeom>
          <a:solidFill>
            <a:schemeClr val="accent1">
              <a:lumMod val="40000"/>
              <a:lumOff val="60000"/>
              <a:alpha val="92000"/>
            </a:schemeClr>
          </a:solidFill>
          <a:effectLst>
            <a:softEdge rad="0"/>
          </a:effectLst>
        </p:spPr>
        <p:txBody>
          <a:bodyPr wrap="square" rtlCol="0">
            <a:spAutoFit/>
          </a:bodyPr>
          <a:lstStyle/>
          <a:p>
            <a:r>
              <a:rPr lang="en-GB" sz="1400" b="1" dirty="0" smtClean="0"/>
              <a:t>Methodology</a:t>
            </a:r>
          </a:p>
          <a:p>
            <a:endParaRPr lang="en-GB" sz="900" dirty="0" smtClean="0"/>
          </a:p>
          <a:p>
            <a:r>
              <a:rPr lang="en-GB" sz="900" u="sng" dirty="0"/>
              <a:t>Participants</a:t>
            </a:r>
          </a:p>
          <a:p>
            <a:r>
              <a:rPr lang="en-GB" sz="900" dirty="0"/>
              <a:t>Face-to-face semi structured interviews </a:t>
            </a:r>
            <a:r>
              <a:rPr lang="en-GB" sz="900" dirty="0" smtClean="0"/>
              <a:t>expected to last 1-2 </a:t>
            </a:r>
            <a:r>
              <a:rPr lang="en-GB" sz="900" dirty="0"/>
              <a:t>hours at The University of Northampton (</a:t>
            </a:r>
            <a:r>
              <a:rPr lang="en-GB" sz="900" dirty="0" err="1"/>
              <a:t>UoN</a:t>
            </a:r>
            <a:r>
              <a:rPr lang="en-GB" sz="900" dirty="0"/>
              <a:t>) and the College of Psychic Studies. Snowball sampling methodology will be </a:t>
            </a:r>
            <a:r>
              <a:rPr lang="en-GB" sz="900" dirty="0" smtClean="0"/>
              <a:t>used to </a:t>
            </a:r>
            <a:r>
              <a:rPr lang="en-GB" sz="900" dirty="0"/>
              <a:t>gain access to experienced </a:t>
            </a:r>
            <a:r>
              <a:rPr lang="en-GB" sz="900" dirty="0" err="1"/>
              <a:t>Ayahuasca</a:t>
            </a:r>
            <a:r>
              <a:rPr lang="en-GB" sz="900" dirty="0"/>
              <a:t> users who reside in Britain. Participants have to be over 18. Advertisements </a:t>
            </a:r>
            <a:r>
              <a:rPr lang="en-GB" sz="900" dirty="0" smtClean="0"/>
              <a:t>will be sent </a:t>
            </a:r>
            <a:r>
              <a:rPr lang="en-GB" sz="900" dirty="0"/>
              <a:t>to </a:t>
            </a:r>
            <a:r>
              <a:rPr lang="en-GB" sz="900" dirty="0" err="1"/>
              <a:t>Ayahuasca</a:t>
            </a:r>
            <a:r>
              <a:rPr lang="en-GB" sz="900" dirty="0"/>
              <a:t>/Psychedelic communities including The Psychedelic Society, DMT nexus and </a:t>
            </a:r>
            <a:r>
              <a:rPr lang="en-GB" sz="900" dirty="0" err="1"/>
              <a:t>bluelight</a:t>
            </a:r>
            <a:r>
              <a:rPr lang="en-GB" sz="900" dirty="0"/>
              <a:t>. The study will interview a minimum of 3 and a maximum of 6 individuals for a rich collection of data.</a:t>
            </a:r>
          </a:p>
          <a:p>
            <a:r>
              <a:rPr lang="en-GB" sz="900" u="sng" dirty="0"/>
              <a:t>Data analysis</a:t>
            </a:r>
          </a:p>
          <a:p>
            <a:r>
              <a:rPr lang="en-GB" sz="900" dirty="0"/>
              <a:t>This study has chosen the philosophy of Interpretative Phenomenological Analysis (IPA) to analyse transcriptions of the interview recordings. IPA was chosen because it aims to understand the lived conscious experience of individuals from their perspective (Smith &amp; Osborn, 2007). As a researcher I felt this was important because </a:t>
            </a:r>
            <a:r>
              <a:rPr lang="en-GB" sz="900" dirty="0" smtClean="0"/>
              <a:t>the </a:t>
            </a:r>
            <a:r>
              <a:rPr lang="en-GB" sz="900" dirty="0" err="1" smtClean="0"/>
              <a:t>Ayahuasca</a:t>
            </a:r>
            <a:r>
              <a:rPr lang="en-GB" sz="900" dirty="0" smtClean="0"/>
              <a:t> </a:t>
            </a:r>
            <a:r>
              <a:rPr lang="en-GB" sz="900" dirty="0"/>
              <a:t>experience is a subjective and personal </a:t>
            </a:r>
            <a:r>
              <a:rPr lang="en-GB" sz="900" dirty="0" smtClean="0"/>
              <a:t>one for </a:t>
            </a:r>
            <a:r>
              <a:rPr lang="en-GB" sz="900" dirty="0"/>
              <a:t>the person.</a:t>
            </a:r>
          </a:p>
          <a:p>
            <a:r>
              <a:rPr lang="en-GB" sz="900" u="sng" dirty="0"/>
              <a:t>Ethical considerations</a:t>
            </a:r>
          </a:p>
          <a:p>
            <a:r>
              <a:rPr lang="en-GB" sz="900" dirty="0"/>
              <a:t>Participants will be anonymous throughout the whole process due to </a:t>
            </a:r>
            <a:r>
              <a:rPr lang="en-GB" sz="900" dirty="0" err="1"/>
              <a:t>Ayahuasca</a:t>
            </a:r>
            <a:r>
              <a:rPr lang="en-GB" sz="900" dirty="0"/>
              <a:t> usage when not in a religious context is considered a scheduled A class drug. Pseudonyms will be used for interview transcription so participants identities remain anonymous at all stages. Participants will be given a copy of the interview schedule before they consent to participate so they can anticipate the type of questions that will be asked. Participants are reminded they are under no obligation to answer any questions without giving justification and they can leave the interview at any moment with no consequences. The researcher will provide professional agencies that support addictions but also offer general counselling including the CARE project at </a:t>
            </a:r>
            <a:r>
              <a:rPr lang="en-GB" sz="900" dirty="0" err="1"/>
              <a:t>UoN</a:t>
            </a:r>
            <a:r>
              <a:rPr lang="en-GB" sz="900" dirty="0" smtClean="0"/>
              <a:t>.</a:t>
            </a:r>
            <a:endParaRPr lang="en-GB" sz="900" dirty="0"/>
          </a:p>
        </p:txBody>
      </p:sp>
      <p:sp>
        <p:nvSpPr>
          <p:cNvPr id="5" name="TextBox 4"/>
          <p:cNvSpPr txBox="1"/>
          <p:nvPr/>
        </p:nvSpPr>
        <p:spPr>
          <a:xfrm>
            <a:off x="232227" y="5011461"/>
            <a:ext cx="4170961" cy="1785104"/>
          </a:xfrm>
          <a:prstGeom prst="rect">
            <a:avLst/>
          </a:prstGeom>
          <a:solidFill>
            <a:schemeClr val="accent4">
              <a:lumMod val="40000"/>
              <a:lumOff val="60000"/>
              <a:alpha val="79000"/>
            </a:schemeClr>
          </a:solidFill>
        </p:spPr>
        <p:txBody>
          <a:bodyPr wrap="square" rtlCol="0">
            <a:spAutoFit/>
          </a:bodyPr>
          <a:lstStyle/>
          <a:p>
            <a:r>
              <a:rPr lang="en-GB" sz="1400" b="1" dirty="0" smtClean="0"/>
              <a:t>On going study…</a:t>
            </a:r>
            <a:endParaRPr lang="en-GB" sz="1100" b="1" dirty="0"/>
          </a:p>
          <a:p>
            <a:r>
              <a:rPr lang="en-GB" sz="800" dirty="0" smtClean="0"/>
              <a:t>At this stage ethical approval is pending. However, it is hoped interviews will commence May 2015 with the thesis written by October 2015. Psychedelic research has largely been quantitative and so far we very minimal accounts for subjective experiences of what still remains one of the biggest mysteries in consciousness research</a:t>
            </a:r>
            <a:r>
              <a:rPr lang="en-GB" sz="800" dirty="0"/>
              <a:t>. The thesis has been submitted to the 3</a:t>
            </a:r>
            <a:r>
              <a:rPr lang="en-GB" sz="800" baseline="30000" dirty="0"/>
              <a:t>rd</a:t>
            </a:r>
            <a:r>
              <a:rPr lang="en-GB" sz="800" dirty="0"/>
              <a:t> international conference on psychedelic consciousness; Breaking Convention 2015. Held at The University of Greenwich, it is the largest gathering of </a:t>
            </a:r>
            <a:r>
              <a:rPr lang="en-GB" sz="800" dirty="0" smtClean="0"/>
              <a:t>the worlds leading </a:t>
            </a:r>
            <a:r>
              <a:rPr lang="en-GB" sz="800" dirty="0"/>
              <a:t>experts on psychedelic consciousness with over 170 speakers; ranging from </a:t>
            </a:r>
            <a:r>
              <a:rPr lang="en-GB" sz="800" dirty="0" smtClean="0"/>
              <a:t>psychedelics and spiritual growth </a:t>
            </a:r>
            <a:r>
              <a:rPr lang="en-GB" sz="800" dirty="0"/>
              <a:t>to illicit drug laws and politics surrounding criminalization. </a:t>
            </a:r>
            <a:r>
              <a:rPr lang="en-GB" sz="800" dirty="0" smtClean="0"/>
              <a:t>If you would like to attend the conference book your tickets @ 2015.breakingconvention.co.uk. You can also involved in the psychedelic community and join our FB page (The Psychedelic Society) or go to www.maps.org and keep up to date with the latest scientific literature and be part of the 21</a:t>
            </a:r>
            <a:r>
              <a:rPr lang="en-GB" sz="800" baseline="30000" dirty="0" smtClean="0"/>
              <a:t>st</a:t>
            </a:r>
            <a:r>
              <a:rPr lang="en-GB" sz="800" dirty="0" smtClean="0"/>
              <a:t> century </a:t>
            </a:r>
            <a:r>
              <a:rPr lang="en-GB" sz="800" dirty="0"/>
              <a:t>‘</a:t>
            </a:r>
            <a:r>
              <a:rPr lang="en-GB" sz="800" dirty="0" smtClean="0"/>
              <a:t>psychedelic renaissance’. </a:t>
            </a:r>
          </a:p>
        </p:txBody>
      </p:sp>
      <p:sp>
        <p:nvSpPr>
          <p:cNvPr id="6" name="TextBox 5"/>
          <p:cNvSpPr txBox="1"/>
          <p:nvPr/>
        </p:nvSpPr>
        <p:spPr>
          <a:xfrm>
            <a:off x="6518398" y="5630152"/>
            <a:ext cx="5595326" cy="1200329"/>
          </a:xfrm>
          <a:prstGeom prst="rect">
            <a:avLst/>
          </a:prstGeom>
          <a:solidFill>
            <a:schemeClr val="accent4">
              <a:lumMod val="40000"/>
              <a:lumOff val="60000"/>
              <a:alpha val="79000"/>
            </a:schemeClr>
          </a:solidFill>
        </p:spPr>
        <p:txBody>
          <a:bodyPr wrap="square" rtlCol="0">
            <a:spAutoFit/>
          </a:bodyPr>
          <a:lstStyle/>
          <a:p>
            <a:r>
              <a:rPr lang="en-GB" sz="600" b="1" dirty="0" smtClean="0"/>
              <a:t>References</a:t>
            </a:r>
          </a:p>
          <a:p>
            <a:r>
              <a:rPr lang="en-GB" sz="600" dirty="0"/>
              <a:t>Barbosa, P. C. R., </a:t>
            </a:r>
            <a:r>
              <a:rPr lang="en-GB" sz="600" dirty="0" err="1"/>
              <a:t>Giglio</a:t>
            </a:r>
            <a:r>
              <a:rPr lang="en-GB" sz="600" dirty="0"/>
              <a:t>, J. S., &amp; </a:t>
            </a:r>
            <a:r>
              <a:rPr lang="en-GB" sz="600" dirty="0" err="1"/>
              <a:t>Dalgalarrondo</a:t>
            </a:r>
            <a:r>
              <a:rPr lang="en-GB" sz="600" dirty="0"/>
              <a:t>, P. (2005). Altered states of consciousness and short-term psychological after-effects induced by the first time ritual use of </a:t>
            </a:r>
            <a:r>
              <a:rPr lang="en-GB" sz="600" dirty="0" err="1"/>
              <a:t>ayahuasca</a:t>
            </a:r>
            <a:r>
              <a:rPr lang="en-GB" sz="600" dirty="0"/>
              <a:t> in an urban context in Brazil. </a:t>
            </a:r>
            <a:r>
              <a:rPr lang="en-GB" sz="600" i="1" dirty="0"/>
              <a:t>Journal of Psychoactive Drugs</a:t>
            </a:r>
            <a:r>
              <a:rPr lang="en-GB" sz="600" dirty="0"/>
              <a:t>, </a:t>
            </a:r>
            <a:r>
              <a:rPr lang="en-GB" sz="600" i="1" dirty="0"/>
              <a:t>37</a:t>
            </a:r>
            <a:r>
              <a:rPr lang="en-GB" sz="600" dirty="0"/>
              <a:t>(2), 193-201.</a:t>
            </a:r>
          </a:p>
          <a:p>
            <a:r>
              <a:rPr lang="en-GB" sz="600" dirty="0" err="1"/>
              <a:t>Cott</a:t>
            </a:r>
            <a:r>
              <a:rPr lang="en-GB" sz="600" dirty="0"/>
              <a:t>, C., &amp; Rock, A. (2008). Phenomenology of N, N-</a:t>
            </a:r>
            <a:r>
              <a:rPr lang="en-GB" sz="600" dirty="0" err="1"/>
              <a:t>dimethyltryptamine</a:t>
            </a:r>
            <a:r>
              <a:rPr lang="en-GB" sz="600" dirty="0"/>
              <a:t> use: A thematic analysis. </a:t>
            </a:r>
            <a:r>
              <a:rPr lang="en-GB" sz="600" i="1" dirty="0"/>
              <a:t>Journal of Scientific Exploration</a:t>
            </a:r>
            <a:r>
              <a:rPr lang="en-GB" sz="600" dirty="0"/>
              <a:t>, </a:t>
            </a:r>
            <a:r>
              <a:rPr lang="en-GB" sz="600" i="1" dirty="0"/>
              <a:t>22</a:t>
            </a:r>
            <a:r>
              <a:rPr lang="en-GB" sz="600" dirty="0"/>
              <a:t>(3), 359-370.</a:t>
            </a:r>
          </a:p>
          <a:p>
            <a:r>
              <a:rPr lang="en-GB" sz="600" dirty="0" err="1"/>
              <a:t>Krippner</a:t>
            </a:r>
            <a:r>
              <a:rPr lang="en-GB" sz="600" dirty="0"/>
              <a:t>, S. (2000). The epistemology and technologies of shamanic states of consciousness. </a:t>
            </a:r>
            <a:r>
              <a:rPr lang="en-GB" sz="600" i="1" dirty="0"/>
              <a:t>Journal of Consciousness Studies</a:t>
            </a:r>
            <a:r>
              <a:rPr lang="en-GB" sz="600" dirty="0"/>
              <a:t>, </a:t>
            </a:r>
            <a:r>
              <a:rPr lang="en-GB" sz="600" i="1" dirty="0"/>
              <a:t>7</a:t>
            </a:r>
            <a:r>
              <a:rPr lang="en-GB" sz="600" dirty="0"/>
              <a:t>(11-12), 93-118.</a:t>
            </a:r>
          </a:p>
          <a:p>
            <a:r>
              <a:rPr lang="en-GB" sz="600" dirty="0"/>
              <a:t>Luke, D. (2011). Discarnate entities and </a:t>
            </a:r>
            <a:r>
              <a:rPr lang="en-GB" sz="600" dirty="0" err="1"/>
              <a:t>dimethyltryptamine</a:t>
            </a:r>
            <a:r>
              <a:rPr lang="en-GB" sz="600" dirty="0"/>
              <a:t> (DMT): Psychopharmacology, phenomenology and ontology. </a:t>
            </a:r>
            <a:r>
              <a:rPr lang="en-GB" sz="600" i="1" dirty="0"/>
              <a:t>Journal of the Society for Psychical Research</a:t>
            </a:r>
            <a:r>
              <a:rPr lang="en-GB" sz="600" dirty="0"/>
              <a:t>, </a:t>
            </a:r>
            <a:r>
              <a:rPr lang="en-GB" sz="600" i="1" dirty="0"/>
              <a:t>75</a:t>
            </a:r>
            <a:r>
              <a:rPr lang="en-GB" sz="600" dirty="0"/>
              <a:t>.1(902), 26-39.</a:t>
            </a:r>
          </a:p>
          <a:p>
            <a:r>
              <a:rPr lang="en-GB" sz="600" dirty="0" err="1"/>
              <a:t>Pahnke</a:t>
            </a:r>
            <a:r>
              <a:rPr lang="en-GB" sz="600" dirty="0"/>
              <a:t>, W. N. (1969). The psychedelic mystical experience in the human encounter with death. </a:t>
            </a:r>
            <a:r>
              <a:rPr lang="en-GB" sz="600" i="1" dirty="0"/>
              <a:t>Harvard Theological Review</a:t>
            </a:r>
            <a:r>
              <a:rPr lang="en-GB" sz="600" dirty="0"/>
              <a:t>, </a:t>
            </a:r>
            <a:r>
              <a:rPr lang="en-GB" sz="600" i="1" dirty="0"/>
              <a:t>62</a:t>
            </a:r>
            <a:r>
              <a:rPr lang="en-GB" sz="600" dirty="0"/>
              <a:t>(1), 1-21.</a:t>
            </a:r>
          </a:p>
          <a:p>
            <a:r>
              <a:rPr lang="en-GB" sz="600" dirty="0" err="1"/>
              <a:t>Sessa</a:t>
            </a:r>
            <a:r>
              <a:rPr lang="en-GB" sz="600" dirty="0"/>
              <a:t>, B. (2012). </a:t>
            </a:r>
            <a:r>
              <a:rPr lang="en-GB" sz="600" i="1" dirty="0"/>
              <a:t>The Psychedelic Renaissance: Reassessing the Role of Psychedelic Drugs in 21st Century Psychiatry and Society</a:t>
            </a:r>
            <a:r>
              <a:rPr lang="en-GB" sz="600" dirty="0"/>
              <a:t>. London: </a:t>
            </a:r>
            <a:r>
              <a:rPr lang="en-GB" sz="600" dirty="0" err="1"/>
              <a:t>Muswell</a:t>
            </a:r>
            <a:r>
              <a:rPr lang="en-GB" sz="600" dirty="0"/>
              <a:t> Hill Press.</a:t>
            </a:r>
          </a:p>
          <a:p>
            <a:r>
              <a:rPr lang="en-GB" sz="600" dirty="0"/>
              <a:t>Smith, J. A., &amp; Osborn, M. (2007). Pain as an assault on the self: An interpretative phenomenological analysis of the psychological impact of chronic benign low back pain. </a:t>
            </a:r>
            <a:r>
              <a:rPr lang="en-GB" sz="600" i="1" dirty="0"/>
              <a:t>Psychology and Health</a:t>
            </a:r>
            <a:r>
              <a:rPr lang="en-GB" sz="600" dirty="0"/>
              <a:t>, </a:t>
            </a:r>
            <a:r>
              <a:rPr lang="en-GB" sz="600" i="1" dirty="0"/>
              <a:t>22</a:t>
            </a:r>
            <a:r>
              <a:rPr lang="en-GB" sz="600" dirty="0"/>
              <a:t>(5), 517-534.</a:t>
            </a:r>
          </a:p>
          <a:p>
            <a:r>
              <a:rPr lang="en-GB" sz="600" dirty="0" err="1"/>
              <a:t>Strassman</a:t>
            </a:r>
            <a:r>
              <a:rPr lang="en-GB" sz="600" dirty="0"/>
              <a:t>, R. (2001). </a:t>
            </a:r>
            <a:r>
              <a:rPr lang="en-GB" sz="600" i="1" dirty="0"/>
              <a:t>DMT</a:t>
            </a:r>
            <a:r>
              <a:rPr lang="en-GB" sz="600" dirty="0"/>
              <a:t>: </a:t>
            </a:r>
            <a:r>
              <a:rPr lang="en-GB" sz="600" i="1" dirty="0"/>
              <a:t>The spirit molecule</a:t>
            </a:r>
            <a:r>
              <a:rPr lang="en-GB" sz="600" dirty="0"/>
              <a:t>. Rochester</a:t>
            </a:r>
            <a:r>
              <a:rPr lang="en-GB" sz="600" i="1" dirty="0"/>
              <a:t>:</a:t>
            </a:r>
            <a:r>
              <a:rPr lang="en-GB" sz="600" dirty="0"/>
              <a:t> Park Street Press</a:t>
            </a:r>
            <a:r>
              <a:rPr lang="en-GB" sz="600" dirty="0" smtClean="0"/>
              <a:t>.</a:t>
            </a:r>
            <a:endParaRPr lang="en-GB" sz="600" dirty="0"/>
          </a:p>
        </p:txBody>
      </p:sp>
      <p:pic>
        <p:nvPicPr>
          <p:cNvPr id="9" name="Picture 8"/>
          <p:cNvPicPr>
            <a:picLocks noChangeAspect="1"/>
          </p:cNvPicPr>
          <p:nvPr/>
        </p:nvPicPr>
        <p:blipFill>
          <a:blip r:embed="rId3"/>
          <a:stretch>
            <a:fillRect/>
          </a:stretch>
        </p:blipFill>
        <p:spPr>
          <a:xfrm>
            <a:off x="6013177" y="1139420"/>
            <a:ext cx="2152350" cy="1100323"/>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4"/>
          <a:srcRect b="20845"/>
          <a:stretch/>
        </p:blipFill>
        <p:spPr>
          <a:xfrm>
            <a:off x="4662455" y="5221571"/>
            <a:ext cx="1585661" cy="142131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stretch>
            <a:fillRect/>
          </a:stretch>
        </p:blipFill>
        <p:spPr>
          <a:xfrm>
            <a:off x="10430935" y="1209308"/>
            <a:ext cx="1666586" cy="5396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a:blip r:embed="rId6"/>
          <a:stretch>
            <a:fillRect/>
          </a:stretch>
        </p:blipFill>
        <p:spPr>
          <a:xfrm>
            <a:off x="11044579" y="69101"/>
            <a:ext cx="1056151" cy="10561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p:nvPicPr>
        <p:blipFill>
          <a:blip r:embed="rId7"/>
          <a:stretch>
            <a:fillRect/>
          </a:stretch>
        </p:blipFill>
        <p:spPr>
          <a:xfrm>
            <a:off x="8236423" y="1063869"/>
            <a:ext cx="1215770" cy="121577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8"/>
          <a:srcRect l="15112" t="32577" r="15033" b="35853"/>
          <a:stretch/>
        </p:blipFill>
        <p:spPr>
          <a:xfrm>
            <a:off x="9541675" y="1832993"/>
            <a:ext cx="2555846" cy="422456"/>
          </a:xfrm>
          <a:prstGeom prst="rect">
            <a:avLst/>
          </a:prstGeom>
        </p:spPr>
      </p:pic>
    </p:spTree>
    <p:extLst>
      <p:ext uri="{BB962C8B-B14F-4D97-AF65-F5344CB8AC3E}">
        <p14:creationId xmlns:p14="http://schemas.microsoft.com/office/powerpoint/2010/main" val="2156228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918</Words>
  <Application>Microsoft Office PowerPoint</Application>
  <PresentationFormat>Widescreen</PresentationFormat>
  <Paragraphs>27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Subjective experience of Ayahuasca: An interpretative phenomenological analysis of Ayahuasca users in Britain Johnny Ryan, Rachel Evenden &amp; Dr. Elizabeth Roxburgh jonathan-ryan567@hotmail.co.uk; rachel.evenden@northampton.ac.uk; elizabeth.roxburgh@northampton.ac.uk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Subjective experience of Ayahuasca: An interpretative phenomenological analysis of Ayahuasca users in Britain Johnny Ryan, Rachel Evenden &amp; Dr. Elizabeth Roxburgh jonathan-ryan567@hotmail.co.uk; Rachel.evenden@northampton.ac.uk; Elizabeth.Roxburgh@northampton.ac.uk</dc:title>
  <dc:creator>Johnny Ryan</dc:creator>
  <cp:lastModifiedBy>Johnny Ryan</cp:lastModifiedBy>
  <cp:revision>25</cp:revision>
  <dcterms:created xsi:type="dcterms:W3CDTF">2015-03-22T10:33:31Z</dcterms:created>
  <dcterms:modified xsi:type="dcterms:W3CDTF">2015-04-04T10:41:12Z</dcterms:modified>
</cp:coreProperties>
</file>