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7" r:id="rId2"/>
    <p:sldId id="258" r:id="rId3"/>
    <p:sldId id="1022" r:id="rId4"/>
    <p:sldId id="1023" r:id="rId5"/>
    <p:sldId id="1026" r:id="rId6"/>
    <p:sldId id="1055" r:id="rId7"/>
    <p:sldId id="1053" r:id="rId8"/>
    <p:sldId id="1054" r:id="rId9"/>
    <p:sldId id="1056" r:id="rId10"/>
    <p:sldId id="1057" r:id="rId11"/>
    <p:sldId id="1058" r:id="rId12"/>
    <p:sldId id="1035" r:id="rId13"/>
    <p:sldId id="1036" r:id="rId14"/>
    <p:sldId id="1059" r:id="rId15"/>
    <p:sldId id="1072" r:id="rId16"/>
    <p:sldId id="1075" r:id="rId17"/>
    <p:sldId id="1073" r:id="rId18"/>
    <p:sldId id="1074" r:id="rId19"/>
    <p:sldId id="1018" r:id="rId20"/>
    <p:sldId id="1019" r:id="rId21"/>
    <p:sldId id="1020" r:id="rId22"/>
    <p:sldId id="980" r:id="rId23"/>
    <p:sldId id="982" r:id="rId24"/>
    <p:sldId id="984" r:id="rId25"/>
    <p:sldId id="985" r:id="rId26"/>
    <p:sldId id="986" r:id="rId27"/>
    <p:sldId id="987" r:id="rId28"/>
    <p:sldId id="988" r:id="rId29"/>
    <p:sldId id="989" r:id="rId30"/>
    <p:sldId id="990" r:id="rId31"/>
    <p:sldId id="991" r:id="rId32"/>
    <p:sldId id="992" r:id="rId33"/>
    <p:sldId id="1051" r:id="rId34"/>
    <p:sldId id="994" r:id="rId35"/>
    <p:sldId id="995" r:id="rId36"/>
    <p:sldId id="1001" r:id="rId37"/>
    <p:sldId id="1002" r:id="rId38"/>
    <p:sldId id="1003" r:id="rId39"/>
    <p:sldId id="1004" r:id="rId40"/>
    <p:sldId id="1076" r:id="rId41"/>
    <p:sldId id="996" r:id="rId42"/>
    <p:sldId id="1007" r:id="rId43"/>
    <p:sldId id="997" r:id="rId44"/>
    <p:sldId id="998" r:id="rId45"/>
    <p:sldId id="999" r:id="rId46"/>
    <p:sldId id="1000" r:id="rId47"/>
    <p:sldId id="1060" r:id="rId48"/>
    <p:sldId id="1079" r:id="rId49"/>
    <p:sldId id="1080" r:id="rId50"/>
    <p:sldId id="1081" r:id="rId51"/>
    <p:sldId id="1052" r:id="rId52"/>
    <p:sldId id="1009" r:id="rId53"/>
    <p:sldId id="1010" r:id="rId54"/>
    <p:sldId id="1011" r:id="rId55"/>
    <p:sldId id="1012" r:id="rId56"/>
    <p:sldId id="1077" r:id="rId57"/>
    <p:sldId id="1078" r:id="rId58"/>
    <p:sldId id="1013" r:id="rId59"/>
    <p:sldId id="1014" r:id="rId60"/>
    <p:sldId id="1064" r:id="rId61"/>
    <p:sldId id="1065" r:id="rId62"/>
    <p:sldId id="1066" r:id="rId63"/>
    <p:sldId id="1067" r:id="rId64"/>
    <p:sldId id="1082" r:id="rId65"/>
    <p:sldId id="1083" r:id="rId66"/>
    <p:sldId id="1084" r:id="rId67"/>
    <p:sldId id="1085" r:id="rId68"/>
    <p:sldId id="1015" r:id="rId69"/>
    <p:sldId id="1024" r:id="rId70"/>
    <p:sldId id="1025" r:id="rId71"/>
    <p:sldId id="591" r:id="rId72"/>
  </p:sldIdLst>
  <p:sldSz cx="9144000" cy="6858000" type="screen4x3"/>
  <p:notesSz cx="6669088" cy="9753600"/>
  <p:embeddedFontLst>
    <p:embeddedFont>
      <p:font typeface="Consolas" panose="020B0609020204030204" pitchFamily="49" charset="0"/>
      <p:regular r:id="rId75"/>
      <p:bold r:id="rId76"/>
      <p:italic r:id="rId77"/>
      <p:boldItalic r:id="rId78"/>
    </p:embeddedFont>
    <p:embeddedFont>
      <p:font typeface="Calibri" panose="020F0502020204030204" pitchFamily="34" charset="0"/>
      <p:regular r:id="rId79"/>
      <p:bold r:id="rId80"/>
      <p:italic r:id="rId81"/>
      <p:boldItalic r:id="rId82"/>
    </p:embeddedFont>
  </p:embeddedFontLst>
  <p:custDataLst>
    <p:tags r:id="rId83"/>
  </p:custDataLst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110" d="100"/>
          <a:sy n="110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2.fntdata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font" Target="fonts/font5.fntdata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8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9" cy="48937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777606" y="1"/>
            <a:ext cx="2889939" cy="48937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D53CFF02-E613-4084-B968-FB6555E470D8}" type="datetimeFigureOut">
              <a:rPr lang="et-EE" smtClean="0"/>
              <a:t>15.04.2019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9264229"/>
            <a:ext cx="2889939" cy="489373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777606" y="9264229"/>
            <a:ext cx="2889939" cy="489373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BE904355-D623-4B54-A30C-228326CB10F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72353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9" cy="487680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777606" y="0"/>
            <a:ext cx="2889939" cy="487680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3FCDBB3B-BA69-45B4-AD19-C0754C04E29C}" type="datetimeFigureOut">
              <a:rPr lang="et-EE" smtClean="0"/>
              <a:pPr/>
              <a:t>15.04.2019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66910" y="4632961"/>
            <a:ext cx="5335270" cy="4389120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889939" cy="487680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777606" y="9264227"/>
            <a:ext cx="2889939" cy="487680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B50B6BAB-3031-4B6F-8449-997434C0FA7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928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3614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56546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0950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60446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59751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16357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22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67054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23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35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2395-7FC8-46B5-B639-9F0302CBD6BE}" type="datetime1">
              <a:rPr lang="et-EE" smtClean="0"/>
              <a:t>15.04.2019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6188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B1C3-CEC1-4C65-8A00-41378A3394FD}" type="datetime1">
              <a:rPr lang="et-EE" smtClean="0"/>
              <a:t>15.04.2019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260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A0B8-EB69-40B8-805E-AA762813CD79}" type="datetime1">
              <a:rPr lang="et-EE" smtClean="0"/>
              <a:t>15.04.2019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58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B32B-F47A-4BC7-B1A8-E40EC6AA572A}" type="datetime1">
              <a:rPr lang="et-EE" smtClean="0"/>
              <a:t>15.04.2019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47F8-57B5-4257-B1D9-F22C3F125F11}" type="datetime1">
              <a:rPr lang="et-EE" smtClean="0"/>
              <a:t>15.04.2019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8487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4638-E5C1-478B-8038-30DF4615A5DC}" type="datetime1">
              <a:rPr lang="et-EE" smtClean="0"/>
              <a:t>15.04.2019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462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DA9-2576-4357-B9F1-DC5ABCE0DEE2}" type="datetime1">
              <a:rPr lang="et-EE" smtClean="0"/>
              <a:t>15.04.2019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809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7830-5652-4FB1-BF1A-DA6AF26F481C}" type="datetime1">
              <a:rPr lang="et-EE" smtClean="0"/>
              <a:t>15.04.2019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2274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3FE9-4464-40DC-980B-35E5A8FAC77F}" type="datetime1">
              <a:rPr lang="et-EE" smtClean="0"/>
              <a:t>15.04.2019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6256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5F5A-BCB1-4DE5-AFE2-34AF92AA65A3}" type="datetime1">
              <a:rPr lang="et-EE" smtClean="0"/>
              <a:t>15.04.2019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8977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7A14-B73A-4972-9373-267EE1D3F37A}" type="datetime1">
              <a:rPr lang="et-EE" smtClean="0"/>
              <a:t>15.04.2019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2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09A2-295F-421A-B610-85E0203BA76A}" type="datetime1">
              <a:rPr lang="et-EE" smtClean="0"/>
              <a:t>15.04.2019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946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1A4A5-B4A3-4645-BC91-0D4B0BD7232B}" type="datetime1">
              <a:rPr lang="et-EE" smtClean="0"/>
              <a:t>15.04.2019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064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hyperlink" Target="https://docs.oracle.com/en/java/javase/11/docs/api/java.base/java/io/FileReader.html" TargetMode="External"/><Relationship Id="rId4" Type="http://schemas.openxmlformats.org/officeDocument/2006/relationships/hyperlink" Target="https://docs.oracle.com/en/java/javase/11/docs/api/java.base/java/io/BufferedReader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5.xml"/><Relationship Id="rId7" Type="http://schemas.openxmlformats.org/officeDocument/2006/relationships/image" Target="../media/image8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1.png"/><Relationship Id="rId4" Type="http://schemas.openxmlformats.org/officeDocument/2006/relationships/tags" Target="../tags/tag26.xml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io/Serializable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2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lang/Exception.html" TargetMode="External"/><Relationship Id="rId2" Type="http://schemas.openxmlformats.org/officeDocument/2006/relationships/hyperlink" Target="https://docs.oracle.com/en/java/javase/11/docs/api/java.base/java/lang/Throwabl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oracle.com/en/java/javase/11/docs/api/java.base/java/lang/RuntimeException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tutorial/essential/io/stream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33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io/InputStream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cs.oracle.com/en/java/javase/11/docs/api/java.base/java/io/OutputStream.html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image" Target="../media/image42.png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io/Reader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cs.oracle.com/en/java/javase/11/docs/api/java.base/java/io/Write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Objektorienteeritud programmeerimine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7772400" cy="29718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et-EE" dirty="0" smtClean="0"/>
              <a:t>10. </a:t>
            </a:r>
            <a:r>
              <a:rPr lang="et-EE" dirty="0"/>
              <a:t>l</a:t>
            </a:r>
            <a:r>
              <a:rPr lang="et-EE" dirty="0" smtClean="0"/>
              <a:t>oeng</a:t>
            </a:r>
            <a:r>
              <a:rPr lang="et-EE" dirty="0"/>
              <a:t>,</a:t>
            </a:r>
            <a:r>
              <a:rPr lang="ru-RU" dirty="0" smtClean="0"/>
              <a:t> </a:t>
            </a:r>
            <a:r>
              <a:rPr lang="et-EE" dirty="0" smtClean="0"/>
              <a:t>15. aprill</a:t>
            </a:r>
          </a:p>
          <a:p>
            <a:endParaRPr lang="et-EE" dirty="0" smtClean="0"/>
          </a:p>
          <a:p>
            <a:r>
              <a:rPr lang="et-EE" dirty="0" smtClean="0"/>
              <a:t>Marina Lepp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3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10</a:t>
            </a:fld>
            <a:endParaRPr lang="et-EE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1453425"/>
            <a:ext cx="8340745" cy="41549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Reader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sisse =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FileReader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"minemine.txt"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t-EE" altLang="et-EE" sz="24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Writer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välja =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FileWriter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"koopia.txt</a:t>
            </a:r>
            <a:r>
              <a:rPr lang="et-EE" altLang="et-EE" sz="2400" b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omistamine ja kontroll kombineeritud!</a:t>
            </a:r>
            <a:br>
              <a:rPr lang="et-EE" altLang="et-EE" sz="24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((c =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sisse.read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 != -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välja.write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Märgivoog, failide kopeerimine</a:t>
            </a:r>
            <a:endParaRPr lang="et-EE" dirty="0"/>
          </a:p>
        </p:txBody>
      </p:sp>
      <p:cxnSp>
        <p:nvCxnSpPr>
          <p:cNvPr id="6" name="Sirge noolkonnektor 5"/>
          <p:cNvCxnSpPr/>
          <p:nvPr/>
        </p:nvCxnSpPr>
        <p:spPr>
          <a:xfrm flipH="1">
            <a:off x="8398768" y="2060848"/>
            <a:ext cx="63772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irge noolkonnektor 8"/>
          <p:cNvCxnSpPr/>
          <p:nvPr/>
        </p:nvCxnSpPr>
        <p:spPr>
          <a:xfrm flipH="1">
            <a:off x="7956376" y="2420888"/>
            <a:ext cx="10801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7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11</a:t>
            </a:fld>
            <a:endParaRPr lang="et-EE"/>
          </a:p>
        </p:txBody>
      </p:sp>
      <p:sp>
        <p:nvSpPr>
          <p:cNvPr id="7" name="Pealkiri 1"/>
          <p:cNvSpPr>
            <a:spLocks noGrp="1"/>
          </p:cNvSpPr>
          <p:nvPr>
            <p:ph type="title"/>
          </p:nvPr>
        </p:nvSpPr>
        <p:spPr>
          <a:xfrm>
            <a:off x="85110" y="274638"/>
            <a:ext cx="9058890" cy="70609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Märgivoog, failide kopeerimine, ridahaaval</a:t>
            </a:r>
            <a:endParaRPr lang="et-EE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9147" y="1464006"/>
            <a:ext cx="9058890" cy="46935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3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t-EE" altLang="et-EE" sz="23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b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3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t-EE" altLang="et-EE" sz="23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BufferedReader</a:t>
            </a:r>
            <a:r>
              <a:rPr lang="et-EE" altLang="et-EE" sz="23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sisse = </a:t>
            </a:r>
            <a:r>
              <a:rPr lang="et-EE" altLang="et-EE" sz="23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3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BufferedReader</a:t>
            </a:r>
            <a:r>
              <a:rPr lang="et-EE" altLang="et-EE" sz="23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300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lang="et-EE" altLang="et-EE" sz="2300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300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FileReader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3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"minemine.txt"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3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t-EE" altLang="et-EE" sz="23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PrintWriter</a:t>
            </a:r>
            <a:r>
              <a:rPr lang="et-EE" altLang="et-EE" sz="23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välja = </a:t>
            </a:r>
            <a:r>
              <a:rPr lang="et-EE" altLang="et-EE" sz="23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3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PrintWriter</a:t>
            </a:r>
            <a:r>
              <a:rPr lang="et-EE" altLang="et-EE" sz="23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300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lang="et-EE" altLang="et-EE" sz="2300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300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FileWriter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3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"koopia.txt"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b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String rida = </a:t>
            </a:r>
            <a:r>
              <a:rPr lang="et-EE" altLang="et-EE" sz="2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sisse.readLine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3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t-EE" altLang="et-EE" sz="23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(rida != </a:t>
            </a:r>
            <a:r>
              <a:rPr lang="et-EE" altLang="et-EE" sz="23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300" b="1" i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t-EE" altLang="et-EE" sz="2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3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"lugesin voost: " 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rida);</a:t>
            </a:r>
            <a:b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välja.println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(rida);</a:t>
            </a:r>
            <a:b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rida = </a:t>
            </a:r>
            <a:r>
              <a:rPr lang="et-EE" altLang="et-EE" sz="2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sisse.readLine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lang="et-EE" altLang="et-EE" sz="23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loeb järgmise rea</a:t>
            </a:r>
            <a:br>
              <a:rPr lang="et-EE" altLang="et-EE" sz="23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3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2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5" name="Sirge noolkonnektor 4"/>
          <p:cNvCxnSpPr/>
          <p:nvPr/>
        </p:nvCxnSpPr>
        <p:spPr>
          <a:xfrm flipH="1">
            <a:off x="7740352" y="1988840"/>
            <a:ext cx="114178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irge noolkonnektor 5"/>
          <p:cNvCxnSpPr/>
          <p:nvPr/>
        </p:nvCxnSpPr>
        <p:spPr>
          <a:xfrm flipH="1">
            <a:off x="8244408" y="2348880"/>
            <a:ext cx="63772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stkülik 1"/>
          <p:cNvSpPr/>
          <p:nvPr/>
        </p:nvSpPr>
        <p:spPr>
          <a:xfrm>
            <a:off x="0" y="6075144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4"/>
              </a:rPr>
              <a:t>https://</a:t>
            </a:r>
            <a:r>
              <a:rPr lang="et-EE" dirty="0" smtClean="0">
                <a:hlinkClick r:id="rId4"/>
              </a:rPr>
              <a:t>docs.oracle.com/en/java/javase/11/docs/api/java.base/java/io/BufferedReader.html</a:t>
            </a:r>
            <a:endParaRPr lang="et-EE" dirty="0" smtClean="0"/>
          </a:p>
          <a:p>
            <a:r>
              <a:rPr lang="et-EE" dirty="0">
                <a:hlinkClick r:id="rId5"/>
              </a:rPr>
              <a:t>https://</a:t>
            </a:r>
            <a:r>
              <a:rPr lang="et-EE" dirty="0" smtClean="0">
                <a:hlinkClick r:id="rId5"/>
              </a:rPr>
              <a:t>docs.oracle.com/en/java/javase/11/docs/api/java.base/java/io/FileReader.html</a:t>
            </a:r>
            <a:endParaRPr lang="et-E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7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Väljundmärgivoogu saab realiseerida järgmise klassi alamklassidega    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PChart"/>
          <p:cNvSpPr/>
          <p:nvPr>
            <p:custDataLst>
              <p:tags r:id="rId2"/>
            </p:custDataLst>
          </p:nvPr>
        </p:nvSpPr>
        <p:spPr>
          <a:xfrm>
            <a:off x="4644008" y="2332037"/>
            <a:ext cx="3918046" cy="440780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5536" y="23320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InputStream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OutputStream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Reader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Writer</a:t>
            </a:r>
            <a:r>
              <a:rPr lang="et-EE" dirty="0" smtClean="0">
                <a:cs typeface="Courier New" pitchFamily="49" charset="0"/>
              </a:rPr>
              <a:t> </a:t>
            </a:r>
            <a:endParaRPr lang="en-US" dirty="0" smtClean="0"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muu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73940" y="4142238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252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Sisendbaidivoogu saab realiseerida järgmise klassi alamklassidega    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PChart"/>
          <p:cNvSpPr/>
          <p:nvPr>
            <p:custDataLst>
              <p:tags r:id="rId2"/>
            </p:custDataLst>
          </p:nvPr>
        </p:nvSpPr>
        <p:spPr>
          <a:xfrm>
            <a:off x="5004048" y="2691122"/>
            <a:ext cx="3693910" cy="415564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5536" y="23320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InputStream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OutputStream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Reader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Writer</a:t>
            </a:r>
            <a:r>
              <a:rPr lang="et-EE" dirty="0" smtClean="0">
                <a:cs typeface="Courier New" pitchFamily="49" charset="0"/>
              </a:rPr>
              <a:t> </a:t>
            </a:r>
            <a:endParaRPr lang="en-US" dirty="0" smtClean="0"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muu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73844" y="2344938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978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73843" y="12700"/>
            <a:ext cx="8890645" cy="2834774"/>
          </a:xfrm>
        </p:spPr>
        <p:txBody>
          <a:bodyPr>
            <a:noAutofit/>
          </a:bodyPr>
          <a:lstStyle/>
          <a:p>
            <a:pPr algn="l"/>
            <a:r>
              <a:rPr lang="et-EE" sz="3600" dirty="0" smtClean="0"/>
              <a:t>Kas konstruktsioon </a:t>
            </a:r>
            <a:r>
              <a:rPr lang="et-EE" sz="3600" dirty="0"/>
              <a:t/>
            </a:r>
            <a:br>
              <a:rPr lang="et-EE" sz="3600" dirty="0"/>
            </a:br>
            <a:r>
              <a:rPr lang="en-US" sz="2900" dirty="0" err="1">
                <a:latin typeface="Consolas" panose="020B0609020204030204" pitchFamily="49" charset="0"/>
                <a:cs typeface="Consolas" panose="020B0609020204030204" pitchFamily="49" charset="0"/>
              </a:rPr>
              <a:t>BufferedReader</a:t>
            </a:r>
            <a:r>
              <a:rPr lang="en-US" sz="29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sz="2900" dirty="0">
                <a:latin typeface="Consolas" panose="020B0609020204030204" pitchFamily="49" charset="0"/>
                <a:cs typeface="Consolas" panose="020B0609020204030204" pitchFamily="49" charset="0"/>
              </a:rPr>
              <a:t>sisse = </a:t>
            </a:r>
            <a:r>
              <a:rPr lang="en-US" sz="2900" dirty="0"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sz="2900" dirty="0" err="1">
                <a:latin typeface="Consolas" panose="020B0609020204030204" pitchFamily="49" charset="0"/>
                <a:cs typeface="Consolas" panose="020B0609020204030204" pitchFamily="49" charset="0"/>
              </a:rPr>
              <a:t>BufferedReader</a:t>
            </a:r>
            <a:r>
              <a:rPr lang="en-US" sz="2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sz="29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sz="29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sz="2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		</a:t>
            </a:r>
            <a:r>
              <a:rPr lang="en-US" sz="2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sz="2900" dirty="0" err="1">
                <a:latin typeface="Consolas" panose="020B0609020204030204" pitchFamily="49" charset="0"/>
                <a:cs typeface="Consolas" panose="020B0609020204030204" pitchFamily="49" charset="0"/>
              </a:rPr>
              <a:t>InputStreamReader</a:t>
            </a:r>
            <a:r>
              <a:rPr lang="en-US" sz="29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sz="29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sz="29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9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t-EE" sz="2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</a:t>
            </a:r>
            <a:r>
              <a:rPr lang="en-US" sz="2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new URL(</a:t>
            </a:r>
            <a:r>
              <a:rPr lang="et-EE" sz="2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a).</a:t>
            </a:r>
            <a:r>
              <a:rPr lang="et-EE" sz="2900" dirty="0" err="1">
                <a:latin typeface="Consolas" panose="020B0609020204030204" pitchFamily="49" charset="0"/>
                <a:cs typeface="Consolas" panose="020B0609020204030204" pitchFamily="49" charset="0"/>
              </a:rPr>
              <a:t>openStream</a:t>
            </a:r>
            <a:r>
              <a:rPr lang="et-EE" sz="2900" dirty="0">
                <a:latin typeface="Consolas" panose="020B0609020204030204" pitchFamily="49" charset="0"/>
                <a:cs typeface="Consolas" panose="020B0609020204030204" pitchFamily="49" charset="0"/>
              </a:rPr>
              <a:t>())); </a:t>
            </a:r>
            <a:br>
              <a:rPr lang="et-EE" sz="29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sz="3600" dirty="0"/>
              <a:t>on </a:t>
            </a:r>
            <a:r>
              <a:rPr lang="et-EE" sz="3600" dirty="0" smtClean="0"/>
              <a:t>korrektne?</a:t>
            </a:r>
            <a:endParaRPr lang="en-US" sz="3600" dirty="0"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27584" y="3933056"/>
            <a:ext cx="2232248" cy="1368315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Ei</a:t>
            </a:r>
          </a:p>
        </p:txBody>
      </p:sp>
      <p:sp>
        <p:nvSpPr>
          <p:cNvPr id="7" name="CAI1"/>
          <p:cNvSpPr/>
          <p:nvPr>
            <p:custDataLst>
              <p:tags r:id="rId3"/>
            </p:custDataLst>
          </p:nvPr>
        </p:nvSpPr>
        <p:spPr>
          <a:xfrm rot="10800000">
            <a:off x="432855" y="4043412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264" y="2477581"/>
            <a:ext cx="3412316" cy="860497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776" y="4196938"/>
            <a:ext cx="4478316" cy="920202"/>
          </a:xfrm>
          <a:prstGeom prst="rect">
            <a:avLst/>
          </a:prstGeom>
        </p:spPr>
      </p:pic>
      <p:pic>
        <p:nvPicPr>
          <p:cNvPr id="10" name="Pilt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728" y="5244250"/>
            <a:ext cx="3692173" cy="1112100"/>
          </a:xfrm>
          <a:prstGeom prst="rect">
            <a:avLst/>
          </a:prstGeom>
        </p:spPr>
      </p:pic>
      <p:sp>
        <p:nvSpPr>
          <p:cNvPr id="8" name="TPChart"/>
          <p:cNvSpPr/>
          <p:nvPr>
            <p:custDataLst>
              <p:tags r:id="rId4"/>
            </p:custDataLst>
          </p:nvPr>
        </p:nvSpPr>
        <p:spPr>
          <a:xfrm>
            <a:off x="6948264" y="4437112"/>
            <a:ext cx="1937778" cy="211062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12" name="Pilt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9577" y="3338078"/>
            <a:ext cx="4340643" cy="842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99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40326" y="68564"/>
            <a:ext cx="7886700" cy="779933"/>
          </a:xfrm>
        </p:spPr>
        <p:txBody>
          <a:bodyPr/>
          <a:lstStyle/>
          <a:p>
            <a:r>
              <a:rPr lang="et-EE" dirty="0" smtClean="0"/>
              <a:t>Vood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40326" y="848497"/>
            <a:ext cx="7886700" cy="4351338"/>
          </a:xfrm>
        </p:spPr>
        <p:txBody>
          <a:bodyPr/>
          <a:lstStyle/>
          <a:p>
            <a:r>
              <a:rPr lang="et-EE" i="1" dirty="0"/>
              <a:t>Millisel juhul on vajalik (mõistlik) panna üks voog teise sisendiks? Kui siin üldse on üldistamine võimalik.</a:t>
            </a:r>
          </a:p>
          <a:p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15" y="2564904"/>
            <a:ext cx="6915103" cy="1944216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37" y="4789143"/>
            <a:ext cx="5362575" cy="1190625"/>
          </a:xfrm>
          <a:prstGeom prst="rect">
            <a:avLst/>
          </a:prstGeom>
        </p:spPr>
      </p:pic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54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Vood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r>
              <a:rPr lang="et-EE" dirty="0" smtClean="0"/>
              <a:t>Andmed</a:t>
            </a:r>
          </a:p>
          <a:p>
            <a:pPr lvl="1"/>
            <a:r>
              <a:rPr lang="et-EE" altLang="et-EE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DataInputStream</a:t>
            </a:r>
            <a:endParaRPr lang="et-EE" altLang="et-EE" dirty="0" smtClean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t-EE" altLang="et-EE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DataOutputStream</a:t>
            </a:r>
            <a:endParaRPr lang="et-EE" altLang="et-EE" dirty="0" smtClean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t-EE" dirty="0" smtClean="0">
                <a:solidFill>
                  <a:srgbClr val="000000"/>
                </a:solidFill>
                <a:cs typeface="Consolas" panose="020B0609020204030204" pitchFamily="49" charset="0"/>
              </a:rPr>
              <a:t>Objektid</a:t>
            </a:r>
          </a:p>
          <a:p>
            <a:pPr lvl="1"/>
            <a:r>
              <a:rPr lang="et-EE" altLang="et-EE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ObjectInputStream</a:t>
            </a:r>
            <a:endParaRPr lang="et-EE" altLang="et-EE" dirty="0" smtClean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t-EE" altLang="et-EE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ObjectOutputStream</a:t>
            </a:r>
            <a:endParaRPr lang="et-EE" altLang="et-EE" dirty="0" smtClean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t-EE" dirty="0" smtClean="0"/>
              <a:t>Otsejuurdepääsuga</a:t>
            </a:r>
          </a:p>
          <a:p>
            <a:pPr lvl="1"/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RandomAccessFile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25517"/>
            <a:ext cx="8229600" cy="850106"/>
          </a:xfrm>
        </p:spPr>
        <p:txBody>
          <a:bodyPr/>
          <a:lstStyle/>
          <a:p>
            <a:r>
              <a:rPr lang="et-EE" dirty="0" smtClean="0"/>
              <a:t>Liides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Serializable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79512" y="894378"/>
            <a:ext cx="8856984" cy="555195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Java </a:t>
            </a:r>
            <a:r>
              <a:rPr lang="en-US" sz="3400" dirty="0" err="1" smtClean="0"/>
              <a:t>väljundvoogu</a:t>
            </a:r>
            <a:r>
              <a:rPr lang="en-US" sz="3400" dirty="0" smtClean="0"/>
              <a:t> </a:t>
            </a:r>
            <a:r>
              <a:rPr lang="en-US" sz="3400" dirty="0" err="1" smtClean="0"/>
              <a:t>saab</a:t>
            </a:r>
            <a:r>
              <a:rPr lang="en-US" sz="3400" dirty="0" smtClean="0"/>
              <a:t> </a:t>
            </a:r>
            <a:r>
              <a:rPr lang="en-US" sz="3400" dirty="0" err="1" smtClean="0"/>
              <a:t>kirjutada</a:t>
            </a:r>
            <a:r>
              <a:rPr lang="en-US" sz="3400" dirty="0" smtClean="0"/>
              <a:t> </a:t>
            </a:r>
            <a:r>
              <a:rPr lang="en-US" sz="3400" dirty="0" err="1" smtClean="0"/>
              <a:t>vaid</a:t>
            </a:r>
            <a:r>
              <a:rPr lang="en-US" sz="3400" dirty="0" smtClean="0"/>
              <a:t> </a:t>
            </a:r>
            <a:r>
              <a:rPr lang="en-US" sz="3400" dirty="0" err="1" smtClean="0"/>
              <a:t>neid</a:t>
            </a:r>
            <a:r>
              <a:rPr lang="en-US" sz="3400" dirty="0" smtClean="0"/>
              <a:t> </a:t>
            </a:r>
            <a:r>
              <a:rPr lang="en-US" sz="3400" dirty="0" err="1" smtClean="0"/>
              <a:t>objekte</a:t>
            </a:r>
            <a:r>
              <a:rPr lang="en-US" sz="3400" dirty="0" smtClean="0"/>
              <a:t>, </a:t>
            </a:r>
            <a:r>
              <a:rPr lang="en-US" sz="3400" dirty="0" err="1" smtClean="0"/>
              <a:t>mis</a:t>
            </a:r>
            <a:r>
              <a:rPr lang="en-US" sz="3400" dirty="0" smtClean="0"/>
              <a:t> </a:t>
            </a:r>
            <a:r>
              <a:rPr lang="et-EE" sz="3400" dirty="0" smtClean="0"/>
              <a:t>realiseerivad</a:t>
            </a:r>
            <a:r>
              <a:rPr lang="en-US" sz="3400" dirty="0" smtClean="0"/>
              <a:t> </a:t>
            </a:r>
            <a:r>
              <a:rPr lang="en-US" sz="3400" dirty="0" err="1" smtClean="0"/>
              <a:t>liidest</a:t>
            </a:r>
            <a:r>
              <a:rPr lang="en-US" sz="3400" dirty="0" smtClean="0"/>
              <a:t> </a:t>
            </a:r>
            <a:r>
              <a:rPr lang="en-US" sz="3400" dirty="0" err="1" smtClean="0">
                <a:latin typeface="Courier New" pitchFamily="49" charset="0"/>
                <a:cs typeface="Courier New" pitchFamily="49" charset="0"/>
              </a:rPr>
              <a:t>Serializable</a:t>
            </a:r>
            <a:r>
              <a:rPr lang="en-US" sz="3400" dirty="0" smtClean="0"/>
              <a:t>. </a:t>
            </a:r>
            <a:r>
              <a:rPr lang="en-US" sz="3400" dirty="0" err="1" smtClean="0"/>
              <a:t>Neid</a:t>
            </a:r>
            <a:r>
              <a:rPr lang="en-US" sz="3400" dirty="0" smtClean="0"/>
              <a:t> </a:t>
            </a:r>
            <a:r>
              <a:rPr lang="en-US" sz="3400" dirty="0" err="1" smtClean="0"/>
              <a:t>objekte</a:t>
            </a:r>
            <a:r>
              <a:rPr lang="en-US" sz="3400" dirty="0" smtClean="0"/>
              <a:t> </a:t>
            </a:r>
            <a:r>
              <a:rPr lang="en-US" sz="3400" dirty="0" err="1" smtClean="0"/>
              <a:t>nimetatakse</a:t>
            </a:r>
            <a:r>
              <a:rPr lang="en-US" sz="3400" dirty="0" smtClean="0"/>
              <a:t> </a:t>
            </a:r>
            <a:r>
              <a:rPr lang="en-US" sz="3400" dirty="0" err="1" smtClean="0"/>
              <a:t>serialiseeritavateks</a:t>
            </a:r>
            <a:r>
              <a:rPr lang="en-US" sz="3400" dirty="0" smtClean="0"/>
              <a:t>. </a:t>
            </a:r>
            <a:endParaRPr lang="et-EE" sz="3400" dirty="0" smtClean="0"/>
          </a:p>
          <a:p>
            <a:endParaRPr lang="et-EE" dirty="0" smtClean="0"/>
          </a:p>
          <a:p>
            <a:r>
              <a:rPr lang="et-EE" sz="3400" dirty="0" err="1" smtClean="0"/>
              <a:t>Serialiseerimine</a:t>
            </a:r>
            <a:r>
              <a:rPr lang="et-EE" sz="3400" dirty="0" smtClean="0"/>
              <a:t> – andmejadana esitamine</a:t>
            </a:r>
            <a:endParaRPr lang="en-US" sz="3400" dirty="0" smtClean="0"/>
          </a:p>
          <a:p>
            <a:endParaRPr lang="en-US" dirty="0" smtClean="0"/>
          </a:p>
          <a:p>
            <a:r>
              <a:rPr lang="en-US" sz="3400" dirty="0" err="1" smtClean="0"/>
              <a:t>Liides</a:t>
            </a:r>
            <a:r>
              <a:rPr lang="en-US" sz="3400" dirty="0" smtClean="0"/>
              <a:t> </a:t>
            </a:r>
            <a:r>
              <a:rPr lang="en-US" sz="3400" b="1" dirty="0" err="1" smtClean="0">
                <a:latin typeface="Courier New" pitchFamily="49" charset="0"/>
                <a:cs typeface="Courier New" pitchFamily="49" charset="0"/>
              </a:rPr>
              <a:t>Serializable</a:t>
            </a:r>
            <a:r>
              <a:rPr lang="en-US" sz="3400" dirty="0" smtClean="0"/>
              <a:t> </a:t>
            </a:r>
            <a:endParaRPr lang="et-EE" sz="3400" dirty="0" smtClean="0"/>
          </a:p>
          <a:p>
            <a:pPr lvl="1"/>
            <a:r>
              <a:rPr lang="en-US" sz="3100" dirty="0" err="1" smtClean="0"/>
              <a:t>ei</a:t>
            </a:r>
            <a:r>
              <a:rPr lang="en-US" sz="3100" dirty="0" smtClean="0"/>
              <a:t> ole </a:t>
            </a:r>
            <a:r>
              <a:rPr lang="en-US" sz="3100" dirty="0" err="1" smtClean="0"/>
              <a:t>meetodeid</a:t>
            </a:r>
            <a:r>
              <a:rPr lang="en-US" sz="3100" dirty="0" smtClean="0"/>
              <a:t> </a:t>
            </a:r>
            <a:r>
              <a:rPr lang="en-US" sz="3100" dirty="0" err="1" smtClean="0"/>
              <a:t>ega</a:t>
            </a:r>
            <a:r>
              <a:rPr lang="en-US" sz="3100" dirty="0" smtClean="0"/>
              <a:t> </a:t>
            </a:r>
            <a:r>
              <a:rPr lang="en-US" sz="3100" dirty="0" err="1" smtClean="0"/>
              <a:t>muutujaid</a:t>
            </a:r>
            <a:endParaRPr lang="et-EE" sz="3100" dirty="0" smtClean="0"/>
          </a:p>
          <a:p>
            <a:pPr lvl="1"/>
            <a:r>
              <a:rPr lang="en-US" sz="3100" dirty="0" err="1" smtClean="0"/>
              <a:t>kasutatakse</a:t>
            </a:r>
            <a:r>
              <a:rPr lang="en-US" sz="3100" dirty="0" smtClean="0"/>
              <a:t> </a:t>
            </a:r>
            <a:r>
              <a:rPr lang="en-US" sz="3100" dirty="0" err="1" smtClean="0"/>
              <a:t>vaid</a:t>
            </a:r>
            <a:r>
              <a:rPr lang="en-US" sz="3100" dirty="0" smtClean="0"/>
              <a:t> </a:t>
            </a:r>
            <a:r>
              <a:rPr lang="en-US" sz="3100" dirty="0" err="1" smtClean="0"/>
              <a:t>märkimiseks</a:t>
            </a:r>
            <a:r>
              <a:rPr lang="en-US" sz="3100" dirty="0" smtClean="0"/>
              <a:t>, et </a:t>
            </a:r>
            <a:r>
              <a:rPr lang="et-EE" sz="3100" dirty="0" smtClean="0"/>
              <a:t>vastavat </a:t>
            </a:r>
            <a:r>
              <a:rPr lang="en-US" sz="3100" dirty="0" err="1" smtClean="0"/>
              <a:t>objekti</a:t>
            </a:r>
            <a:r>
              <a:rPr lang="en-US" sz="3100" dirty="0" smtClean="0"/>
              <a:t> on </a:t>
            </a:r>
            <a:r>
              <a:rPr lang="en-US" sz="3100" dirty="0" err="1" smtClean="0"/>
              <a:t>võimalik</a:t>
            </a:r>
            <a:r>
              <a:rPr lang="en-US" sz="3100" dirty="0" smtClean="0"/>
              <a:t> </a:t>
            </a:r>
            <a:r>
              <a:rPr lang="en-US" sz="3100" dirty="0" err="1" smtClean="0"/>
              <a:t>saata</a:t>
            </a:r>
            <a:r>
              <a:rPr lang="en-US" sz="3100" dirty="0" smtClean="0"/>
              <a:t> </a:t>
            </a:r>
            <a:r>
              <a:rPr lang="en-US" sz="3100" dirty="0" err="1" smtClean="0"/>
              <a:t>voogu</a:t>
            </a:r>
            <a:endParaRPr lang="en-US" sz="3100" dirty="0" smtClean="0"/>
          </a:p>
          <a:p>
            <a:endParaRPr lang="en-US" dirty="0" smtClean="0"/>
          </a:p>
          <a:p>
            <a:r>
              <a:rPr lang="en-US" sz="3400" dirty="0" err="1" smtClean="0"/>
              <a:t>Massiiv</a:t>
            </a:r>
            <a:r>
              <a:rPr lang="en-US" sz="3400" dirty="0" smtClean="0"/>
              <a:t> on </a:t>
            </a:r>
            <a:r>
              <a:rPr lang="en-US" sz="3400" dirty="0" err="1" smtClean="0"/>
              <a:t>serialiseeritav</a:t>
            </a:r>
            <a:r>
              <a:rPr lang="en-US" sz="3400" dirty="0" smtClean="0"/>
              <a:t>, </a:t>
            </a:r>
            <a:r>
              <a:rPr lang="en-US" sz="3400" dirty="0" err="1" smtClean="0"/>
              <a:t>kui</a:t>
            </a:r>
            <a:r>
              <a:rPr lang="en-US" sz="3400" dirty="0" smtClean="0"/>
              <a:t> </a:t>
            </a:r>
            <a:r>
              <a:rPr lang="en-US" sz="3400" dirty="0" err="1" smtClean="0"/>
              <a:t>tema</a:t>
            </a:r>
            <a:r>
              <a:rPr lang="en-US" sz="3400" dirty="0" smtClean="0"/>
              <a:t> </a:t>
            </a:r>
            <a:r>
              <a:rPr lang="en-US" sz="3400" dirty="0" err="1" smtClean="0"/>
              <a:t>kõik</a:t>
            </a:r>
            <a:r>
              <a:rPr lang="en-US" sz="3400" dirty="0" smtClean="0"/>
              <a:t> </a:t>
            </a:r>
            <a:r>
              <a:rPr lang="en-US" sz="3400" dirty="0" err="1" smtClean="0"/>
              <a:t>liikmed</a:t>
            </a:r>
            <a:r>
              <a:rPr lang="en-US" sz="3400" dirty="0" smtClean="0"/>
              <a:t> r</a:t>
            </a:r>
            <a:r>
              <a:rPr lang="et-EE" sz="3400" dirty="0" err="1" smtClean="0"/>
              <a:t>ealiseerivad</a:t>
            </a:r>
            <a:r>
              <a:rPr lang="en-US" sz="3400" dirty="0" smtClean="0"/>
              <a:t> </a:t>
            </a:r>
            <a:r>
              <a:rPr lang="en-US" sz="3400" dirty="0" err="1" smtClean="0"/>
              <a:t>liidest</a:t>
            </a:r>
            <a:r>
              <a:rPr lang="en-US" sz="3400" dirty="0" smtClean="0"/>
              <a:t> </a:t>
            </a:r>
            <a:r>
              <a:rPr lang="en-US" sz="3400" b="1" dirty="0" smtClean="0">
                <a:latin typeface="Courier New" pitchFamily="49" charset="0"/>
                <a:cs typeface="Courier New" pitchFamily="49" charset="0"/>
              </a:rPr>
              <a:t>Serializable</a:t>
            </a:r>
            <a:endParaRPr lang="en-US" sz="3400" dirty="0" smtClean="0"/>
          </a:p>
          <a:p>
            <a:endParaRPr lang="en-US" dirty="0" smtClean="0"/>
          </a:p>
          <a:p>
            <a:r>
              <a:rPr lang="et-EE" sz="3400" dirty="0" smtClean="0"/>
              <a:t>Alg</a:t>
            </a:r>
            <a:r>
              <a:rPr lang="en-US" sz="3400" dirty="0" err="1" smtClean="0"/>
              <a:t>tüüpidele</a:t>
            </a:r>
            <a:r>
              <a:rPr lang="en-US" sz="3400" dirty="0" smtClean="0"/>
              <a:t> </a:t>
            </a:r>
            <a:r>
              <a:rPr lang="en-US" sz="3400" dirty="0" err="1" smtClean="0"/>
              <a:t>vastavad</a:t>
            </a:r>
            <a:r>
              <a:rPr lang="en-US" sz="3400" dirty="0" smtClean="0"/>
              <a:t> </a:t>
            </a:r>
            <a:r>
              <a:rPr lang="en-US" sz="3400" dirty="0" err="1" smtClean="0"/>
              <a:t>mähisklassid</a:t>
            </a:r>
            <a:r>
              <a:rPr lang="en-US" sz="3400" dirty="0" smtClean="0"/>
              <a:t> </a:t>
            </a:r>
            <a:r>
              <a:rPr lang="et-EE" sz="3400" dirty="0" smtClean="0"/>
              <a:t>realiseerivad</a:t>
            </a:r>
            <a:r>
              <a:rPr lang="en-US" sz="3400" dirty="0" smtClean="0"/>
              <a:t> </a:t>
            </a:r>
            <a:r>
              <a:rPr lang="en-US" sz="3400" dirty="0" err="1" smtClean="0"/>
              <a:t>liidest</a:t>
            </a:r>
            <a:r>
              <a:rPr lang="en-US" sz="3400" dirty="0" smtClean="0"/>
              <a:t> </a:t>
            </a:r>
            <a:r>
              <a:rPr lang="en-US" sz="3400" b="1" dirty="0" smtClean="0">
                <a:latin typeface="Courier New" pitchFamily="49" charset="0"/>
                <a:cs typeface="Courier New" pitchFamily="49" charset="0"/>
              </a:rPr>
              <a:t>Serializable</a:t>
            </a:r>
            <a:endParaRPr lang="en-US" sz="340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17</a:t>
            </a:fld>
            <a:endParaRPr lang="et-EE" dirty="0"/>
          </a:p>
        </p:txBody>
      </p:sp>
      <p:sp>
        <p:nvSpPr>
          <p:cNvPr id="5" name="Ristkülik 4"/>
          <p:cNvSpPr/>
          <p:nvPr/>
        </p:nvSpPr>
        <p:spPr>
          <a:xfrm>
            <a:off x="107504" y="6280417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3"/>
              </a:rPr>
              <a:t>https://</a:t>
            </a:r>
            <a:r>
              <a:rPr lang="et-EE" dirty="0" smtClean="0">
                <a:hlinkClick r:id="rId3"/>
              </a:rPr>
              <a:t>docs.oracle.com/en/java/javase/11/docs/api/java.base/java/io/Serializable.html</a:t>
            </a:r>
            <a:endParaRPr lang="et-E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51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03091"/>
            <a:ext cx="8229600" cy="1143000"/>
          </a:xfrm>
        </p:spPr>
        <p:txBody>
          <a:bodyPr/>
          <a:lstStyle/>
          <a:p>
            <a:r>
              <a:rPr lang="et-EE" dirty="0"/>
              <a:t>Liides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Serializable</a:t>
            </a:r>
            <a:r>
              <a:rPr lang="en-US" dirty="0"/>
              <a:t> 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18</a:t>
            </a:fld>
            <a:endParaRPr lang="et-EE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835" y="3967795"/>
            <a:ext cx="3798179" cy="2753680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498440"/>
            <a:ext cx="3678763" cy="2422600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46700"/>
            <a:ext cx="3168352" cy="2640293"/>
          </a:xfrm>
          <a:prstGeom prst="rect">
            <a:avLst/>
          </a:prstGeom>
        </p:spPr>
      </p:pic>
      <p:cxnSp>
        <p:nvCxnSpPr>
          <p:cNvPr id="9" name="Sirge noolkonnektor 8"/>
          <p:cNvCxnSpPr/>
          <p:nvPr/>
        </p:nvCxnSpPr>
        <p:spPr>
          <a:xfrm flipV="1">
            <a:off x="323528" y="3789040"/>
            <a:ext cx="504056" cy="466441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irge noolkonnektor 9"/>
          <p:cNvCxnSpPr/>
          <p:nvPr/>
        </p:nvCxnSpPr>
        <p:spPr>
          <a:xfrm>
            <a:off x="683568" y="6093296"/>
            <a:ext cx="878120" cy="404664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irge noolkonnektor 11"/>
          <p:cNvCxnSpPr/>
          <p:nvPr/>
        </p:nvCxnSpPr>
        <p:spPr>
          <a:xfrm flipH="1" flipV="1">
            <a:off x="5429535" y="4001842"/>
            <a:ext cx="510617" cy="50727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0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Kes need on?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395536" y="3573016"/>
            <a:ext cx="8229600" cy="30243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Dan </a:t>
            </a:r>
            <a:r>
              <a:rPr lang="en-US" dirty="0" err="1" smtClean="0"/>
              <a:t>Eliasson</a:t>
            </a:r>
            <a:endParaRPr lang="et-EE" dirty="0" smtClean="0"/>
          </a:p>
          <a:p>
            <a:pPr lvl="1"/>
            <a:r>
              <a:rPr lang="en-US" dirty="0" err="1" smtClean="0"/>
              <a:t>Generaldirektör</a:t>
            </a:r>
            <a:r>
              <a:rPr lang="et-EE" dirty="0" smtClean="0"/>
              <a:t>, </a:t>
            </a:r>
            <a:r>
              <a:rPr lang="sv-SE" dirty="0" smtClean="0"/>
              <a:t>Myndigheten för samhällsskydd och </a:t>
            </a:r>
            <a:r>
              <a:rPr lang="sv-SE" sz="2500" dirty="0"/>
              <a:t>beredskap</a:t>
            </a:r>
          </a:p>
          <a:p>
            <a:r>
              <a:rPr lang="az-Cyrl-AZ" dirty="0"/>
              <a:t>Чечоткін Микола </a:t>
            </a:r>
            <a:r>
              <a:rPr lang="az-Cyrl-AZ" dirty="0" smtClean="0"/>
              <a:t>Олександрович </a:t>
            </a:r>
            <a:endParaRPr lang="et-EE" dirty="0" smtClean="0"/>
          </a:p>
          <a:p>
            <a:pPr lvl="1"/>
            <a:r>
              <a:rPr lang="az-Cyrl-AZ" dirty="0" smtClean="0"/>
              <a:t>Голова</a:t>
            </a:r>
            <a:r>
              <a:rPr lang="et-EE" dirty="0" smtClean="0"/>
              <a:t>, </a:t>
            </a:r>
            <a:r>
              <a:rPr lang="ru-RU" dirty="0" err="1" smtClean="0"/>
              <a:t>Державна</a:t>
            </a:r>
            <a:r>
              <a:rPr lang="ru-RU" dirty="0" smtClean="0"/>
              <a:t> </a:t>
            </a:r>
            <a:r>
              <a:rPr lang="ru-RU" dirty="0"/>
              <a:t>служба з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 smtClean="0"/>
              <a:t>ситуацій</a:t>
            </a:r>
            <a:r>
              <a:rPr lang="et-EE" dirty="0" smtClean="0"/>
              <a:t> </a:t>
            </a:r>
          </a:p>
          <a:p>
            <a:r>
              <a:rPr lang="ru-RU" dirty="0"/>
              <a:t>Зиничев Евгений </a:t>
            </a:r>
            <a:r>
              <a:rPr lang="ru-RU" dirty="0" smtClean="0"/>
              <a:t>Николаевич</a:t>
            </a:r>
            <a:endParaRPr lang="et-EE" dirty="0" smtClean="0"/>
          </a:p>
          <a:p>
            <a:pPr lvl="1"/>
            <a:r>
              <a:rPr lang="ru-RU" dirty="0" smtClean="0"/>
              <a:t>министр по делам гражданской обороны, чрезвычайным ситуациям и ликвидации последствий стихийных бедствий</a:t>
            </a:r>
            <a:endParaRPr lang="et-EE" dirty="0" smtClean="0"/>
          </a:p>
          <a:p>
            <a:r>
              <a:rPr lang="et-EE" dirty="0"/>
              <a:t>Pete </a:t>
            </a:r>
            <a:r>
              <a:rPr lang="et-EE" dirty="0" err="1"/>
              <a:t>Gaynor</a:t>
            </a:r>
            <a:r>
              <a:rPr lang="et-EE" dirty="0"/>
              <a:t> </a:t>
            </a:r>
            <a:endParaRPr lang="et-EE" dirty="0" smtClean="0"/>
          </a:p>
          <a:p>
            <a:pPr lvl="1"/>
            <a:r>
              <a:rPr lang="en-US" dirty="0" smtClean="0"/>
              <a:t>Administrator of the Federal Emergency Management Agency</a:t>
            </a:r>
            <a:endParaRPr lang="et-EE" dirty="0" smtClean="0"/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92230" name="AutoShape 6" descr="data:image/jpeg;base64,/9j/4AAQSkZJRgABAQAAAQABAAD/2wCEAAkGBhQSERQUEhQUFBQVGBcXFBcXGBQXGBgaGBcYFRQXGBgcHCYeFxojGhcXHy8gIycpLCwsFx4xNTAqNSYrLCkBCQoKDgwOGg8PGiwkHCQsLCwsLCwsLCwsLCwsLCksLCwsLCwsKSwsLCwsLCwsLCwsKSksLCwsLCwsLCwsLCwsLP/AABEIAMIBAwMBIgACEQEDEQH/xAAcAAABBQEBAQAAAAAAAAAAAAACAAEDBAUGBwj/xABEEAABAwIDBAcFBQcDAgcAAAABAAIRAyEEEjEFQVFhBhMicYGR8AcyobHBI0JSYtEUcoKSsuHxJDM0U6IVFkNUc7PC/8QAGQEAAwEBAQAAAAAAAAAAAAAAAAECAwQF/8QAJhEAAgICAgIBBAMBAAAAAAAAAAECEQMhEjETQVEEIjKBQmGRFP/aAAwDAQACEQMRAD8A5naIAMBZhCuY18uKrQpfZmiOEQaihOApGCAjDU4CMBIBmhEAnARhqQwQEQCIBEAkMlwzoK3MNgw4LFwuGLzA8T63roKWEgAXhClRUcbkQ1MMwb57r/HRY+0OjlKse2HfwkA+cLojhE37OFlLJL0dcPp18HJnoVh/w1P5yq1XoRR3Oqt8Wn5tldiaKiqUlh5Zr2b+CL9HEV+g34Kvg5o+YKw8dsarS95tvxNlzfG1vEL01zOKq4jDzulXH6mS72Zz+mi+jzAUkuqXXbS6PNfLqcNdckDQ79Nx5rnX0IJBEEar0MU45Fo8/JCUHspGmgNJWzTTdWteJHIqdSm6lW8iRpo4hZTNJINhWjTQFiOI7Hp0/wDCsOp8bcGjVRUnZdbBSftUe42PzG/kqdVsnYxpRr2RwFykKNrDKOJ1UfWGZHiSg6wnUlx+Cjkh0WG0Z90TxcUPVTp2jx3IHVjvPgE7q532HAJ2hUw+rO94HJJJuJb/ANNJV9vyLZ1jyhTkplzFDhOmThIAkQQBGEhhtRhAEbBOgkpDCCmw1DMeQu48tLcykMI7UgNH5jC19m4HQbh2na68PklRUVbLWAwcCwAWnToRzUtOlZSsprNnfjiQfs8pDC8FdaxSCms2jqRnuwvJQVcGtY0UDqAUOJVnP1sGqT6RHr5rpq1Hgs7E4aVi0BgYjAz2mwCOXqy5zbOAzdoCHi0d0+vFde5pae5VMfhQRI8+HESrx5HB2jnzY1JHAjZ1Q/d1vuUNbDltnQOUrW2tTNPTeskvK9FfUNnD4IgAdyYnuRZylnKPPIfgiARzCE0uYUnWFLrDxR5pB4IlaphSfvBJuDI1IPmrGc8UusKnyMfhRCaHEjuQ9QeIjkrAqlLrSjyMPCiFlEzaO+QpHbPf+GTxkJ+tPqFap1JCPIwWBMonZ9TgfMJ1oZkkeYP+dfJsynlNKSs5B04TBOgApRNKBC9+7xJ4BSxxVui22qxgl8mN2g5SVHV208iKYFNvIQfDf5rOe7MZOm4fXvTSs3M7Y4kjT2NS6ysC6XhvaOYzvhvxv4Lv8LhoaBx7R8dFynQ3CTmPEweQGnjquxbUv67h8k/QVcmTNapqYUDXK5hm3UHTFBNp8FM2ip6bbaet6ldA0HzVcS+VFN1MoHNVlxv3oajbKGgUiiQs3Hm3FadVZ+IbY+K55I0sxqv9v7qBuhU9Zpnv9W4Kqx1vms6FI5zpBhgRp9NLrnDSXV7XPy+srlSunG9HHLTA6lMaSkBTStSbI+oSNFSJFAWQmihNJWJTylYWVTSSNNWYSIRYWVOrU2FF44qTKiojtN70WOyXqCktM4fkknxK5IdIJk4W55o8p0KJADhQOd2T+cx/C318VJUdAPcmqiMo/C3+oz8gokb4VuyFwRdVoRuT0WyVo06NlgdvRt9EKoDXDnPnb6Lod65HYburqkcRI8NfmutmYI4LT0ZR7ZZpGeSv4V4WZSZ/lX6ZJUnSjTpP5/NFmMbj5/oq9Jtt/wAvkjnvHiVpYqCqTI0HcCfn+ijefVoROPefE/JRviFLQ0ihXJ9WVOs/hfndaFQzYBQ4mmAJMDjK55RZraMTEM3lZTnWjiTPcCP1WpjRedQsypTgk+HlBWbQjJ2q6/muXdRcXOytc6CZytc6L74FvFdXtJnaH7wt9VqYjF0cDhIYJqVMz8g1LiSXOcdYFh5AK4SrSMfHyZ54mzLR6RYHqsQ9tocG1BGkVG5v6syzCumjmemFmTShSJToVhSlmQJJUMPMlKCUpSoCUFHQPbb3j5qAFEypBB4EHyRQHW9Uks1vScRenfvTrbXyZ2wU4TJ0zmHSTJwgAK+gHEgJ8Y/tOjkPIBIiXsHMnyCirGSe88t6zmdeBaJ8GyStvDUs0BY2Eauo2LSzJYo8pGmR0ix/5ecWNewjOLjnB0nnCu4SqCARofgrTaTm1GBpIzB+YfdJAaQTwsTooDThzxeJJ8+1rwurmqY0umjQp1mNALnBverNOq0+68T81zrtn53HM6G8tfM6KD/wLDmC3FVmncWua4eZbHxUpIrk0dgzFxuUgrghcpSe6mf+Qag3Z5FuZEt+S0qGNnx8Qe4ptFKdmz1/HcqONxwGuiVUuiQsGrVdUeRc8gde/gOaQ5Oh8Tt6u45cPSzHjw7zoFUdsTE1O1Xe1vBre2fP+yu08FXqU6vUgZ2McWg+6XgHKxrBrfVzvju5rYeFqYivVNUV+rAtn+yc12UWIbAHbm2uXVU46Od5N12X6+CNNwEyNbzJ4K11XYbxkk9+kfLyQYPZrxbrC9rSAHOJndMcROi1MRhw0xoIHLwHALjnR2QTOZ2k2C3vHPff5KDB4ltQwRmqB09qIJaZazmCQQf3irW1rCeBUH7KBiGGkIntOA0DgSXO5DTyWMdM0rZm9PagdimEf+3onwJqFvd2SFzZW300qD9sfGgp0AO7qWEfP4rDJXoXezz5dsUpShzJsyCQiUwQlyQcgB5SzIC5CSlQyXMhlASlKKEWGNsktXZeCDqTSd8/1FJWok8kWEkySo5h5TppToAaiftJ/C2VCpaJ/wB09zeKjpi6xmzuwrRpYSmup2BAMlc9gWaLsdlsDW6A21lbfTr2RmfovYlweQWwHCze/QfOP8KHaFHLUYdz2A+Rg/MKhj8cBINjuKu4vFZ6NCp4d2cEuH8zHeavMvZWGTqn6Hq7PltiB4G8rOdsVlShVodlr3CBVcMxaRoJIJymN1rrawzszEQY2e1Gby9arCMqZvLGpLZyuxejBourvrNpNc8BrWUQA1sBoDhHuHs6TqXTrC19m4MBpMXtBnfJmRAGkc5Gq06lEG2U+Nh8dfBEaYa0ADvPG2ncnKQoY0lRYouz08p9SshmFLX5hHulrrWIJk/Ja2Cb2fW5Vm+cfqudyaZ0cU0VQC15EtE8kVagXjtOJ5fruVx2Da+xAPA77fRS08C1mgHwWnPRPFlKjg4A3RB/QD9VS2m6AtbEOgLA2pVssJI1WjndsVJACsbNwXWNcyb1AQNREAzcd3xWftL15qTZ3SmjQqHrXQaYNgJLpaC0AcbrLg5OkSppNtnO9LsQ12NrFun2TR/DRpt+iyC5LE4s1HvqGxe5zo4SbDwEDwUJcu9dHnt22yTMmlRlyWZAgy5NmUZcmlMCQuQ5kBcmLkCDzJFyjzJEoA1cHiYYAJ37+aSo06kCEkBZ0qeUySs5R5ThCkTZAA0D9k8/ifxT4fVAz/ZZzJKkwwusJHow6N/Z2oW/TxTmiwWBs9t7Ld64ht2zzXVi/EwydmVtXaWcQRB4rY6PO63Z72i76bnW5h3WsHiD8Vg7Tqg7gs7BbWq0HF1Mls66QQL3BBCxySd7NYJUd7srEgt11uFsUXXXHbJxGamx40IHgdPpHgumwGJkAk+t6ijfHOzV6qBJWVisUNB6/vCfamLIbAuTYd+gVUtbRgPzXjtAEiYvJGl51VUU+jRomAqGLkuhvjrxutHC4+mGEntcCDEcN3wXL9KekzcOewA6rUs1o+Z5c+axnB2WsiS2amE2g5lTI68gkHWQD2vKQtj9oD2+R7+BXMbKwzuxUrvBqRADRZpcLnna36rSw+IBMAg8uCtLVMV+0TbQqWK5vFPkE8P1W5i9CsPFtgAeuCykh8jE2lTgdx/yuM25/vO7m3/hA8dF2u2T2b6yuF2m/NWfyIHkAD8QVWJfccmd1H9kApW94QhDefwSDE5MLpSRx82CWHgmyngVMHpCePxIQ1RpGaZB1buBSNN3AqctPH4lD1fNRZpxZAabuBTdW7gVY6o8UJpHinaFxZCKZ4FJ2qmFIzdD1MG6LE0XMO3siydVg1JKir/o6VJMktDjHCCsYa7uKJRYs9h3khjXYbxFOmOU/Dh4qXC6qPF/dHBoQ0sQ1up+qxpv0d6lFLbOk2ebhbLnS36Lj6O3mM+693cG/UqWr0wbFqbgfzPaPMCV0wtKjnlKLfZc2vVawST3Dee7iuYx20LX8APqosVtIuJc52Zx37hyA3DkqmHpdY6Xe6J8Tw7v8cVSgrv2YyyuSr0dp0BxxfTdTfqHZmjQ5Xaf9wPmF2mDeQSF5Xg9pGhVbUEwLPA3tOo7xqOYC9NweLDgx4MtcNRvGoPxWWSNM3wT0XMdiG04e82Bm9r7h38uS57H9NJbNOTJ8BYk6XPC071L0/wxdh2vEwwlzuAblIJO/QkLhdk0atRzjSY5zNSSJs+QQd536cEor2aZMkr4o0KW3S0uOYwC4OylwbJktmbt3EXvKzsRjg57iCQXTJJzubaWgumYBk90cDOhR6JOGYS5zCTua0iRH4zJHH4K+3oW4n3DcQcxbflAmNddVZCw5GY2E6T1mscBBiw/LrpY8NLck+G6TPFy7tAyDMTcyPmL8ltu6HAD7Qspg3hgObXW515px0HpEWzjUm+82vwtu0uo+0bx5InX08SKlFr9A5oI3jTUct4WTXqXB7/kfXgrTMtKg2m33WNDWgyTAEDv0WXiKtxyBPnYfNYTjs6lLRz/AEgxwHhJ7+XnbxXHnW+pue83K7TbGDFPZ1Su4drEvpU6PEUg81S4cC80wf3Wt4rjWtVY1o4s0rYVNqapSkR5cjuKlATLdGBVYfXPepYn0UFVl5469+4+uCkYr7EO0cfglnCKE5apcEylOSBsU4ah6tK40Wbxmyzv2TGn9FDU18AnbiSLH9ChJnTks1Fo05xkCkjFJJFhRvoX1Q3VRYvEZRbU6eGp9cVkisZN10JHEaj8dwHiSq78dO/wColyYFUkgLDsTy80BxBPAKKEQamAiZUlJiFoUzLC6pITFVaDY+v0VjDwBA0sqrnKzhrq12SwMVquj6EbYgOoONic1Lvu57PG5HeVzmIVvo7i+qxFKobhtakXaHs5w2oL8WFw7ipkrKjKtnqDMYHMLSJBEGdPFIBuUACANwtHctXbvQh1NrquFJewSX0iZc0AXNI/f09114JgmADz2ExLTBtPA7u5c7izthkTdlmazZLMr/3hBHC6hdUxLjHYp2+6CTPHl/ZbWHrNPebblM+oG/BTs6bfpnPYbYTgczjmd4qXGU8tge8hartoCOGq57aG0BJJNgNFNMmUkl2QYvFBvvHwWRgmOxdU0mSA69V4/wDTp6TP4jcN5n8pUGHw1XGVslMWP3j7rW73uPy4r0zo50UbTpZafZZPbefee76xpwCcv67OXl/h577VMVAwtBoAAzVC0bgAKVPwjP8ABcO1kLr/AGhuB2jWY2YpNpUrnUhvWE8r1CPBcvUobx5LSOPjExlO2QJk7k0pkjOCBrVJH90TaXkqSEDCdG5qEKmIGElIQmKQyMtQGjwUyJo8yR+vySoLKwpv3SkrjoSRxQ+RLtI3b3H5rOi/mr+0T2h3fUqi5uhQuhCARQk1EAqAEBEAiDU8J0ITWoyPXrvTNTkKkIjCt0Aq+WbjxVinUATQmNiGqJjZa5vEG/gVJWqSgwouUn2Ho+nOh+0jXwmHqmxfSpOI1guY1xHxXNdLejbaVQPaMtOoYa8QAx7iAKbuTiYadJOWxyg2vZZiJ2fhgd1Jo/lJpn+kLtK+FbUY6nUaHseC17XCQ5psQRvBCynpmkJUeQOo1Kc2zDiJ15tlQVdqAHtF44y1w+nfddZi+i1bDlzWH9oo/cBvWY38DrzVi/aBDiIs4yVTp1GwYaeYzC3EOHvA8jBS/R0KV9M5LG7aBByg3/hHm7cq+z+j+Jxr4psLgT2iJDG7yXOMT3W7iu72Rsl9eoXCwFrXy95/F+Xzhd7gMC2kwNb+pPMneUmyJM5ro/0Fp4emGuOY6vj7zuLnanuEQtfGODWwAAALAWHIALSqFYm1a+VrnnRgLv5QXn+lOCIb1Z887fxHWYvEv/FWqc/dcWT/ANqz6hhNhScjZmSATOpMXJROWxkViyUL2xuk8ArTiAoAJUNDsCk2blWC2AgDI5d1k5ed9/XkmIiqJgk4pmlIYZQokJQAkTNeQt470xMAny7zYfFICGoAidUvuSVdzrpKCqL2Lq5nGNBbvj+8qF4t3JgpC2xVoQLVI1qFgtKlDVSEMWp8qIBKExAgcPX6oizuRU26+o9SjyqkhAU6AE63ShShARdAEbhZHhQiFOVI0QEJAew+zDGijsulVfJDXV2wLucevflY0b3E2AWZ066S4/tsrO/Y6dRjXYdtOoGPLcwzdbUzB/WCAMrQGxUvMK/7E8TnwVWm6/V16op2FmvDXEA/vl/mNyv+0Toicdhfsx/qcPmdQ/OI7dEn8wAI/MBxKWhp0zkehPS04drqVVgrNc4EVmtAeSTrWcR22jc6S4ARBsunqe0ux+wzf/JUDvlT0heU7G2lMNkFs2Im82nSY5R4LoXSWkC41GkmLd+82n5LRVJDqma+K9pmJpPcKTaQ/DBPUtvJcKQYx1QkGJLwJvHGfB+2fEUS39op0cQ1zWumn2HtkElrjJYXCwLYbHErjsc8MzAFrg4AZso5O7OYSwyIkQTB4rPpsLzaDx1gcfJZTq+jRR0e89HfaBhcc37MvpvmMlVuUzBdAcCWO7ImztNYWb7TcV1WzMSRBzMFMX/6z20SRxhr3HwUHQXoz+y0A54ykizTYhpguLhuc4wTwAA4rL9q9aMAQ4kdbXotaN3ZzVDbiQzVPhStGXO3R5LNoQOUhUb2pMRE5IBE8wJ4IBXG+R8fiP0UlBFA829b7D9fBEUD23Hn9PqfJAEacBOQmKACQpkTWJADVHujjc/IJ8U6BCan2nk7hbysfiq+KqSShjRXn1ZOhhJQWbOzdkVq7g2jSfVcZgNEmBqe4cVHTYvRugvTPC4TAjsinjKL7QL4hpuWvdFmQY5ENIG5Y2ydlf8AiuPxDhGHYQ6q8spl7GXa1rQ2RdzncRMExwuL3s3y4YRxqUX8fG/n9HIUhYKUBegD2Q5M+bFuLWvLJbhiS53XCgwNb1l5eXCTYZSdJKHG+yh1EvD6+bLSFTs08pc+agLBneAAOrPaJEyOIVJo5KZwaULtcT7PGkPLK4plrnsDajTlcWljGua+ZLXPdE5TExuu2J9nQZJGJzkZ35WUiXPp081qXbyvqS0S2RGf8pmrQqOMbr69bkcLtXezkOcwNxDGSxpcHDM7MXU2WEgGXOeImZZAmZEuJ9m7Q5obVqMGWn1jalNhqAuDJqQKoApNLzmJNuqcBmkFNNCpnCpELtT7NXAO+3h4aS1rqYAe7JSe0Mdn90uqFpcQLsNiub6QbOZh676LX9Z1eXM+MoJcxj+y25EZo1vCLsKZQaU4KEBEBdMR6X7DcV9niWcKzXDuygHw7QXqNWne3evHPYs+K1fmH+f2Lv8A8ley1T2QeSkZ4h7TOjhwmLFanahiXFxAHZZWA7YndmkvA3y/ha1s7KaRgktnfaY0MXix56r0jb+xm4zC1aDvvtJYfwvaCWOB5HXiCRvXkfRvF/6N5l2WG203Bx36BxsrWnRcXaKm03zULKZJBAEkBpOhNpMdocdy7/2edC2/8isJa0/ZA6OcD75G8NItzvuXKdD9mCriGA6vcGgndJ1+dl7NtDFUsLRlxFOlTECdAAFinbscuqHqDMbrz722YgNo4OlvdVqVPCnTDD8awV1vthwTXwW18s+/1dv5ZzfBcz7WekNHFnAvoPD2BmIIIsZLqLSCNQZark/RnE4OU0J0yQAoXNG9O5MUhkbacFM1uvl5f3zI9L6+rfRJo8YSQELkKKoo0DCCle8NaSgpMUWMfu4o6AegIYTvKrinJVt9mgJ6NMKWOyAYNJWDVCSKDYY+n6q7hdoVabIp1KjAXsJDXOaCWiWkwbkECCmSWyM30R4XpJipf/qcRbT7WpuBI+9xcT4ninw2OqVGN6yo9+XMG5nOdlEzDZNhN7JJI9MSLIeeJRBx47kkkkUxOP1+RU21KpdWqlxJJe+STM338UkkAwdq1S6vVLiSS90kkkm6oHX1xSSQgY4+qX3kklT6JOy9jx+3qd7v/qeva63uD1wSSU/BXyU6RhjyLEMeQeHZK8R2D/xXHe6g1zjxOsniZvKZJX/IF+LNv2a/8543NrQ0bgOpcYHBbXtveeqw4kwahkbjDSRISSUP0OXbPIqiiwo7frgkks3+QItj6oT+nySSViQz0D9fJJJIYLt3h/UEmaJJIERVVEkkpKRXqntKGl/uD1uSSWfsv0albVR1Tb1ySSWzIRnkpJJLI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2232" name="AutoShape 8" descr="data:image/jpeg;base64,/9j/4AAQSkZJRgABAQAAAQABAAD/2wCEAAkGBhQSEBUUEhQVFBQUFxgUFRcWFxQUFxQUFhgXFBUUFBUXHCYeFxkjGRQUHy8gIycpLCwsFR4xNTAqNSYrLCkBCQoKDgwOFw8PFykcHB0pKSkpKSkpKSkpKSkpKSkpKSkpKSkpKS0pKSwpKSkpKSkpKSkpLCkpKSwyLCkpKSksLP/AABEIAL8BBwMBIgACEQEDEQH/xAAcAAACAgMBAQAAAAAAAAAAAAADBAIFAAYHAQj/xAA/EAABAwEEBggEBAYCAgMAAAABAAIDEQQFITESQVFhcYEGEyIykaGxwQcjM/BCUnLRFGKCkuHxorI0cxYkY//EABkBAAMBAQEAAAAAAAAAAAAAAAABAgMEBf/EACERAQEAAgICAgMBAAAAAAAAAAABAhEhMQNBElEEEzJh/9oADAMBAAIRAxEAPwDrlyfj4hMSpK6Bi7GmXunZlPoikiUlCbkSkqRnGHsDggSo0XcHBAlRThaRWl0H5XM+yq5FZXR9M/qPslj2d6GlS7kxKl3KkrOLujgEORFi7o4BCkTBN4QpbUIKkmrjhT917bLcIxh3tuzcFq9rtBcalLiN/H47l30tJ+kT9w5KrmvySuDj6pOV+CSmloouTp/ViuY+kD/xAHyKuLJ0rj0WtLSKDPA+S0UzbVn8anMmWXijpsVsZIKscHbdo4jUouXN4byfG4PYaEefHaFuly3820N/LIB2m+7dyre3PlhcVvYfqDmmpdaVsR+YOfomptacQVkKA8o8iXcgH2/TbwS8iYj+m3gUtIgAOSdry8PVNuSds7p5eqVBV4q0jcVUterZpVPJg4jelVRJ2Sqrw+oOHurRxwVXb++OHus6qPbnd87x9FiHdx+b4+i8V4h0y5mdpx4e6cm1pa5Ti7l7pqfMqvTMlIlJU3IlJUA1D3BwQpQiwdwfetBlSqoWkVjc5+Wf1ewVc9P3Mew7j7BKdimZUs5MzJZyqpWkPcHAJe1PoOKLZHfLCRt78abB6qjnajvWbtKpkcn7yZTHXqVO+VZV6GE4eTPxokLU6ibkOarbXiorWQrK9LibFZI7FCftSTTkc1VOC2uika9mDmmo37QdxGCQY9RfMrxc2fMdlua1iXq3tye3SHMZcjUclYz5laf8ObXpQhv5HuHJw0h5ly3CbMrVy3gq9AcjPKC5BHY/pt5+qWlKPEflN5+qDIgF3JO2Hsnl6pxyTtndP3rU0EWlV1rwed+KeqkreO0DtHokqBE4Kstx7beB9VYkqst57befqFFXELEfmeKxeWT6nisThOn3Ke27h7p2c4lIXQ6kh3t9wn7RmtWZKUJSZNypSVIGbN3Bz9UKVEsp7HioSpU4UkT9y5O4+yRenLlOD+I90p2dOSpZ6YlSzyqqVlZB8sfetU99W9kRLpHBo1VVvYj8sc/VaV0+ljbV0jC+tGNA1k7Sn6aeObyVF5dJo3nsPBVeLdktWntDSC5jA2ji002jMEgkGlFY3E7rS4bG6Sxtehj0srZeQAzVRaekkINCT7Kvvx7g6gJzp4pOz29rXBhYC8mgqGkE7KuNSRrplVKcjKrll7RvyOe1RkcVV2i1UNHx6NcNJoFPLIfum7K3CmoISOCdfJDfJjwTFKpWRnaRGecdB+F01XSN2Fh/7BdDn1rlHQC+Y7PMRL2esLWg4UFCc/7l1ac4reXccmeNxvJV6A4oz0FyEHIfpDifVAkRrP8ASHEoL0Au9KWzungmnpW1908FIVZKXthwG73RHHFQnFWnxSVoo4qst47TefsrJ4wVbbz2m81FVA7Oe2sUrKyslOKxM3S7pHzP6T7KwtAxVddVesw/KfZWVoC1nTIjIlJU3KlJUgPZD2OZUJQpWPuc1GVIyz03ch7/AC90o9NXJm/l7qZ2d6PSpV6amSsiupWFh+nzPqtev4NDi5wBpUZVpqV/d5+XzKob6IAk0tR/0i9NfD/TmNsso0i2OOgJr3RjU5mgVvYLq/h7O6Qijn9kDKgzPsnGW0CQNa3TcSAG6yUTpZaMdEU7OBA266LHT0LdakaXaIdN1ddajdsXjo3DClRuwpwopzaTakU20Tt3Wprm1zKRzlXR2VxNS2g8fVFFlDRq5D0T1olwVZaJkhUnGmSUmm0au2DHcF4ZqryOUNqTlTHgqjK80pNEHMbI11TpZ1OANKcF9B3Va+ts0MhzfGxx4loquDXVdjnHq2/jLWt4uIAC+gIbKImMjbkxrWjgAAtMGX5NmpEHoDkZ6A5XXGbs30h+ooUiLZfpf1FBlQC7ylbWeyeCZclrV3TwUhSPcsrUcVB5xWNKmKLUwVbeObeatCMEnaYA7PUpsMpBLouJ15D3KxCg754kLERTqV0H5n9J9QrK0BVt0/U5H2VnaAtoyV8qTlTsqSlSoFsR7J4rJVli7p4rJkjKyJm5O8/gPVLSJi5e+7h7pTs1hMlZEzMEq9VUnbt7h4/stZ6aPLCaa2g+FR7LZrsHYPH2Cpul0IcwcCPdF6a+K6yjmNmD+sdIHmPRDgHDUSCCRXYtcv2+XgD5gc+hqcAHU/E3H1S3SS9ZBbHRAkAUaBxxGWapbRc8rzUhw29lx3UrRRMdR0ZeTLO6xid3Tl79IyuqSa1JI3imS2uxOawAB2NMtdFok11TNcCA7DLA1GHBL/xE8Zq7T4mv2E7jKmZ5YcWOkTWgpN8iHYp9KFrnYEhe0qstOi5bYVKOQVAOs+aEXrcfhrd7JZJusY17erDSHAOBq4Zg8FUm+GNy+PJroJdPW2lsxHZiIAOov1AcAa+C6nOMVU2eztZotY1rWgijWgNAx1AK4tGa1nTlzz+d2TlQCjyJdxxTQbsn0v6vYIMqLZfpH9XsEOVAKOKVteR4Jp6WtQ7J4FKhrznrNJCe5SYFEUkQlLQaFPEJO1jJHsKmzd936isUoh8x/H2CxSp1C6x83kVazhVN2O+aOforWdy2jMhMk5U3O4bUnK4JUCWHI8VKVCsz6A02ryS0YZIMJ6Pcp+Y7h7pWWWmpEua0fMIyJB8qJa5C3mSjkeaQpOSQ7lVhLC6u67ik+kMelEdrceWRTN1TYOGsUPjgvLa9oaS7ugHSrs1+ScnoS6u3L7Nc8brQ6R7QS3BppjXiq7pOZtL5ZwGogHPfRW13XmNMv0SI3PcxpOsspUV20ISt93uwuwyWeWNnDu8eUvLUjDMe87DdQeynJZWgAEV4qzmtwpUgZVVNabcDUqNKyymkpJMKDIIL5Ug+1mqxjyU9M/kIZcV0n4WyBvWtPeIaRwBP7+S57BEt26J3e51ntFCWFzdBjhmHgEhwP8ri08VWPNR5P526WHio4q2nfiVzHoZ0/ZaoWtnc2O0Dsurg17hhVp1EnVt2rpD5dIA7QKbwRmtfjpy7LySJZ78UeVLOCWgdgd8s0/Nj4IUjkCyvHWEVIJbWmqgOfHteaPI1PRFXlLWp9GOOoNcfJNOafvBLWybRaaUcaGgOVd+0eCmw9tcMSNE1EM4cNIihd2uzhiRWlMqKIaNTm03nR8ipkXtjskpaQTqNG5mmFTtOpNHRAxNcsB7n9qqtvO2v0Q1p0Wk0IGvjtS6HZMN+Y7fT0WKUEWKxLRugXe+kzTkK0411BXFsOK1oT/NYdjh9hbJazitme1dMUpIE7KBwSskgGWe06uAT0W2WKM0cCcTSg2DHEr1wQ7paXPdQVw99abngOw+HqjRqydyldjg2VgIq51afyilfOiyaPRxcDuG08sglro0n2lpoa1JOrChHulrRtimKRkclOk3SWKyD5hq7UwEE89i5pe3xJneT1dGDVTE+JWuPjuX+IuTqtjvNkTiJHNaCMyaVIPdG3MrTuk3S7r5DHGaRN8Xkazu2Bc/gvV7nOc97nvOBcSTxDdnJEsVpOnUldGHjxx57rPLK1vnw1tMcptVhmbWrhOyuFQQGu0TmHNLWmv8AMkulnQGaEl0RdJHwGm0bCNY3jwWn2u932W1RWmLvRkEj8zfxN31FfJd6s1uZabOyWM1bI0OHAioXN5cOdtfHnY+eLYHYiuWGwqscxwzXaOknQ1kxLh2Hn8QyP6m6/Vc6vK7H2d2hM2n5XCui7gfY4rnyljqxsya9E0n7yT1kslc0VlnxwVrdt2OleGRjtHXqaK4kqN/TSTXadz3O6aURtyze7U1u3jsC6XZbE2KNrGCjWjD3J2k+6Hcdxts8eiMzi463Ham7QaBb4YfFy+TP5VwCV+habQ0ZCaSnAuJWz3R8R7XZwGiTTaMA2TtgU1A5jxWn3o//AO3ORrlfv/EhmZdEYOuWL4ztOE0OidZY7DwcPdXdk+JFklw6zqyfzUA8QuCudsP3kpMtFdyLMb6Ll9I3PJ1s+lGQ9ojdiCKYltMfFW8tkk1N8wvmWwXvJCdKKR0Z2scWnmW0W7XN8YbZFQPc2Zv/AOgx/ubQ+NVF8X1V/L7dalsU2qMnm391RXnaSwlrmuBGYpu3JK7fjdC6gmgez+Zjg8eBofVeWzpTZrVM50UgOlSgd2HZDU5Z5YZfSpYrxbXBobTIAZ7FD+IedQ8VYPgCj1CxssWRdPJsHihjSPe219lYiFR6jFSaVngxWKwskCxaJbsLki0g7RxBqMXfunXMBzVMekX8nmoO6RnUweJV6qVu6xsOY9UCS5ozqPJzv3VZ/wDI3/lb5/ul7V0sMYq8sbyOPAVTmNvEC+sd2siroA9qlaknLLPimHvAFSaDacFz+1/EqncIOqtAPJatfvTOSYdp5pswA8At5+PlebdMv2T06TevTmzQg0dpkam5eOS0G+vipO6ojDYxkKYnxK0q026qp7TaiVpMMcPW07tGvS8nSvLnOJJxJNTVJF6EDVCnaaYEjXtHOqLVSH7HLQpj+IoVTwWhwzHMZc+aMZCSiZFVw53WMNV0P4L9Iqxvsjz2ojpMrrY45Dga+K5hZJlZdHr0/hbwgmrRjndW/wDS/CviAjLHcOV3PpFeUNlgdPO7QjbrzLicmtGtx2Lkt69NTbKFrC2PMMLWkf1lwNTwwVf8XOlL7Xa2Mb/40Bo2mT5MnyHh3RuB2odwNbJgKbgsMZtvi9dK45AN4VPr6Js2OR7AA50QGPY7JJ/M45uPE0GoK7juQMxcMUleFvA7DBVxwwVfDGctLbpG6emdqsb2xyuNrg1k066MZaQdk4bjjvW/S3gyWHrI3aTHAkEeh2Fc8NzO0auxLswrC4tOzhzMdCSuGx1MxsqpvbGuZ3hhPL+t3maoFUxeP1pf1lK1VRnUi4IDZiXUblrP7bVJzQd6k3AI9mmXL1sqCXrK/wCf8Jg420ojLXRIVXoenulpsVi6VTMBDJHYEYEkjAE0odRr5Lq102sTQRy0pptDqbDrHiuDRzdniT+y7J8ObRp3ewHNjns5A6Q8iFj5eZtWPa/6pREWKZAXoYuatR7LGsRYWrFSUVlV4sWmw8WsdIp6yEHUAB6raFqF8YyvO/0wXR+P/TLydNJvCXQfXVkfYpSW11T19NBrvVBG/Ufwny1Le1EnBsypKd2KMXoD1NOIMK8kfQKQCDOzX9jgppog1P3zRa0QmFeqQcs70e19thHh+6Qjcm2yK5zC02O5bMy0QNJAxFHDY9uDqc6leWC6HWW1McPpk0PPWN27Ukuils6ud0ZPZk7Tf1AUPkB4FbbeoYbPJpioDHnwaSseq2lMX9fDXNrEHPFO81ri0nc6lCkujt1YB7szia+NFX2W9NKBmwAf6Wy9HZg+PA1oacsxyzVXlWRo2ervJFNmBcNwRxFipsb2lmlxDpH/AOXaP/a7yoPZVwKbvmXStEzts0n/AHcEm1yucM728dIAaHDeURRLa4alAgNbQfZTDwGpNMhhz1r1YyOg2rwhBvR98kOSSik8pa0H7ySoHya0Z4V8cSul/CG9geugOfZlbvHcfThRniuZzjHX95q96CWoxW+zurQOfoO3teC2h56Pgopzt3kNXrRivQF60LmrWGIgsXsYWJkAFi8qvKqye1WkX8xz5n6O0/5K3G0zaLHO2AlagXVqSunwY91l5L6azbrORXSHhtWs28aDw7Gmuuz7otxtFopVave5DyTjjnX2W2SYWLlFxxQLI+raHMYHll5I5op2bxeOCyq9KAUe3RyyPl+wWNR5Bh/tLjA7vsYqaNCVTETqhKIkLkSgwZi0te3vMIcOWY5io5rb73vAPsMjmnB0Tqf1NoPVacjRXjSzSxE7C39LiKjkanmpzisT1wWn5ZFVbXPfBhl0tWThuWv3DgabUxa+y7cj029OxQzNexr2modksYQCTqAryGK0ToP0io7qHHB2LNztY8FtV82zq7LaH/lhkI46Jp5qPbOuI2iTSJP5iXf3HS91ABeSYYbMPCiwK0CAoJOk7cMB7lSldTAZn7JWBtKID1RKmVApgJ5S7jiBvHqjyOQGGrmjes8lQ3pHSwomIyQQW4ObRzTscDUHxASUpU4ZSDVAj6Qu62CWGOQZSMa/+4AptgWpfDW8OssLW64XFn9J7TPI05LbWBc2XFaY9DNWLwLEABeLFisiV8SUhfvFPErVQ7A1Wx9IX0iA2uHlitVt7qRO3iniu3wcYMM+2vXlezSTojDaqC1WouTdohxSEjaJ2nCLH6MmzS9R/hOPKrradew18E4ySoWcOiVC9LkNruSkSqhR47JBc1FcVBIwqbfviptWObtQ9KmHn+/gkDQfVBtbKjh/j9vJSicvHeSOy9rfo82oG5WN52XCqreicw6wsdxG8fdPFbdb7uOjkiN5eGh/xDo3hzcC0gjiMit5v+/OtuwvacZdBv8AyBePBrlpl8WalSkbPeTjAYvwteXjmKU8SSpTkVccT9/7RGBBGK9ds8eCEJMxJPIKZ++aGxw+9ix8o2oJJxUEMy/dD9/YUDJxRsPJHZoVm74WSFZZjQk7lFvK/Q7zUrGR4qDdqKwppdD+Et7aNodCThK00/WzEU/pL/BdcjXzlct4mCeKUfge12vIHtf8a+K+iYJA4BwycARwIqFj5J7aQwFi8BWKIYKxYsqqJrvSG0VeG/lGPE/YWuXs/s02q2tsulK8/wAx8sPZa5fc40gF6WM+OMjmvNUN4uo5Vs8tUW2ylzyaqvleVllVyFLWiWGSrBuwQpgh2F9CQs72pYVWaShVRLlWyGLl6ShtcpaWCCeFROX34LCV5X73oN400w1cfXwRHPQjkoYjfVIDQ2gxyNeK9k14jX97l1y7bQ2aFpzBC4+ccltPQa+y2sROWI/TsTxvK8bqrHpLdNASAtEczRad7vRdUvOQPYfNcxvKmkaZVPqQjL7PMppUxOSjqJ2obnVNAihQhMtQ/ZScMhU+iiR9480EiXiqiZFhz1eC8cUbUFKV5DmvJM1kRWd/pXocuUgoB33vWPK0Saaaiq7j8Nr26+wRj8UJMJxrg3Fld+gW+C4XZ3atq6L8Ir0LLS+A5St0huczHzaT4LPObhyutgrF5VYsV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2234" name="AutoShape 10" descr="data:image/jpeg;base64,/9j/4AAQSkZJRgABAQAAAQABAAD/2wCEAAkGBhQSEBUUEhQVFBQUFxgUFRcWFxQUFxQUFhgXFBUUFBUXHCYeFxkjGRQUHy8gIycpLCwsFR4xNTAqNSYrLCkBCQoKDgwOFw8PFykcHB0pKSkpKSkpKSkpKSkpKSkpKSkpKSkpKS0pKSwpKSkpKSkpKSkpLCkpKSwyLCkpKSksLP/AABEIAL8BBwMBIgACEQEDEQH/xAAcAAACAgMBAQAAAAAAAAAAAAADBAIFAAYHAQj/xAA/EAABAwEEBggEBAYCAgMAAAABAAIDEQQFITESQVFhcYEGEyIykaGxwQcjM/BCUnLRFGKCkuHxorI0cxYkY//EABkBAAMBAQEAAAAAAAAAAAAAAAABAgMEBf/EACERAQEAAgICAgMBAAAAAAAAAAABAhEhMQNBElEEEzJh/9oADAMBAAIRAxEAPwDrlyfj4hMSpK6Bi7GmXunZlPoikiUlCbkSkqRnGHsDggSo0XcHBAlRThaRWl0H5XM+yq5FZXR9M/qPslj2d6GlS7kxKl3KkrOLujgEORFi7o4BCkTBN4QpbUIKkmrjhT917bLcIxh3tuzcFq9rtBcalLiN/H47l30tJ+kT9w5KrmvySuDj6pOV+CSmloouTp/ViuY+kD/xAHyKuLJ0rj0WtLSKDPA+S0UzbVn8anMmWXijpsVsZIKscHbdo4jUouXN4byfG4PYaEefHaFuly3820N/LIB2m+7dyre3PlhcVvYfqDmmpdaVsR+YOfomptacQVkKA8o8iXcgH2/TbwS8iYj+m3gUtIgAOSdry8PVNuSds7p5eqVBV4q0jcVUterZpVPJg4jelVRJ2Sqrw+oOHurRxwVXb++OHus6qPbnd87x9FiHdx+b4+i8V4h0y5mdpx4e6cm1pa5Ti7l7pqfMqvTMlIlJU3IlJUA1D3BwQpQiwdwfetBlSqoWkVjc5+Wf1ewVc9P3Mew7j7BKdimZUs5MzJZyqpWkPcHAJe1PoOKLZHfLCRt78abB6qjnajvWbtKpkcn7yZTHXqVO+VZV6GE4eTPxokLU6ibkOarbXiorWQrK9LibFZI7FCftSTTkc1VOC2uika9mDmmo37QdxGCQY9RfMrxc2fMdlua1iXq3tye3SHMZcjUclYz5laf8ObXpQhv5HuHJw0h5ly3CbMrVy3gq9AcjPKC5BHY/pt5+qWlKPEflN5+qDIgF3JO2Hsnl6pxyTtndP3rU0EWlV1rwed+KeqkreO0DtHokqBE4Kstx7beB9VYkqst57befqFFXELEfmeKxeWT6nisThOn3Ke27h7p2c4lIXQ6kh3t9wn7RmtWZKUJSZNypSVIGbN3Bz9UKVEsp7HioSpU4UkT9y5O4+yRenLlOD+I90p2dOSpZ6YlSzyqqVlZB8sfetU99W9kRLpHBo1VVvYj8sc/VaV0+ljbV0jC+tGNA1k7Sn6aeObyVF5dJo3nsPBVeLdktWntDSC5jA2ji002jMEgkGlFY3E7rS4bG6Sxtehj0srZeQAzVRaekkINCT7Kvvx7g6gJzp4pOz29rXBhYC8mgqGkE7KuNSRrplVKcjKrll7RvyOe1RkcVV2i1UNHx6NcNJoFPLIfum7K3CmoISOCdfJDfJjwTFKpWRnaRGecdB+F01XSN2Fh/7BdDn1rlHQC+Y7PMRL2esLWg4UFCc/7l1ac4reXccmeNxvJV6A4oz0FyEHIfpDifVAkRrP8ASHEoL0Au9KWzungmnpW1908FIVZKXthwG73RHHFQnFWnxSVoo4qst47TefsrJ4wVbbz2m81FVA7Oe2sUrKyslOKxM3S7pHzP6T7KwtAxVddVesw/KfZWVoC1nTIjIlJU3KlJUgPZD2OZUJQpWPuc1GVIyz03ch7/AC90o9NXJm/l7qZ2d6PSpV6amSsiupWFh+nzPqtev4NDi5wBpUZVpqV/d5+XzKob6IAk0tR/0i9NfD/TmNsso0i2OOgJr3RjU5mgVvYLq/h7O6Qijn9kDKgzPsnGW0CQNa3TcSAG6yUTpZaMdEU7OBA266LHT0LdakaXaIdN1ddajdsXjo3DClRuwpwopzaTakU20Tt3Wprm1zKRzlXR2VxNS2g8fVFFlDRq5D0T1olwVZaJkhUnGmSUmm0au2DHcF4ZqryOUNqTlTHgqjK80pNEHMbI11TpZ1OANKcF9B3Va+ts0MhzfGxx4loquDXVdjnHq2/jLWt4uIAC+gIbKImMjbkxrWjgAAtMGX5NmpEHoDkZ6A5XXGbs30h+ooUiLZfpf1FBlQC7ylbWeyeCZclrV3TwUhSPcsrUcVB5xWNKmKLUwVbeObeatCMEnaYA7PUpsMpBLouJ15D3KxCg754kLERTqV0H5n9J9QrK0BVt0/U5H2VnaAtoyV8qTlTsqSlSoFsR7J4rJVli7p4rJkjKyJm5O8/gPVLSJi5e+7h7pTs1hMlZEzMEq9VUnbt7h4/stZ6aPLCaa2g+FR7LZrsHYPH2Cpul0IcwcCPdF6a+K6yjmNmD+sdIHmPRDgHDUSCCRXYtcv2+XgD5gc+hqcAHU/E3H1S3SS9ZBbHRAkAUaBxxGWapbRc8rzUhw29lx3UrRRMdR0ZeTLO6xid3Tl79IyuqSa1JI3imS2uxOawAB2NMtdFok11TNcCA7DLA1GHBL/xE8Zq7T4mv2E7jKmZ5YcWOkTWgpN8iHYp9KFrnYEhe0qstOi5bYVKOQVAOs+aEXrcfhrd7JZJusY17erDSHAOBq4Zg8FUm+GNy+PJroJdPW2lsxHZiIAOov1AcAa+C6nOMVU2eztZotY1rWgijWgNAx1AK4tGa1nTlzz+d2TlQCjyJdxxTQbsn0v6vYIMqLZfpH9XsEOVAKOKVteR4Jp6WtQ7J4FKhrznrNJCe5SYFEUkQlLQaFPEJO1jJHsKmzd936isUoh8x/H2CxSp1C6x83kVazhVN2O+aOforWdy2jMhMk5U3O4bUnK4JUCWHI8VKVCsz6A02ryS0YZIMJ6Pcp+Y7h7pWWWmpEua0fMIyJB8qJa5C3mSjkeaQpOSQ7lVhLC6u67ik+kMelEdrceWRTN1TYOGsUPjgvLa9oaS7ugHSrs1+ScnoS6u3L7Nc8brQ6R7QS3BppjXiq7pOZtL5ZwGogHPfRW13XmNMv0SI3PcxpOsspUV20ISt93uwuwyWeWNnDu8eUvLUjDMe87DdQeynJZWgAEV4qzmtwpUgZVVNabcDUqNKyymkpJMKDIIL5Ug+1mqxjyU9M/kIZcV0n4WyBvWtPeIaRwBP7+S57BEt26J3e51ntFCWFzdBjhmHgEhwP8ri08VWPNR5P526WHio4q2nfiVzHoZ0/ZaoWtnc2O0Dsurg17hhVp1EnVt2rpD5dIA7QKbwRmtfjpy7LySJZ78UeVLOCWgdgd8s0/Nj4IUjkCyvHWEVIJbWmqgOfHteaPI1PRFXlLWp9GOOoNcfJNOafvBLWybRaaUcaGgOVd+0eCmw9tcMSNE1EM4cNIihd2uzhiRWlMqKIaNTm03nR8ipkXtjskpaQTqNG5mmFTtOpNHRAxNcsB7n9qqtvO2v0Q1p0Wk0IGvjtS6HZMN+Y7fT0WKUEWKxLRugXe+kzTkK0411BXFsOK1oT/NYdjh9hbJazitme1dMUpIE7KBwSskgGWe06uAT0W2WKM0cCcTSg2DHEr1wQ7paXPdQVw99abngOw+HqjRqydyldjg2VgIq51afyilfOiyaPRxcDuG08sglro0n2lpoa1JOrChHulrRtimKRkclOk3SWKyD5hq7UwEE89i5pe3xJneT1dGDVTE+JWuPjuX+IuTqtjvNkTiJHNaCMyaVIPdG3MrTuk3S7r5DHGaRN8Xkazu2Bc/gvV7nOc97nvOBcSTxDdnJEsVpOnUldGHjxx57rPLK1vnw1tMcptVhmbWrhOyuFQQGu0TmHNLWmv8AMkulnQGaEl0RdJHwGm0bCNY3jwWn2u932W1RWmLvRkEj8zfxN31FfJd6s1uZabOyWM1bI0OHAioXN5cOdtfHnY+eLYHYiuWGwqscxwzXaOknQ1kxLh2Hn8QyP6m6/Vc6vK7H2d2hM2n5XCui7gfY4rnyljqxsya9E0n7yT1kslc0VlnxwVrdt2OleGRjtHXqaK4kqN/TSTXadz3O6aURtyze7U1u3jsC6XZbE2KNrGCjWjD3J2k+6Hcdxts8eiMzi463Ham7QaBb4YfFy+TP5VwCV+habQ0ZCaSnAuJWz3R8R7XZwGiTTaMA2TtgU1A5jxWn3o//AO3ORrlfv/EhmZdEYOuWL4ztOE0OidZY7DwcPdXdk+JFklw6zqyfzUA8QuCudsP3kpMtFdyLMb6Ll9I3PJ1s+lGQ9ojdiCKYltMfFW8tkk1N8wvmWwXvJCdKKR0Z2scWnmW0W7XN8YbZFQPc2Zv/AOgx/ubQ+NVF8X1V/L7dalsU2qMnm391RXnaSwlrmuBGYpu3JK7fjdC6gmgez+Zjg8eBofVeWzpTZrVM50UgOlSgd2HZDU5Z5YZfSpYrxbXBobTIAZ7FD+IedQ8VYPgCj1CxssWRdPJsHihjSPe219lYiFR6jFSaVngxWKwskCxaJbsLki0g7RxBqMXfunXMBzVMekX8nmoO6RnUweJV6qVu6xsOY9UCS5ozqPJzv3VZ/wDI3/lb5/ul7V0sMYq8sbyOPAVTmNvEC+sd2siroA9qlaknLLPimHvAFSaDacFz+1/EqncIOqtAPJatfvTOSYdp5pswA8At5+PlebdMv2T06TevTmzQg0dpkam5eOS0G+vipO6ojDYxkKYnxK0q026qp7TaiVpMMcPW07tGvS8nSvLnOJJxJNTVJF6EDVCnaaYEjXtHOqLVSH7HLQpj+IoVTwWhwzHMZc+aMZCSiZFVw53WMNV0P4L9Iqxvsjz2ojpMrrY45Dga+K5hZJlZdHr0/hbwgmrRjndW/wDS/CviAjLHcOV3PpFeUNlgdPO7QjbrzLicmtGtx2Lkt69NTbKFrC2PMMLWkf1lwNTwwVf8XOlL7Xa2Mb/40Bo2mT5MnyHh3RuB2odwNbJgKbgsMZtvi9dK45AN4VPr6Js2OR7AA50QGPY7JJ/M45uPE0GoK7juQMxcMUleFvA7DBVxwwVfDGctLbpG6emdqsb2xyuNrg1k066MZaQdk4bjjvW/S3gyWHrI3aTHAkEeh2Fc8NzO0auxLswrC4tOzhzMdCSuGx1MxsqpvbGuZ3hhPL+t3maoFUxeP1pf1lK1VRnUi4IDZiXUblrP7bVJzQd6k3AI9mmXL1sqCXrK/wCf8Jg420ojLXRIVXoenulpsVi6VTMBDJHYEYEkjAE0odRr5Lq102sTQRy0pptDqbDrHiuDRzdniT+y7J8ObRp3ewHNjns5A6Q8iFj5eZtWPa/6pREWKZAXoYuatR7LGsRYWrFSUVlV4sWmw8WsdIp6yEHUAB6raFqF8YyvO/0wXR+P/TLydNJvCXQfXVkfYpSW11T19NBrvVBG/Ufwny1Le1EnBsypKd2KMXoD1NOIMK8kfQKQCDOzX9jgppog1P3zRa0QmFeqQcs70e19thHh+6Qjcm2yK5zC02O5bMy0QNJAxFHDY9uDqc6leWC6HWW1McPpk0PPWN27Ukuils6ud0ZPZk7Tf1AUPkB4FbbeoYbPJpioDHnwaSseq2lMX9fDXNrEHPFO81ri0nc6lCkujt1YB7szia+NFX2W9NKBmwAf6Wy9HZg+PA1oacsxyzVXlWRo2ervJFNmBcNwRxFipsb2lmlxDpH/AOXaP/a7yoPZVwKbvmXStEzts0n/AHcEm1yucM728dIAaHDeURRLa4alAgNbQfZTDwGpNMhhz1r1YyOg2rwhBvR98kOSSik8pa0H7ySoHya0Z4V8cSul/CG9geugOfZlbvHcfThRniuZzjHX95q96CWoxW+zurQOfoO3teC2h56Pgopzt3kNXrRivQF60LmrWGIgsXsYWJkAFi8qvKqye1WkX8xz5n6O0/5K3G0zaLHO2AlagXVqSunwY91l5L6azbrORXSHhtWs28aDw7Gmuuz7otxtFopVave5DyTjjnX2W2SYWLlFxxQLI+raHMYHll5I5op2bxeOCyq9KAUe3RyyPl+wWNR5Bh/tLjA7vsYqaNCVTETqhKIkLkSgwZi0te3vMIcOWY5io5rb73vAPsMjmnB0Tqf1NoPVacjRXjSzSxE7C39LiKjkanmpzisT1wWn5ZFVbXPfBhl0tWThuWv3DgabUxa+y7cj029OxQzNexr2modksYQCTqAryGK0ToP0io7qHHB2LNztY8FtV82zq7LaH/lhkI46Jp5qPbOuI2iTSJP5iXf3HS91ABeSYYbMPCiwK0CAoJOk7cMB7lSldTAZn7JWBtKID1RKmVApgJ5S7jiBvHqjyOQGGrmjes8lQ3pHSwomIyQQW4ObRzTscDUHxASUpU4ZSDVAj6Qu62CWGOQZSMa/+4AptgWpfDW8OssLW64XFn9J7TPI05LbWBc2XFaY9DNWLwLEABeLFisiV8SUhfvFPErVQ7A1Wx9IX0iA2uHlitVt7qRO3iniu3wcYMM+2vXlezSTojDaqC1WouTdohxSEjaJ2nCLH6MmzS9R/hOPKrradew18E4ySoWcOiVC9LkNruSkSqhR47JBc1FcVBIwqbfviptWObtQ9KmHn+/gkDQfVBtbKjh/j9vJSicvHeSOy9rfo82oG5WN52XCqreicw6wsdxG8fdPFbdb7uOjkiN5eGh/xDo3hzcC0gjiMit5v+/OtuwvacZdBv8AyBePBrlpl8WalSkbPeTjAYvwteXjmKU8SSpTkVccT9/7RGBBGK9ds8eCEJMxJPIKZ++aGxw+9ix8o2oJJxUEMy/dD9/YUDJxRsPJHZoVm74WSFZZjQk7lFvK/Q7zUrGR4qDdqKwppdD+Et7aNodCThK00/WzEU/pL/BdcjXzlct4mCeKUfge12vIHtf8a+K+iYJA4BwycARwIqFj5J7aQwFi8BWKIYKxYsqqJrvSG0VeG/lGPE/YWuXs/s02q2tsulK8/wAx8sPZa5fc40gF6WM+OMjmvNUN4uo5Vs8tUW2ylzyaqvleVllVyFLWiWGSrBuwQpgh2F9CQs72pYVWaShVRLlWyGLl6ShtcpaWCCeFROX34LCV5X73oN400w1cfXwRHPQjkoYjfVIDQ2gxyNeK9k14jX97l1y7bQ2aFpzBC4+ccltPQa+y2sROWI/TsTxvK8bqrHpLdNASAtEczRad7vRdUvOQPYfNcxvKmkaZVPqQjL7PMppUxOSjqJ2obnVNAihQhMtQ/ZScMhU+iiR9480EiXiqiZFhz1eC8cUbUFKV5DmvJM1kRWd/pXocuUgoB33vWPK0Saaaiq7j8Nr26+wRj8UJMJxrg3Fld+gW+C4XZ3atq6L8Ir0LLS+A5St0huczHzaT4LPObhyutgrF5VYsV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387292"/>
            <a:ext cx="1262803" cy="1897693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378545"/>
            <a:ext cx="1695057" cy="1874341"/>
          </a:xfrm>
          <a:prstGeom prst="rect">
            <a:avLst/>
          </a:prstGeom>
        </p:spPr>
      </p:pic>
      <p:pic>
        <p:nvPicPr>
          <p:cNvPr id="12" name="Pilt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93" y="1281544"/>
            <a:ext cx="1306517" cy="2014786"/>
          </a:xfrm>
          <a:prstGeom prst="rect">
            <a:avLst/>
          </a:prstGeom>
        </p:spPr>
      </p:pic>
      <p:pic>
        <p:nvPicPr>
          <p:cNvPr id="13" name="Pilt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54" y="1377054"/>
            <a:ext cx="1247782" cy="1884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179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Eelmisel nädalal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L</a:t>
            </a:r>
            <a:r>
              <a:rPr lang="et-EE" dirty="0" smtClean="0"/>
              <a:t>oeng</a:t>
            </a:r>
          </a:p>
          <a:p>
            <a:pPr lvl="1"/>
            <a:r>
              <a:rPr lang="et-EE" dirty="0" smtClean="0"/>
              <a:t>vood</a:t>
            </a:r>
          </a:p>
          <a:p>
            <a:r>
              <a:rPr lang="et-EE" dirty="0"/>
              <a:t>Lisapraktikum</a:t>
            </a:r>
          </a:p>
          <a:p>
            <a:r>
              <a:rPr lang="et-EE" dirty="0" smtClean="0"/>
              <a:t>Praktikum</a:t>
            </a:r>
          </a:p>
          <a:p>
            <a:pPr lvl="1"/>
            <a:r>
              <a:rPr lang="et-EE" dirty="0"/>
              <a:t>s</a:t>
            </a:r>
            <a:r>
              <a:rPr lang="et-EE" dirty="0" smtClean="0"/>
              <a:t>ündmused</a:t>
            </a:r>
          </a:p>
          <a:p>
            <a:pPr marL="457200" lvl="1" indent="0">
              <a:buNone/>
            </a:pPr>
            <a:endParaRPr lang="et-EE" dirty="0" smtClean="0"/>
          </a:p>
          <a:p>
            <a:r>
              <a:rPr lang="et-EE" dirty="0" smtClean="0"/>
              <a:t>Künnipäev (14.04)</a:t>
            </a:r>
            <a:endParaRPr lang="en-GB" dirty="0" smtClean="0"/>
          </a:p>
          <a:p>
            <a:r>
              <a:rPr lang="en-GB" dirty="0" smtClean="0"/>
              <a:t>K</a:t>
            </a:r>
            <a:r>
              <a:rPr lang="et-EE" dirty="0" err="1" smtClean="0"/>
              <a:t>õigi</a:t>
            </a:r>
            <a:r>
              <a:rPr lang="et-EE" dirty="0" smtClean="0"/>
              <a:t> Eesti Laul (14.04)</a:t>
            </a:r>
            <a:endParaRPr lang="et-EE" dirty="0"/>
          </a:p>
          <a:p>
            <a:endParaRPr lang="et-EE" dirty="0" smtClean="0"/>
          </a:p>
          <a:p>
            <a:pPr marL="0" indent="0">
              <a:buNone/>
            </a:pP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2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Hädaolukorra</a:t>
            </a:r>
            <a:r>
              <a:rPr lang="en-US" dirty="0" smtClean="0"/>
              <a:t> </a:t>
            </a:r>
            <a:r>
              <a:rPr lang="en-US" dirty="0" err="1" smtClean="0"/>
              <a:t>seadus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§ 1.  </a:t>
            </a:r>
            <a:r>
              <a:rPr lang="en-US" b="1" dirty="0" err="1" smtClean="0"/>
              <a:t>Seaduse</a:t>
            </a:r>
            <a:r>
              <a:rPr lang="en-US" b="1" dirty="0" smtClean="0"/>
              <a:t> </a:t>
            </a:r>
            <a:r>
              <a:rPr lang="en-US" b="1" dirty="0" err="1" smtClean="0"/>
              <a:t>reguleerimisala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 (1)</a:t>
            </a:r>
            <a:r>
              <a:rPr lang="et-EE" dirty="0" smtClean="0"/>
              <a:t> ...</a:t>
            </a:r>
            <a:r>
              <a:rPr lang="en-US" dirty="0" smtClean="0"/>
              <a:t> </a:t>
            </a:r>
            <a:r>
              <a:rPr lang="en-US" dirty="0" err="1" smtClean="0"/>
              <a:t>Käesolev</a:t>
            </a:r>
            <a:r>
              <a:rPr lang="en-US" dirty="0" smtClean="0"/>
              <a:t> </a:t>
            </a:r>
            <a:r>
              <a:rPr lang="en-US" dirty="0" err="1" smtClean="0"/>
              <a:t>seadus</a:t>
            </a:r>
            <a:r>
              <a:rPr lang="en-US" dirty="0" smtClean="0"/>
              <a:t> </a:t>
            </a:r>
            <a:r>
              <a:rPr lang="en-US" dirty="0" err="1" smtClean="0"/>
              <a:t>reguleerib</a:t>
            </a:r>
            <a:r>
              <a:rPr lang="en-US" dirty="0" smtClean="0"/>
              <a:t> ka </a:t>
            </a:r>
            <a:r>
              <a:rPr lang="en-US" dirty="0" err="1" smtClean="0"/>
              <a:t>eriolukorra</a:t>
            </a:r>
            <a:r>
              <a:rPr lang="en-US" dirty="0" smtClean="0"/>
              <a:t> </a:t>
            </a:r>
            <a:r>
              <a:rPr lang="en-US" dirty="0" err="1" smtClean="0"/>
              <a:t>väljakuulutamist</a:t>
            </a:r>
            <a:r>
              <a:rPr lang="en-US" dirty="0" smtClean="0"/>
              <a:t>, </a:t>
            </a:r>
            <a:r>
              <a:rPr lang="en-US" dirty="0" err="1" smtClean="0"/>
              <a:t>lahendamist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lõpetamist</a:t>
            </a:r>
            <a:endParaRPr lang="et-EE" dirty="0" smtClean="0"/>
          </a:p>
          <a:p>
            <a:pPr>
              <a:buNone/>
            </a:pPr>
            <a:r>
              <a:rPr lang="en-US" b="1" dirty="0" smtClean="0"/>
              <a:t>§ </a:t>
            </a:r>
            <a:r>
              <a:rPr lang="et-EE" b="1" dirty="0" smtClean="0"/>
              <a:t>24</a:t>
            </a:r>
            <a:r>
              <a:rPr lang="en-US" b="1" dirty="0" smtClean="0"/>
              <a:t>.  </a:t>
            </a:r>
            <a:r>
              <a:rPr lang="en-US" b="1" dirty="0" err="1" smtClean="0"/>
              <a:t>Eriolukorra</a:t>
            </a:r>
            <a:r>
              <a:rPr lang="en-US" b="1" dirty="0" smtClean="0"/>
              <a:t> </a:t>
            </a:r>
            <a:r>
              <a:rPr lang="en-US" b="1" dirty="0" err="1" smtClean="0"/>
              <a:t>juht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(1) </a:t>
            </a:r>
            <a:r>
              <a:rPr lang="et-EE" dirty="0"/>
              <a:t>Eriolukorra väljakuulutamisel määrab Vabariigi Valitsus ühe ministri, kes juhib ja koordineerib eriolukorra väljakuulutamise põhjustanud hädaolukorra lahendamist (edaspidi </a:t>
            </a:r>
            <a:r>
              <a:rPr lang="et-EE" i="1" dirty="0"/>
              <a:t>eriolukorra juht</a:t>
            </a:r>
            <a:r>
              <a:rPr lang="et-EE" dirty="0"/>
              <a:t>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92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t-EE" dirty="0" err="1" smtClean="0"/>
              <a:t>Erind</a:t>
            </a:r>
            <a:r>
              <a:rPr lang="et-EE" dirty="0" smtClean="0"/>
              <a:t>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5940152" y="2934582"/>
            <a:ext cx="3203848" cy="360432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5338936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Asula Albaania lõunaosas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India poliitik, parlamendi alamkoja liige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Programmi töö käigus tekkida võiv selline eriolukord, mis ei pruugi tingimata olla saatuslik programmi edasisele täitmisele</a:t>
            </a:r>
            <a:endParaRPr lang="en-US" sz="2800" dirty="0"/>
          </a:p>
        </p:txBody>
      </p:sp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 rot="10800000">
            <a:off x="99063" y="3206244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CAI1"/>
          <p:cNvSpPr/>
          <p:nvPr>
            <p:custDataLst>
              <p:tags r:id="rId5"/>
            </p:custDataLst>
          </p:nvPr>
        </p:nvSpPr>
        <p:spPr>
          <a:xfrm rot="10800000">
            <a:off x="63500" y="1647974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46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86700" cy="576064"/>
          </a:xfrm>
        </p:spPr>
        <p:txBody>
          <a:bodyPr>
            <a:normAutofit fontScale="90000"/>
          </a:bodyPr>
          <a:lstStyle/>
          <a:p>
            <a:r>
              <a:rPr lang="en-GB" sz="4400" dirty="0" err="1" smtClean="0"/>
              <a:t>Näide</a:t>
            </a:r>
            <a:endParaRPr lang="en-GB" sz="44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62963" y="836712"/>
            <a:ext cx="8295861" cy="415498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java.io.File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java.util.Scanner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Loeng</a:t>
            </a:r>
            <a:r>
              <a:rPr kumimoji="0" lang="et-EE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main(String[]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File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File(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"andmed.txt"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Scanner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2400" b="1" i="0" u="wavyHeavy" strike="noStrike" cap="none" normalizeH="0" dirty="0" smtClean="0">
                <a:ln>
                  <a:noFill/>
                </a:ln>
                <a:solidFill>
                  <a:srgbClr val="000080"/>
                </a:solidFill>
                <a:effectLst/>
                <a:uFill>
                  <a:solidFill>
                    <a:srgbClr val="FF00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n-US" altLang="en-US" sz="2400" b="1" i="0" u="wavyHeavy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FF00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Scanner(file)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Ümarnurkne ristkülik 2"/>
          <p:cNvSpPr/>
          <p:nvPr/>
        </p:nvSpPr>
        <p:spPr>
          <a:xfrm>
            <a:off x="107504" y="5135712"/>
            <a:ext cx="8856479" cy="15841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Information: java: Errors </a:t>
            </a:r>
            <a:r>
              <a:rPr lang="en-US" sz="2300" dirty="0" err="1">
                <a:solidFill>
                  <a:srgbClr val="FF0000"/>
                </a:solidFill>
              </a:rPr>
              <a:t>occured</a:t>
            </a:r>
            <a:r>
              <a:rPr lang="en-US" sz="2300" dirty="0">
                <a:solidFill>
                  <a:srgbClr val="FF0000"/>
                </a:solidFill>
              </a:rPr>
              <a:t> while compiling module 'Loeng10'</a:t>
            </a:r>
          </a:p>
          <a:p>
            <a:pPr algn="ctr"/>
            <a:r>
              <a:rPr lang="en-US" sz="2300" dirty="0">
                <a:solidFill>
                  <a:srgbClr val="FF0000"/>
                </a:solidFill>
              </a:rPr>
              <a:t>Error:(6, 26) java: unreported exception </a:t>
            </a:r>
            <a:r>
              <a:rPr lang="en-US" sz="2300" dirty="0" err="1">
                <a:solidFill>
                  <a:srgbClr val="FF0000"/>
                </a:solidFill>
              </a:rPr>
              <a:t>java.io.FileNotFoundException</a:t>
            </a:r>
            <a:r>
              <a:rPr lang="en-US" sz="2300" dirty="0">
                <a:solidFill>
                  <a:srgbClr val="FF0000"/>
                </a:solidFill>
              </a:rPr>
              <a:t>; must be caught or declared to be thrown</a:t>
            </a:r>
            <a:endParaRPr lang="et-EE" sz="2300" dirty="0">
              <a:solidFill>
                <a:srgbClr val="FF0000"/>
              </a:solidFill>
            </a:endParaRPr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2719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16632"/>
            <a:ext cx="7886700" cy="975643"/>
          </a:xfrm>
        </p:spPr>
        <p:txBody>
          <a:bodyPr>
            <a:normAutofit/>
          </a:bodyPr>
          <a:lstStyle/>
          <a:p>
            <a:r>
              <a:rPr lang="en-GB" sz="4400" dirty="0" err="1" smtClean="0"/>
              <a:t>Milleks</a:t>
            </a:r>
            <a:r>
              <a:rPr lang="en-GB" sz="4400" dirty="0" smtClean="0"/>
              <a:t>?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48643"/>
            <a:ext cx="8201451" cy="4351338"/>
          </a:xfrm>
        </p:spPr>
        <p:txBody>
          <a:bodyPr>
            <a:normAutofit/>
          </a:bodyPr>
          <a:lstStyle/>
          <a:p>
            <a:r>
              <a:rPr lang="en-GB" sz="3000" dirty="0" err="1" smtClean="0"/>
              <a:t>Loeme</a:t>
            </a:r>
            <a:r>
              <a:rPr lang="en-GB" sz="3000" dirty="0" smtClean="0"/>
              <a:t> </a:t>
            </a:r>
            <a:r>
              <a:rPr lang="en-GB" sz="3000" dirty="0" err="1" smtClean="0"/>
              <a:t>andmed</a:t>
            </a:r>
            <a:r>
              <a:rPr lang="en-GB" sz="3000" dirty="0" smtClean="0"/>
              <a:t> </a:t>
            </a:r>
            <a:r>
              <a:rPr lang="en-GB" sz="3000" dirty="0" err="1" smtClean="0"/>
              <a:t>failist</a:t>
            </a:r>
            <a:r>
              <a:rPr lang="en-GB" sz="3000" dirty="0" smtClean="0"/>
              <a:t> </a:t>
            </a:r>
            <a:r>
              <a:rPr lang="en-GB" sz="3000" dirty="0" err="1" smtClean="0"/>
              <a:t>sisse</a:t>
            </a:r>
            <a:endParaRPr lang="en-GB" sz="3000" dirty="0" smtClean="0"/>
          </a:p>
          <a:p>
            <a:r>
              <a:rPr lang="en-GB" sz="3000" dirty="0" smtClean="0"/>
              <a:t>Aga </a:t>
            </a:r>
            <a:r>
              <a:rPr lang="en-GB" sz="3000" dirty="0" err="1" smtClean="0"/>
              <a:t>kui</a:t>
            </a:r>
            <a:r>
              <a:rPr lang="en-GB" sz="3000" dirty="0" smtClean="0"/>
              <a:t> </a:t>
            </a:r>
            <a:r>
              <a:rPr lang="en-GB" sz="3000" dirty="0" err="1" smtClean="0"/>
              <a:t>faili</a:t>
            </a:r>
            <a:r>
              <a:rPr lang="en-GB" sz="3000" dirty="0" smtClean="0"/>
              <a:t> </a:t>
            </a:r>
            <a:r>
              <a:rPr lang="en-GB" sz="3000" dirty="0" err="1" smtClean="0"/>
              <a:t>polegi</a:t>
            </a:r>
            <a:r>
              <a:rPr lang="en-GB" sz="3000" dirty="0" smtClean="0"/>
              <a:t>?</a:t>
            </a:r>
          </a:p>
          <a:p>
            <a:endParaRPr lang="en-GB" sz="3000" dirty="0" smtClean="0"/>
          </a:p>
          <a:p>
            <a:r>
              <a:rPr lang="en-GB" sz="3000" dirty="0" err="1" smtClean="0"/>
              <a:t>Er</a:t>
            </a:r>
            <a:r>
              <a:rPr lang="et-EE" sz="3000" dirty="0" smtClean="0"/>
              <a:t>i</a:t>
            </a:r>
            <a:r>
              <a:rPr lang="en-GB" sz="3000" dirty="0" err="1" smtClean="0"/>
              <a:t>olukord</a:t>
            </a:r>
            <a:r>
              <a:rPr lang="en-GB" sz="3000" dirty="0" smtClean="0"/>
              <a:t> </a:t>
            </a:r>
            <a:r>
              <a:rPr lang="en-GB" sz="3000" dirty="0" err="1" smtClean="0"/>
              <a:t>nõuab</a:t>
            </a:r>
            <a:r>
              <a:rPr lang="en-GB" sz="3000" dirty="0" smtClean="0"/>
              <a:t> </a:t>
            </a:r>
            <a:r>
              <a:rPr lang="en-GB" sz="3000" dirty="0" err="1" smtClean="0"/>
              <a:t>teistsugust</a:t>
            </a:r>
            <a:r>
              <a:rPr lang="en-GB" sz="3000" dirty="0" smtClean="0"/>
              <a:t> </a:t>
            </a:r>
            <a:r>
              <a:rPr lang="en-GB" sz="3000" dirty="0" err="1" smtClean="0"/>
              <a:t>lähenemist</a:t>
            </a:r>
            <a:endParaRPr lang="en-GB" sz="3000" dirty="0" smtClean="0"/>
          </a:p>
          <a:p>
            <a:r>
              <a:rPr lang="en-GB" sz="3000" dirty="0" err="1" smtClean="0"/>
              <a:t>Tava</a:t>
            </a:r>
            <a:r>
              <a:rPr lang="en-GB" sz="3000" dirty="0" smtClean="0"/>
              <a:t>- </a:t>
            </a:r>
            <a:r>
              <a:rPr lang="en-GB" sz="3000" dirty="0" err="1" smtClean="0"/>
              <a:t>ja</a:t>
            </a:r>
            <a:r>
              <a:rPr lang="en-GB" sz="3000" dirty="0" smtClean="0"/>
              <a:t> </a:t>
            </a:r>
            <a:r>
              <a:rPr lang="en-GB" sz="3000" dirty="0" err="1" smtClean="0"/>
              <a:t>er</a:t>
            </a:r>
            <a:r>
              <a:rPr lang="et-EE" sz="3000" dirty="0" smtClean="0"/>
              <a:t>i</a:t>
            </a:r>
            <a:r>
              <a:rPr lang="en-GB" sz="3000" dirty="0" err="1" smtClean="0"/>
              <a:t>olukorra</a:t>
            </a:r>
            <a:r>
              <a:rPr lang="en-GB" sz="3000" dirty="0" smtClean="0"/>
              <a:t> </a:t>
            </a:r>
            <a:r>
              <a:rPr lang="en-GB" sz="3000" dirty="0" err="1" smtClean="0"/>
              <a:t>kood</a:t>
            </a:r>
            <a:r>
              <a:rPr lang="en-GB" sz="3000" dirty="0" smtClean="0"/>
              <a:t> </a:t>
            </a:r>
            <a:r>
              <a:rPr lang="en-GB" sz="3000" dirty="0" err="1" smtClean="0"/>
              <a:t>eraldatud</a:t>
            </a:r>
            <a:endParaRPr lang="en-GB" sz="3000" dirty="0" smtClean="0"/>
          </a:p>
          <a:p>
            <a:endParaRPr lang="en-GB" sz="300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633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32000"/>
          </a:xfrm>
        </p:spPr>
        <p:txBody>
          <a:bodyPr>
            <a:normAutofit/>
          </a:bodyPr>
          <a:lstStyle/>
          <a:p>
            <a:r>
              <a:rPr lang="en-GB" sz="4400" dirty="0" err="1" smtClean="0"/>
              <a:t>Er</a:t>
            </a:r>
            <a:r>
              <a:rPr lang="et-EE" sz="4400" dirty="0" smtClean="0"/>
              <a:t>i</a:t>
            </a:r>
            <a:r>
              <a:rPr lang="en-GB" sz="4400" dirty="0" err="1" smtClean="0"/>
              <a:t>olukorrad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 err="1" smtClean="0"/>
              <a:t>Faili</a:t>
            </a:r>
            <a:r>
              <a:rPr lang="en-GB" sz="3000" dirty="0" smtClean="0"/>
              <a:t> </a:t>
            </a:r>
            <a:r>
              <a:rPr lang="en-GB" sz="3000" dirty="0" err="1" smtClean="0"/>
              <a:t>ei</a:t>
            </a:r>
            <a:r>
              <a:rPr lang="en-GB" sz="3000" dirty="0" smtClean="0"/>
              <a:t> </a:t>
            </a:r>
            <a:r>
              <a:rPr lang="en-GB" sz="3000" dirty="0" err="1" smtClean="0"/>
              <a:t>eksisteeri</a:t>
            </a:r>
            <a:endParaRPr lang="en-GB" sz="3000" dirty="0" smtClean="0"/>
          </a:p>
          <a:p>
            <a:r>
              <a:rPr lang="en-GB" sz="3000" dirty="0" err="1" smtClean="0"/>
              <a:t>Faili</a:t>
            </a:r>
            <a:r>
              <a:rPr lang="en-GB" sz="3000" dirty="0" smtClean="0"/>
              <a:t> </a:t>
            </a:r>
            <a:r>
              <a:rPr lang="en-GB" sz="3000" dirty="0" err="1" smtClean="0"/>
              <a:t>ei</a:t>
            </a:r>
            <a:r>
              <a:rPr lang="en-GB" sz="3000" dirty="0" smtClean="0"/>
              <a:t> </a:t>
            </a:r>
            <a:r>
              <a:rPr lang="en-GB" sz="3000" dirty="0" err="1" smtClean="0"/>
              <a:t>saa</a:t>
            </a:r>
            <a:r>
              <a:rPr lang="en-GB" sz="3000" dirty="0" smtClean="0"/>
              <a:t> </a:t>
            </a:r>
            <a:r>
              <a:rPr lang="en-GB" sz="3000" dirty="0" err="1" smtClean="0"/>
              <a:t>kirjutada</a:t>
            </a:r>
            <a:r>
              <a:rPr lang="en-GB" sz="3000" dirty="0" smtClean="0"/>
              <a:t>/</a:t>
            </a:r>
            <a:r>
              <a:rPr lang="en-GB" sz="3000" dirty="0" err="1" smtClean="0"/>
              <a:t>lugeda</a:t>
            </a:r>
            <a:endParaRPr lang="en-GB" sz="3000" dirty="0" smtClean="0"/>
          </a:p>
          <a:p>
            <a:endParaRPr lang="en-GB" sz="3000" dirty="0"/>
          </a:p>
          <a:p>
            <a:r>
              <a:rPr lang="en-GB" sz="3000" dirty="0" err="1" smtClean="0"/>
              <a:t>Nulliga</a:t>
            </a:r>
            <a:r>
              <a:rPr lang="en-GB" sz="3000" dirty="0" smtClean="0"/>
              <a:t> </a:t>
            </a:r>
            <a:r>
              <a:rPr lang="en-GB" sz="3000" dirty="0" err="1" smtClean="0"/>
              <a:t>jagamine</a:t>
            </a:r>
            <a:endParaRPr lang="en-GB" sz="3000" dirty="0" smtClean="0"/>
          </a:p>
          <a:p>
            <a:r>
              <a:rPr lang="en-GB" sz="3000" dirty="0" err="1" smtClean="0"/>
              <a:t>Järjendist</a:t>
            </a:r>
            <a:r>
              <a:rPr lang="en-GB" sz="3000" dirty="0" smtClean="0"/>
              <a:t> vale </a:t>
            </a:r>
            <a:r>
              <a:rPr lang="en-GB" sz="3000" dirty="0" err="1" smtClean="0"/>
              <a:t>indeksiga</a:t>
            </a:r>
            <a:r>
              <a:rPr lang="en-GB" sz="3000" dirty="0" smtClean="0"/>
              <a:t> </a:t>
            </a:r>
            <a:r>
              <a:rPr lang="en-GB" sz="3000" dirty="0" err="1" smtClean="0"/>
              <a:t>elemendi</a:t>
            </a:r>
            <a:r>
              <a:rPr lang="en-GB" sz="3000" dirty="0" smtClean="0"/>
              <a:t> </a:t>
            </a:r>
            <a:r>
              <a:rPr lang="en-GB" sz="3000" dirty="0" err="1" smtClean="0"/>
              <a:t>küsimine</a:t>
            </a:r>
            <a:endParaRPr lang="en-GB" sz="3000" dirty="0" smtClean="0"/>
          </a:p>
          <a:p>
            <a:endParaRPr lang="en-GB" sz="3000" dirty="0" smtClean="0"/>
          </a:p>
          <a:p>
            <a:r>
              <a:rPr lang="en-GB" sz="3000" dirty="0" err="1" smtClean="0"/>
              <a:t>Ja</a:t>
            </a:r>
            <a:r>
              <a:rPr lang="en-GB" sz="3000" dirty="0" smtClean="0"/>
              <a:t> </a:t>
            </a:r>
            <a:r>
              <a:rPr lang="en-GB" sz="3000" dirty="0" err="1" smtClean="0"/>
              <a:t>veel</a:t>
            </a:r>
            <a:r>
              <a:rPr lang="en-GB" sz="3000" dirty="0" smtClean="0"/>
              <a:t> </a:t>
            </a:r>
            <a:r>
              <a:rPr lang="en-GB" sz="3000" dirty="0" err="1" smtClean="0"/>
              <a:t>palju</a:t>
            </a:r>
            <a:r>
              <a:rPr lang="en-GB" sz="3000" dirty="0" smtClean="0"/>
              <a:t> </a:t>
            </a:r>
            <a:r>
              <a:rPr lang="en-GB" sz="3000" dirty="0" err="1" smtClean="0"/>
              <a:t>teisi</a:t>
            </a:r>
            <a:endParaRPr lang="en-GB" sz="300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79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6372200" y="4359443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t-EE" sz="3200" dirty="0" smtClean="0"/>
              <a:t>Kas </a:t>
            </a:r>
            <a:r>
              <a:rPr lang="et-EE" sz="3200" dirty="0" err="1" smtClean="0"/>
              <a:t>kompileerub</a:t>
            </a:r>
            <a:r>
              <a:rPr lang="et-EE" sz="3200" dirty="0" smtClean="0"/>
              <a:t>?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11560" y="3977680"/>
            <a:ext cx="6444208" cy="288032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Ei</a:t>
            </a:r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377880" y="4120766"/>
            <a:ext cx="292100" cy="2921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52"/>
          <p:cNvSpPr>
            <a:spLocks noChangeArrowheads="1"/>
          </p:cNvSpPr>
          <p:nvPr/>
        </p:nvSpPr>
        <p:spPr bwMode="auto">
          <a:xfrm>
            <a:off x="351888" y="1419129"/>
            <a:ext cx="7661072" cy="19389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ErindiTest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814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Kompileerub</a:t>
            </a:r>
            <a:r>
              <a:rPr lang="et-EE" dirty="0" smtClean="0"/>
              <a:t>, aga tööle ei hakka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351888" y="1419129"/>
            <a:ext cx="7661072" cy="19389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ErindiTest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293096"/>
            <a:ext cx="9019002" cy="792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43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6259335" y="4295958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t-EE" sz="3200" dirty="0" smtClean="0"/>
              <a:t>Kas </a:t>
            </a:r>
            <a:r>
              <a:rPr lang="et-EE" sz="3200" dirty="0" err="1" smtClean="0"/>
              <a:t>kompileerub</a:t>
            </a:r>
            <a:r>
              <a:rPr lang="et-EE" sz="3200" dirty="0" smtClean="0"/>
              <a:t>?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11560" y="3977680"/>
            <a:ext cx="6444208" cy="288032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Ei</a:t>
            </a:r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377880" y="4120766"/>
            <a:ext cx="292100" cy="2921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53"/>
          <p:cNvSpPr>
            <a:spLocks noChangeArrowheads="1"/>
          </p:cNvSpPr>
          <p:nvPr/>
        </p:nvSpPr>
        <p:spPr bwMode="auto">
          <a:xfrm>
            <a:off x="423879" y="1268760"/>
            <a:ext cx="7661072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ErindiTest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arvud = {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(arvud[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536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Kompileerub</a:t>
            </a:r>
            <a:r>
              <a:rPr lang="et-EE" dirty="0" smtClean="0"/>
              <a:t>, aga tööle ei hakka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3"/>
          <p:cNvSpPr>
            <a:spLocks noChangeArrowheads="1"/>
          </p:cNvSpPr>
          <p:nvPr/>
        </p:nvSpPr>
        <p:spPr bwMode="auto">
          <a:xfrm>
            <a:off x="741464" y="1628800"/>
            <a:ext cx="7661072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ErindiTest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arvud = {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(arvud[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437112"/>
            <a:ext cx="8964488" cy="692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46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32000"/>
          </a:xfrm>
        </p:spPr>
        <p:txBody>
          <a:bodyPr>
            <a:normAutofit/>
          </a:bodyPr>
          <a:lstStyle/>
          <a:p>
            <a:r>
              <a:rPr lang="en-GB" sz="4400" dirty="0" err="1" smtClean="0"/>
              <a:t>Er</a:t>
            </a:r>
            <a:r>
              <a:rPr lang="et-EE" sz="4400" dirty="0" smtClean="0"/>
              <a:t>i</a:t>
            </a:r>
            <a:r>
              <a:rPr lang="en-GB" sz="4400" dirty="0" err="1" smtClean="0"/>
              <a:t>olukorrad</a:t>
            </a:r>
            <a:r>
              <a:rPr lang="en-GB" sz="4400" dirty="0" smtClean="0"/>
              <a:t> Javas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</a:pP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t-EE" sz="3200" dirty="0" smtClean="0">
                <a:solidFill>
                  <a:prstClr val="black"/>
                </a:solidFill>
              </a:rPr>
              <a:t>Tõrked (</a:t>
            </a:r>
            <a:r>
              <a:rPr lang="en-US" sz="32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Throwable</a:t>
            </a:r>
            <a:r>
              <a:rPr lang="et-EE" sz="3200" dirty="0" smtClean="0">
                <a:solidFill>
                  <a:prstClr val="black"/>
                </a:solidFill>
              </a:rPr>
              <a:t>)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742950" lvl="1" indent="-285750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t-EE" sz="2800" dirty="0">
                <a:solidFill>
                  <a:prstClr val="black"/>
                </a:solidFill>
              </a:rPr>
              <a:t>vead </a:t>
            </a:r>
            <a:r>
              <a:rPr lang="et-EE" sz="2800" dirty="0" smtClean="0">
                <a:solidFill>
                  <a:prstClr val="black"/>
                </a:solidFill>
              </a:rPr>
              <a:t>(</a:t>
            </a: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Error</a:t>
            </a:r>
            <a:r>
              <a:rPr lang="et-EE" sz="2800" dirty="0">
                <a:solidFill>
                  <a:prstClr val="black"/>
                </a:solidFill>
                <a:cs typeface="Courier New" pitchFamily="49" charset="0"/>
              </a:rPr>
              <a:t>)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t-EE" sz="2800" dirty="0" smtClean="0">
                <a:solidFill>
                  <a:prstClr val="black"/>
                </a:solidFill>
              </a:rPr>
              <a:t>erindid (</a:t>
            </a: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Exception</a:t>
            </a:r>
            <a:r>
              <a:rPr lang="et-EE" sz="2800" dirty="0">
                <a:solidFill>
                  <a:prstClr val="black"/>
                </a:solidFill>
                <a:cs typeface="Courier New" pitchFamily="49" charset="0"/>
              </a:rPr>
              <a:t>)</a:t>
            </a:r>
            <a:endParaRPr lang="et-EE" sz="28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ct val="20000"/>
              </a:spcBef>
            </a:pPr>
            <a:r>
              <a:rPr lang="et-EE" sz="2400" dirty="0">
                <a:solidFill>
                  <a:prstClr val="black"/>
                </a:solidFill>
                <a:cs typeface="Courier New" pitchFamily="49" charset="0"/>
              </a:rPr>
              <a:t>mittekontrollitavad </a:t>
            </a:r>
            <a:r>
              <a:rPr lang="et-EE" sz="2400" dirty="0" smtClean="0">
                <a:solidFill>
                  <a:prstClr val="black"/>
                </a:solidFill>
                <a:cs typeface="Courier New" pitchFamily="49" charset="0"/>
              </a:rPr>
              <a:t>(</a:t>
            </a:r>
            <a:r>
              <a:rPr lang="et-EE" sz="2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RuntimeException</a:t>
            </a:r>
            <a:r>
              <a:rPr lang="et-EE" sz="2400" dirty="0">
                <a:solidFill>
                  <a:prstClr val="black"/>
                </a:solidFill>
                <a:cs typeface="Courier New" pitchFamily="49" charset="0"/>
              </a:rPr>
              <a:t>)</a:t>
            </a:r>
          </a:p>
          <a:p>
            <a:pPr marL="1143000" lvl="2" indent="-228600" defTabSz="914400">
              <a:lnSpc>
                <a:spcPct val="100000"/>
              </a:lnSpc>
              <a:spcBef>
                <a:spcPct val="20000"/>
              </a:spcBef>
            </a:pPr>
            <a:r>
              <a:rPr lang="et-EE" sz="2400" dirty="0">
                <a:solidFill>
                  <a:prstClr val="black"/>
                </a:solidFill>
                <a:cs typeface="Courier New" pitchFamily="49" charset="0"/>
              </a:rPr>
              <a:t>kontrollitavad (kompilaator leiab)</a:t>
            </a:r>
            <a:endParaRPr lang="en-US" sz="2400" dirty="0">
              <a:solidFill>
                <a:prstClr val="black"/>
              </a:solidFill>
              <a:cs typeface="Courier New" pitchFamily="49" charset="0"/>
            </a:endParaRPr>
          </a:p>
          <a:p>
            <a:endParaRPr lang="en-GB" sz="270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29</a:t>
            </a:fld>
            <a:endParaRPr lang="et-EE"/>
          </a:p>
        </p:txBody>
      </p:sp>
      <p:sp>
        <p:nvSpPr>
          <p:cNvPr id="5" name="Ristkülik 4"/>
          <p:cNvSpPr/>
          <p:nvPr/>
        </p:nvSpPr>
        <p:spPr>
          <a:xfrm>
            <a:off x="87613" y="5949280"/>
            <a:ext cx="887687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700" dirty="0">
                <a:hlinkClick r:id="rId2"/>
              </a:rPr>
              <a:t>https://</a:t>
            </a:r>
            <a:r>
              <a:rPr lang="et-EE" sz="1700" dirty="0" smtClean="0">
                <a:hlinkClick r:id="rId2"/>
              </a:rPr>
              <a:t>docs.oracle.com/en/java/javase/11/docs/api/java.base/java/lang/Throwable.html</a:t>
            </a:r>
            <a:endParaRPr lang="et-EE" sz="1700" dirty="0" smtClean="0"/>
          </a:p>
          <a:p>
            <a:r>
              <a:rPr lang="et-EE" sz="1700" dirty="0">
                <a:hlinkClick r:id="rId3"/>
              </a:rPr>
              <a:t>https://</a:t>
            </a:r>
            <a:r>
              <a:rPr lang="et-EE" sz="1700" dirty="0" smtClean="0">
                <a:hlinkClick r:id="rId3"/>
              </a:rPr>
              <a:t>docs.oracle.com/en/java/javase/11/docs/api/java.base/java/lang/Exception.html</a:t>
            </a:r>
            <a:endParaRPr lang="et-EE" sz="1700" dirty="0" smtClean="0"/>
          </a:p>
          <a:p>
            <a:r>
              <a:rPr lang="et-EE" sz="1700" dirty="0">
                <a:hlinkClick r:id="rId4"/>
              </a:rPr>
              <a:t>https://</a:t>
            </a:r>
            <a:r>
              <a:rPr lang="et-EE" sz="1700" dirty="0" smtClean="0">
                <a:hlinkClick r:id="rId4"/>
              </a:rPr>
              <a:t>docs.oracle.com/en/java/javase/11/docs/api/java.base/java/lang/RuntimeException.html</a:t>
            </a:r>
            <a:endParaRPr lang="et-EE" sz="1700" dirty="0"/>
          </a:p>
        </p:txBody>
      </p:sp>
    </p:spTree>
    <p:extLst>
      <p:ext uri="{BB962C8B-B14F-4D97-AF65-F5344CB8AC3E}">
        <p14:creationId xmlns:p14="http://schemas.microsoft.com/office/powerpoint/2010/main" val="3743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PQuestion"/>
          <p:cNvSpPr>
            <a:spLocks noGrp="1"/>
          </p:cNvSpPr>
          <p:nvPr>
            <p:ph type="title"/>
          </p:nvPr>
        </p:nvSpPr>
        <p:spPr>
          <a:xfrm>
            <a:off x="0" y="274637"/>
            <a:ext cx="8892480" cy="1143000"/>
          </a:xfrm>
        </p:spPr>
        <p:txBody>
          <a:bodyPr>
            <a:noAutofit/>
          </a:bodyPr>
          <a:lstStyle/>
          <a:p>
            <a:r>
              <a:rPr lang="et-EE" sz="3600" dirty="0" smtClean="0"/>
              <a:t>Umbes mitu tundi tegelesite eelmisel nädalal selle ainega (</a:t>
            </a:r>
            <a:r>
              <a:rPr lang="et-EE" sz="3600" dirty="0" err="1" smtClean="0"/>
              <a:t>loeng+praktikum+iseseisvalt</a:t>
            </a:r>
            <a:r>
              <a:rPr lang="et-EE" sz="3600" dirty="0" smtClean="0"/>
              <a:t>)? 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830387"/>
            <a:ext cx="4114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0-2 tundi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2-4 tundi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4-6 tundi 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6-8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8-10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10-12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12-14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üle 14 tunni</a:t>
            </a:r>
          </a:p>
        </p:txBody>
      </p:sp>
      <p:sp>
        <p:nvSpPr>
          <p:cNvPr id="5" name="TPChart"/>
          <p:cNvSpPr/>
          <p:nvPr>
            <p:custDataLst>
              <p:tags r:id="rId3"/>
            </p:custDataLst>
          </p:nvPr>
        </p:nvSpPr>
        <p:spPr>
          <a:xfrm>
            <a:off x="4067944" y="17145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4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istkülik 4"/>
          <p:cNvSpPr/>
          <p:nvPr/>
        </p:nvSpPr>
        <p:spPr>
          <a:xfrm>
            <a:off x="3141718" y="506308"/>
            <a:ext cx="23762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 err="1">
                <a:solidFill>
                  <a:prstClr val="black"/>
                </a:solidFill>
              </a:rPr>
              <a:t>Throwable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 useBgFill="1">
        <p:nvSpPr>
          <p:cNvPr id="13" name="Ristkülik 12"/>
          <p:cNvSpPr/>
          <p:nvPr/>
        </p:nvSpPr>
        <p:spPr>
          <a:xfrm>
            <a:off x="1485534" y="1226388"/>
            <a:ext cx="15121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 err="1">
                <a:solidFill>
                  <a:prstClr val="black"/>
                </a:solidFill>
              </a:rPr>
              <a:t>Error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 useBgFill="1">
        <p:nvSpPr>
          <p:cNvPr id="14" name="Ristkülik 13"/>
          <p:cNvSpPr/>
          <p:nvPr/>
        </p:nvSpPr>
        <p:spPr>
          <a:xfrm>
            <a:off x="4077822" y="1226388"/>
            <a:ext cx="25922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 err="1">
                <a:solidFill>
                  <a:srgbClr val="FF0000"/>
                </a:solidFill>
              </a:rPr>
              <a:t>Exception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 useBgFill="1">
        <p:nvSpPr>
          <p:cNvPr id="15" name="Ristkülik 14"/>
          <p:cNvSpPr/>
          <p:nvPr/>
        </p:nvSpPr>
        <p:spPr>
          <a:xfrm>
            <a:off x="261398" y="2450524"/>
            <a:ext cx="25557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black"/>
                </a:solidFill>
              </a:rPr>
              <a:t>VirtualMachine</a:t>
            </a:r>
            <a:r>
              <a:rPr lang="et-EE" sz="2000" b="1" dirty="0" err="1">
                <a:solidFill>
                  <a:prstClr val="black"/>
                </a:solidFill>
              </a:rPr>
              <a:t>Error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 useBgFill="1">
        <p:nvSpPr>
          <p:cNvPr id="16" name="Ristkülik 15"/>
          <p:cNvSpPr/>
          <p:nvPr/>
        </p:nvSpPr>
        <p:spPr>
          <a:xfrm>
            <a:off x="261398" y="1946468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Linkage</a:t>
            </a:r>
            <a:r>
              <a:rPr lang="et-EE" sz="2000" b="1" dirty="0" err="1">
                <a:solidFill>
                  <a:prstClr val="black"/>
                </a:solidFill>
              </a:rPr>
              <a:t>Error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 useBgFill="1">
        <p:nvSpPr>
          <p:cNvPr id="17" name="Ristkülik 16"/>
          <p:cNvSpPr/>
          <p:nvPr/>
        </p:nvSpPr>
        <p:spPr>
          <a:xfrm>
            <a:off x="981478" y="4898796"/>
            <a:ext cx="35283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black"/>
                </a:solidFill>
              </a:rPr>
              <a:t>IndexOutOfBoundsException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 useBgFill="1">
        <p:nvSpPr>
          <p:cNvPr id="18" name="Ristkülik 17"/>
          <p:cNvSpPr/>
          <p:nvPr/>
        </p:nvSpPr>
        <p:spPr>
          <a:xfrm>
            <a:off x="1053486" y="4394740"/>
            <a:ext cx="29523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black"/>
                </a:solidFill>
              </a:rPr>
              <a:t>NullPointer</a:t>
            </a:r>
            <a:r>
              <a:rPr lang="et-EE" sz="2000" b="1" dirty="0" err="1">
                <a:solidFill>
                  <a:prstClr val="black"/>
                </a:solidFill>
              </a:rPr>
              <a:t>Exception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 useBgFill="1">
        <p:nvSpPr>
          <p:cNvPr id="19" name="Ristkülik 18"/>
          <p:cNvSpPr/>
          <p:nvPr/>
        </p:nvSpPr>
        <p:spPr>
          <a:xfrm>
            <a:off x="1053486" y="3890684"/>
            <a:ext cx="25922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Arithmetic</a:t>
            </a:r>
            <a:r>
              <a:rPr lang="et-EE" sz="2000" b="1" dirty="0" err="1">
                <a:solidFill>
                  <a:prstClr val="black"/>
                </a:solidFill>
              </a:rPr>
              <a:t>Exception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 useBgFill="1">
        <p:nvSpPr>
          <p:cNvPr id="20" name="Ristkülik 19"/>
          <p:cNvSpPr/>
          <p:nvPr/>
        </p:nvSpPr>
        <p:spPr>
          <a:xfrm>
            <a:off x="2133606" y="3170604"/>
            <a:ext cx="23042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Runtime</a:t>
            </a:r>
            <a:r>
              <a:rPr lang="et-EE" sz="2000" b="1" dirty="0" err="1">
                <a:solidFill>
                  <a:prstClr val="black"/>
                </a:solidFill>
              </a:rPr>
              <a:t>Exception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 useBgFill="1">
        <p:nvSpPr>
          <p:cNvPr id="22" name="Ristkülik 21"/>
          <p:cNvSpPr/>
          <p:nvPr/>
        </p:nvSpPr>
        <p:spPr>
          <a:xfrm>
            <a:off x="5013926" y="2450524"/>
            <a:ext cx="20882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IO</a:t>
            </a:r>
            <a:r>
              <a:rPr lang="et-EE" sz="2000" b="1" dirty="0" err="1">
                <a:solidFill>
                  <a:srgbClr val="FF0000"/>
                </a:solidFill>
              </a:rPr>
              <a:t>Exception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 useBgFill="1">
        <p:nvSpPr>
          <p:cNvPr id="23" name="Ristkülik 22"/>
          <p:cNvSpPr/>
          <p:nvPr/>
        </p:nvSpPr>
        <p:spPr>
          <a:xfrm>
            <a:off x="5013926" y="3386628"/>
            <a:ext cx="26997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FileNotFound</a:t>
            </a:r>
            <a:r>
              <a:rPr lang="et-EE" sz="2000" b="1" dirty="0" err="1">
                <a:solidFill>
                  <a:srgbClr val="FF0000"/>
                </a:solidFill>
              </a:rPr>
              <a:t>Exception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 useBgFill="1">
        <p:nvSpPr>
          <p:cNvPr id="24" name="Ristkülik 23"/>
          <p:cNvSpPr/>
          <p:nvPr/>
        </p:nvSpPr>
        <p:spPr>
          <a:xfrm>
            <a:off x="7246174" y="2450524"/>
            <a:ext cx="18002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MingiErind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6" name="Sirgkonnektor 25"/>
          <p:cNvCxnSpPr/>
          <p:nvPr/>
        </p:nvCxnSpPr>
        <p:spPr>
          <a:xfrm flipH="1">
            <a:off x="4913193" y="1946468"/>
            <a:ext cx="28725" cy="3312368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03915" y="5762892"/>
            <a:ext cx="2648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m</a:t>
            </a:r>
            <a:r>
              <a:rPr lang="en-US" sz="2400" dirty="0" err="1" smtClean="0">
                <a:solidFill>
                  <a:prstClr val="black"/>
                </a:solidFill>
              </a:rPr>
              <a:t>ittekontrollitavad</a:t>
            </a:r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</a:rPr>
              <a:t>RuntimeException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42018" y="5726892"/>
            <a:ext cx="2544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kontrollitavad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(kompilaator leiab)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31" name="Sirge noolkonnektor 30"/>
          <p:cNvCxnSpPr/>
          <p:nvPr/>
        </p:nvCxnSpPr>
        <p:spPr>
          <a:xfrm flipV="1">
            <a:off x="2133606" y="866348"/>
            <a:ext cx="1008112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irge noolkonnektor 34"/>
          <p:cNvCxnSpPr/>
          <p:nvPr/>
        </p:nvCxnSpPr>
        <p:spPr>
          <a:xfrm flipV="1">
            <a:off x="3501758" y="1586428"/>
            <a:ext cx="936104" cy="15841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irge noolkonnektor 36"/>
          <p:cNvCxnSpPr/>
          <p:nvPr/>
        </p:nvCxnSpPr>
        <p:spPr>
          <a:xfrm flipV="1">
            <a:off x="2493646" y="1586428"/>
            <a:ext cx="0" cy="8640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irge noolkonnektor 37"/>
          <p:cNvCxnSpPr/>
          <p:nvPr/>
        </p:nvCxnSpPr>
        <p:spPr>
          <a:xfrm flipH="1" flipV="1">
            <a:off x="5517982" y="866348"/>
            <a:ext cx="648072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irge noolkonnektor 40"/>
          <p:cNvCxnSpPr/>
          <p:nvPr/>
        </p:nvCxnSpPr>
        <p:spPr>
          <a:xfrm flipV="1">
            <a:off x="1845574" y="1586428"/>
            <a:ext cx="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irge noolkonnektor 45"/>
          <p:cNvCxnSpPr/>
          <p:nvPr/>
        </p:nvCxnSpPr>
        <p:spPr>
          <a:xfrm flipV="1">
            <a:off x="4293846" y="3530644"/>
            <a:ext cx="0" cy="13681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irge noolkonnektor 47"/>
          <p:cNvCxnSpPr/>
          <p:nvPr/>
        </p:nvCxnSpPr>
        <p:spPr>
          <a:xfrm flipV="1">
            <a:off x="3141718" y="3530644"/>
            <a:ext cx="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irge noolkonnektor 48"/>
          <p:cNvCxnSpPr/>
          <p:nvPr/>
        </p:nvCxnSpPr>
        <p:spPr>
          <a:xfrm flipV="1">
            <a:off x="3789790" y="3530644"/>
            <a:ext cx="0" cy="8640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irge noolkonnektor 51"/>
          <p:cNvCxnSpPr/>
          <p:nvPr/>
        </p:nvCxnSpPr>
        <p:spPr>
          <a:xfrm flipV="1">
            <a:off x="6742118" y="2810564"/>
            <a:ext cx="0" cy="5760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irge noolkonnektor 53"/>
          <p:cNvCxnSpPr/>
          <p:nvPr/>
        </p:nvCxnSpPr>
        <p:spPr>
          <a:xfrm flipH="1" flipV="1">
            <a:off x="5950030" y="1586428"/>
            <a:ext cx="720080" cy="8640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irge noolkonnektor 55"/>
          <p:cNvCxnSpPr/>
          <p:nvPr/>
        </p:nvCxnSpPr>
        <p:spPr>
          <a:xfrm flipH="1" flipV="1">
            <a:off x="6382078" y="1586428"/>
            <a:ext cx="1296144" cy="8640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886700" cy="868638"/>
          </a:xfrm>
        </p:spPr>
        <p:txBody>
          <a:bodyPr>
            <a:normAutofit/>
          </a:bodyPr>
          <a:lstStyle/>
          <a:p>
            <a:r>
              <a:rPr lang="en-GB" dirty="0" err="1" smtClean="0"/>
              <a:t>Er</a:t>
            </a:r>
            <a:r>
              <a:rPr lang="et-EE" dirty="0" smtClean="0"/>
              <a:t>i</a:t>
            </a:r>
            <a:r>
              <a:rPr lang="en-GB" dirty="0" err="1" smtClean="0"/>
              <a:t>olukorra</a:t>
            </a:r>
            <a:r>
              <a:rPr lang="en-GB" dirty="0" smtClean="0"/>
              <a:t> </a:t>
            </a:r>
            <a:r>
              <a:rPr lang="en-GB" dirty="0" err="1"/>
              <a:t>lahendamine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262" y="1381999"/>
            <a:ext cx="8435280" cy="5071337"/>
          </a:xfrm>
        </p:spPr>
        <p:txBody>
          <a:bodyPr>
            <a:normAutofit/>
          </a:bodyPr>
          <a:lstStyle/>
          <a:p>
            <a:r>
              <a:rPr lang="en-GB" sz="3000" dirty="0" err="1" smtClean="0"/>
              <a:t>Lahendame</a:t>
            </a:r>
            <a:r>
              <a:rPr lang="en-GB" sz="3000" dirty="0" smtClean="0"/>
              <a:t> </a:t>
            </a:r>
            <a:r>
              <a:rPr lang="en-GB" sz="3000" dirty="0" err="1" smtClean="0"/>
              <a:t>probleemi</a:t>
            </a:r>
            <a:r>
              <a:rPr lang="en-GB" sz="3000" dirty="0" smtClean="0"/>
              <a:t> </a:t>
            </a:r>
            <a:r>
              <a:rPr lang="en-GB" sz="3000" dirty="0" err="1" smtClean="0"/>
              <a:t>kohapeal</a:t>
            </a:r>
            <a:r>
              <a:rPr lang="et-EE" sz="3000" dirty="0" smtClean="0"/>
              <a:t> (erindi püüdmine)</a:t>
            </a:r>
            <a:endParaRPr lang="en-GB" sz="3000" dirty="0" smtClean="0"/>
          </a:p>
          <a:p>
            <a:pPr marL="400050" lvl="1" indent="0">
              <a:buNone/>
            </a:pPr>
            <a:r>
              <a:rPr lang="en-US" altLang="en-US" sz="25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 </a:t>
            </a:r>
            <a:r>
              <a:rPr lang="en-US" altLang="en-US" sz="25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t-EE" altLang="en-US" sz="25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altLang="en-US" sz="25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en-US" sz="25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KOOD </a:t>
            </a:r>
            <a:r>
              <a:rPr lang="en-US" altLang="en-US" sz="25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endParaRPr lang="et-EE" altLang="en-US" sz="2500" i="1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altLang="en-US" sz="25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altLang="en-US" sz="25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5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5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 </a:t>
            </a:r>
            <a:r>
              <a:rPr lang="en-US" altLang="en-US" sz="2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(Exception e</a:t>
            </a:r>
            <a:r>
              <a:rPr lang="en-US" altLang="en-US" sz="25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endParaRPr lang="et-EE" altLang="en-US" sz="25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altLang="en-US" sz="25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en-US" sz="25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LAHENDUS </a:t>
            </a:r>
            <a:r>
              <a:rPr lang="en-US" altLang="en-US" sz="25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endParaRPr lang="et-EE" altLang="en-US" sz="2500" i="1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altLang="en-US" sz="25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2900" dirty="0">
              <a:latin typeface="Arial" panose="020B0604020202020204" pitchFamily="34" charset="0"/>
            </a:endParaRPr>
          </a:p>
          <a:p>
            <a:pPr marL="514350" indent="-514350"/>
            <a:endParaRPr lang="en-US" sz="3000" dirty="0" smtClean="0"/>
          </a:p>
          <a:p>
            <a:pPr marL="514350" indent="-514350"/>
            <a:r>
              <a:rPr lang="en-US" sz="3000" dirty="0" err="1" smtClean="0"/>
              <a:t>Suuname</a:t>
            </a:r>
            <a:r>
              <a:rPr lang="en-US" sz="3000" dirty="0" smtClean="0"/>
              <a:t> </a:t>
            </a:r>
            <a:r>
              <a:rPr lang="en-US" sz="3000" dirty="0" err="1" smtClean="0"/>
              <a:t>erindi</a:t>
            </a:r>
            <a:r>
              <a:rPr lang="en-US" sz="3000" dirty="0" smtClean="0"/>
              <a:t> </a:t>
            </a:r>
            <a:r>
              <a:rPr lang="en-US" sz="3000" dirty="0" err="1" smtClean="0"/>
              <a:t>edasi</a:t>
            </a:r>
            <a:endParaRPr lang="en-US" sz="3000" dirty="0" smtClean="0"/>
          </a:p>
          <a:p>
            <a:pPr marL="400050" lvl="1" indent="0">
              <a:buNone/>
            </a:pPr>
            <a:r>
              <a:rPr lang="en-US" altLang="en-US" sz="25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throws </a:t>
            </a:r>
            <a:r>
              <a:rPr lang="en-US" altLang="en-US" sz="25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Exception{</a:t>
            </a:r>
            <a:r>
              <a:rPr lang="en-US" altLang="en-US" sz="25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/*...*/</a:t>
            </a:r>
            <a:r>
              <a:rPr lang="en-US" altLang="en-US" sz="25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500" dirty="0" smtClean="0"/>
          </a:p>
          <a:p>
            <a:pPr marL="914400" lvl="1" indent="-514350"/>
            <a:endParaRPr lang="en-US" sz="2600" dirty="0" smtClean="0"/>
          </a:p>
          <a:p>
            <a:pPr marL="342900" lvl="1" indent="0">
              <a:buNone/>
            </a:pPr>
            <a:endParaRPr lang="en-GB" sz="2300" dirty="0" smtClean="0"/>
          </a:p>
          <a:p>
            <a:pPr marL="514350" indent="-514350">
              <a:buFont typeface="+mj-lt"/>
              <a:buAutoNum type="arabicPeriod"/>
            </a:pPr>
            <a:endParaRPr lang="en-GB" sz="270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836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32000"/>
          </a:xfrm>
        </p:spPr>
        <p:txBody>
          <a:bodyPr>
            <a:normAutofit/>
          </a:bodyPr>
          <a:lstStyle/>
          <a:p>
            <a:pPr algn="l"/>
            <a:r>
              <a:rPr lang="en-GB" sz="4400" dirty="0" err="1" smtClean="0"/>
              <a:t>Erindi</a:t>
            </a:r>
            <a:r>
              <a:rPr lang="en-GB" sz="4400" dirty="0" smtClean="0"/>
              <a:t> </a:t>
            </a:r>
            <a:r>
              <a:rPr lang="en-GB" sz="4400" dirty="0" err="1" smtClean="0"/>
              <a:t>püüdmata</a:t>
            </a:r>
            <a:r>
              <a:rPr lang="en-GB" sz="4400" dirty="0" smtClean="0"/>
              <a:t> </a:t>
            </a:r>
            <a:r>
              <a:rPr lang="en-GB" sz="4400" dirty="0" err="1" smtClean="0"/>
              <a:t>jätmine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/>
          </a:bodyPr>
          <a:lstStyle/>
          <a:p>
            <a:endParaRPr lang="en-GB" sz="3000" dirty="0" smtClean="0"/>
          </a:p>
          <a:p>
            <a:r>
              <a:rPr lang="en-GB" sz="3000" dirty="0" err="1" smtClean="0"/>
              <a:t>Kui</a:t>
            </a:r>
            <a:r>
              <a:rPr lang="en-GB" sz="3000" dirty="0" smtClean="0"/>
              <a:t> </a:t>
            </a:r>
            <a:r>
              <a:rPr lang="en-GB" sz="3000" dirty="0" err="1" smtClean="0"/>
              <a:t>erindit</a:t>
            </a:r>
            <a:r>
              <a:rPr lang="en-GB" sz="3000" dirty="0" smtClean="0"/>
              <a:t> </a:t>
            </a:r>
            <a:r>
              <a:rPr lang="en-GB" sz="3000" dirty="0" err="1" smtClean="0"/>
              <a:t>kinni</a:t>
            </a:r>
            <a:r>
              <a:rPr lang="en-GB" sz="3000" dirty="0" smtClean="0"/>
              <a:t> </a:t>
            </a:r>
            <a:r>
              <a:rPr lang="en-GB" sz="3000" dirty="0" err="1" smtClean="0"/>
              <a:t>ei</a:t>
            </a:r>
            <a:r>
              <a:rPr lang="en-GB" sz="3000" dirty="0" smtClean="0"/>
              <a:t> </a:t>
            </a:r>
            <a:r>
              <a:rPr lang="en-GB" sz="3000" dirty="0" err="1" smtClean="0"/>
              <a:t>püüa</a:t>
            </a:r>
            <a:r>
              <a:rPr lang="en-GB" sz="3000" dirty="0" smtClean="0"/>
              <a:t>,</a:t>
            </a:r>
            <a:r>
              <a:rPr lang="et-EE" sz="3000" dirty="0" smtClean="0"/>
              <a:t> </a:t>
            </a:r>
            <a:r>
              <a:rPr lang="en-GB" sz="3000" dirty="0" err="1" smtClean="0"/>
              <a:t>siis</a:t>
            </a:r>
            <a:r>
              <a:rPr lang="en-GB" sz="3000" dirty="0" smtClean="0"/>
              <a:t> </a:t>
            </a:r>
            <a:r>
              <a:rPr lang="en-GB" sz="3000" dirty="0" err="1" smtClean="0"/>
              <a:t>püüab</a:t>
            </a:r>
            <a:r>
              <a:rPr lang="en-GB" sz="3000" dirty="0" smtClean="0"/>
              <a:t> Java </a:t>
            </a:r>
            <a:r>
              <a:rPr lang="en-GB" sz="3000" dirty="0" err="1" smtClean="0"/>
              <a:t>käituskeskkond</a:t>
            </a:r>
            <a:r>
              <a:rPr lang="en-GB" sz="3000" dirty="0" smtClean="0"/>
              <a:t> </a:t>
            </a:r>
            <a:r>
              <a:rPr lang="en-GB" sz="3000" dirty="0" err="1" smtClean="0"/>
              <a:t>ise</a:t>
            </a:r>
            <a:endParaRPr lang="en-US" sz="2600" dirty="0" smtClean="0"/>
          </a:p>
          <a:p>
            <a:pPr marL="342900" lvl="1" indent="0">
              <a:buNone/>
            </a:pPr>
            <a:endParaRPr lang="en-GB" sz="2300" dirty="0" smtClean="0"/>
          </a:p>
          <a:p>
            <a:pPr marL="514350" indent="-514350">
              <a:buFont typeface="+mj-lt"/>
              <a:buAutoNum type="arabicPeriod"/>
            </a:pPr>
            <a:endParaRPr lang="en-GB" sz="270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237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Kontrollitavate</a:t>
            </a:r>
            <a:r>
              <a:rPr lang="fi-FI" dirty="0" smtClean="0"/>
              <a:t> </a:t>
            </a:r>
            <a:r>
              <a:rPr lang="fi-FI" dirty="0"/>
              <a:t>ja </a:t>
            </a:r>
            <a:r>
              <a:rPr lang="fi-FI" dirty="0" err="1"/>
              <a:t>mittekontrollitavate</a:t>
            </a:r>
            <a:r>
              <a:rPr lang="fi-FI" dirty="0"/>
              <a:t> </a:t>
            </a:r>
            <a:r>
              <a:rPr lang="fi-FI" dirty="0" err="1"/>
              <a:t>erindite</a:t>
            </a:r>
            <a:r>
              <a:rPr lang="fi-FI" dirty="0"/>
              <a:t> </a:t>
            </a:r>
            <a:r>
              <a:rPr lang="fi-FI" dirty="0" err="1"/>
              <a:t>erinevused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Kontrollitav erind </a:t>
            </a:r>
          </a:p>
          <a:p>
            <a:pPr lvl="1"/>
            <a:r>
              <a:rPr lang="et-EE" dirty="0" smtClean="0"/>
              <a:t>programm </a:t>
            </a:r>
            <a:r>
              <a:rPr lang="et-EE" dirty="0"/>
              <a:t>ei </a:t>
            </a:r>
            <a:r>
              <a:rPr lang="et-EE" dirty="0" err="1"/>
              <a:t>kompileeru</a:t>
            </a:r>
            <a:r>
              <a:rPr lang="et-EE" dirty="0"/>
              <a:t>, kui erindiga ei ole tegeletud</a:t>
            </a:r>
          </a:p>
          <a:p>
            <a:pPr lvl="2"/>
            <a:r>
              <a:rPr lang="et-E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endParaRPr lang="et-E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t-E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try-catch</a:t>
            </a:r>
            <a:endParaRPr lang="et-E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t-EE" dirty="0"/>
              <a:t>Mittekontrollitav </a:t>
            </a:r>
            <a:r>
              <a:rPr lang="et-EE" dirty="0" smtClean="0"/>
              <a:t>erind </a:t>
            </a:r>
          </a:p>
          <a:p>
            <a:pPr lvl="1"/>
            <a:r>
              <a:rPr lang="et-EE" dirty="0" smtClean="0"/>
              <a:t>programm </a:t>
            </a:r>
            <a:r>
              <a:rPr lang="et-EE" dirty="0" err="1"/>
              <a:t>kompileerub</a:t>
            </a:r>
            <a:r>
              <a:rPr lang="et-EE" dirty="0"/>
              <a:t>, aga tööle ei hakka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6238126" y="4320892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t-EE" sz="2800" dirty="0" smtClean="0"/>
              <a:t>Kas “Pärast ohtu” ilmub ekraanile?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10672" y="4332359"/>
            <a:ext cx="3529280" cy="1832945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Ei</a:t>
            </a:r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210961" y="510012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54"/>
          <p:cNvSpPr>
            <a:spLocks noChangeArrowheads="1"/>
          </p:cNvSpPr>
          <p:nvPr/>
        </p:nvSpPr>
        <p:spPr bwMode="auto">
          <a:xfrm>
            <a:off x="406462" y="1370546"/>
            <a:ext cx="6981398" cy="19389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arvud = {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(arvud[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"Pärast ohtu"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1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6355413" y="4495419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418852" y="44624"/>
            <a:ext cx="8229600" cy="1143000"/>
          </a:xfrm>
        </p:spPr>
        <p:txBody>
          <a:bodyPr>
            <a:normAutofit/>
          </a:bodyPr>
          <a:lstStyle/>
          <a:p>
            <a:r>
              <a:rPr lang="et-EE" sz="2800" dirty="0" smtClean="0"/>
              <a:t>Kas “Pärast ohtu” ilmub ekraanile?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9552" y="4653136"/>
            <a:ext cx="5112568" cy="1703214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Ei</a:t>
            </a:r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305872" y="4796222"/>
            <a:ext cx="292100" cy="2921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55"/>
          <p:cNvSpPr>
            <a:spLocks noChangeArrowheads="1"/>
          </p:cNvSpPr>
          <p:nvPr/>
        </p:nvSpPr>
        <p:spPr bwMode="auto">
          <a:xfrm>
            <a:off x="307707" y="1102338"/>
            <a:ext cx="8340745" cy="341632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arvud = {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(arvud[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ArrayIndexOutOfBoundsException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kumimoji="0" lang="et-EE" altLang="et-EE" sz="24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e.printStackTrace</a:t>
            </a:r>
            <a:r>
              <a:rPr kumimoji="0" lang="et-EE" altLang="et-EE" sz="24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4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"Pärast ohtu"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5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6" grpId="0" animBg="1"/>
      <p:bldP spid="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32000"/>
          </a:xfrm>
        </p:spPr>
        <p:txBody>
          <a:bodyPr>
            <a:normAutofit/>
          </a:bodyPr>
          <a:lstStyle/>
          <a:p>
            <a:pPr algn="l"/>
            <a:r>
              <a:rPr lang="en-GB" sz="4400" dirty="0" err="1" smtClean="0"/>
              <a:t>Katsendidirektiiv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en-US" sz="28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 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Veaohtlik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kood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altLang="en-US" sz="28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(Erind1 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Erind1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püünis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altLang="en-US" sz="28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(Erind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Erind</a:t>
            </a:r>
            <a:r>
              <a:rPr lang="en-US" altLang="en-US" sz="28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püünis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altLang="en-US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finally 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Epiloog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3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3000" dirty="0" smtClean="0"/>
          </a:p>
          <a:p>
            <a:pPr marL="400050" lvl="1" indent="0">
              <a:buNone/>
            </a:pPr>
            <a:endParaRPr lang="en-US" sz="2600" dirty="0" smtClean="0"/>
          </a:p>
          <a:p>
            <a:pPr marL="342900" lvl="1" indent="0">
              <a:buNone/>
            </a:pPr>
            <a:endParaRPr lang="en-GB" sz="2300" dirty="0" smtClean="0"/>
          </a:p>
          <a:p>
            <a:pPr marL="514350" indent="-514350">
              <a:buFont typeface="+mj-lt"/>
              <a:buAutoNum type="arabicPeriod"/>
            </a:pPr>
            <a:endParaRPr lang="en-GB" sz="270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12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32000"/>
          </a:xfrm>
        </p:spPr>
        <p:txBody>
          <a:bodyPr>
            <a:normAutofit/>
          </a:bodyPr>
          <a:lstStyle/>
          <a:p>
            <a:pPr algn="l"/>
            <a:r>
              <a:rPr lang="en-GB" sz="4400" dirty="0" err="1" smtClean="0"/>
              <a:t>Katsendidirektiiv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altLang="en-US" sz="2800" b="1" dirty="0" smtClean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altLang="en-US" sz="28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 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Veaohtlik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kood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altLang="en-US" sz="28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(Erind1 | Erind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Erind1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püünis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ja</a:t>
            </a:r>
            <a:r>
              <a:rPr lang="et-EE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Erind</a:t>
            </a:r>
            <a:r>
              <a:rPr lang="en-US" altLang="en-US" sz="28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püünis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koos</a:t>
            </a:r>
            <a:r>
              <a:rPr lang="et-EE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altLang="en-US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finally 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Epiloog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3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3000" dirty="0" smtClean="0"/>
          </a:p>
          <a:p>
            <a:pPr marL="400050" lvl="1" indent="0">
              <a:buNone/>
            </a:pPr>
            <a:endParaRPr lang="en-US" sz="2600" dirty="0" smtClean="0"/>
          </a:p>
          <a:p>
            <a:pPr marL="342900" lvl="1" indent="0">
              <a:buNone/>
            </a:pPr>
            <a:endParaRPr lang="en-GB" sz="2300" dirty="0" smtClean="0"/>
          </a:p>
          <a:p>
            <a:pPr marL="514350" indent="-514350">
              <a:buFont typeface="+mj-lt"/>
              <a:buAutoNum type="arabicPeriod"/>
            </a:pPr>
            <a:endParaRPr lang="en-GB" sz="270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20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8256043" cy="1332000"/>
          </a:xfrm>
        </p:spPr>
        <p:txBody>
          <a:bodyPr>
            <a:normAutofit/>
          </a:bodyPr>
          <a:lstStyle/>
          <a:p>
            <a:pPr algn="l"/>
            <a:r>
              <a:rPr lang="en-GB" sz="4400" dirty="0" err="1" smtClean="0"/>
              <a:t>Katsendidirektiiv</a:t>
            </a:r>
            <a:r>
              <a:rPr lang="en-GB" sz="4400" dirty="0" smtClean="0"/>
              <a:t> (</a:t>
            </a:r>
            <a:r>
              <a:rPr lang="en-GB" sz="4400" dirty="0" err="1" smtClean="0"/>
              <a:t>voo</a:t>
            </a:r>
            <a:r>
              <a:rPr lang="en-GB" sz="4400" dirty="0" smtClean="0"/>
              <a:t> </a:t>
            </a:r>
            <a:r>
              <a:rPr lang="en-GB" sz="4400" dirty="0" err="1" smtClean="0"/>
              <a:t>sulgemisega</a:t>
            </a:r>
            <a:r>
              <a:rPr lang="en-GB" sz="4400" dirty="0" smtClean="0"/>
              <a:t>)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altLang="en-US" sz="2800" b="1" dirty="0" smtClean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altLang="en-US" sz="28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Voog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voog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alt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Voog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r>
              <a:rPr lang="en-US" altLang="en-US" sz="28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Veaohtlik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kood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altLang="en-US" sz="28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(Erind1 | Erind2 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Erind1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püünis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ja</a:t>
            </a:r>
            <a:r>
              <a:rPr lang="et-EE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Erind2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püünis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koos</a:t>
            </a:r>
            <a:r>
              <a:rPr lang="et-EE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altLang="en-US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finally 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Epiloog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3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3000" dirty="0" smtClean="0"/>
          </a:p>
          <a:p>
            <a:pPr marL="400050" lvl="1" indent="0">
              <a:buNone/>
            </a:pPr>
            <a:endParaRPr lang="en-US" sz="2600" dirty="0" smtClean="0"/>
          </a:p>
          <a:p>
            <a:pPr marL="342900" lvl="1" indent="0">
              <a:buNone/>
            </a:pPr>
            <a:endParaRPr lang="en-GB" sz="2300" dirty="0" smtClean="0"/>
          </a:p>
          <a:p>
            <a:pPr marL="514350" indent="-514350">
              <a:buFont typeface="+mj-lt"/>
              <a:buAutoNum type="arabicPeriod"/>
            </a:pPr>
            <a:endParaRPr lang="en-GB" sz="270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595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8256043" cy="1332000"/>
          </a:xfrm>
        </p:spPr>
        <p:txBody>
          <a:bodyPr>
            <a:normAutofit/>
          </a:bodyPr>
          <a:lstStyle/>
          <a:p>
            <a:pPr algn="l"/>
            <a:r>
              <a:rPr lang="en-GB" sz="4400" dirty="0" err="1" smtClean="0"/>
              <a:t>Katsendidirektiiv</a:t>
            </a:r>
            <a:r>
              <a:rPr lang="en-GB" sz="4400" dirty="0" smtClean="0"/>
              <a:t> (</a:t>
            </a:r>
            <a:r>
              <a:rPr lang="en-GB" sz="4400" dirty="0" err="1" smtClean="0"/>
              <a:t>voo</a:t>
            </a:r>
            <a:r>
              <a:rPr lang="en-GB" sz="4400" dirty="0" smtClean="0"/>
              <a:t> </a:t>
            </a:r>
            <a:r>
              <a:rPr lang="en-GB" sz="4400" dirty="0" err="1" smtClean="0"/>
              <a:t>sulgemisega</a:t>
            </a:r>
            <a:r>
              <a:rPr lang="en-GB" sz="4400" dirty="0" smtClean="0"/>
              <a:t>)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altLang="en-US" sz="2800" b="1" dirty="0" smtClean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altLang="en-US" sz="28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lvl="0" indent="0">
              <a:buNone/>
            </a:pP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Voog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voog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alt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Voog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0" indent="0">
              <a:buNone/>
            </a:pP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Voog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voog2 = new </a:t>
            </a:r>
            <a:r>
              <a:rPr lang="en-US" alt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Voog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lvl="0" indent="0"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28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en-US" sz="2800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ood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3000" dirty="0" smtClean="0"/>
          </a:p>
          <a:p>
            <a:pPr marL="400050" lvl="1" indent="0">
              <a:buNone/>
            </a:pPr>
            <a:endParaRPr lang="en-US" sz="2600" dirty="0" smtClean="0"/>
          </a:p>
          <a:p>
            <a:pPr marL="342900" lvl="1" indent="0">
              <a:buNone/>
            </a:pPr>
            <a:endParaRPr lang="en-GB" sz="2300" dirty="0" smtClean="0"/>
          </a:p>
          <a:p>
            <a:pPr marL="514350" indent="-514350">
              <a:buFont typeface="+mj-lt"/>
              <a:buAutoNum type="arabicPeriod"/>
            </a:pPr>
            <a:endParaRPr lang="en-GB" sz="270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105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Kuivõrd olete selle ainega graafikus?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0059" y="1700808"/>
            <a:ext cx="4690864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Isegi ees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Täiesti graafikus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Veidi maas, aga saan ise hakkama 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Kõvasti maas, vajan abi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Ei oska öelda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45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en-GB" dirty="0" err="1" smtClean="0"/>
              <a:t>Katsendidirektiivid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 smtClean="0"/>
              <a:t>Tavaline</a:t>
            </a:r>
            <a:r>
              <a:rPr lang="en-GB" dirty="0" smtClean="0"/>
              <a:t> </a:t>
            </a:r>
            <a:r>
              <a:rPr lang="en-GB" dirty="0" err="1" smtClean="0"/>
              <a:t>katsendidirektiiv</a:t>
            </a:r>
            <a:endParaRPr lang="en-GB" dirty="0" smtClean="0"/>
          </a:p>
          <a:p>
            <a:pPr lvl="1"/>
            <a:r>
              <a:rPr lang="en-GB" dirty="0" err="1" smtClean="0"/>
              <a:t>Peab</a:t>
            </a:r>
            <a:r>
              <a:rPr lang="en-GB" dirty="0" smtClean="0"/>
              <a:t> </a:t>
            </a:r>
            <a:r>
              <a:rPr lang="en-GB" dirty="0" err="1" smtClean="0"/>
              <a:t>olema</a:t>
            </a:r>
            <a:r>
              <a:rPr lang="en-GB" dirty="0" smtClean="0"/>
              <a:t> </a:t>
            </a:r>
            <a:r>
              <a:rPr lang="en-GB" dirty="0" err="1" smtClean="0"/>
              <a:t>kas</a:t>
            </a:r>
            <a:r>
              <a:rPr lang="en-GB" dirty="0" smtClean="0"/>
              <a:t> </a:t>
            </a:r>
            <a:r>
              <a:rPr lang="en-US" altLang="en-US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GB" dirty="0" smtClean="0"/>
              <a:t> </a:t>
            </a:r>
            <a:r>
              <a:rPr lang="en-GB" dirty="0" err="1"/>
              <a:t>või</a:t>
            </a:r>
            <a:r>
              <a:rPr lang="en-GB" dirty="0"/>
              <a:t> </a:t>
            </a:r>
            <a:r>
              <a:rPr lang="en-GB" dirty="0" err="1" smtClean="0"/>
              <a:t>vähemalt</a:t>
            </a:r>
            <a:r>
              <a:rPr lang="en-GB" dirty="0" smtClean="0"/>
              <a:t> 1 </a:t>
            </a:r>
            <a:r>
              <a:rPr lang="en-US" altLang="en-US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endParaRPr lang="et-EE" altLang="en-US" b="1" dirty="0" smtClean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try catch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try catch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try catch finally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try catch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finally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endParaRPr lang="en-US" altLang="en-US" b="1" dirty="0" smtClean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3400" dirty="0"/>
          </a:p>
          <a:p>
            <a:r>
              <a:rPr lang="en-GB" sz="3000" dirty="0" err="1" smtClean="0"/>
              <a:t>Voo</a:t>
            </a:r>
            <a:r>
              <a:rPr lang="en-GB" sz="3000" dirty="0" smtClean="0"/>
              <a:t> </a:t>
            </a:r>
            <a:r>
              <a:rPr lang="en-GB" sz="3000" dirty="0" err="1" smtClean="0"/>
              <a:t>sulgemisega</a:t>
            </a:r>
            <a:r>
              <a:rPr lang="en-GB" sz="3000" dirty="0" smtClean="0"/>
              <a:t> </a:t>
            </a:r>
            <a:r>
              <a:rPr lang="en-GB" sz="3000" dirty="0" err="1" smtClean="0"/>
              <a:t>katsendidirektiiv</a:t>
            </a:r>
            <a:endParaRPr lang="en-GB" sz="3000" dirty="0" smtClean="0"/>
          </a:p>
          <a:p>
            <a:pPr lvl="1"/>
            <a:r>
              <a:rPr lang="en-GB" dirty="0" err="1" smtClean="0"/>
              <a:t>Ei</a:t>
            </a:r>
            <a:r>
              <a:rPr lang="en-GB" dirty="0" smtClean="0"/>
              <a:t> pea </a:t>
            </a:r>
            <a:r>
              <a:rPr lang="en-GB" dirty="0" err="1" smtClean="0"/>
              <a:t>olema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US" altLang="en-US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GB" dirty="0" smtClean="0"/>
              <a:t> </a:t>
            </a:r>
            <a:r>
              <a:rPr lang="en-GB" dirty="0" err="1" smtClean="0"/>
              <a:t>ega</a:t>
            </a:r>
            <a:r>
              <a:rPr lang="en-GB" dirty="0" smtClean="0"/>
              <a:t> </a:t>
            </a:r>
            <a:r>
              <a:rPr lang="en-US" altLang="en-US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</a:p>
          <a:p>
            <a:pPr marL="457200" lvl="1" indent="0">
              <a:buNone/>
            </a:pPr>
            <a:endParaRPr lang="en-GB" sz="2600" dirty="0" smtClean="0"/>
          </a:p>
          <a:p>
            <a:pPr lvl="1"/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 smtClean="0"/>
              <a:t>Er</a:t>
            </a:r>
            <a:r>
              <a:rPr lang="et-EE" dirty="0" smtClean="0"/>
              <a:t>i</a:t>
            </a:r>
            <a:r>
              <a:rPr lang="en-GB" dirty="0" err="1" smtClean="0"/>
              <a:t>olukorras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Pooleli</a:t>
            </a:r>
            <a:r>
              <a:rPr lang="en-GB" dirty="0" smtClean="0"/>
              <a:t> </a:t>
            </a:r>
            <a:r>
              <a:rPr lang="en-GB" dirty="0" err="1" smtClean="0"/>
              <a:t>jäänud</a:t>
            </a:r>
            <a:r>
              <a:rPr lang="en-GB" dirty="0" smtClean="0"/>
              <a:t> </a:t>
            </a:r>
            <a:r>
              <a:rPr lang="en-GB" dirty="0" err="1" smtClean="0"/>
              <a:t>töö</a:t>
            </a:r>
            <a:r>
              <a:rPr lang="en-GB" dirty="0" smtClean="0"/>
              <a:t> </a:t>
            </a:r>
            <a:r>
              <a:rPr lang="en-GB" dirty="0" err="1" smtClean="0"/>
              <a:t>käigus</a:t>
            </a:r>
            <a:r>
              <a:rPr lang="en-GB" dirty="0" smtClean="0"/>
              <a:t> </a:t>
            </a:r>
            <a:r>
              <a:rPr lang="en-GB" dirty="0" err="1" smtClean="0"/>
              <a:t>võib</a:t>
            </a:r>
            <a:r>
              <a:rPr lang="en-GB" dirty="0" smtClean="0"/>
              <a:t>-olla</a:t>
            </a:r>
            <a:endParaRPr lang="en-GB" dirty="0"/>
          </a:p>
          <a:p>
            <a:pPr lvl="1"/>
            <a:r>
              <a:rPr lang="et-EE" dirty="0" err="1"/>
              <a:t>m</a:t>
            </a:r>
            <a:r>
              <a:rPr lang="en-GB" dirty="0" err="1" smtClean="0"/>
              <a:t>uudeti</a:t>
            </a:r>
            <a:r>
              <a:rPr lang="en-GB" dirty="0" smtClean="0"/>
              <a:t> </a:t>
            </a:r>
            <a:r>
              <a:rPr lang="en-GB" dirty="0" err="1" smtClean="0"/>
              <a:t>muutujate</a:t>
            </a:r>
            <a:r>
              <a:rPr lang="en-GB" dirty="0" smtClean="0"/>
              <a:t> </a:t>
            </a:r>
            <a:r>
              <a:rPr lang="en-GB" dirty="0" err="1" smtClean="0"/>
              <a:t>väärtuseid</a:t>
            </a:r>
            <a:endParaRPr lang="en-GB" dirty="0" smtClean="0"/>
          </a:p>
          <a:p>
            <a:pPr lvl="1"/>
            <a:r>
              <a:rPr lang="et-EE" dirty="0" err="1"/>
              <a:t>a</a:t>
            </a:r>
            <a:r>
              <a:rPr lang="en-GB" dirty="0" err="1" smtClean="0"/>
              <a:t>vati</a:t>
            </a:r>
            <a:r>
              <a:rPr lang="en-GB" dirty="0" smtClean="0"/>
              <a:t> </a:t>
            </a:r>
            <a:r>
              <a:rPr lang="en-GB" dirty="0" err="1" smtClean="0"/>
              <a:t>vooge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Erindi</a:t>
            </a:r>
            <a:r>
              <a:rPr lang="en-GB" dirty="0" smtClean="0"/>
              <a:t> </a:t>
            </a:r>
            <a:r>
              <a:rPr lang="en-GB" dirty="0" err="1" smtClean="0"/>
              <a:t>püüdmisel</a:t>
            </a:r>
            <a:r>
              <a:rPr lang="en-GB" dirty="0" smtClean="0"/>
              <a:t> </a:t>
            </a:r>
            <a:r>
              <a:rPr lang="en-GB" dirty="0" err="1" smtClean="0"/>
              <a:t>tuleb</a:t>
            </a:r>
            <a:endParaRPr lang="en-GB" dirty="0" smtClean="0"/>
          </a:p>
          <a:p>
            <a:pPr lvl="1"/>
            <a:r>
              <a:rPr lang="et-EE" dirty="0" err="1"/>
              <a:t>t</a:t>
            </a:r>
            <a:r>
              <a:rPr lang="en-GB" dirty="0" err="1" smtClean="0"/>
              <a:t>aastada</a:t>
            </a:r>
            <a:r>
              <a:rPr lang="en-GB" dirty="0" smtClean="0"/>
              <a:t> </a:t>
            </a:r>
            <a:r>
              <a:rPr lang="en-GB" dirty="0" err="1" smtClean="0"/>
              <a:t>normaalne</a:t>
            </a:r>
            <a:r>
              <a:rPr lang="en-GB" dirty="0" smtClean="0"/>
              <a:t> </a:t>
            </a:r>
            <a:r>
              <a:rPr lang="en-GB" dirty="0" err="1" smtClean="0"/>
              <a:t>seisund</a:t>
            </a:r>
            <a:endParaRPr lang="en-GB" dirty="0" smtClean="0"/>
          </a:p>
          <a:p>
            <a:pPr lvl="1"/>
            <a:r>
              <a:rPr lang="et-EE" dirty="0" smtClean="0"/>
              <a:t>a</a:t>
            </a:r>
            <a:r>
              <a:rPr lang="en-GB" dirty="0" err="1" smtClean="0"/>
              <a:t>vatud</a:t>
            </a:r>
            <a:r>
              <a:rPr lang="en-GB" dirty="0" smtClean="0"/>
              <a:t> </a:t>
            </a:r>
            <a:r>
              <a:rPr lang="en-GB" dirty="0" err="1" smtClean="0"/>
              <a:t>vood</a:t>
            </a:r>
            <a:r>
              <a:rPr lang="en-GB" dirty="0" smtClean="0"/>
              <a:t> </a:t>
            </a:r>
            <a:r>
              <a:rPr lang="en-GB" dirty="0" err="1" smtClean="0"/>
              <a:t>sulgeda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GB" sz="4400" dirty="0" err="1" smtClean="0">
                <a:latin typeface="+mj-lt"/>
              </a:rPr>
              <a:t>Püünis</a:t>
            </a:r>
            <a:r>
              <a:rPr lang="en-GB" sz="4400" dirty="0" smtClean="0">
                <a:latin typeface="+mj-lt"/>
              </a:rPr>
              <a:t> (</a:t>
            </a:r>
            <a:r>
              <a:rPr lang="en-US" altLang="en-US" sz="44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GB" sz="4400" dirty="0" smtClean="0">
                <a:latin typeface="+mj-lt"/>
              </a:rPr>
              <a:t>)</a:t>
            </a:r>
            <a:endParaRPr lang="en-GB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Püüab</a:t>
            </a:r>
            <a:r>
              <a:rPr lang="en-GB" dirty="0" smtClean="0"/>
              <a:t> </a:t>
            </a:r>
            <a:r>
              <a:rPr lang="en-GB" dirty="0" err="1" smtClean="0"/>
              <a:t>kas</a:t>
            </a:r>
            <a:r>
              <a:rPr lang="en-GB" dirty="0" smtClean="0"/>
              <a:t> </a:t>
            </a:r>
            <a:r>
              <a:rPr lang="en-GB" dirty="0" err="1" smtClean="0"/>
              <a:t>ühe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mitu</a:t>
            </a:r>
            <a:r>
              <a:rPr lang="en-GB" dirty="0" smtClean="0"/>
              <a:t> </a:t>
            </a:r>
            <a:r>
              <a:rPr lang="en-GB" dirty="0" err="1" smtClean="0"/>
              <a:t>erindit</a:t>
            </a:r>
            <a:endParaRPr lang="en-GB" dirty="0" smtClean="0"/>
          </a:p>
          <a:p>
            <a:pPr lvl="1"/>
            <a:r>
              <a:rPr lang="en-GB" dirty="0" err="1" smtClean="0"/>
              <a:t>Mitme</a:t>
            </a:r>
            <a:r>
              <a:rPr lang="en-GB" dirty="0" smtClean="0"/>
              <a:t> </a:t>
            </a:r>
            <a:r>
              <a:rPr lang="en-GB" dirty="0" err="1" smtClean="0"/>
              <a:t>erindi</a:t>
            </a:r>
            <a:r>
              <a:rPr lang="en-GB" dirty="0" smtClean="0"/>
              <a:t> </a:t>
            </a:r>
            <a:r>
              <a:rPr lang="en-GB" dirty="0" err="1" smtClean="0"/>
              <a:t>puhul</a:t>
            </a:r>
            <a:r>
              <a:rPr lang="en-GB" dirty="0" smtClean="0"/>
              <a:t> </a:t>
            </a:r>
            <a:r>
              <a:rPr lang="en-GB" dirty="0" err="1" smtClean="0"/>
              <a:t>ebavajalikud</a:t>
            </a:r>
            <a:r>
              <a:rPr lang="en-GB" dirty="0" smtClean="0"/>
              <a:t> </a:t>
            </a:r>
            <a:r>
              <a:rPr lang="en-GB" dirty="0" err="1" smtClean="0"/>
              <a:t>erindid</a:t>
            </a:r>
            <a:r>
              <a:rPr lang="en-GB" dirty="0" smtClean="0"/>
              <a:t> </a:t>
            </a:r>
            <a:r>
              <a:rPr lang="en-GB" dirty="0" err="1" smtClean="0"/>
              <a:t>keelatud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Mitu</a:t>
            </a:r>
            <a:r>
              <a:rPr lang="en-GB" dirty="0" smtClean="0"/>
              <a:t> </a:t>
            </a:r>
            <a:r>
              <a:rPr lang="en-GB" dirty="0" err="1" smtClean="0"/>
              <a:t>püünist</a:t>
            </a:r>
            <a:r>
              <a:rPr lang="en-GB" dirty="0" smtClean="0"/>
              <a:t> </a:t>
            </a:r>
            <a:r>
              <a:rPr lang="en-GB" dirty="0" err="1" smtClean="0"/>
              <a:t>ühes</a:t>
            </a:r>
            <a:r>
              <a:rPr lang="en-GB" dirty="0" smtClean="0"/>
              <a:t> </a:t>
            </a:r>
            <a:r>
              <a:rPr lang="en-GB" dirty="0" err="1" smtClean="0"/>
              <a:t>katsendidirektiivis</a:t>
            </a:r>
            <a:endParaRPr lang="en-GB" dirty="0" smtClean="0"/>
          </a:p>
          <a:p>
            <a:pPr lvl="1"/>
            <a:r>
              <a:rPr lang="en-GB" dirty="0" err="1" smtClean="0"/>
              <a:t>Ebavajalikud</a:t>
            </a:r>
            <a:r>
              <a:rPr lang="en-GB" dirty="0" smtClean="0"/>
              <a:t> </a:t>
            </a:r>
            <a:r>
              <a:rPr lang="en-GB" dirty="0" err="1" smtClean="0"/>
              <a:t>püünised</a:t>
            </a:r>
            <a:r>
              <a:rPr lang="en-GB" dirty="0" smtClean="0"/>
              <a:t> </a:t>
            </a:r>
            <a:r>
              <a:rPr lang="en-GB" dirty="0" err="1" smtClean="0"/>
              <a:t>keelatud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istkülik 4"/>
          <p:cNvSpPr/>
          <p:nvPr/>
        </p:nvSpPr>
        <p:spPr>
          <a:xfrm>
            <a:off x="3141718" y="506308"/>
            <a:ext cx="23762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 err="1">
                <a:solidFill>
                  <a:prstClr val="black"/>
                </a:solidFill>
              </a:rPr>
              <a:t>Throwable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 useBgFill="1">
        <p:nvSpPr>
          <p:cNvPr id="13" name="Ristkülik 12"/>
          <p:cNvSpPr/>
          <p:nvPr/>
        </p:nvSpPr>
        <p:spPr>
          <a:xfrm>
            <a:off x="1485534" y="1226388"/>
            <a:ext cx="15121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 err="1">
                <a:solidFill>
                  <a:prstClr val="black"/>
                </a:solidFill>
              </a:rPr>
              <a:t>Error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 useBgFill="1">
        <p:nvSpPr>
          <p:cNvPr id="14" name="Ristkülik 13"/>
          <p:cNvSpPr/>
          <p:nvPr/>
        </p:nvSpPr>
        <p:spPr>
          <a:xfrm>
            <a:off x="4077822" y="1226388"/>
            <a:ext cx="25922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 err="1">
                <a:solidFill>
                  <a:prstClr val="black"/>
                </a:solidFill>
              </a:rPr>
              <a:t>Exception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 useBgFill="1">
        <p:nvSpPr>
          <p:cNvPr id="15" name="Ristkülik 14"/>
          <p:cNvSpPr/>
          <p:nvPr/>
        </p:nvSpPr>
        <p:spPr>
          <a:xfrm>
            <a:off x="261398" y="2450524"/>
            <a:ext cx="25557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black"/>
                </a:solidFill>
              </a:rPr>
              <a:t>VirtualMachine</a:t>
            </a:r>
            <a:r>
              <a:rPr lang="et-EE" sz="2000" b="1" dirty="0" err="1">
                <a:solidFill>
                  <a:prstClr val="black"/>
                </a:solidFill>
              </a:rPr>
              <a:t>Error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 useBgFill="1">
        <p:nvSpPr>
          <p:cNvPr id="16" name="Ristkülik 15"/>
          <p:cNvSpPr/>
          <p:nvPr/>
        </p:nvSpPr>
        <p:spPr>
          <a:xfrm>
            <a:off x="261398" y="1946468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Linkage</a:t>
            </a:r>
            <a:r>
              <a:rPr lang="et-EE" sz="2000" b="1" dirty="0" err="1">
                <a:solidFill>
                  <a:prstClr val="black"/>
                </a:solidFill>
              </a:rPr>
              <a:t>Error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 useBgFill="1">
        <p:nvSpPr>
          <p:cNvPr id="17" name="Ristkülik 16"/>
          <p:cNvSpPr/>
          <p:nvPr/>
        </p:nvSpPr>
        <p:spPr>
          <a:xfrm>
            <a:off x="981478" y="4898796"/>
            <a:ext cx="35283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black"/>
                </a:solidFill>
              </a:rPr>
              <a:t>IndexOutOfBoundsException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 useBgFill="1">
        <p:nvSpPr>
          <p:cNvPr id="18" name="Ristkülik 17"/>
          <p:cNvSpPr/>
          <p:nvPr/>
        </p:nvSpPr>
        <p:spPr>
          <a:xfrm>
            <a:off x="1053486" y="4394740"/>
            <a:ext cx="29523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black"/>
                </a:solidFill>
              </a:rPr>
              <a:t>NullPointer</a:t>
            </a:r>
            <a:r>
              <a:rPr lang="et-EE" sz="2000" b="1" dirty="0" err="1">
                <a:solidFill>
                  <a:prstClr val="black"/>
                </a:solidFill>
              </a:rPr>
              <a:t>Exception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 useBgFill="1">
        <p:nvSpPr>
          <p:cNvPr id="19" name="Ristkülik 18"/>
          <p:cNvSpPr/>
          <p:nvPr/>
        </p:nvSpPr>
        <p:spPr>
          <a:xfrm>
            <a:off x="1053486" y="3890684"/>
            <a:ext cx="25922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Arithmetic</a:t>
            </a:r>
            <a:r>
              <a:rPr lang="et-EE" sz="2000" b="1" dirty="0" err="1">
                <a:solidFill>
                  <a:prstClr val="black"/>
                </a:solidFill>
              </a:rPr>
              <a:t>Exception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 useBgFill="1">
        <p:nvSpPr>
          <p:cNvPr id="20" name="Ristkülik 19"/>
          <p:cNvSpPr/>
          <p:nvPr/>
        </p:nvSpPr>
        <p:spPr>
          <a:xfrm>
            <a:off x="2133606" y="3170604"/>
            <a:ext cx="23042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Runtime</a:t>
            </a:r>
            <a:r>
              <a:rPr lang="et-EE" sz="2000" b="1" dirty="0" err="1">
                <a:solidFill>
                  <a:prstClr val="black"/>
                </a:solidFill>
              </a:rPr>
              <a:t>Exception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 useBgFill="1">
        <p:nvSpPr>
          <p:cNvPr id="22" name="Ristkülik 21"/>
          <p:cNvSpPr/>
          <p:nvPr/>
        </p:nvSpPr>
        <p:spPr>
          <a:xfrm>
            <a:off x="5013926" y="2450524"/>
            <a:ext cx="20882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IO</a:t>
            </a:r>
            <a:r>
              <a:rPr lang="et-EE" sz="2000" b="1" dirty="0" err="1">
                <a:solidFill>
                  <a:prstClr val="black"/>
                </a:solidFill>
              </a:rPr>
              <a:t>Exception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 useBgFill="1">
        <p:nvSpPr>
          <p:cNvPr id="23" name="Ristkülik 22"/>
          <p:cNvSpPr/>
          <p:nvPr/>
        </p:nvSpPr>
        <p:spPr>
          <a:xfrm>
            <a:off x="5013926" y="3386628"/>
            <a:ext cx="26997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black"/>
                </a:solidFill>
              </a:rPr>
              <a:t>FileNotFound</a:t>
            </a:r>
            <a:r>
              <a:rPr lang="et-EE" sz="2000" b="1" dirty="0" err="1">
                <a:solidFill>
                  <a:prstClr val="black"/>
                </a:solidFill>
              </a:rPr>
              <a:t>Exception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 useBgFill="1">
        <p:nvSpPr>
          <p:cNvPr id="24" name="Ristkülik 23"/>
          <p:cNvSpPr/>
          <p:nvPr/>
        </p:nvSpPr>
        <p:spPr>
          <a:xfrm>
            <a:off x="7246174" y="2450524"/>
            <a:ext cx="18002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black"/>
                </a:solidFill>
              </a:rPr>
              <a:t>MingiErind</a:t>
            </a:r>
            <a:endParaRPr lang="en-US" sz="2000" b="1" dirty="0">
              <a:solidFill>
                <a:prstClr val="black"/>
              </a:solidFill>
            </a:endParaRPr>
          </a:p>
        </p:txBody>
      </p:sp>
      <p:cxnSp>
        <p:nvCxnSpPr>
          <p:cNvPr id="26" name="Sirgkonnektor 25"/>
          <p:cNvCxnSpPr/>
          <p:nvPr/>
        </p:nvCxnSpPr>
        <p:spPr>
          <a:xfrm flipH="1">
            <a:off x="4913193" y="1946468"/>
            <a:ext cx="28725" cy="3312368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03915" y="5762892"/>
            <a:ext cx="2648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m</a:t>
            </a:r>
            <a:r>
              <a:rPr lang="en-US" sz="2400" dirty="0" err="1" smtClean="0">
                <a:solidFill>
                  <a:prstClr val="black"/>
                </a:solidFill>
              </a:rPr>
              <a:t>ittekontrollitavad</a:t>
            </a:r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</a:rPr>
              <a:t>RuntimeException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42018" y="5726892"/>
            <a:ext cx="2612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 err="1">
                <a:solidFill>
                  <a:prstClr val="black"/>
                </a:solidFill>
              </a:rPr>
              <a:t>k</a:t>
            </a:r>
            <a:r>
              <a:rPr lang="en-US" sz="2400" dirty="0" err="1" smtClean="0">
                <a:solidFill>
                  <a:prstClr val="black"/>
                </a:solidFill>
              </a:rPr>
              <a:t>ontrollitavad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(kompilaator leiab) 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31" name="Sirge noolkonnektor 30"/>
          <p:cNvCxnSpPr/>
          <p:nvPr/>
        </p:nvCxnSpPr>
        <p:spPr>
          <a:xfrm flipV="1">
            <a:off x="2133606" y="866348"/>
            <a:ext cx="1008112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irge noolkonnektor 34"/>
          <p:cNvCxnSpPr/>
          <p:nvPr/>
        </p:nvCxnSpPr>
        <p:spPr>
          <a:xfrm flipV="1">
            <a:off x="3501758" y="1586428"/>
            <a:ext cx="936104" cy="15841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irge noolkonnektor 36"/>
          <p:cNvCxnSpPr/>
          <p:nvPr/>
        </p:nvCxnSpPr>
        <p:spPr>
          <a:xfrm flipV="1">
            <a:off x="2493646" y="1586428"/>
            <a:ext cx="0" cy="8640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irge noolkonnektor 37"/>
          <p:cNvCxnSpPr/>
          <p:nvPr/>
        </p:nvCxnSpPr>
        <p:spPr>
          <a:xfrm flipH="1" flipV="1">
            <a:off x="5517982" y="866348"/>
            <a:ext cx="648072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irge noolkonnektor 40"/>
          <p:cNvCxnSpPr/>
          <p:nvPr/>
        </p:nvCxnSpPr>
        <p:spPr>
          <a:xfrm flipV="1">
            <a:off x="1845574" y="1586428"/>
            <a:ext cx="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irge noolkonnektor 45"/>
          <p:cNvCxnSpPr/>
          <p:nvPr/>
        </p:nvCxnSpPr>
        <p:spPr>
          <a:xfrm flipV="1">
            <a:off x="4293846" y="3530644"/>
            <a:ext cx="0" cy="13681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irge noolkonnektor 47"/>
          <p:cNvCxnSpPr/>
          <p:nvPr/>
        </p:nvCxnSpPr>
        <p:spPr>
          <a:xfrm flipV="1">
            <a:off x="3141718" y="3530644"/>
            <a:ext cx="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irge noolkonnektor 48"/>
          <p:cNvCxnSpPr/>
          <p:nvPr/>
        </p:nvCxnSpPr>
        <p:spPr>
          <a:xfrm flipV="1">
            <a:off x="3789790" y="3530644"/>
            <a:ext cx="0" cy="8640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irge noolkonnektor 51"/>
          <p:cNvCxnSpPr/>
          <p:nvPr/>
        </p:nvCxnSpPr>
        <p:spPr>
          <a:xfrm flipV="1">
            <a:off x="6742118" y="2810564"/>
            <a:ext cx="0" cy="5760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irge noolkonnektor 53"/>
          <p:cNvCxnSpPr/>
          <p:nvPr/>
        </p:nvCxnSpPr>
        <p:spPr>
          <a:xfrm flipH="1" flipV="1">
            <a:off x="5950030" y="1586428"/>
            <a:ext cx="720080" cy="8640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irge noolkonnektor 55"/>
          <p:cNvCxnSpPr/>
          <p:nvPr/>
        </p:nvCxnSpPr>
        <p:spPr>
          <a:xfrm flipH="1" flipV="1">
            <a:off x="6382078" y="1586428"/>
            <a:ext cx="1296144" cy="8640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5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6444208" y="4514794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-324544" y="67731"/>
            <a:ext cx="8229600" cy="620688"/>
          </a:xfrm>
        </p:spPr>
        <p:txBody>
          <a:bodyPr>
            <a:normAutofit/>
          </a:bodyPr>
          <a:lstStyle/>
          <a:p>
            <a:r>
              <a:rPr lang="et-EE" sz="2800" dirty="0" smtClean="0"/>
              <a:t>Mis ilmub ekraanile?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71600" y="3933056"/>
            <a:ext cx="5328592" cy="29249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Indeks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Aritmeetika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Indeks</a:t>
            </a:r>
            <a:br>
              <a:rPr lang="et-EE" sz="2400" dirty="0" smtClean="0">
                <a:cs typeface="Courier New" pitchFamily="49" charset="0"/>
              </a:rPr>
            </a:br>
            <a:r>
              <a:rPr lang="et-EE" sz="2400" dirty="0" smtClean="0">
                <a:cs typeface="Courier New" pitchFamily="49" charset="0"/>
              </a:rPr>
              <a:t>Aritmeetika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Aritmeetika</a:t>
            </a:r>
            <a:br>
              <a:rPr lang="et-EE" sz="2400" dirty="0" smtClean="0">
                <a:cs typeface="Courier New" pitchFamily="49" charset="0"/>
              </a:rPr>
            </a:br>
            <a:r>
              <a:rPr lang="et-EE" sz="2400" dirty="0" smtClean="0">
                <a:cs typeface="Courier New" pitchFamily="49" charset="0"/>
              </a:rPr>
              <a:t>Indeks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Midagi muud</a:t>
            </a:r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758240" y="4433435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1"/>
          <p:cNvSpPr>
            <a:spLocks noChangeArrowheads="1"/>
          </p:cNvSpPr>
          <p:nvPr/>
        </p:nvSpPr>
        <p:spPr bwMode="auto">
          <a:xfrm>
            <a:off x="448040" y="793735"/>
            <a:ext cx="7026282" cy="3139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arvud = {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(arvud[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ArrayIndexOutOfBoundsException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"Indeks"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ArithmeticException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"Aritmeetika"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835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2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6626572" y="4270701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-324544" y="0"/>
            <a:ext cx="8229600" cy="739315"/>
          </a:xfrm>
        </p:spPr>
        <p:txBody>
          <a:bodyPr>
            <a:normAutofit/>
          </a:bodyPr>
          <a:lstStyle/>
          <a:p>
            <a:r>
              <a:rPr lang="et-EE" sz="2800" dirty="0" smtClean="0"/>
              <a:t>Mis ilmub ekraanile?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16239" y="3935667"/>
            <a:ext cx="5328592" cy="29249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Käitusaegne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Aritmeetika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Käitusaegne</a:t>
            </a:r>
            <a:br>
              <a:rPr lang="et-EE" sz="2400" dirty="0" smtClean="0">
                <a:cs typeface="Courier New" pitchFamily="49" charset="0"/>
              </a:rPr>
            </a:br>
            <a:r>
              <a:rPr lang="et-EE" sz="2400" dirty="0" smtClean="0">
                <a:cs typeface="Courier New" pitchFamily="49" charset="0"/>
              </a:rPr>
              <a:t>Aritmeetika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Aritmeetika</a:t>
            </a:r>
            <a:br>
              <a:rPr lang="et-EE" sz="2400" dirty="0" smtClean="0">
                <a:cs typeface="Courier New" pitchFamily="49" charset="0"/>
              </a:rPr>
            </a:br>
            <a:r>
              <a:rPr lang="et-EE" sz="2400" dirty="0" smtClean="0">
                <a:cs typeface="Courier New" pitchFamily="49" charset="0"/>
              </a:rPr>
              <a:t>Käitusaegne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Midagi muud</a:t>
            </a:r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234272" y="6454775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stkülik 10"/>
          <p:cNvSpPr/>
          <p:nvPr/>
        </p:nvSpPr>
        <p:spPr>
          <a:xfrm>
            <a:off x="2843808" y="4570748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dirty="0" err="1">
                <a:solidFill>
                  <a:srgbClr val="FF0000"/>
                </a:solidFill>
              </a:rPr>
              <a:t>e</a:t>
            </a:r>
            <a:r>
              <a:rPr lang="et-EE" sz="2400" dirty="0" err="1" smtClean="0">
                <a:solidFill>
                  <a:srgbClr val="FF0000"/>
                </a:solidFill>
              </a:rPr>
              <a:t>xception</a:t>
            </a:r>
            <a:r>
              <a:rPr lang="et-EE" sz="2400" dirty="0" smtClean="0">
                <a:solidFill>
                  <a:srgbClr val="FF0000"/>
                </a:solidFill>
              </a:rPr>
              <a:t> </a:t>
            </a:r>
            <a:r>
              <a:rPr lang="et-EE" sz="2400" dirty="0" err="1" smtClean="0">
                <a:solidFill>
                  <a:srgbClr val="FF0000"/>
                </a:solidFill>
              </a:rPr>
              <a:t>java.lang.ArithmeticException</a:t>
            </a:r>
            <a:r>
              <a:rPr lang="et-EE" sz="2400" dirty="0" smtClean="0">
                <a:solidFill>
                  <a:srgbClr val="FF0000"/>
                </a:solidFill>
              </a:rPr>
              <a:t> </a:t>
            </a:r>
            <a:r>
              <a:rPr lang="et-EE" sz="2400" dirty="0" err="1" smtClean="0">
                <a:solidFill>
                  <a:srgbClr val="FF0000"/>
                </a:solidFill>
              </a:rPr>
              <a:t>has</a:t>
            </a:r>
            <a:r>
              <a:rPr lang="et-EE" sz="2400" dirty="0" smtClean="0">
                <a:solidFill>
                  <a:srgbClr val="FF0000"/>
                </a:solidFill>
              </a:rPr>
              <a:t> </a:t>
            </a:r>
            <a:r>
              <a:rPr lang="et-EE" sz="2400" dirty="0" err="1" smtClean="0">
                <a:solidFill>
                  <a:srgbClr val="FF0000"/>
                </a:solidFill>
              </a:rPr>
              <a:t>already</a:t>
            </a:r>
            <a:r>
              <a:rPr lang="et-EE" sz="2400" dirty="0" smtClean="0">
                <a:solidFill>
                  <a:srgbClr val="FF0000"/>
                </a:solidFill>
              </a:rPr>
              <a:t> </a:t>
            </a:r>
            <a:r>
              <a:rPr lang="et-EE" sz="2400" dirty="0" err="1" smtClean="0">
                <a:solidFill>
                  <a:srgbClr val="FF0000"/>
                </a:solidFill>
              </a:rPr>
              <a:t>been</a:t>
            </a:r>
            <a:r>
              <a:rPr lang="et-EE" sz="2400" dirty="0" smtClean="0">
                <a:solidFill>
                  <a:srgbClr val="FF0000"/>
                </a:solidFill>
              </a:rPr>
              <a:t> </a:t>
            </a:r>
            <a:r>
              <a:rPr lang="et-EE" sz="2400" dirty="0" err="1" smtClean="0">
                <a:solidFill>
                  <a:srgbClr val="FF0000"/>
                </a:solidFill>
              </a:rPr>
              <a:t>caught</a:t>
            </a:r>
            <a:endParaRPr lang="et-EE" sz="2400" dirty="0">
              <a:solidFill>
                <a:srgbClr val="FF0000"/>
              </a:solidFill>
            </a:endParaRPr>
          </a:p>
        </p:txBody>
      </p:sp>
      <p:sp>
        <p:nvSpPr>
          <p:cNvPr id="2" name="Rectangle 60"/>
          <p:cNvSpPr>
            <a:spLocks noChangeArrowheads="1"/>
          </p:cNvSpPr>
          <p:nvPr/>
        </p:nvSpPr>
        <p:spPr bwMode="auto">
          <a:xfrm>
            <a:off x="743588" y="739315"/>
            <a:ext cx="6093335" cy="3139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arvud = {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(arvud[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RuntimeException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"Käitusaegne"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ArithmeticException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"Aritmeetika"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54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6" grpId="0" animBg="1"/>
      <p:bldP spid="6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6455617" y="4410115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-324544" y="0"/>
            <a:ext cx="8229600" cy="836712"/>
          </a:xfrm>
        </p:spPr>
        <p:txBody>
          <a:bodyPr>
            <a:normAutofit/>
          </a:bodyPr>
          <a:lstStyle/>
          <a:p>
            <a:r>
              <a:rPr lang="et-EE" sz="2800" dirty="0" smtClean="0"/>
              <a:t>Mis ilmub ekraanile?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71600" y="3933056"/>
            <a:ext cx="5328592" cy="29249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Käitusaegne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Aritmeetika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Käitusaegne</a:t>
            </a:r>
            <a:br>
              <a:rPr lang="et-EE" sz="2400" dirty="0" smtClean="0">
                <a:cs typeface="Courier New" pitchFamily="49" charset="0"/>
              </a:rPr>
            </a:br>
            <a:r>
              <a:rPr lang="et-EE" sz="2400" dirty="0" smtClean="0">
                <a:cs typeface="Courier New" pitchFamily="49" charset="0"/>
              </a:rPr>
              <a:t>Aritmeetika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Aritmeetika</a:t>
            </a:r>
            <a:br>
              <a:rPr lang="et-EE" sz="2400" dirty="0" smtClean="0">
                <a:cs typeface="Courier New" pitchFamily="49" charset="0"/>
              </a:rPr>
            </a:br>
            <a:r>
              <a:rPr lang="et-EE" sz="2400" dirty="0" smtClean="0">
                <a:cs typeface="Courier New" pitchFamily="49" charset="0"/>
              </a:rPr>
              <a:t>Käitusaegne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Midagi muud</a:t>
            </a:r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798880" y="4050742"/>
            <a:ext cx="215900" cy="215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58"/>
          <p:cNvSpPr>
            <a:spLocks noChangeArrowheads="1"/>
          </p:cNvSpPr>
          <p:nvPr/>
        </p:nvSpPr>
        <p:spPr bwMode="auto">
          <a:xfrm>
            <a:off x="832551" y="739315"/>
            <a:ext cx="6093335" cy="3139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arvud = {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(arvud[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ArithmeticException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"Aritmeetika"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RuntimeException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"Käitusaegne"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57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6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GB" sz="4400" dirty="0" err="1" smtClean="0">
                <a:latin typeface="+mj-lt"/>
              </a:rPr>
              <a:t>Epiloog</a:t>
            </a:r>
            <a:r>
              <a:rPr lang="en-GB" sz="4400" dirty="0" smtClean="0">
                <a:latin typeface="+mj-lt"/>
              </a:rPr>
              <a:t> (</a:t>
            </a:r>
            <a:r>
              <a:rPr lang="en-US" altLang="en-US" sz="44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GB" sz="4400" dirty="0" smtClean="0">
                <a:latin typeface="+mj-lt"/>
              </a:rPr>
              <a:t>)</a:t>
            </a:r>
            <a:endParaRPr lang="en-GB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Täidetakse</a:t>
            </a:r>
            <a:r>
              <a:rPr lang="en-GB" dirty="0" smtClean="0"/>
              <a:t> </a:t>
            </a:r>
            <a:r>
              <a:rPr lang="en-GB" b="1" dirty="0" err="1" smtClean="0"/>
              <a:t>alati</a:t>
            </a:r>
            <a:r>
              <a:rPr lang="en-GB" dirty="0" smtClean="0"/>
              <a:t>  (</a:t>
            </a:r>
            <a:r>
              <a:rPr lang="en-GB" dirty="0" err="1" smtClean="0"/>
              <a:t>kui</a:t>
            </a:r>
            <a:r>
              <a:rPr lang="en-GB" dirty="0" smtClean="0"/>
              <a:t> </a:t>
            </a:r>
            <a:r>
              <a:rPr lang="en-GB" dirty="0" err="1" smtClean="0"/>
              <a:t>katsendidirektiivini</a:t>
            </a:r>
            <a:r>
              <a:rPr lang="en-GB" dirty="0" smtClean="0"/>
              <a:t> </a:t>
            </a:r>
            <a:r>
              <a:rPr lang="en-GB" dirty="0" err="1" smtClean="0"/>
              <a:t>jõuti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 smtClean="0"/>
              <a:t>ning</a:t>
            </a:r>
            <a:r>
              <a:rPr lang="en-GB" dirty="0" smtClean="0"/>
              <a:t> </a:t>
            </a:r>
            <a:r>
              <a:rPr lang="en-GB" dirty="0" err="1" smtClean="0"/>
              <a:t>kui</a:t>
            </a:r>
            <a:r>
              <a:rPr lang="en-GB" dirty="0" smtClean="0"/>
              <a:t> JVM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vastav</a:t>
            </a:r>
            <a:r>
              <a:rPr lang="en-GB" dirty="0" smtClean="0"/>
              <a:t> </a:t>
            </a:r>
            <a:r>
              <a:rPr lang="en-GB" dirty="0" err="1" smtClean="0"/>
              <a:t>lõim</a:t>
            </a:r>
            <a:r>
              <a:rPr lang="en-GB" dirty="0" smtClean="0"/>
              <a:t> </a:t>
            </a:r>
            <a:r>
              <a:rPr lang="en-GB" dirty="0" err="1" smtClean="0"/>
              <a:t>veel</a:t>
            </a:r>
            <a:r>
              <a:rPr lang="en-GB" dirty="0" smtClean="0"/>
              <a:t> </a:t>
            </a:r>
            <a:r>
              <a:rPr lang="en-GB" dirty="0" err="1" smtClean="0"/>
              <a:t>töötavad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err="1" smtClean="0"/>
              <a:t>Isegi</a:t>
            </a:r>
            <a:r>
              <a:rPr lang="en-GB" dirty="0" smtClean="0"/>
              <a:t>, </a:t>
            </a:r>
            <a:r>
              <a:rPr lang="en-GB" dirty="0" err="1" smtClean="0"/>
              <a:t>kui</a:t>
            </a:r>
            <a:r>
              <a:rPr lang="en-GB" dirty="0" smtClean="0"/>
              <a:t> </a:t>
            </a:r>
            <a:r>
              <a:rPr lang="en-GB" dirty="0" err="1" smtClean="0"/>
              <a:t>tekkis</a:t>
            </a:r>
            <a:r>
              <a:rPr lang="en-GB" dirty="0" smtClean="0"/>
              <a:t> </a:t>
            </a:r>
            <a:r>
              <a:rPr lang="en-GB" dirty="0" err="1" smtClean="0"/>
              <a:t>erind</a:t>
            </a:r>
            <a:r>
              <a:rPr lang="en-GB" dirty="0" smtClean="0"/>
              <a:t>, </a:t>
            </a:r>
            <a:r>
              <a:rPr lang="en-GB" dirty="0" err="1" smtClean="0"/>
              <a:t>mida</a:t>
            </a:r>
            <a:r>
              <a:rPr lang="en-GB" dirty="0" smtClean="0"/>
              <a:t> </a:t>
            </a:r>
            <a:r>
              <a:rPr lang="en-GB" dirty="0" err="1" smtClean="0"/>
              <a:t>kinni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püütud</a:t>
            </a:r>
            <a:endParaRPr lang="en-GB" dirty="0" smtClean="0"/>
          </a:p>
          <a:p>
            <a:r>
              <a:rPr lang="en-GB" dirty="0" err="1" smtClean="0"/>
              <a:t>Isegi</a:t>
            </a:r>
            <a:r>
              <a:rPr lang="en-GB" dirty="0" smtClean="0"/>
              <a:t>, </a:t>
            </a:r>
            <a:r>
              <a:rPr lang="en-GB" dirty="0" err="1" smtClean="0"/>
              <a:t>kui</a:t>
            </a:r>
            <a:r>
              <a:rPr lang="en-GB" dirty="0" smtClean="0"/>
              <a:t> </a:t>
            </a:r>
            <a:r>
              <a:rPr lang="en-GB" dirty="0" err="1" smtClean="0"/>
              <a:t>jõuti</a:t>
            </a:r>
            <a:r>
              <a:rPr lang="en-GB" dirty="0" smtClean="0"/>
              <a:t> </a:t>
            </a:r>
            <a:r>
              <a:rPr lang="en-US" altLang="en-US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dirty="0" smtClean="0"/>
              <a:t>-</a:t>
            </a:r>
            <a:r>
              <a:rPr lang="en-GB" dirty="0" err="1" smtClean="0"/>
              <a:t>lauseni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6156176" y="4403718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08720"/>
          </a:xfrm>
        </p:spPr>
        <p:txBody>
          <a:bodyPr>
            <a:normAutofit/>
          </a:bodyPr>
          <a:lstStyle/>
          <a:p>
            <a:r>
              <a:rPr lang="et-EE" sz="3200" dirty="0" smtClean="0"/>
              <a:t>Mis ilmub ekraanile, kui seda meetodit rakendada?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547664" y="4149080"/>
            <a:ext cx="2952328" cy="237626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Põhiplokis!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Põhiplokis!</a:t>
            </a:r>
            <a:br>
              <a:rPr lang="et-EE" sz="2400" dirty="0" smtClean="0">
                <a:cs typeface="Courier New" pitchFamily="49" charset="0"/>
              </a:rPr>
            </a:br>
            <a:r>
              <a:rPr lang="et-EE" sz="2400" dirty="0" smtClean="0">
                <a:cs typeface="Courier New" pitchFamily="49" charset="0"/>
              </a:rPr>
              <a:t>Epiloogis!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Epiloogis!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Midagi muud</a:t>
            </a:r>
          </a:p>
        </p:txBody>
      </p:sp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899592" y="926645"/>
            <a:ext cx="6715300" cy="3139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meetod1()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"Põhiplokis!"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finally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"Epiloogis!"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CAI1"/>
          <p:cNvSpPr/>
          <p:nvPr>
            <p:custDataLst>
              <p:tags r:id="rId4"/>
            </p:custDataLst>
          </p:nvPr>
        </p:nvSpPr>
        <p:spPr>
          <a:xfrm rot="10800000">
            <a:off x="1235707" y="4696196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2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6372200" y="4403718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418852" y="116632"/>
            <a:ext cx="8229600" cy="799580"/>
          </a:xfrm>
        </p:spPr>
        <p:txBody>
          <a:bodyPr>
            <a:normAutofit/>
          </a:bodyPr>
          <a:lstStyle/>
          <a:p>
            <a:r>
              <a:rPr lang="et-EE" sz="3200" dirty="0" smtClean="0"/>
              <a:t>Milline väärtus tagastatakse?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547664" y="4149080"/>
            <a:ext cx="2952328" cy="237626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Midagi muud</a:t>
            </a:r>
          </a:p>
        </p:txBody>
      </p:sp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1187624" y="1052736"/>
            <a:ext cx="4693914" cy="280076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meetod2()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finally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CAI1"/>
          <p:cNvSpPr/>
          <p:nvPr>
            <p:custDataLst>
              <p:tags r:id="rId4"/>
            </p:custDataLst>
          </p:nvPr>
        </p:nvSpPr>
        <p:spPr>
          <a:xfrm rot="10800000">
            <a:off x="1271484" y="4732771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968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t-EE" dirty="0" smtClean="0"/>
              <a:t>Voog (ingl. </a:t>
            </a:r>
            <a:r>
              <a:rPr lang="et-EE" i="1" dirty="0" err="1" smtClean="0"/>
              <a:t>stream</a:t>
            </a:r>
            <a:r>
              <a:rPr lang="et-EE" dirty="0" smtClean="0"/>
              <a:t>)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42849" y="894730"/>
            <a:ext cx="8229600" cy="4525963"/>
          </a:xfrm>
        </p:spPr>
        <p:txBody>
          <a:bodyPr>
            <a:normAutofit/>
          </a:bodyPr>
          <a:lstStyle/>
          <a:p>
            <a:r>
              <a:rPr lang="et-EE" dirty="0" smtClean="0"/>
              <a:t>osa lihtsalt kannab andmeid, osa ka töötleb</a:t>
            </a:r>
          </a:p>
          <a:p>
            <a:r>
              <a:rPr lang="et-EE" dirty="0" smtClean="0"/>
              <a:t>ühendatakse Java I/O süsteemi abil füüsilise seadmega</a:t>
            </a:r>
          </a:p>
          <a:p>
            <a:r>
              <a:rPr lang="et-EE" dirty="0" smtClean="0"/>
              <a:t>ühel pool tootja (allikas), teisel pool tarbija</a:t>
            </a:r>
          </a:p>
          <a:p>
            <a:r>
              <a:rPr lang="et-EE" dirty="0" smtClean="0"/>
              <a:t>voo andmetele juurdepääs järjestikune 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</a:t>
            </a:fld>
            <a:endParaRPr lang="et-EE" dirty="0"/>
          </a:p>
        </p:txBody>
      </p:sp>
      <p:sp>
        <p:nvSpPr>
          <p:cNvPr id="5" name="Ristkülik 4"/>
          <p:cNvSpPr/>
          <p:nvPr/>
        </p:nvSpPr>
        <p:spPr>
          <a:xfrm>
            <a:off x="251520" y="6356350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>
                <a:hlinkClick r:id="rId3"/>
              </a:rPr>
              <a:t>https://</a:t>
            </a:r>
            <a:r>
              <a:rPr lang="et-EE" sz="2000" dirty="0" smtClean="0">
                <a:hlinkClick r:id="rId3"/>
              </a:rPr>
              <a:t>docs.oracle.com/javase/tutorial/essential/io/streams.html</a:t>
            </a:r>
            <a:endParaRPr lang="et-EE" sz="2000" dirty="0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8" y="3689994"/>
            <a:ext cx="4369266" cy="1676259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045" y="4201096"/>
            <a:ext cx="4658459" cy="1892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33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6444208" y="4510988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et-EE" sz="2800" dirty="0" smtClean="0"/>
              <a:t>Mis ilmub ekraanile, kui seda meetodit rakendada?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475656" y="4481735"/>
            <a:ext cx="2952328" cy="237626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Põhiplokis!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Põhiplokis!</a:t>
            </a:r>
            <a:br>
              <a:rPr lang="et-EE" sz="2400" dirty="0" smtClean="0">
                <a:cs typeface="Courier New" pitchFamily="49" charset="0"/>
              </a:rPr>
            </a:br>
            <a:r>
              <a:rPr lang="et-EE" sz="2400" dirty="0" smtClean="0">
                <a:cs typeface="Courier New" pitchFamily="49" charset="0"/>
              </a:rPr>
              <a:t>Epiloogis!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Epiloogis!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Midagi muud</a:t>
            </a:r>
          </a:p>
        </p:txBody>
      </p:sp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179512" y="866943"/>
            <a:ext cx="6715300" cy="3477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meetod3()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"Põhiplokis!"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exit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finally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"Epiloogis!"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exit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Ümarnurkne ristkülik 5"/>
          <p:cNvSpPr/>
          <p:nvPr/>
        </p:nvSpPr>
        <p:spPr>
          <a:xfrm>
            <a:off x="7020272" y="1140035"/>
            <a:ext cx="1944216" cy="24482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public static void exit​(</a:t>
            </a:r>
            <a:r>
              <a:rPr lang="en-US" sz="1600" dirty="0" err="1">
                <a:solidFill>
                  <a:schemeClr val="tx1"/>
                </a:solidFill>
              </a:rPr>
              <a:t>int</a:t>
            </a:r>
            <a:r>
              <a:rPr lang="en-US" sz="1600" dirty="0">
                <a:solidFill>
                  <a:schemeClr val="tx1"/>
                </a:solidFill>
              </a:rPr>
              <a:t> status)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Terminates the currently running Java Virtual Machine. The argument serves as a status </a:t>
            </a:r>
            <a:r>
              <a:rPr lang="en-US" sz="1600" dirty="0" smtClean="0">
                <a:solidFill>
                  <a:schemeClr val="tx1"/>
                </a:solidFill>
              </a:rPr>
              <a:t>code</a:t>
            </a:r>
            <a:r>
              <a:rPr lang="et-EE" sz="1600" dirty="0" smtClean="0">
                <a:solidFill>
                  <a:schemeClr val="tx1"/>
                </a:solidFill>
              </a:rPr>
              <a:t>.</a:t>
            </a:r>
            <a:endParaRPr lang="et-EE" sz="1600" dirty="0">
              <a:solidFill>
                <a:schemeClr val="tx1"/>
              </a:solidFill>
            </a:endParaRPr>
          </a:p>
        </p:txBody>
      </p:sp>
      <p:sp>
        <p:nvSpPr>
          <p:cNvPr id="7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1209866" y="4632753"/>
            <a:ext cx="265790" cy="250273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005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7" grpId="1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4705" y="19432"/>
            <a:ext cx="9144000" cy="6937960"/>
          </a:xfrm>
        </p:spPr>
        <p:txBody>
          <a:bodyPr>
            <a:normAutofit/>
          </a:bodyPr>
          <a:lstStyle/>
          <a:p>
            <a:r>
              <a:rPr lang="et-EE" sz="2800" dirty="0" smtClean="0"/>
              <a:t>Kui </a:t>
            </a:r>
            <a:r>
              <a:rPr lang="et-EE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t-EE" sz="2800" dirty="0" smtClean="0"/>
              <a:t>-osas tekib erind, siis kõik </a:t>
            </a:r>
            <a:r>
              <a:rPr lang="et-EE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t-EE" sz="2800" dirty="0" smtClean="0"/>
              <a:t>-osa käsud, mis asuvad peale seda, jäävad läbi vaatamata</a:t>
            </a:r>
          </a:p>
          <a:p>
            <a:endParaRPr lang="et-EE" sz="1000" dirty="0" smtClean="0"/>
          </a:p>
          <a:p>
            <a:r>
              <a:rPr lang="et-EE" sz="2800" dirty="0"/>
              <a:t>Kui </a:t>
            </a:r>
            <a:r>
              <a:rPr lang="et-E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t-EE" sz="2800" dirty="0"/>
              <a:t>-osas tekib </a:t>
            </a:r>
            <a:r>
              <a:rPr lang="et-EE" sz="2800" dirty="0" smtClean="0"/>
              <a:t>erind ja on olemas vastav (esimene sobiv) </a:t>
            </a:r>
            <a:r>
              <a:rPr lang="et-EE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t-EE" sz="2800" dirty="0" smtClean="0"/>
              <a:t>-osa, siis minnakse sinna, siis </a:t>
            </a:r>
            <a:r>
              <a:rPr lang="et-EE" sz="2800" dirty="0"/>
              <a:t>minnakse </a:t>
            </a:r>
            <a:r>
              <a:rPr lang="et-E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t-EE" sz="2800" dirty="0"/>
              <a:t>-osa juurde (kui see on olemas</a:t>
            </a:r>
            <a:r>
              <a:rPr lang="et-EE" sz="2800" dirty="0" smtClean="0"/>
              <a:t>) ja siis minnakse nende käskude juurde, mis asuvad peale </a:t>
            </a:r>
            <a:r>
              <a:rPr lang="et-EE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try-catch-finally</a:t>
            </a:r>
            <a:endParaRPr lang="et-EE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t-EE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t-EE" sz="2800" dirty="0"/>
              <a:t>Kui </a:t>
            </a:r>
            <a:r>
              <a:rPr lang="et-E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t-EE" sz="2800" dirty="0"/>
              <a:t>-osas tekib erind ja </a:t>
            </a:r>
            <a:r>
              <a:rPr lang="et-EE" sz="2800" dirty="0" smtClean="0"/>
              <a:t>ei ole vastavat </a:t>
            </a:r>
            <a:r>
              <a:rPr lang="et-E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t-EE" sz="2800" dirty="0"/>
              <a:t>-osa, </a:t>
            </a:r>
            <a:r>
              <a:rPr lang="et-EE" sz="2800" dirty="0" smtClean="0"/>
              <a:t>siis minnakse </a:t>
            </a:r>
            <a:r>
              <a:rPr lang="et-EE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t-EE" sz="2800" dirty="0" smtClean="0"/>
              <a:t>-osa juurde (kui see on olemas) ja lõpetatakse meetodi (programmi) tööd</a:t>
            </a:r>
          </a:p>
          <a:p>
            <a:endParaRPr lang="et-EE" sz="1000" dirty="0" smtClean="0"/>
          </a:p>
          <a:p>
            <a:r>
              <a:rPr lang="et-EE" sz="2800" dirty="0" smtClean="0"/>
              <a:t>Kui </a:t>
            </a:r>
            <a:r>
              <a:rPr lang="et-EE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t-EE" sz="2800" dirty="0" smtClean="0"/>
              <a:t>-osas </a:t>
            </a:r>
            <a:r>
              <a:rPr lang="et-EE" sz="2800" dirty="0" err="1" smtClean="0"/>
              <a:t>erindeid</a:t>
            </a:r>
            <a:r>
              <a:rPr lang="et-EE" sz="2800" dirty="0" smtClean="0"/>
              <a:t> ei teki, </a:t>
            </a:r>
            <a:r>
              <a:rPr lang="et-EE" sz="2800" dirty="0"/>
              <a:t>siis </a:t>
            </a:r>
            <a:r>
              <a:rPr lang="et-EE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t-EE" sz="2800" dirty="0" smtClean="0"/>
              <a:t>-osa juurde ei mindagi ja minnakse </a:t>
            </a:r>
            <a:r>
              <a:rPr lang="et-E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t-EE" sz="2800" dirty="0"/>
              <a:t>-osa juurde (kui see on olemas) ja siis minnakse nende käskude juurde, mis asuvad </a:t>
            </a:r>
            <a:r>
              <a:rPr lang="et-EE" sz="2800" dirty="0" smtClean="0"/>
              <a:t>peale </a:t>
            </a:r>
            <a:r>
              <a:rPr lang="et-EE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try-catch-finally</a:t>
            </a:r>
            <a:r>
              <a:rPr lang="et-EE" sz="2800" dirty="0" smtClean="0"/>
              <a:t> </a:t>
            </a:r>
            <a:endParaRPr lang="et-EE" sz="2800" dirty="0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1074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012160" y="4725144"/>
            <a:ext cx="2448272" cy="213285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-324544" y="199753"/>
            <a:ext cx="8229600" cy="1143000"/>
          </a:xfrm>
        </p:spPr>
        <p:txBody>
          <a:bodyPr>
            <a:normAutofit/>
          </a:bodyPr>
          <a:lstStyle/>
          <a:p>
            <a:r>
              <a:rPr lang="et-EE" sz="2800" dirty="0" smtClean="0"/>
              <a:t>Milline on täitmise järjekord, kui </a:t>
            </a:r>
            <a:r>
              <a:rPr lang="et-EE" sz="2800" dirty="0" err="1" smtClean="0"/>
              <a:t>erindeid</a:t>
            </a:r>
            <a:r>
              <a:rPr lang="et-EE" sz="2800" dirty="0" smtClean="0"/>
              <a:t> ei teki?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340768"/>
            <a:ext cx="4176464" cy="54069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try {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</a:rPr>
              <a:t>// 1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err="1" smtClean="0">
                <a:solidFill>
                  <a:prstClr val="black"/>
                </a:solidFill>
              </a:rPr>
              <a:t>kood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</a:rPr>
              <a:t>mis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võib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tekitada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erindi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</a:rPr>
              <a:t>// 2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}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catch (</a:t>
            </a:r>
            <a:r>
              <a:rPr lang="et-EE" sz="2400" dirty="0" smtClean="0">
                <a:solidFill>
                  <a:prstClr val="black"/>
                </a:solidFill>
              </a:rPr>
              <a:t>IO</a:t>
            </a:r>
            <a:r>
              <a:rPr lang="en-US" sz="2400" dirty="0" smtClean="0">
                <a:solidFill>
                  <a:prstClr val="black"/>
                </a:solidFill>
              </a:rPr>
              <a:t>Exception e)</a:t>
            </a:r>
            <a:r>
              <a:rPr lang="et-EE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{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</a:rPr>
              <a:t>// 3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err="1" smtClean="0">
                <a:solidFill>
                  <a:prstClr val="black"/>
                </a:solidFill>
              </a:rPr>
              <a:t>kood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</a:rPr>
              <a:t>mis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võib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tekitada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erindi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</a:rPr>
              <a:t>// 4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}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finally {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t-EE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// 5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}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// 6</a:t>
            </a:r>
            <a:r>
              <a:rPr lang="et-EE" sz="2400" dirty="0" smtClean="0">
                <a:solidFill>
                  <a:prstClr val="black"/>
                </a:solidFill>
              </a:rPr>
              <a:t> </a:t>
            </a:r>
            <a:endParaRPr lang="en-US" sz="2400" b="1" dirty="0" smtClean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47895" y="1217448"/>
            <a:ext cx="3888432" cy="29249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1, 2, 3, 4, 5, 6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1, 3, 4, 5, 6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1, 2, 5, 6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1, 3, 5, 6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1, 3, 5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1, 5, 6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Mingi muu</a:t>
            </a:r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4781195" y="2227098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31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2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084168" y="4797152"/>
            <a:ext cx="2232247" cy="195061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r>
              <a:rPr lang="et-EE" sz="2800" dirty="0" smtClean="0"/>
              <a:t>Milline on täitmise järjekord, kui </a:t>
            </a:r>
            <a:r>
              <a:rPr lang="et-EE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t-EE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t-EE" sz="2800" dirty="0" smtClean="0"/>
              <a:t>plokis tekib erind, mida (selles programmis) ei püüta?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340768"/>
            <a:ext cx="4176464" cy="54069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try {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</a:rPr>
              <a:t>// 1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err="1" smtClean="0">
                <a:solidFill>
                  <a:prstClr val="black"/>
                </a:solidFill>
              </a:rPr>
              <a:t>kood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</a:rPr>
              <a:t>mis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võib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tekitada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erindi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</a:rPr>
              <a:t>// 2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}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catch (</a:t>
            </a:r>
            <a:r>
              <a:rPr lang="et-EE" sz="2400" dirty="0" smtClean="0">
                <a:solidFill>
                  <a:prstClr val="black"/>
                </a:solidFill>
              </a:rPr>
              <a:t>IO</a:t>
            </a:r>
            <a:r>
              <a:rPr lang="en-US" sz="2400" dirty="0" smtClean="0">
                <a:solidFill>
                  <a:prstClr val="black"/>
                </a:solidFill>
              </a:rPr>
              <a:t>Exception e)</a:t>
            </a:r>
            <a:r>
              <a:rPr lang="et-EE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{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</a:rPr>
              <a:t>// 3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err="1" smtClean="0">
                <a:solidFill>
                  <a:prstClr val="black"/>
                </a:solidFill>
              </a:rPr>
              <a:t>kood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</a:rPr>
              <a:t>mis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võib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tekitada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erindi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</a:rPr>
              <a:t>// 4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}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finally {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t-EE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// 5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}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// 6</a:t>
            </a:r>
            <a:r>
              <a:rPr lang="et-EE" sz="2400" dirty="0" smtClean="0">
                <a:solidFill>
                  <a:prstClr val="black"/>
                </a:solidFill>
              </a:rPr>
              <a:t> </a:t>
            </a:r>
            <a:endParaRPr lang="en-US" sz="2400" b="1" dirty="0" smtClean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04048" y="1303395"/>
            <a:ext cx="3888432" cy="29249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1, 2, 3, 4, 5, 6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1, 3, 4, 5, 6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1, 2, 5, 6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1, 3, 5, 6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1, 3, 5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1, 5, 6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Mingi muu</a:t>
            </a:r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4737348" y="4056700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53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2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300192" y="4725144"/>
            <a:ext cx="2016224" cy="213285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184258"/>
            <a:ext cx="8229600" cy="1143000"/>
          </a:xfrm>
        </p:spPr>
        <p:txBody>
          <a:bodyPr>
            <a:normAutofit/>
          </a:bodyPr>
          <a:lstStyle/>
          <a:p>
            <a:r>
              <a:rPr lang="et-EE" sz="2800" dirty="0" smtClean="0"/>
              <a:t>Milline on täitmise järjekord, kui </a:t>
            </a:r>
            <a:r>
              <a:rPr lang="et-EE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t-EE" sz="2800" dirty="0" smtClean="0"/>
              <a:t>-plokis tekib erind, mis püütakse ja püünis ei tekita </a:t>
            </a:r>
            <a:r>
              <a:rPr lang="et-EE" sz="2800" dirty="0" err="1" smtClean="0"/>
              <a:t>erindit</a:t>
            </a:r>
            <a:r>
              <a:rPr lang="et-EE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340768"/>
            <a:ext cx="4176464" cy="54069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try {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</a:rPr>
              <a:t>// 1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err="1" smtClean="0">
                <a:solidFill>
                  <a:prstClr val="black"/>
                </a:solidFill>
              </a:rPr>
              <a:t>kood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</a:rPr>
              <a:t>mis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võib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tekitada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erindi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</a:rPr>
              <a:t>// 2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}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catch (</a:t>
            </a:r>
            <a:r>
              <a:rPr lang="en-US" sz="2400" dirty="0" err="1" smtClean="0">
                <a:solidFill>
                  <a:prstClr val="black"/>
                </a:solidFill>
              </a:rPr>
              <a:t>IOException</a:t>
            </a:r>
            <a:r>
              <a:rPr lang="en-US" sz="2400" dirty="0" smtClean="0">
                <a:solidFill>
                  <a:prstClr val="black"/>
                </a:solidFill>
              </a:rPr>
              <a:t> e)</a:t>
            </a:r>
            <a:r>
              <a:rPr lang="et-EE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{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</a:rPr>
              <a:t>// 3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err="1" smtClean="0">
                <a:solidFill>
                  <a:prstClr val="black"/>
                </a:solidFill>
              </a:rPr>
              <a:t>kood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</a:rPr>
              <a:t>mis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võib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tekitada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erindi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</a:rPr>
              <a:t>// 4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}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finally {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t-EE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// 5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}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// 6</a:t>
            </a:r>
            <a:r>
              <a:rPr lang="et-EE" sz="2400" dirty="0" smtClean="0">
                <a:solidFill>
                  <a:prstClr val="black"/>
                </a:solidFill>
              </a:rPr>
              <a:t> </a:t>
            </a:r>
            <a:endParaRPr lang="en-US" sz="2400" b="1" dirty="0" smtClean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988732" y="1268760"/>
            <a:ext cx="3888432" cy="29249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1, 2, 3, 4, 5, 6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1, 3, 4, 5, 6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1, 2, 5, 6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1, 3, 5, 6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1, 3, 5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1, 5, 6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Mingi muu</a:t>
            </a:r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4743144" y="1844824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628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2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300192" y="4725144"/>
            <a:ext cx="2016224" cy="213285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194473"/>
            <a:ext cx="8229600" cy="1143000"/>
          </a:xfrm>
        </p:spPr>
        <p:txBody>
          <a:bodyPr>
            <a:normAutofit/>
          </a:bodyPr>
          <a:lstStyle/>
          <a:p>
            <a:r>
              <a:rPr lang="et-EE" sz="2800" dirty="0" smtClean="0"/>
              <a:t>Milline on täitmise järjekord, kui </a:t>
            </a:r>
            <a:r>
              <a:rPr lang="et-EE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t-EE" sz="2800" dirty="0" smtClean="0"/>
              <a:t>-plokis tekib erind, mis püütakse ja püünises tekib ka erind?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340768"/>
            <a:ext cx="4176464" cy="54069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try {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</a:rPr>
              <a:t>// 1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err="1" smtClean="0">
                <a:solidFill>
                  <a:prstClr val="black"/>
                </a:solidFill>
              </a:rPr>
              <a:t>kood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</a:rPr>
              <a:t>mis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võib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tekitada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erindi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</a:rPr>
              <a:t>// 2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}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catch (</a:t>
            </a:r>
            <a:r>
              <a:rPr lang="en-US" sz="2400" dirty="0" err="1" smtClean="0">
                <a:solidFill>
                  <a:prstClr val="black"/>
                </a:solidFill>
              </a:rPr>
              <a:t>IOException</a:t>
            </a:r>
            <a:r>
              <a:rPr lang="en-US" sz="2400" dirty="0" smtClean="0">
                <a:solidFill>
                  <a:prstClr val="black"/>
                </a:solidFill>
              </a:rPr>
              <a:t> e)</a:t>
            </a:r>
            <a:r>
              <a:rPr lang="et-EE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{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</a:rPr>
              <a:t>// 3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err="1" smtClean="0">
                <a:solidFill>
                  <a:prstClr val="black"/>
                </a:solidFill>
              </a:rPr>
              <a:t>kood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</a:rPr>
              <a:t>mis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võib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tekitada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erindi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</a:rPr>
              <a:t>// 4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}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finally {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t-EE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// 5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t-EE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} </a:t>
            </a:r>
            <a:endParaRPr lang="et-EE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// 6</a:t>
            </a:r>
            <a:r>
              <a:rPr lang="et-EE" sz="2400" dirty="0" smtClean="0">
                <a:solidFill>
                  <a:prstClr val="black"/>
                </a:solidFill>
              </a:rPr>
              <a:t> </a:t>
            </a:r>
            <a:endParaRPr lang="en-US" sz="2400" b="1" dirty="0" smtClean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04048" y="1268760"/>
            <a:ext cx="3888432" cy="29249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1, 2, 3, 4, 5, 6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1, 3, 4, 5, 6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1, 2, 5, 6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1, 3, 5, 6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1, 3, 5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1, 5, 6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1, 5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Mingi muu</a:t>
            </a:r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4722537" y="3140968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23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" grpId="0" animBg="1"/>
      <p:bldP spid="2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err="1" smtClean="0"/>
              <a:t>Katsendidirektiivid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err="1"/>
              <a:t>voo</a:t>
            </a:r>
            <a:r>
              <a:rPr lang="en-GB" dirty="0"/>
              <a:t> </a:t>
            </a:r>
            <a:r>
              <a:rPr lang="en-GB" dirty="0" err="1"/>
              <a:t>sulgemisega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Tegelikult</a:t>
            </a:r>
            <a:r>
              <a:rPr lang="en-GB" dirty="0" smtClean="0"/>
              <a:t> </a:t>
            </a:r>
            <a:r>
              <a:rPr lang="en-GB" dirty="0" err="1" smtClean="0"/>
              <a:t>mitte</a:t>
            </a:r>
            <a:r>
              <a:rPr lang="en-GB" dirty="0" smtClean="0"/>
              <a:t> </a:t>
            </a:r>
            <a:r>
              <a:rPr lang="en-GB" dirty="0" err="1" smtClean="0"/>
              <a:t>tingimata</a:t>
            </a:r>
            <a:r>
              <a:rPr lang="en-GB" dirty="0" smtClean="0"/>
              <a:t> </a:t>
            </a:r>
            <a:r>
              <a:rPr lang="en-GB" dirty="0" err="1" smtClean="0"/>
              <a:t>voo</a:t>
            </a:r>
            <a:r>
              <a:rPr lang="en-GB" dirty="0" smtClean="0"/>
              <a:t> </a:t>
            </a:r>
            <a:r>
              <a:rPr lang="en-GB" dirty="0" err="1" smtClean="0"/>
              <a:t>sulgemine</a:t>
            </a:r>
            <a:r>
              <a:rPr lang="en-GB" dirty="0" smtClean="0"/>
              <a:t>, </a:t>
            </a:r>
            <a:r>
              <a:rPr lang="en-GB" dirty="0" err="1" smtClean="0"/>
              <a:t>vaid</a:t>
            </a:r>
            <a:r>
              <a:rPr lang="en-GB" dirty="0" smtClean="0"/>
              <a:t> </a:t>
            </a:r>
            <a:r>
              <a:rPr lang="en-GB" dirty="0" err="1" smtClean="0"/>
              <a:t>klassi</a:t>
            </a:r>
            <a:r>
              <a:rPr lang="en-GB" dirty="0" smtClean="0"/>
              <a:t>, </a:t>
            </a:r>
            <a:r>
              <a:rPr lang="en-GB" dirty="0" err="1" smtClean="0"/>
              <a:t>mis</a:t>
            </a:r>
            <a:r>
              <a:rPr lang="en-GB" dirty="0" smtClean="0"/>
              <a:t> </a:t>
            </a:r>
            <a:r>
              <a:rPr lang="en-GB" dirty="0" err="1" smtClean="0"/>
              <a:t>realiseerib</a:t>
            </a:r>
            <a:r>
              <a:rPr lang="en-GB" dirty="0" smtClean="0"/>
              <a:t> </a:t>
            </a:r>
            <a:r>
              <a:rPr lang="en-GB" dirty="0" err="1" smtClean="0"/>
              <a:t>liidest</a:t>
            </a:r>
            <a:r>
              <a:rPr lang="en-GB" dirty="0" smtClean="0"/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AutoCloseable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/>
          </a:p>
          <a:p>
            <a:r>
              <a:rPr lang="en-GB" dirty="0" err="1" smtClean="0"/>
              <a:t>Kutsutakse</a:t>
            </a:r>
            <a:r>
              <a:rPr lang="en-GB" dirty="0" smtClean="0"/>
              <a:t> </a:t>
            </a:r>
            <a:r>
              <a:rPr lang="en-GB" dirty="0" err="1" smtClean="0"/>
              <a:t>välja</a:t>
            </a:r>
            <a:r>
              <a:rPr lang="en-GB" dirty="0" smtClean="0"/>
              <a:t> </a:t>
            </a:r>
            <a:r>
              <a:rPr lang="en-GB" dirty="0" err="1" smtClean="0"/>
              <a:t>liidese</a:t>
            </a:r>
            <a:r>
              <a:rPr lang="en-GB" dirty="0" smtClean="0"/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AutoCloseable</a:t>
            </a:r>
            <a:r>
              <a:rPr lang="en-GB" dirty="0" smtClean="0"/>
              <a:t> </a:t>
            </a:r>
            <a:r>
              <a:rPr lang="en-GB" dirty="0" err="1" smtClean="0"/>
              <a:t>meetod</a:t>
            </a:r>
            <a:r>
              <a:rPr lang="en-GB" dirty="0" smtClean="0"/>
              <a:t>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close()</a:t>
            </a:r>
          </a:p>
          <a:p>
            <a:endParaRPr lang="en-US" altLang="en-US" b="1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GB" sz="2600" dirty="0" smtClean="0"/>
          </a:p>
          <a:p>
            <a:pPr lvl="1"/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57</a:t>
            </a:fld>
            <a:endParaRPr lang="et-EE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301298"/>
            <a:ext cx="8340745" cy="378565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Teeme ise suletava objekti</a:t>
            </a:r>
            <a:br>
              <a:rPr kumimoji="0" lang="et-EE" altLang="et-EE" sz="24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Suletav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implements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AutoCloseable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Suletav(){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"Konstruktori sees"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Override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close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"Sulgesin ennast!"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1520" y="4405753"/>
            <a:ext cx="6471643" cy="120032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(Suletav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suletav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Suletav()){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sees"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Ümarnurkne ristkülik 6"/>
          <p:cNvSpPr/>
          <p:nvPr/>
        </p:nvSpPr>
        <p:spPr>
          <a:xfrm>
            <a:off x="4644008" y="5563791"/>
            <a:ext cx="3384376" cy="1132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Konstruktori sees</a:t>
            </a:r>
          </a:p>
          <a:p>
            <a:pPr algn="ctr"/>
            <a:r>
              <a:rPr lang="nb-NO" sz="2400" dirty="0"/>
              <a:t>Try sees</a:t>
            </a:r>
          </a:p>
          <a:p>
            <a:pPr algn="ctr"/>
            <a:r>
              <a:rPr lang="nb-NO" sz="2400" dirty="0"/>
              <a:t>Sulgesin ennast!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35807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GB" sz="4400" dirty="0" err="1" smtClean="0">
                <a:latin typeface="+mj-lt"/>
              </a:rPr>
              <a:t>Katsendidirektiivid</a:t>
            </a:r>
            <a:r>
              <a:rPr lang="en-GB" sz="4400" dirty="0" smtClean="0">
                <a:latin typeface="+mj-lt"/>
              </a:rPr>
              <a:t> </a:t>
            </a:r>
            <a:r>
              <a:rPr lang="en-GB" sz="4400" dirty="0" err="1" smtClean="0">
                <a:latin typeface="+mj-lt"/>
              </a:rPr>
              <a:t>üksteise</a:t>
            </a:r>
            <a:r>
              <a:rPr lang="en-GB" sz="4400" dirty="0" smtClean="0">
                <a:latin typeface="+mj-lt"/>
              </a:rPr>
              <a:t> sees</a:t>
            </a:r>
            <a:endParaRPr lang="en-GB" sz="4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51520" y="1628800"/>
            <a:ext cx="7598555" cy="40626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 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 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{} 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catch 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(Exception e) {}</a:t>
            </a:r>
            <a:b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catch 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(Exception e) {</a:t>
            </a:r>
            <a:b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 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{} 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catch 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(Exception e) {}</a:t>
            </a:r>
            <a:b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finally 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 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{} 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catch 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(Exception e) {}</a:t>
            </a:r>
            <a:b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b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GB" sz="4400" dirty="0" err="1"/>
              <a:t>Katsendidirektiivid</a:t>
            </a:r>
            <a:r>
              <a:rPr lang="en-GB" sz="4400" dirty="0"/>
              <a:t> </a:t>
            </a:r>
            <a:r>
              <a:rPr lang="en-GB" sz="4400" dirty="0" err="1"/>
              <a:t>üksteise</a:t>
            </a:r>
            <a:r>
              <a:rPr lang="en-GB" sz="4400" dirty="0"/>
              <a:t> sees</a:t>
            </a:r>
            <a:endParaRPr lang="en-GB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Kui</a:t>
            </a:r>
            <a:r>
              <a:rPr lang="en-GB" dirty="0" smtClean="0"/>
              <a:t> </a:t>
            </a:r>
            <a:r>
              <a:rPr lang="en-GB" dirty="0" err="1"/>
              <a:t>s</a:t>
            </a:r>
            <a:r>
              <a:rPr lang="en-GB" dirty="0" err="1" smtClean="0"/>
              <a:t>isemises</a:t>
            </a:r>
            <a:r>
              <a:rPr lang="en-GB" dirty="0" smtClean="0"/>
              <a:t> </a:t>
            </a:r>
            <a:r>
              <a:rPr lang="en-GB" dirty="0" err="1" smtClean="0"/>
              <a:t>katsendidirektiivis</a:t>
            </a:r>
            <a:r>
              <a:rPr lang="en-GB" dirty="0" smtClean="0"/>
              <a:t> </a:t>
            </a:r>
            <a:r>
              <a:rPr lang="et-EE" dirty="0"/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try</a:t>
            </a:r>
            <a:r>
              <a:rPr lang="et-EE" dirty="0"/>
              <a:t>-p</a:t>
            </a:r>
            <a:r>
              <a:rPr lang="en-US" dirty="0" err="1" smtClean="0"/>
              <a:t>lokis</a:t>
            </a:r>
            <a:r>
              <a:rPr lang="et-EE" dirty="0"/>
              <a:t>)</a:t>
            </a:r>
            <a:r>
              <a:rPr lang="en-US" dirty="0" smtClean="0"/>
              <a:t> </a:t>
            </a:r>
            <a:r>
              <a:rPr lang="en-US" dirty="0" err="1"/>
              <a:t>tekib</a:t>
            </a:r>
            <a:r>
              <a:rPr lang="en-US" dirty="0"/>
              <a:t> </a:t>
            </a:r>
            <a:r>
              <a:rPr lang="en-US" dirty="0" err="1"/>
              <a:t>erind</a:t>
            </a:r>
            <a:r>
              <a:rPr lang="en-US" dirty="0"/>
              <a:t> ja </a:t>
            </a:r>
            <a:r>
              <a:rPr lang="en-GB" dirty="0" smtClean="0"/>
              <a:t>pole </a:t>
            </a:r>
            <a:r>
              <a:rPr lang="en-GB" dirty="0" err="1" smtClean="0"/>
              <a:t>sobivat</a:t>
            </a:r>
            <a:r>
              <a:rPr lang="en-GB" dirty="0" smtClean="0"/>
              <a:t> </a:t>
            </a:r>
            <a:r>
              <a:rPr lang="en-GB" dirty="0" err="1" smtClean="0"/>
              <a:t>püünist</a:t>
            </a:r>
            <a:r>
              <a:rPr lang="en-GB" dirty="0" smtClean="0"/>
              <a:t>, </a:t>
            </a:r>
            <a:r>
              <a:rPr lang="en-GB" dirty="0" err="1" smtClean="0"/>
              <a:t>siis</a:t>
            </a:r>
            <a:r>
              <a:rPr lang="en-GB" dirty="0" smtClean="0"/>
              <a:t> </a:t>
            </a:r>
            <a:r>
              <a:rPr lang="en-GB" dirty="0" err="1" smtClean="0"/>
              <a:t>otsitakse</a:t>
            </a:r>
            <a:r>
              <a:rPr lang="en-GB" dirty="0" smtClean="0"/>
              <a:t> </a:t>
            </a:r>
            <a:r>
              <a:rPr lang="en-GB" dirty="0" err="1" smtClean="0"/>
              <a:t>püünist</a:t>
            </a:r>
            <a:r>
              <a:rPr lang="en-GB" dirty="0" smtClean="0"/>
              <a:t> </a:t>
            </a:r>
            <a:r>
              <a:rPr lang="en-GB" dirty="0" err="1" smtClean="0"/>
              <a:t>teda</a:t>
            </a:r>
            <a:r>
              <a:rPr lang="en-GB" dirty="0" smtClean="0"/>
              <a:t> </a:t>
            </a:r>
            <a:r>
              <a:rPr lang="en-GB" dirty="0" err="1" smtClean="0"/>
              <a:t>sisaldavast</a:t>
            </a:r>
            <a:r>
              <a:rPr lang="en-GB" dirty="0" smtClean="0"/>
              <a:t> </a:t>
            </a:r>
            <a:r>
              <a:rPr lang="en-GB" dirty="0" err="1" smtClean="0"/>
              <a:t>katsendidirektiivist</a:t>
            </a:r>
            <a:r>
              <a:rPr lang="et-EE" dirty="0" smtClean="0"/>
              <a:t> 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try</a:t>
            </a:r>
            <a:r>
              <a:rPr lang="et-EE" dirty="0"/>
              <a:t>-p</a:t>
            </a:r>
            <a:r>
              <a:rPr lang="en-US" dirty="0" err="1"/>
              <a:t>lokis</a:t>
            </a:r>
            <a:r>
              <a:rPr lang="et-EE" dirty="0" smtClean="0"/>
              <a:t>t)</a:t>
            </a:r>
            <a:endParaRPr lang="en-GB" dirty="0" smtClean="0"/>
          </a:p>
          <a:p>
            <a:endParaRPr lang="en-GB" dirty="0"/>
          </a:p>
          <a:p>
            <a:r>
              <a:rPr lang="en-US" dirty="0" err="1"/>
              <a:t>Otsing</a:t>
            </a:r>
            <a:r>
              <a:rPr lang="en-US" dirty="0"/>
              <a:t> </a:t>
            </a:r>
            <a:r>
              <a:rPr lang="en-US" dirty="0" err="1"/>
              <a:t>jätkub</a:t>
            </a:r>
            <a:r>
              <a:rPr lang="en-US" dirty="0"/>
              <a:t> </a:t>
            </a:r>
            <a:r>
              <a:rPr lang="en-US" dirty="0" err="1"/>
              <a:t>kuni</a:t>
            </a:r>
            <a:r>
              <a:rPr lang="en-US" dirty="0"/>
              <a:t> </a:t>
            </a:r>
            <a:r>
              <a:rPr lang="en-US" dirty="0" err="1"/>
              <a:t>sobiva</a:t>
            </a:r>
            <a:r>
              <a:rPr lang="en-US" dirty="0"/>
              <a:t> </a:t>
            </a:r>
            <a:r>
              <a:rPr lang="en-US" dirty="0" err="1"/>
              <a:t>leidmiseni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kuni</a:t>
            </a:r>
            <a:r>
              <a:rPr lang="en-US" dirty="0"/>
              <a:t> </a:t>
            </a:r>
            <a:r>
              <a:rPr lang="en-US" dirty="0" err="1"/>
              <a:t>katsendidirektiivide</a:t>
            </a:r>
            <a:r>
              <a:rPr lang="en-US" dirty="0"/>
              <a:t> </a:t>
            </a:r>
            <a:r>
              <a:rPr lang="en-US" dirty="0" err="1" smtClean="0"/>
              <a:t>lõppemiseni</a:t>
            </a:r>
            <a:r>
              <a:rPr lang="en-US" dirty="0" smtClean="0"/>
              <a:t> </a:t>
            </a:r>
            <a:endParaRPr lang="en-US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t-EE" dirty="0"/>
              <a:t>Baidivoog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323726"/>
            <a:ext cx="4038600" cy="4525963"/>
          </a:xfrm>
        </p:spPr>
        <p:txBody>
          <a:bodyPr/>
          <a:lstStyle/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InputStream</a:t>
            </a:r>
            <a:endParaRPr lang="et-EE" sz="2800" dirty="0"/>
          </a:p>
          <a:p>
            <a:pPr lvl="1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FileInputStream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AudioInputStream</a:t>
            </a:r>
            <a:endParaRPr lang="et-EE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FilterInputStream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DataInputStream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ObjectInputStream</a:t>
            </a:r>
            <a:endParaRPr lang="et-EE" dirty="0"/>
          </a:p>
          <a:p>
            <a:pPr lvl="1"/>
            <a:r>
              <a:rPr lang="et-EE" dirty="0" smtClean="0"/>
              <a:t>…</a:t>
            </a:r>
          </a:p>
          <a:p>
            <a:pPr lvl="1"/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39110" y="1323725"/>
            <a:ext cx="4253369" cy="4525963"/>
          </a:xfrm>
        </p:spPr>
        <p:txBody>
          <a:bodyPr/>
          <a:lstStyle/>
          <a:p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OutputStream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FileOutputStream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PipedOutputStream</a:t>
            </a:r>
            <a:endParaRPr lang="et-EE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FilterOutputStream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DataOutputStream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PrintStream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ObjectOutputStream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1478242" y="4762414"/>
            <a:ext cx="6664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/>
              <a:t>üks bait korraga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800" dirty="0"/>
              <a:t>binaarandmed (nt .</a:t>
            </a:r>
            <a:r>
              <a:rPr lang="et-EE" sz="2800" i="1" dirty="0" err="1"/>
              <a:t>class</a:t>
            </a:r>
            <a:r>
              <a:rPr lang="et-EE" sz="2800" dirty="0"/>
              <a:t>-failid)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800" dirty="0"/>
              <a:t>masinale orienteeritud</a:t>
            </a:r>
          </a:p>
        </p:txBody>
      </p:sp>
      <p:sp>
        <p:nvSpPr>
          <p:cNvPr id="9" name="Ristkülik 8"/>
          <p:cNvSpPr/>
          <p:nvPr/>
        </p:nvSpPr>
        <p:spPr>
          <a:xfrm>
            <a:off x="251520" y="720179"/>
            <a:ext cx="202656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>
                <a:solidFill>
                  <a:schemeClr val="accent1"/>
                </a:solidFill>
              </a:rPr>
              <a:t>Abstraktne</a:t>
            </a:r>
            <a:endParaRPr lang="et-EE" sz="2600" dirty="0">
              <a:solidFill>
                <a:schemeClr val="accent1"/>
              </a:solidFill>
            </a:endParaRPr>
          </a:p>
        </p:txBody>
      </p:sp>
      <p:cxnSp>
        <p:nvCxnSpPr>
          <p:cNvPr id="11" name="Sirge noolkonnektor 10"/>
          <p:cNvCxnSpPr>
            <a:stCxn id="9" idx="2"/>
          </p:cNvCxnSpPr>
          <p:nvPr/>
        </p:nvCxnSpPr>
        <p:spPr>
          <a:xfrm>
            <a:off x="1264804" y="1152227"/>
            <a:ext cx="426876" cy="332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irge noolkonnektor 12"/>
          <p:cNvCxnSpPr>
            <a:stCxn id="9" idx="2"/>
          </p:cNvCxnSpPr>
          <p:nvPr/>
        </p:nvCxnSpPr>
        <p:spPr>
          <a:xfrm>
            <a:off x="1264804" y="1152227"/>
            <a:ext cx="3955268" cy="274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aidinumbri kohatä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</a:t>
            </a:fld>
            <a:endParaRPr lang="et-EE" dirty="0"/>
          </a:p>
        </p:txBody>
      </p:sp>
      <p:sp>
        <p:nvSpPr>
          <p:cNvPr id="15" name="Ristkülik 14"/>
          <p:cNvSpPr/>
          <p:nvPr/>
        </p:nvSpPr>
        <p:spPr>
          <a:xfrm>
            <a:off x="273122" y="6147410"/>
            <a:ext cx="8763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3"/>
              </a:rPr>
              <a:t>https://</a:t>
            </a:r>
            <a:r>
              <a:rPr lang="et-EE" dirty="0" smtClean="0">
                <a:hlinkClick r:id="rId3"/>
              </a:rPr>
              <a:t>docs.oracle.com/en/java/javase/11/docs/api/java.base/java/io/InputStream.html</a:t>
            </a:r>
            <a:endParaRPr lang="et-EE" dirty="0" smtClean="0"/>
          </a:p>
          <a:p>
            <a:r>
              <a:rPr lang="et-EE" dirty="0">
                <a:hlinkClick r:id="rId4"/>
              </a:rPr>
              <a:t>https://</a:t>
            </a:r>
            <a:r>
              <a:rPr lang="et-EE" dirty="0" smtClean="0">
                <a:hlinkClick r:id="rId4"/>
              </a:rPr>
              <a:t>docs.oracle.com/en/java/javase/11/docs/api/java.base/java/io/OutputStream.html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438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258167"/>
            <a:ext cx="8784976" cy="646330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ErindSees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 =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length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 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/a;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 = "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a);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(a ==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    a = a/(a - a);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(a ==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c[] = {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    c[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25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100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}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//sisemine </a:t>
            </a:r>
            <a:r>
              <a:rPr kumimoji="0" lang="et-EE" altLang="et-EE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ArrayIndexOutOfBoundsException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"Massiivi indeks vigane: "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e);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//välimine </a:t>
            </a:r>
            <a:r>
              <a:rPr kumimoji="0" lang="et-EE" altLang="et-EE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ArithmeticException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"Jagamine nulliga: "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e);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3000" y="188640"/>
            <a:ext cx="8784976" cy="646330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ErindSees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 =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length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 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/a;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 = "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a);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(a ==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    a = a/(a - a);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(a ==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c[] = {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    c[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25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100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}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//sisemine </a:t>
            </a:r>
            <a:r>
              <a:rPr kumimoji="0" lang="et-EE" altLang="et-EE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ArrayIndexOutOfBoundsException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"Massiivi indeks vigane: "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e);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//välimine </a:t>
            </a:r>
            <a:r>
              <a:rPr kumimoji="0" lang="et-EE" altLang="et-EE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ArithmeticException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"Jagamine nulliga: "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e);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" name="Ristkülik 6"/>
          <p:cNvSpPr/>
          <p:nvPr/>
        </p:nvSpPr>
        <p:spPr>
          <a:xfrm>
            <a:off x="6347048" y="476672"/>
            <a:ext cx="233975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smtClean="0"/>
              <a:t>Kui käsurea argumente pole:</a:t>
            </a:r>
          </a:p>
          <a:p>
            <a:pPr algn="ctr"/>
            <a:r>
              <a:rPr lang="et-EE" sz="2400" dirty="0" err="1" smtClean="0"/>
              <a:t>java</a:t>
            </a:r>
            <a:r>
              <a:rPr lang="et-EE" sz="2400" dirty="0" smtClean="0"/>
              <a:t> </a:t>
            </a:r>
            <a:r>
              <a:rPr lang="et-EE" sz="2400" dirty="0" err="1" smtClean="0"/>
              <a:t>ErindSees</a:t>
            </a:r>
            <a:endParaRPr lang="et-EE" sz="2400" dirty="0" smtClean="0"/>
          </a:p>
        </p:txBody>
      </p:sp>
      <p:sp>
        <p:nvSpPr>
          <p:cNvPr id="8" name="Ristkülik 7"/>
          <p:cNvSpPr/>
          <p:nvPr/>
        </p:nvSpPr>
        <p:spPr>
          <a:xfrm>
            <a:off x="2699792" y="5934133"/>
            <a:ext cx="54006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2400" dirty="0" smtClean="0"/>
              <a:t>J</a:t>
            </a:r>
            <a:r>
              <a:rPr lang="en-US" sz="2400" dirty="0" err="1" smtClean="0"/>
              <a:t>agamine</a:t>
            </a:r>
            <a:r>
              <a:rPr lang="en-US" sz="2400" dirty="0" smtClean="0"/>
              <a:t> </a:t>
            </a:r>
            <a:r>
              <a:rPr lang="en-US" sz="2400" dirty="0" err="1" smtClean="0"/>
              <a:t>nulliga</a:t>
            </a:r>
            <a:r>
              <a:rPr lang="en-US" sz="2400" dirty="0" smtClean="0"/>
              <a:t>: </a:t>
            </a:r>
            <a:r>
              <a:rPr lang="en-US" sz="2400" u="sng" dirty="0" err="1" smtClean="0"/>
              <a:t>java.lang.ArithmeticException</a:t>
            </a:r>
            <a:r>
              <a:rPr lang="en-US" sz="2400" u="sng" dirty="0" smtClean="0"/>
              <a:t>: / by zero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028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3481" y="89931"/>
            <a:ext cx="8784976" cy="646330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ErindSees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 =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length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 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/a;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 = "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a);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(a ==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    a = a/(a - a);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(a ==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c[] = {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    c[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25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100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}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//sisemine </a:t>
            </a:r>
            <a:r>
              <a:rPr kumimoji="0" lang="et-EE" altLang="et-EE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ArrayIndexOutOfBoundsException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"Massiivi indeks vigane: "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e);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//välimine </a:t>
            </a:r>
            <a:r>
              <a:rPr kumimoji="0" lang="et-EE" altLang="et-EE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ArithmeticException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"Jagamine nulliga: "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e);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Ristkülik 6"/>
          <p:cNvSpPr/>
          <p:nvPr/>
        </p:nvSpPr>
        <p:spPr>
          <a:xfrm>
            <a:off x="6300192" y="476672"/>
            <a:ext cx="2449907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smtClean="0"/>
              <a:t>Käsurealt:  </a:t>
            </a:r>
          </a:p>
          <a:p>
            <a:pPr algn="ctr"/>
            <a:r>
              <a:rPr lang="et-EE" sz="2400" dirty="0" err="1" smtClean="0"/>
              <a:t>java</a:t>
            </a:r>
            <a:r>
              <a:rPr lang="et-EE" sz="2400" dirty="0" smtClean="0"/>
              <a:t> </a:t>
            </a:r>
            <a:r>
              <a:rPr lang="et-EE" sz="2400" dirty="0" err="1" smtClean="0"/>
              <a:t>ErindSees</a:t>
            </a:r>
            <a:r>
              <a:rPr lang="et-EE" sz="2400" dirty="0" smtClean="0"/>
              <a:t> üks</a:t>
            </a:r>
          </a:p>
        </p:txBody>
      </p:sp>
      <p:sp>
        <p:nvSpPr>
          <p:cNvPr id="8" name="Ristkülik 7"/>
          <p:cNvSpPr/>
          <p:nvPr/>
        </p:nvSpPr>
        <p:spPr>
          <a:xfrm>
            <a:off x="2987824" y="5733256"/>
            <a:ext cx="5400600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2400" dirty="0" smtClean="0"/>
              <a:t>a = 1</a:t>
            </a:r>
          </a:p>
          <a:p>
            <a:r>
              <a:rPr lang="et-EE" sz="2400" dirty="0" smtClean="0"/>
              <a:t>J</a:t>
            </a:r>
            <a:r>
              <a:rPr lang="en-US" sz="2400" dirty="0" err="1" smtClean="0"/>
              <a:t>agamine</a:t>
            </a:r>
            <a:r>
              <a:rPr lang="en-US" sz="2400" dirty="0" smtClean="0"/>
              <a:t> </a:t>
            </a:r>
            <a:r>
              <a:rPr lang="en-US" sz="2400" dirty="0" err="1" smtClean="0"/>
              <a:t>nulliga</a:t>
            </a:r>
            <a:r>
              <a:rPr lang="en-US" sz="2400" dirty="0" smtClean="0"/>
              <a:t>: </a:t>
            </a:r>
            <a:r>
              <a:rPr lang="en-US" sz="2400" u="sng" dirty="0" err="1" smtClean="0"/>
              <a:t>java.lang.ArithmeticException</a:t>
            </a:r>
            <a:r>
              <a:rPr lang="en-US" sz="2400" u="sng" dirty="0" smtClean="0"/>
              <a:t>: / by zero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63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0120" y="116632"/>
            <a:ext cx="8784976" cy="646330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ErindSees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 =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length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 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/a;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 = "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a);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(a ==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    a = a/(a - a);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(a ==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c[] = {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    c[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25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100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}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//sisemine </a:t>
            </a:r>
            <a:r>
              <a:rPr kumimoji="0" lang="et-EE" altLang="et-EE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ArrayIndexOutOfBoundsException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"Massiivi indeks vigane: "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e);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//välimine </a:t>
            </a:r>
            <a:r>
              <a:rPr kumimoji="0" lang="et-EE" altLang="et-EE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ArithmeticException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"Jagamine nulliga: "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e);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7" name="Ristkülik 6"/>
          <p:cNvSpPr/>
          <p:nvPr/>
        </p:nvSpPr>
        <p:spPr>
          <a:xfrm>
            <a:off x="5652120" y="908720"/>
            <a:ext cx="31683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smtClean="0"/>
              <a:t>Käsurealt:  </a:t>
            </a:r>
          </a:p>
          <a:p>
            <a:pPr algn="ctr"/>
            <a:r>
              <a:rPr lang="et-EE" sz="2400" dirty="0" err="1" smtClean="0"/>
              <a:t>java</a:t>
            </a:r>
            <a:r>
              <a:rPr lang="et-EE" sz="2400" dirty="0" smtClean="0"/>
              <a:t> </a:t>
            </a:r>
            <a:r>
              <a:rPr lang="et-EE" sz="2400" dirty="0" err="1" smtClean="0"/>
              <a:t>ErindSees</a:t>
            </a:r>
            <a:r>
              <a:rPr lang="et-EE" sz="2400" dirty="0" smtClean="0"/>
              <a:t> üks kaks</a:t>
            </a:r>
          </a:p>
        </p:txBody>
      </p:sp>
      <p:sp>
        <p:nvSpPr>
          <p:cNvPr id="8" name="Ristkülik 7"/>
          <p:cNvSpPr/>
          <p:nvPr/>
        </p:nvSpPr>
        <p:spPr>
          <a:xfrm>
            <a:off x="2123728" y="5733256"/>
            <a:ext cx="61926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a = 2</a:t>
            </a:r>
          </a:p>
          <a:p>
            <a:r>
              <a:rPr lang="en-US" sz="2400" dirty="0" err="1" smtClean="0"/>
              <a:t>Massiivi</a:t>
            </a:r>
            <a:r>
              <a:rPr lang="en-US" sz="2400" dirty="0" smtClean="0"/>
              <a:t> </a:t>
            </a:r>
            <a:r>
              <a:rPr lang="en-US" sz="2400" dirty="0" err="1" smtClean="0"/>
              <a:t>indeks</a:t>
            </a:r>
            <a:r>
              <a:rPr lang="en-US" sz="2400" dirty="0" smtClean="0"/>
              <a:t> </a:t>
            </a:r>
            <a:r>
              <a:rPr lang="en-US" sz="2400" dirty="0" err="1" smtClean="0"/>
              <a:t>vigane</a:t>
            </a:r>
            <a:r>
              <a:rPr lang="en-US" sz="2400" dirty="0" smtClean="0"/>
              <a:t>: </a:t>
            </a:r>
            <a:r>
              <a:rPr lang="en-US" sz="2400" u="sng" dirty="0" err="1" smtClean="0"/>
              <a:t>java.lang.ArrayIndexOutOfBoundsException</a:t>
            </a:r>
            <a:r>
              <a:rPr lang="en-US" sz="2400" u="sng" dirty="0" smtClean="0"/>
              <a:t>: 25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666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5724128" y="4451875"/>
            <a:ext cx="2088232" cy="234926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rmAutofit/>
          </a:bodyPr>
          <a:lstStyle/>
          <a:p>
            <a:r>
              <a:rPr lang="et-EE" sz="2800" dirty="0" smtClean="0"/>
              <a:t>Mis ilmub ekraanile?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451005"/>
            <a:ext cx="5040560" cy="369331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try { 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tekib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erind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AException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try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   tekib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erind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AException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   tekib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erind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BException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catch (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BException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e)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{ 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System.out.println("B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catch (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AException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e)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{ 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System.out.println("A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en-US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580112" y="1556792"/>
            <a:ext cx="3168352" cy="29249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A</a:t>
            </a:r>
            <a:br>
              <a:rPr lang="et-EE" sz="2400" dirty="0" smtClean="0">
                <a:cs typeface="Courier New" pitchFamily="49" charset="0"/>
              </a:rPr>
            </a:br>
            <a:r>
              <a:rPr lang="et-EE" sz="2400" dirty="0" smtClean="0">
                <a:cs typeface="Courier New" pitchFamily="49" charset="0"/>
              </a:rPr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B</a:t>
            </a:r>
            <a:br>
              <a:rPr lang="et-EE" sz="2400" dirty="0" smtClean="0">
                <a:cs typeface="Courier New" pitchFamily="49" charset="0"/>
              </a:rPr>
            </a:br>
            <a:r>
              <a:rPr lang="et-EE" sz="2400" dirty="0" smtClean="0">
                <a:cs typeface="Courier New" pitchFamily="49" charset="0"/>
              </a:rPr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Midagi muud</a:t>
            </a: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5374754" y="1652041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7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5580112" y="4498151"/>
            <a:ext cx="2087893" cy="2348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rmAutofit/>
          </a:bodyPr>
          <a:lstStyle/>
          <a:p>
            <a:r>
              <a:rPr lang="et-EE" sz="2800" dirty="0" smtClean="0"/>
              <a:t>Mis ilmub ekraanile?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451005"/>
            <a:ext cx="5040560" cy="369331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try { 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try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   tekib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erind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AException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   tekib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erind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BException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catch (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BException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e)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{ 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System.out.println("B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catch (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AException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e)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{ 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System.out.println("A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en-US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580112" y="1556792"/>
            <a:ext cx="3240360" cy="29249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A</a:t>
            </a:r>
            <a:br>
              <a:rPr lang="et-EE" sz="2400" dirty="0" smtClean="0">
                <a:cs typeface="Courier New" pitchFamily="49" charset="0"/>
              </a:rPr>
            </a:br>
            <a:r>
              <a:rPr lang="et-EE" sz="2400" dirty="0" smtClean="0">
                <a:cs typeface="Courier New" pitchFamily="49" charset="0"/>
              </a:rPr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B</a:t>
            </a:r>
            <a:br>
              <a:rPr lang="et-EE" sz="2400" dirty="0" smtClean="0">
                <a:cs typeface="Courier New" pitchFamily="49" charset="0"/>
              </a:rPr>
            </a:br>
            <a:r>
              <a:rPr lang="et-EE" sz="2400" dirty="0" smtClean="0">
                <a:cs typeface="Courier New" pitchFamily="49" charset="0"/>
              </a:rPr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Midagi muud</a:t>
            </a: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5364088" y="1655144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980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5580112" y="4490864"/>
            <a:ext cx="2087893" cy="2348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rmAutofit/>
          </a:bodyPr>
          <a:lstStyle/>
          <a:p>
            <a:r>
              <a:rPr lang="et-EE" sz="2800" dirty="0" smtClean="0"/>
              <a:t>Mis ilmub ekraanile?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451005"/>
            <a:ext cx="5040560" cy="369331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try { 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try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   </a:t>
            </a: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   tekib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erind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BException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catch (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BException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e)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{ 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System.out.println("B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catch (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AException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e)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{ 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System.out.println("A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en-US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580112" y="1556792"/>
            <a:ext cx="3240360" cy="29249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A</a:t>
            </a:r>
            <a:br>
              <a:rPr lang="et-EE" sz="2400" dirty="0" smtClean="0">
                <a:cs typeface="Courier New" pitchFamily="49" charset="0"/>
              </a:rPr>
            </a:br>
            <a:r>
              <a:rPr lang="et-EE" sz="2400" dirty="0" smtClean="0">
                <a:cs typeface="Courier New" pitchFamily="49" charset="0"/>
              </a:rPr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B</a:t>
            </a:r>
            <a:br>
              <a:rPr lang="et-EE" sz="2400" dirty="0" smtClean="0">
                <a:cs typeface="Courier New" pitchFamily="49" charset="0"/>
              </a:rPr>
            </a:br>
            <a:r>
              <a:rPr lang="et-EE" sz="2400" dirty="0" smtClean="0">
                <a:cs typeface="Courier New" pitchFamily="49" charset="0"/>
              </a:rPr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Midagi muud</a:t>
            </a: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CAI1"/>
          <p:cNvSpPr/>
          <p:nvPr>
            <p:custDataLst>
              <p:tags r:id="rId4"/>
            </p:custDataLst>
          </p:nvPr>
        </p:nvSpPr>
        <p:spPr>
          <a:xfrm rot="10800000">
            <a:off x="5320430" y="2084921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92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5580112" y="4481736"/>
            <a:ext cx="2087893" cy="2348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rmAutofit/>
          </a:bodyPr>
          <a:lstStyle/>
          <a:p>
            <a:r>
              <a:rPr lang="et-EE" sz="2800" dirty="0" smtClean="0"/>
              <a:t>Mis ilmub ekraanile?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451005"/>
            <a:ext cx="5040560" cy="39703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try { 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tekib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erind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BException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try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   tekib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erind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AException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   </a:t>
            </a: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catch (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BException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e)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{ 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System.out.println("B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catch (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AException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e)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{ 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System.out.println("A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en-US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580112" y="1556792"/>
            <a:ext cx="3240360" cy="29249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A</a:t>
            </a:r>
            <a:br>
              <a:rPr lang="et-EE" sz="2400" dirty="0" smtClean="0">
                <a:cs typeface="Courier New" pitchFamily="49" charset="0"/>
              </a:rPr>
            </a:br>
            <a:r>
              <a:rPr lang="et-EE" sz="2400" dirty="0" smtClean="0">
                <a:cs typeface="Courier New" pitchFamily="49" charset="0"/>
              </a:rPr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B</a:t>
            </a:r>
            <a:br>
              <a:rPr lang="et-EE" sz="2400" dirty="0" smtClean="0">
                <a:cs typeface="Courier New" pitchFamily="49" charset="0"/>
              </a:rPr>
            </a:br>
            <a:r>
              <a:rPr lang="et-EE" sz="2400" dirty="0" smtClean="0">
                <a:cs typeface="Courier New" pitchFamily="49" charset="0"/>
              </a:rPr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Midagi muud</a:t>
            </a: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5388578" y="4188740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00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GB" sz="4400" dirty="0" err="1" smtClean="0">
                <a:latin typeface="+mj-lt"/>
              </a:rPr>
              <a:t>Katsendi</a:t>
            </a:r>
            <a:r>
              <a:rPr lang="en-GB" sz="4400" dirty="0" smtClean="0">
                <a:latin typeface="+mj-lt"/>
              </a:rPr>
              <a:t>- </a:t>
            </a:r>
            <a:r>
              <a:rPr lang="en-GB" sz="4400" dirty="0" err="1" smtClean="0">
                <a:latin typeface="+mj-lt"/>
              </a:rPr>
              <a:t>või</a:t>
            </a:r>
            <a:r>
              <a:rPr lang="en-GB" sz="4400" dirty="0" smtClean="0">
                <a:latin typeface="+mj-lt"/>
              </a:rPr>
              <a:t> </a:t>
            </a:r>
            <a:r>
              <a:rPr lang="en-GB" sz="4400" dirty="0" err="1" smtClean="0">
                <a:latin typeface="+mj-lt"/>
              </a:rPr>
              <a:t>tingimusdirektiiv</a:t>
            </a:r>
            <a:endParaRPr lang="en-GB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en-US" sz="28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</a:t>
            </a:r>
            <a:r>
              <a:rPr lang="en-US" altLang="en-US" sz="2800" b="1" dirty="0" err="1" smtClean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altLang="en-US" sz="2800" b="1" dirty="0" smtClean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2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	</a:t>
            </a:r>
            <a:r>
              <a:rPr lang="en-US" alt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n-US" altLang="en-US" sz="2800" b="1" i="1" dirty="0" err="1" smtClean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alt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(a[</a:t>
            </a:r>
            <a:r>
              <a:rPr lang="en-US" altLang="en-US" sz="28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lvl="0" indent="0"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28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t-EE" altLang="en-US" b="1" dirty="0" err="1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v</a:t>
            </a:r>
            <a:r>
              <a:rPr lang="en-US" altLang="en-US" b="1" dirty="0" err="1" smtClean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õi</a:t>
            </a:r>
            <a:endParaRPr lang="en-US" altLang="en-US" b="1" dirty="0">
              <a:solidFill>
                <a:srgbClr val="000000"/>
              </a:solidFill>
              <a:latin typeface="+mj-lt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 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alt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n-US" altLang="en-US" sz="2800" b="1" i="1" dirty="0" err="1" smtClean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alt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(a[</a:t>
            </a:r>
            <a:r>
              <a:rPr lang="en-US" altLang="en-US" sz="28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]);}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 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IndexOutOfBoundsException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){}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Loengu tempo oli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kiire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aeglane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8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7</a:t>
            </a:fld>
            <a:endParaRPr lang="et-EE"/>
          </a:p>
        </p:txBody>
      </p:sp>
      <p:sp>
        <p:nvSpPr>
          <p:cNvPr id="7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Baidivoog, failide kopeerimine,</a:t>
            </a:r>
            <a:br>
              <a:rPr lang="et-EE" dirty="0" smtClean="0"/>
            </a:br>
            <a:r>
              <a:rPr lang="et-EE" dirty="0" smtClean="0"/>
              <a:t> </a:t>
            </a:r>
            <a:r>
              <a:rPr lang="en-GB" dirty="0" err="1"/>
              <a:t>voo</a:t>
            </a:r>
            <a:r>
              <a:rPr lang="en-GB" dirty="0"/>
              <a:t> </a:t>
            </a:r>
            <a:r>
              <a:rPr lang="en-GB" dirty="0" err="1"/>
              <a:t>sulgemisega</a:t>
            </a:r>
            <a:endParaRPr lang="et-EE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1899265"/>
            <a:ext cx="8928991" cy="3323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1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InputStream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sisse = </a:t>
            </a:r>
            <a:r>
              <a:rPr kumimoji="0" lang="et-EE" altLang="et-EE" sz="21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1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FileInputStream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"pilt.png"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OutputStream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välja = </a:t>
            </a:r>
            <a:r>
              <a:rPr kumimoji="0" lang="et-EE" altLang="et-EE" sz="21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1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FileOutputStream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"koopia.png"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kumimoji="0" lang="et-EE" altLang="et-EE" sz="21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1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c;</a:t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kumimoji="0" lang="et-EE" altLang="et-EE" sz="21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kumimoji="0" lang="et-EE" altLang="et-EE" sz="21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((c =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sisse.read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 != -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välja.write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(c);</a:t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" name="Ümarnurkne ristkülik 1"/>
          <p:cNvSpPr/>
          <p:nvPr/>
        </p:nvSpPr>
        <p:spPr>
          <a:xfrm>
            <a:off x="4788024" y="4581128"/>
            <a:ext cx="28083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800" dirty="0" smtClean="0"/>
              <a:t>Faililõputunnus?</a:t>
            </a:r>
            <a:endParaRPr lang="et-E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97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Materjal tundus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lihtne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parajalt jõukohane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keeruline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114800" y="1484784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835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pPr eaLnBrk="1" hangingPunct="1"/>
            <a:r>
              <a:rPr lang="et-EE" dirty="0" smtClean="0"/>
              <a:t>Suur tänu osalemast!</a:t>
            </a:r>
            <a:br>
              <a:rPr lang="et-EE" dirty="0" smtClean="0"/>
            </a:br>
            <a:r>
              <a:rPr lang="et-EE" dirty="0" smtClean="0"/>
              <a:t>Kohtumiseni!</a:t>
            </a: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71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9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8</a:t>
            </a:fld>
            <a:endParaRPr lang="et-EE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674386"/>
            <a:ext cx="9203160" cy="38164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t-EE" altLang="et-EE" sz="22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InputStream</a:t>
            </a: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sisse =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FileInputStream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2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"pilt.png"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t-EE" altLang="et-EE" sz="22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OutputStream</a:t>
            </a: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välja =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FileOutputStream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2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"koopia.png</a:t>
            </a:r>
            <a:r>
              <a:rPr lang="et-EE" altLang="et-EE" sz="2200" b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 {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byte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[] puhver =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byte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t-EE" altLang="et-EE" sz="2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1024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loetud =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sisse.read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(puhver);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(loetud &gt; </a:t>
            </a:r>
            <a:r>
              <a:rPr lang="et-EE" altLang="et-EE" sz="2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t-EE" altLang="et-EE" sz="22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välja.write</a:t>
            </a: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(puhver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2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loetud); </a:t>
            </a:r>
            <a:endParaRPr lang="et-EE" altLang="et-EE" sz="2200" dirty="0" smtClean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loetud 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sisse.read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(puhver); </a:t>
            </a:r>
            <a:r>
              <a:rPr lang="et-EE" altLang="et-EE" sz="22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loeme järgmise tüki</a:t>
            </a:r>
            <a:br>
              <a:rPr lang="et-EE" altLang="et-EE" sz="22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Baidivoog, failide kopeerimine, puhver</a:t>
            </a:r>
            <a:endParaRPr lang="et-EE" dirty="0"/>
          </a:p>
        </p:txBody>
      </p:sp>
      <p:cxnSp>
        <p:nvCxnSpPr>
          <p:cNvPr id="5" name="Sirge noolkonnektor 4"/>
          <p:cNvCxnSpPr/>
          <p:nvPr/>
        </p:nvCxnSpPr>
        <p:spPr>
          <a:xfrm flipH="1">
            <a:off x="5652120" y="3284984"/>
            <a:ext cx="100811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421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/>
          <a:lstStyle/>
          <a:p>
            <a:r>
              <a:rPr lang="et-EE" dirty="0" smtClean="0"/>
              <a:t>Märgivoog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09972" y="1406740"/>
            <a:ext cx="4341855" cy="4518797"/>
          </a:xfrm>
        </p:spPr>
        <p:txBody>
          <a:bodyPr/>
          <a:lstStyle/>
          <a:p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Writer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1000"/>
              </a:spcBef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OutputStreamWriter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2">
              <a:spcBef>
                <a:spcPts val="1000"/>
              </a:spcBef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FileWriter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BufferedWriter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1000"/>
              </a:spcBef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PrintWriter</a:t>
            </a:r>
            <a:endParaRPr lang="et-EE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smtClean="0"/>
              <a:t>…</a:t>
            </a:r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1664684" y="4365104"/>
            <a:ext cx="6664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800" dirty="0"/>
              <a:t>üks märk korraga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sz="2800" dirty="0"/>
              <a:t>tekst (</a:t>
            </a:r>
            <a:r>
              <a:rPr lang="et-EE" sz="2800" dirty="0" smtClean="0"/>
              <a:t>nt </a:t>
            </a:r>
            <a:r>
              <a:rPr lang="et-EE" sz="2800" dirty="0"/>
              <a:t>.</a:t>
            </a:r>
            <a:r>
              <a:rPr lang="et-EE" sz="2800" i="1" dirty="0" err="1"/>
              <a:t>java</a:t>
            </a:r>
            <a:r>
              <a:rPr lang="et-EE" sz="2800" dirty="0"/>
              <a:t>-failid)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sz="2800" dirty="0"/>
              <a:t>inimesele orienteeritud</a:t>
            </a:r>
          </a:p>
        </p:txBody>
      </p:sp>
      <p:sp>
        <p:nvSpPr>
          <p:cNvPr id="7" name="Sisu kohatäide 6"/>
          <p:cNvSpPr>
            <a:spLocks noGrp="1"/>
          </p:cNvSpPr>
          <p:nvPr>
            <p:ph sz="half" idx="1"/>
          </p:nvPr>
        </p:nvSpPr>
        <p:spPr>
          <a:xfrm>
            <a:off x="451373" y="1412776"/>
            <a:ext cx="4038600" cy="4525963"/>
          </a:xfrm>
        </p:spPr>
        <p:txBody>
          <a:bodyPr/>
          <a:lstStyle/>
          <a:p>
            <a:r>
              <a:rPr lang="et-EE" dirty="0" err="1">
                <a:latin typeface="Courier New" pitchFamily="49" charset="0"/>
                <a:cs typeface="Courier New" pitchFamily="49" charset="0"/>
              </a:rPr>
              <a:t>Reader</a:t>
            </a:r>
            <a:endParaRPr lang="et-EE" dirty="0"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1000"/>
              </a:spcBef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InputStreamReader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2">
              <a:spcBef>
                <a:spcPts val="1000"/>
              </a:spcBef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FileReader</a:t>
            </a:r>
            <a:endParaRPr lang="et-EE" dirty="0"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1000"/>
              </a:spcBef>
            </a:pPr>
            <a:r>
              <a:rPr lang="et-EE" dirty="0" err="1">
                <a:latin typeface="Courier New" pitchFamily="49" charset="0"/>
                <a:cs typeface="Courier New" pitchFamily="49" charset="0"/>
              </a:rPr>
              <a:t>BufferedReader</a:t>
            </a:r>
            <a:endParaRPr lang="et-EE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smtClean="0"/>
              <a:t>…</a:t>
            </a:r>
            <a:endParaRPr lang="et-EE" dirty="0"/>
          </a:p>
          <a:p>
            <a:endParaRPr lang="et-EE" dirty="0"/>
          </a:p>
        </p:txBody>
      </p:sp>
      <p:sp>
        <p:nvSpPr>
          <p:cNvPr id="8" name="Ristkülik 7"/>
          <p:cNvSpPr/>
          <p:nvPr/>
        </p:nvSpPr>
        <p:spPr>
          <a:xfrm>
            <a:off x="251520" y="720179"/>
            <a:ext cx="202656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>
                <a:solidFill>
                  <a:schemeClr val="accent1"/>
                </a:solidFill>
              </a:rPr>
              <a:t>Abstraktne</a:t>
            </a:r>
            <a:endParaRPr lang="et-EE" sz="2600" dirty="0">
              <a:solidFill>
                <a:schemeClr val="accent1"/>
              </a:solidFill>
            </a:endParaRPr>
          </a:p>
        </p:txBody>
      </p:sp>
      <p:cxnSp>
        <p:nvCxnSpPr>
          <p:cNvPr id="9" name="Sirge noolkonnektor 8"/>
          <p:cNvCxnSpPr>
            <a:stCxn id="8" idx="2"/>
          </p:cNvCxnSpPr>
          <p:nvPr/>
        </p:nvCxnSpPr>
        <p:spPr>
          <a:xfrm>
            <a:off x="1264804" y="1152227"/>
            <a:ext cx="426876" cy="332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irge noolkonnektor 9"/>
          <p:cNvCxnSpPr>
            <a:stCxn id="8" idx="2"/>
          </p:cNvCxnSpPr>
          <p:nvPr/>
        </p:nvCxnSpPr>
        <p:spPr>
          <a:xfrm>
            <a:off x="1264804" y="1152227"/>
            <a:ext cx="3955268" cy="274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aidinumbri kohatä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9</a:t>
            </a:fld>
            <a:endParaRPr lang="et-EE"/>
          </a:p>
        </p:txBody>
      </p:sp>
      <p:sp>
        <p:nvSpPr>
          <p:cNvPr id="12" name="Ristkülik 11"/>
          <p:cNvSpPr/>
          <p:nvPr/>
        </p:nvSpPr>
        <p:spPr>
          <a:xfrm>
            <a:off x="107504" y="6021288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>
                <a:hlinkClick r:id="rId3"/>
              </a:rPr>
              <a:t>https://</a:t>
            </a:r>
            <a:r>
              <a:rPr lang="et-EE" sz="2000" dirty="0" smtClean="0">
                <a:hlinkClick r:id="rId3"/>
              </a:rPr>
              <a:t>docs.oracle.com/en/java/javase/11/docs/api/java.base/java/io/Reader.html</a:t>
            </a:r>
            <a:endParaRPr lang="et-EE" sz="2000" dirty="0" smtClean="0"/>
          </a:p>
          <a:p>
            <a:r>
              <a:rPr lang="et-EE" sz="2000" dirty="0">
                <a:hlinkClick r:id="rId4"/>
              </a:rPr>
              <a:t>https://</a:t>
            </a:r>
            <a:r>
              <a:rPr lang="et-EE" sz="2000" dirty="0" smtClean="0">
                <a:hlinkClick r:id="rId4"/>
              </a:rPr>
              <a:t>docs.oracle.com/en/java/javase/11/docs/api/java.base/java/io/Writer.html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7412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VERSION" val="14.0"/>
  <p:tag name="DELIMITERS" val="3.1"/>
  <p:tag name="SHOWBARVISIBLE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POWERPOINTVERSION" val="12.0"/>
  <p:tag name="LUIDIAENABLED" val="False"/>
  <p:tag name="EXPANDSHOWBAR" val="True"/>
  <p:tag name="TPPRESENTATIONGUID" val="3310c9d2-dd1c-4543-afd1-d7843cc28c5c"/>
  <p:tag name="WASPOLLED" val="3AB4012707AF4E5AA5DBE1F03A64B158"/>
  <p:tag name="TPVERSION" val="8"/>
  <p:tag name="TPFULLVERSION" val="8.6.1.4"/>
  <p:tag name="PPTVERSION" val="16"/>
  <p:tag name="TPOS" val="2"/>
  <p:tag name="TPLASTSAVEVERSION" val="6.4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3"/>
  <p:tag name="FONTSIZE" val="24"/>
  <p:tag name="BULLETTYPE" val="ppBulletArabicPeriod"/>
  <p:tag name="ANSWERTEXT" val="A&#10;B&#10;AB&#10;BA&#10;Midagi muud"/>
  <p:tag name="ZEROBASED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ANSWERSALIAS" val="A|smicln|B|smicln|A B|smicln|B A|smicln|Midagi muud"/>
  <p:tag name="SLIDEORDER" val="51"/>
  <p:tag name="SLIDEGUID" val="F98FCD3606A8480CA228EEE286690193"/>
  <p:tag name="VALUES" val="Correct|smicln|Incorrect|smicln|Incorrect|smicln|Incorrect|smicln|Incorrect"/>
  <p:tag name="RESPONSESGATHERED" val="True"/>
  <p:tag name="TOTALRESPONSES" val="69"/>
  <p:tag name="RESPONSECOUNT" val="69"/>
  <p:tag name="SLICED" val="False"/>
  <p:tag name="RESPONSES" val="4;3;5;1;4;2;1;1;-;1;1;5;1;3;4;1;1;1;1;4;1;1;-;1;-;4;1;1;1;4;1;4;-;1;4;1;4;1;1;1;4;5;3;-;3;3;1;1;-;4;1;2;1;1;1;1;2;1;4;-;-;-;4;4;-;1;2;1;-;5;4;1;3;2;1;4;1;1;-;1;1;-;"/>
  <p:tag name="CHARTSTRINGSTD" val="38 5 6 16 4"/>
  <p:tag name="CHARTSTRINGREV" val="4 16 6 5 38"/>
  <p:tag name="CHARTSTRINGSTDPER" val="0,550724637681159 0,072463768115942 0,0869565217391304 0,231884057971014 0,0579710144927536"/>
  <p:tag name="CHARTSTRINGREVPER" val="0,0579710144927536 0,231884057971014 0,0869565217391304 0,072463768115942 0,550724637681159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736277FFAD734CA3944B29481832A94B&lt;/guid&gt;&#10;        &lt;description /&gt;&#10;        &lt;date&gt;4/17/2017 12:53:0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39045A771D04F7A9969930BB936E0AD&lt;/guid&gt;&#10;            &lt;repollguid&gt;3F66B835A5224AD48C8D37537CB2A27F&lt;/repollguid&gt;&#10;            &lt;sourceid&gt;904C328AA0F540B1845EA7DE3803AA83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12E9F2B610EF44B186ED01D366E00B8C&lt;/guid&gt;&#10;                    &lt;answertext&gt;A&lt;/answertext&gt;&#10;                    &lt;valuetype&gt;1&lt;/valuetype&gt;&#10;                &lt;/answer&gt;&#10;                &lt;answer&gt;&#10;                    &lt;guid&gt;51A15DF492784C6BA743033A89ABFD90&lt;/guid&gt;&#10;                    &lt;answertext&gt;B&lt;/answertext&gt;&#10;                    &lt;valuetype&gt;-1&lt;/valuetype&gt;&#10;                &lt;/answer&gt;&#10;                &lt;answer&gt;&#10;                    &lt;guid&gt;C49D939CCF8C4FC08C8B1F9506A8F78D&lt;/guid&gt;&#10;                    &lt;answertext&gt;AB&lt;/answertext&gt;&#10;                    &lt;valuetype&gt;-1&lt;/valuetype&gt;&#10;                &lt;/answer&gt;&#10;                &lt;answer&gt;&#10;                    &lt;guid&gt;3F927859DB4343539CBAC6CA7AB16C41&lt;/guid&gt;&#10;                    &lt;answertext&gt;BA&lt;/answertext&gt;&#10;                    &lt;valuetype&gt;-1&lt;/valuetype&gt;&#10;                &lt;/answer&gt;&#10;                &lt;answer&gt;&#10;                    &lt;guid&gt;45752DE8ECD14995A16410DC731D5B5C&lt;/guid&gt;&#10;                    &lt;answertext&gt;Midagi muu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53[;]78[;]53[;]False[;]24[;][;crlf;]2,90566037735849[;]3[;]1,8659223117096[;]3,48166607333571[;crlf;]24[;]1[;]A1[;]A[;][;crlf;]2[;]-1[;]B2[;]B[;][;crlf;]3[;]-1[;]AB3[;]AB[;][;crlf;]3[;]-1[;]BA4[;]BA[;][;crlf;]21[;]-1[;]Midagi muud5[;]Midagi muud[;]"/>
  <p:tag name="HASRESULTS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3"/>
  <p:tag name="FONTSIZE" val="24"/>
  <p:tag name="BULLETTYPE" val="ppBulletArabicPeriod"/>
  <p:tag name="ANSWERTEXT" val="A&#10;B&#10;AB&#10;BA&#10;Midagi muud"/>
  <p:tag name="ZEROBASED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ANSWERSALIAS" val="A|smicln|B|smicln|A B|smicln|B A|smicln|Midagi muud"/>
  <p:tag name="SLIDEORDER" val="52"/>
  <p:tag name="SLIDEGUID" val="189C256F113446B3B22B95EE54AB3960"/>
  <p:tag name="VALUES" val="Incorrect|smicln|Correct|smicln|Incorrect|smicln|Incorrect|smicln|Incorrect"/>
  <p:tag name="RESPONSESGATHERED" val="True"/>
  <p:tag name="TOTALRESPONSES" val="63"/>
  <p:tag name="RESPONSECOUNT" val="63"/>
  <p:tag name="SLICED" val="False"/>
  <p:tag name="RESPONSES" val="2;2;2;2;2;2;2;2;-;2;2;5;-;2;2;2;2;2;2;2;2;2;-;2;-;2;2;2;2;4;2;2;-;2;2;4;-;2;2;2;-;2;2;-;-;2;-;2;-;2;2;4;2;2;2;2;2;2;2;4;2;-;-;2;-;2;2;2;-;2;-;2;-;-;2;2;2;2;2;2;2;-;"/>
  <p:tag name="CHARTSTRINGSTD" val="0 58 0 4 1"/>
  <p:tag name="CHARTSTRINGREV" val="1 4 0 58 0"/>
  <p:tag name="CHARTSTRINGSTDPER" val="0 0,920634920634921 0 0,0634920634920635 0,0158730158730159"/>
  <p:tag name="CHARTSTRINGREVPER" val="0,0158730158730159 0,0634920634920635 0 0,920634920634921 0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61F95981F65A4B789BD4155E2C4E79E5&lt;/guid&gt;&#10;        &lt;description /&gt;&#10;        &lt;date&gt;4/17/2017 12:54:4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E63BE8FD0314D9FAA88633967F8C36F&lt;/guid&gt;&#10;            &lt;repollguid&gt;EAF8616B5AFA4270BEF0C7D720D0F630&lt;/repollguid&gt;&#10;            &lt;sourceid&gt;F67D99C70DF3410E8D6D11CD839A50E6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8F8759E1C1BC43A9B4F218417B6BC33E&lt;/guid&gt;&#10;                    &lt;answertext&gt;A&lt;/answertext&gt;&#10;                    &lt;valuetype&gt;-1&lt;/valuetype&gt;&#10;                &lt;/answer&gt;&#10;                &lt;answer&gt;&#10;                    &lt;guid&gt;3ACEF792D53B4E689699A60BF021B4CC&lt;/guid&gt;&#10;                    &lt;answertext&gt;B&lt;/answertext&gt;&#10;                    &lt;valuetype&gt;1&lt;/valuetype&gt;&#10;                &lt;/answer&gt;&#10;                &lt;answer&gt;&#10;                    &lt;guid&gt;84E1AEC729464FD5AEADA931860298E0&lt;/guid&gt;&#10;                    &lt;answertext&gt;AB&lt;/answertext&gt;&#10;                    &lt;valuetype&gt;-1&lt;/valuetype&gt;&#10;                &lt;/answer&gt;&#10;                &lt;answer&gt;&#10;                    &lt;guid&gt;7FD59F9B66DE4CC98245065B8D982140&lt;/guid&gt;&#10;                    &lt;answertext&gt;BA&lt;/answertext&gt;&#10;                    &lt;valuetype&gt;-1&lt;/valuetype&gt;&#10;                &lt;/answer&gt;&#10;                &lt;answer&gt;&#10;                    &lt;guid&gt;7CDAE0445B0549FDB11E4032AAFE656D&lt;/guid&gt;&#10;                    &lt;answertext&gt;Midagi muu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55[;]78[;]55[;]False[;]49[;][;crlf;]2,12727272727273[;]2[;]0,662077871128477[;]0,438347107438017[;crlf;]2[;]-1[;]A1[;]A[;][;crlf;]49[;]1[;]B2[;]B[;][;crlf;]1[;]-1[;]AB3[;]AB[;][;crlf;]1[;]-1[;]BA4[;]BA[;][;crlf;]2[;]-1[;]Midagi muud5[;]Midagi muud[;]"/>
  <p:tag name="HASRESULTS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3"/>
  <p:tag name="FONTSIZE" val="24"/>
  <p:tag name="BULLETTYPE" val="ppBulletArabicPeriod"/>
  <p:tag name="ANSWERTEXT" val="A&#10;B&#10;AB&#10;BA&#10;Midagi muud"/>
  <p:tag name="ZEROBAS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GUID" val="F98FCD3606A8480CA228EEE286690193"/>
  <p:tag name="SLIDEORDER" val="51"/>
  <p:tag name="ANSWERSALIAS" val="A|smicln|B|smicln| B|smicln|B A|smicln|Midagi muud"/>
  <p:tag name="VALUES" val="Incorrect|smicln|Incorrect|smicln|Incorrect|smicln|Incorrect|smicln|Correct"/>
  <p:tag name="RESPONSESGATHERED" val="True"/>
  <p:tag name="TOTALRESPONSES" val="65"/>
  <p:tag name="RESPONSECOUNT" val="65"/>
  <p:tag name="SLICED" val="False"/>
  <p:tag name="RESPONSES" val="4;1;5;2;5;5;5;5;-;5;5;-;2;2;5;2;5;5;5;-;5;2;-;5;-;5;5;5;5;1;5;5;-;5;3;5;-;5;5;5;-;5;5;2;4;5;5;2;-;2;5;-;2;5;5;2;2;5;5;4;4;5;-;5;-;5;5;5;-;-;4;5;-;-;5;5;5;2;3;5;5;-;"/>
  <p:tag name="CHARTSTRINGSTD" val="2 12 2 5 44"/>
  <p:tag name="CHARTSTRINGREV" val="44 5 2 12 2"/>
  <p:tag name="CHARTSTRINGSTDPER" val="0,0307692307692308 0,184615384615385 0,0307692307692308 0,0769230769230769 0,676923076923077"/>
  <p:tag name="CHARTSTRINGREVPER" val="0,676923076923077 0,0769230769230769 0,0307692307692308 0,184615384615385 0,030769230769230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C1005BB0F3794D99A60BC832AEBDC1C7&lt;/guid&gt;&#10;        &lt;description /&gt;&#10;        &lt;date&gt;4/17/2017 12:55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61F753868B64469BDEBFD40E8D99FA9&lt;/guid&gt;&#10;            &lt;repollguid&gt;18AB1C73B033490D97267540B9012C05&lt;/repollguid&gt;&#10;            &lt;sourceid&gt;6AD3504C3E56407598664DC02AB0E676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F7B046C5B20A470FACFFEC18660C1D45&lt;/guid&gt;&#10;                    &lt;answertext&gt;A&lt;/answertext&gt;&#10;                    &lt;valuetype&gt;-1&lt;/valuetype&gt;&#10;                &lt;/answer&gt;&#10;                &lt;answer&gt;&#10;                    &lt;guid&gt;68D2E6E9CE3F48CC9FCFF90F6BAC6708&lt;/guid&gt;&#10;                    &lt;answertext&gt;B&lt;/answertext&gt;&#10;                    &lt;valuetype&gt;-1&lt;/valuetype&gt;&#10;                &lt;/answer&gt;&#10;                &lt;answer&gt;&#10;                    &lt;guid&gt;924C6E0BC621433C82DF0EC851C82E4D&lt;/guid&gt;&#10;                    &lt;answertext&gt;AB&lt;/answertext&gt;&#10;                    &lt;valuetype&gt;-1&lt;/valuetype&gt;&#10;                &lt;/answer&gt;&#10;                &lt;answer&gt;&#10;                    &lt;guid&gt;0F172931709344509DBCCD2DD0664E2D&lt;/guid&gt;&#10;                    &lt;answertext&gt;BA&lt;/answertext&gt;&#10;                    &lt;valuetype&gt;-1&lt;/valuetype&gt;&#10;                &lt;/answer&gt;&#10;                &lt;answer&gt;&#10;                    &lt;guid&gt;F4E327FBD9F642AC8F3EAB13703A87BA&lt;/guid&gt;&#10;                    &lt;answertext&gt;Midagi muud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56[;]78[;]56[;]False[;]43[;][;crlf;]4,46428571428571[;]5[;]1,14897913872467[;]1,32015306122449[;crlf;]3[;]-1[;]A1[;]A[;][;crlf;]4[;]-1[;]B2[;]B[;][;crlf;]0[;]-1[;]AB3[;]AB[;][;crlf;]6[;]-1[;]BA4[;]BA[;][;crlf;]43[;]1[;]Midagi muud5[;]Midagi muud[;]"/>
  <p:tag name="HASRESULTS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2"/>
  <p:tag name="FONTSIZE" val="24"/>
  <p:tag name="BULLETTYPE" val="ppBulletArabicPeriod"/>
  <p:tag name="ANSWERTEXT" val="A&#10;B&#10;B&#10;BA&#10;Midagi muud"/>
  <p:tag name="ZEROBASED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8AC5778F551441D780E8F63426467EE1&lt;/guid&gt;&#10;        &lt;description /&gt;&#10;        &lt;date&gt;3/6/2017 1:50:3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2D5A1C91CAF4A2B971CA8947F566810&lt;/guid&gt;&#10;            &lt;repollguid&gt;0ABD9E4706F742028B66010B05616E8E&lt;/repollguid&gt;&#10;            &lt;sourceid&gt;8C368377F27645A69E550B98AD44983F&lt;/sourceid&gt;&#10;            &lt;questiontext&gt;Loengu tempo oli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E4881DA709624EF68500B3F581F92D64&lt;/guid&gt;&#10;                    &lt;answertext&gt;liiga kiire&lt;/answertext&gt;&#10;                    &lt;valuetype&gt;0&lt;/valuetype&gt;&#10;                &lt;/answer&gt;&#10;                &lt;answer&gt;&#10;                    &lt;guid&gt;FA1EFD8891124CCAA63741FAB95FA48C&lt;/guid&gt;&#10;                    &lt;answertext&gt;paras&lt;/answertext&gt;&#10;                    &lt;valuetype&gt;0&lt;/valuetype&gt;&#10;                &lt;/answer&gt;&#10;                &lt;answer&gt;&#10;                    &lt;guid&gt;02A796122321430E8D221FDE655F6DB7&lt;/guid&gt;&#10;                    &lt;answertext&gt;liiga aegla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Loengu tempo oli[;crlf;]66[;]78[;]113[;]False[;]0[;][;crlf;]1,94690265486726[;]2[;]0,529496470854924[;]0,280366512647819[;crlf;]19[;]0[;]liiga kiire1[;]liiga kiire[;][;crlf;]81[;]0[;]paras2[;]paras[;][;crlf;]13[;]0[;]liiga aeglane3[;]liiga aeglane[;]"/>
  <p:tag name="HASRESULTS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8AC5778F551441D780E8F63426467EE1&lt;/guid&gt;&#10;        &lt;description /&gt;&#10;        &lt;date&gt;3/13/2018 10:05:0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F2B2FB4F4CB43C487157966F083E6C4&lt;/guid&gt;&#10;            &lt;repollguid&gt;0ABD9E4706F742028B66010B05616E8E&lt;/repollguid&gt;&#10;            &lt;sourceid&gt;8C368377F27645A69E550B98AD44983F&lt;/sourceid&gt;&#10;            &lt;questiontext&gt;Materjal tundus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E4881DA709624EF68500B3F581F92D64&lt;/guid&gt;&#10;                    &lt;answertext&gt;liiga lihtne&lt;/answertext&gt;&#10;                    &lt;valuetype&gt;0&lt;/valuetype&gt;&#10;                &lt;/answer&gt;&#10;                &lt;answer&gt;&#10;                    &lt;guid&gt;FA1EFD8891124CCAA63741FAB95FA48C&lt;/guid&gt;&#10;                    &lt;answertext&gt;parajalt jõukohane&lt;/answertext&gt;&#10;                    &lt;valuetype&gt;0&lt;/valuetype&gt;&#10;                &lt;/answer&gt;&#10;                &lt;answer&gt;&#10;                    &lt;guid&gt;02A796122321430E8D221FDE655F6DB7&lt;/guid&gt;&#10;                    &lt;answertext&gt;liiga keeruli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aterjal tundus [;crlf;]53[;]78[;]90[;]False[;]0[;][;crlf;]2,02222222222222[;]2[;]0,421051007144365[;]0,177283950617284[;crlf;]7[;]0[;]liiga lihtne1[;]liiga lihtne[;][;crlf;]74[;]0[;]parajalt jõukohane2[;]parajalt jõukohane[;][;crlf;]9[;]0[;]liiga keeruline3[;]liiga keeruline[;]"/>
  <p:tag name="HASRESULTS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2FD9AFBEC444879859E3341DD792FE2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8"/>
  <p:tag name="SLIDEGUID" val="47BFE302721B440581FE72F463B346B8"/>
  <p:tag name="ANSWERSALIAS" val="InputStream|smicln|OutputStream|smicln|Reader|smicln|Writer |smicln|muu"/>
  <p:tag name="QUESTIONALIAS" val="Sisendmärgivoogu saab realiseerida järgmise klassi alamklassidega    "/>
  <p:tag name="VALUES" val="Incorrect|smicln|Incorrect|smicln|Correct|smicln|Incorrect|smicln|Incorrect"/>
  <p:tag name="RESPONSESGATHERED" val="True"/>
  <p:tag name="TOTALRESPONSES" val="80"/>
  <p:tag name="RESPONSECOUNT" val="80"/>
  <p:tag name="SLICED" val="False"/>
  <p:tag name="RESPONSES" val="4;1;1;1;1;1;3;1;1;1;2;1;3;1;1;1;1;1;1;1;1;3;3;1;3;1;1;1;1;3;1;1;1;1;3;3;1;1;1;1;1;1;1;1;1;1;3;-;-;-;1;1;1;1;1;-;1;3;4;1;1;1;1;1;1;3;1;5;2;1;1;1;1;1;1;3;4;1;3;3;1;1;3;5;"/>
  <p:tag name="CHARTSTRINGSTD" val="58 2 15 3 2"/>
  <p:tag name="CHARTSTRINGREV" val="2 3 15 2 58"/>
  <p:tag name="CHARTSTRINGSTDPER" val="0,725 0,025 0,1875 0,0375 0,025"/>
  <p:tag name="CHARTSTRINGREVPER" val="0,025 0,0375 0,1875 0,025 0,72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A56EB6BE8CDC41F183851B16EA6C115E&lt;/guid&gt;&#10;        &lt;description /&gt;&#10;        &lt;date&gt;4/3/2017 1:26:4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97C0FF8F3C94A30ABCC32D5AA73951D&lt;/guid&gt;&#10;            &lt;repollguid&gt;8ACEA50D9F5C4BC9A814B51F40F47ED2&lt;/repollguid&gt;&#10;            &lt;sourceid&gt;ED16EDF8BE16441EB3F04C7520A2FED9&lt;/sourceid&gt;&#10;            &lt;questiontext&gt;Väljundmärgivoogu saab realiseerida järgmise klassi alamklassidega   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E1F4EA2FF89043409764C8829715435E&lt;/guid&gt;&#10;                    &lt;answertext&gt;InputStream&lt;/answertext&gt;&#10;                    &lt;valuetype&gt;-1&lt;/valuetype&gt;&#10;                &lt;/answer&gt;&#10;                &lt;answer&gt;&#10;                    &lt;guid&gt;B6142C6C007948EFAF77931F504F9BD8&lt;/guid&gt;&#10;                    &lt;answertext&gt;OutputStream&lt;/answertext&gt;&#10;                    &lt;valuetype&gt;-1&lt;/valuetype&gt;&#10;                &lt;/answer&gt;&#10;                &lt;answer&gt;&#10;                    &lt;guid&gt;BDD352940B4E4C9C85B8597341CCED85&lt;/guid&gt;&#10;                    &lt;answertext&gt;Reader&lt;/answertext&gt;&#10;                    &lt;valuetype&gt;-1&lt;/valuetype&gt;&#10;                &lt;/answer&gt;&#10;                &lt;answer&gt;&#10;                    &lt;guid&gt;79B01067AD2A4E0C8832D2C666EA772C&lt;/guid&gt;&#10;                    &lt;answertext&gt;Writer &lt;/answertext&gt;&#10;                    &lt;valuetype&gt;1&lt;/valuetype&gt;&#10;                &lt;/answer&gt;&#10;                &lt;answer&gt;&#10;                    &lt;guid&gt;6C29FB990F064A0C8D8173C4F8A0DC70&lt;/guid&gt;&#10;                    &lt;answertext&gt;muu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Väljundmärgivoogu saab realiseerida järgmise klassi alamklassidega    [;crlf;]62[;]72[;]62[;]False[;]37[;][;crlf;]3,20967741935484[;]4[;]0,985983981650189[;]0,97216441207076[;crlf;]1[;]-1[;]InputStream1[;]InputStream[;][;crlf;]22[;]-1[;]OutputStream2[;]OutputStream[;][;crlf;]2[;]-1[;]Reader3[;]Reader[;][;crlf;]37[;]1[;]Writer 4[;]Writer [;][;crlf;]0[;]-1[;]muu5[;]muu[;]"/>
  <p:tag name="HASRESULTS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LABELFORMAT" val="1"/>
  <p:tag name="DEFINEDCOLORS" val="3,6,41,45,32,50,13,4,9,55,1"/>
  <p:tag name="COLORTYPE" val="SCHEME"/>
  <p:tag name="NUMBERFORMA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43"/>
  <p:tag name="FONTSIZE" val="32"/>
  <p:tag name="BULLETTYPE" val="ppBulletArabicPeriod"/>
  <p:tag name="ANSWERTEXT" val="InputStream&#10;OutputStream&#10;Reader&#10;Writer &#10;muu"/>
  <p:tag name="ZEROBAS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2FD9AFBEC444879859E3341DD792FE2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InputStream|smicln|OutputStream|smicln|Reader|smicln|Writer |smicln|muu"/>
  <p:tag name="QUESTIONALIAS" val="Sisendmärgivoogu saab realiseerida järgmise klassi alamklassidega    "/>
  <p:tag name="SLIDEORDER" val="9"/>
  <p:tag name="SLIDEGUID" val="A6AEAD1258134FABB761C130B0C349B2"/>
  <p:tag name="VALUES" val="Incorrect|smicln|Correct|smicln|Incorrect|smicln|Incorrect|smicln|Incorrect"/>
  <p:tag name="RESPONSESGATHERED" val="True"/>
  <p:tag name="TOTALRESPONSES" val="80"/>
  <p:tag name="RESPONSECOUNT" val="80"/>
  <p:tag name="SLICED" val="False"/>
  <p:tag name="RESPONSES" val="2;2;2;-;2;2;2;2;5;2;2;2;2;2;2;2;2;2;2;4;2;4;2;2;1;2;2;2;4;2;2;-;2;2;5;2;2;2;2;2;2;2;2;2;2;2;2;2;4;2;2;2;2;2;2;-;2;1;-;2;4;2;2;2;2;2;2;2;2;2;2;2;2;2;2;2;2;-;2;2;4;2;2;4;2;"/>
  <p:tag name="CHARTSTRINGSTD" val="2 69 0 7 2"/>
  <p:tag name="CHARTSTRINGREV" val="2 7 0 69 2"/>
  <p:tag name="CHARTSTRINGSTDPER" val="0,025 0,8625 0 0,0875 0,025"/>
  <p:tag name="CHARTSTRINGREVPER" val="0,025 0,0875 0 0,8625 0,02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ABAF2EFC49364C2EBBC434F97A9C4144&lt;/guid&gt;&#10;        &lt;description /&gt;&#10;        &lt;date&gt;4/3/2017 1:27:4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CD9268D41F44471B2803B59ACDDB0A5&lt;/guid&gt;&#10;            &lt;repollguid&gt;5288519EACCC48F1830CDF0AAE57008B&lt;/repollguid&gt;&#10;            &lt;sourceid&gt;A16080CF0DFC411D893025DD358CDBE2&lt;/sourceid&gt;&#10;            &lt;questiontext&gt;Sisendbaidivoogu saab realiseerida järgmise klassi alamklassidega   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30DD914B93024ECF965A6F79DA0D770D&lt;/guid&gt;&#10;                    &lt;answertext&gt;InputStream&lt;/answertext&gt;&#10;                    &lt;valuetype&gt;1&lt;/valuetype&gt;&#10;                &lt;/answer&gt;&#10;                &lt;answer&gt;&#10;                    &lt;guid&gt;ADB70E84B324448AB57619C4BBC2EF0F&lt;/guid&gt;&#10;                    &lt;answertext&gt;OutputStream&lt;/answertext&gt;&#10;                    &lt;valuetype&gt;-1&lt;/valuetype&gt;&#10;                &lt;/answer&gt;&#10;                &lt;answer&gt;&#10;                    &lt;guid&gt;D66F7784D6204FFDA4F3637FD959BE17&lt;/guid&gt;&#10;                    &lt;answertext&gt;Reader&lt;/answertext&gt;&#10;                    &lt;valuetype&gt;-1&lt;/valuetype&gt;&#10;                &lt;/answer&gt;&#10;                &lt;answer&gt;&#10;                    &lt;guid&gt;713C09AD591043D99653389581318E03&lt;/guid&gt;&#10;                    &lt;answertext&gt;Writer &lt;/answertext&gt;&#10;                    &lt;valuetype&gt;-1&lt;/valuetype&gt;&#10;                &lt;/answer&gt;&#10;                &lt;answer&gt;&#10;                    &lt;guid&gt;0A3448D6211D4E03BA5EA4BBFF306902&lt;/guid&gt;&#10;                    &lt;answertext&gt;muu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Sisendbaidivoogu saab realiseerida järgmise klassi alamklassidega    [;crlf;]63[;]73[;]63[;]False[;]44[;][;crlf;]1,55555555555556[;]1[;]0,868821091009778[;]0,754850088183422[;crlf;]44[;]1[;]InputStream1[;]InputStream[;][;crlf;]3[;]-1[;]OutputStream2[;]OutputStream[;][;crlf;]16[;]-1[;]Reader3[;]Reader[;][;crlf;]0[;]-1[;]Writer 4[;]Writer [;][;crlf;]0[;]-1[;]muu5[;]muu[;]"/>
  <p:tag name="HASRESULTS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41,45,32,50,13,4,9,55,1"/>
  <p:tag name="COLORTYPE" val="SCHEM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43"/>
  <p:tag name="FONTSIZE" val="32"/>
  <p:tag name="BULLETTYPE" val="ppBulletArabicPeriod"/>
  <p:tag name="ANSWERTEXT" val="InputStream&#10;OutputStream&#10;Reader&#10;Writer &#10;muu"/>
  <p:tag name="ZEROBASED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2FD9AFBEC444879859E3341DD792FE2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InputStream|smicln|OutputStream|smicln|Reader|smicln|Writer |smicln|muu"/>
  <p:tag name="QUESTIONALIAS" val="Sisendmärgivoogu saab realiseerida järgmise klassi alamklassidega    "/>
  <p:tag name="SLIDEORDER" val="9"/>
  <p:tag name="SLIDEGUID" val="A6AEAD1258134FABB761C130B0C349B2"/>
  <p:tag name="VALUES" val="Incorrect|smicln|Correct|smicln|Incorrect|smicln|Incorrect|smicln|Incorrect"/>
  <p:tag name="RESPONSESGATHERED" val="True"/>
  <p:tag name="TOTALRESPONSES" val="80"/>
  <p:tag name="RESPONSECOUNT" val="80"/>
  <p:tag name="SLICED" val="False"/>
  <p:tag name="RESPONSES" val="2;2;2;-;2;2;2;2;5;2;2;2;2;2;2;2;2;2;2;4;2;4;2;2;1;2;2;2;4;2;2;-;2;2;5;2;2;2;2;2;2;2;2;2;2;2;2;2;4;2;2;2;2;2;2;-;2;1;-;2;4;2;2;2;2;2;2;2;2;2;2;2;2;2;2;2;2;-;2;2;4;2;2;4;2;"/>
  <p:tag name="CHARTSTRINGSTD" val="2 69 0 7 2"/>
  <p:tag name="CHARTSTRINGREV" val="2 7 0 69 2"/>
  <p:tag name="CHARTSTRINGSTDPER" val="0,025 0,8625 0 0,0875 0,025"/>
  <p:tag name="CHARTSTRINGREVPER" val="0,025 0,0875 0 0,8625 0,02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ABAF2EFC49364C2EBBC434F97A9C4144&lt;/guid&gt;&#10;        &lt;description /&gt;&#10;        &lt;date&gt;4/3/2017 1:27:4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A247D880EF34D6BA8F9349AFDA22F6D&lt;/guid&gt;&#10;            &lt;repollguid&gt;5288519EACCC48F1830CDF0AAE57008B&lt;/repollguid&gt;&#10;            &lt;sourceid&gt;A16080CF0DFC411D893025DD358CDBE2&lt;/sourceid&gt;&#10;            &lt;questiontext&gt;Kas konstruktsioon BufferedReader sisse = new BufferedReader(    new InputStreamReader(      new URL(a).openStream())); on korrektn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30DD914B93024ECF965A6F79DA0D770D&lt;/guid&gt;&#10;                    &lt;answertext&gt;Jah&lt;/answertext&gt;&#10;                    &lt;valuetype&gt;1&lt;/valuetype&gt;&#10;                &lt;/answer&gt;&#10;                &lt;answer&gt;&#10;                    &lt;guid&gt;ADB70E84B324448AB57619C4BBC2EF0F&lt;/guid&gt;&#10;                    &lt;answertext&gt;E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konstruktsioon BufferedReader sisse = new BufferedReader(    new InputStreamReader(      new URL(a).openStream())); on korrektne?[;crlf;]60[;]74[;]60[;]False[;]52[;][;crlf;]1,13333333333333[;]1[;]0,339934634239519[;]0,115555555555556[;crlf;]52[;]1[;]Jah1[;]Jah[;][;crlf;]8[;]-1[;]Ei2[;]Ei[;]"/>
  <p:tag name="HASRESULTS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43"/>
  <p:tag name="FONTSIZE" val="32"/>
  <p:tag name="BULLETTYPE" val="ppBulletArabicPeriod"/>
  <p:tag name="ANSWERTEXT" val="InputStream&#10;OutputStream&#10;Reader&#10;Writer &#10;muu"/>
  <p:tag name="ZEROBASED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LABELFORMAT" val="1"/>
  <p:tag name="DEFINEDCOLORS" val="3,6,41,45,32,50,13,4,9,55,1"/>
  <p:tag name="COLORTYPE" val="SCHEME"/>
  <p:tag name="NUMBERFORMA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4884DFED5394BC89A048916F902BAFC"/>
  <p:tag name="SLIDEID" val="94884DFED5394BC89A048916F902BAFC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NUMRESPONSES" val="3"/>
  <p:tag name="QUESTIONALIAS" val="Erind?"/>
  <p:tag name="ANSWERSALIAS" val="Linn Albaania lõunaosas|smicln|India poliitik, parlamendi alamkoja liige|smicln|Programmi töö käigus tekkida võiv selline eriolukord, mis ei pruugi tingimata olla saatuslik programmi edasisele täitmisele"/>
  <p:tag name="VALUES" val="Correct|smicln|Incorrect|smicln|Correct"/>
  <p:tag name="RESPONSESGATHERED" val="True"/>
  <p:tag name="TOTALRESPONSES" val="89"/>
  <p:tag name="RESPONSECOUNT" val="89"/>
  <p:tag name="SLICED" val="False"/>
  <p:tag name="RESPONSES" val="3;321;213;3;123;231;213;213;321;21;321;3;231;321;-;23;321;3;321;312;231;1;3;3;13;321;321;123;123;2;132;3;321;321;321;3;231;3;312;123;31;21;2;321;3;3;321;321;321;3;3;-;23;3;1;3;3;321;3;321;13;321;23;321;3;3;-;213;23;1;3;3;3;2;3;123;3;-;3;3;3;321;321;312;123;2;321;321;3;213;31;21;21;"/>
  <p:tag name="CHARTSTRINGSTD" val="53 54 78"/>
  <p:tag name="CHARTSTRINGREV" val="78 54 53"/>
  <p:tag name="CHARTSTRINGSTDPER" val="0,595505617977528 0,606741573033708 0,876404494382023"/>
  <p:tag name="CHARTSTRINGREVPER" val="0,876404494382023 0,606741573033708 0,59550561797752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A7AF5E1C697B45EABC8352382C9C37F1&lt;/guid&gt;&#10;        &lt;description /&gt;&#10;        &lt;date&gt;4/10/2017 1:09:2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17621BD556349E0BE9D0BAE8A89611A&lt;/guid&gt;&#10;            &lt;repollguid&gt;CA59463E14564C51ACF088EFA5913B42&lt;/repollguid&gt;&#10;            &lt;sourceid&gt;8B273775049D4E8683BC36836BFFE611&lt;/sourceid&gt;&#10;            &lt;questiontext&gt;Erind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3&lt;/responselimit&gt;&#10;            &lt;bulletstyle&gt;0&lt;/bulletstyle&gt;&#10;            &lt;correctanswerindicator&gt;True&lt;/correctanswerindicator&gt;&#10;            &lt;answers&gt;&#10;                &lt;answer&gt;&#10;                    &lt;guid&gt;1B0F273145A24D49BB9677D75B66CF78&lt;/guid&gt;&#10;                    &lt;answertext&gt;Asula Albaania lõunaosas&lt;/answertext&gt;&#10;                    &lt;valuetype&gt;1&lt;/valuetype&gt;&#10;                &lt;/answer&gt;&#10;                &lt;answer&gt;&#10;                    &lt;guid&gt;442F2E36770E45BC9017C02A29E01226&lt;/guid&gt;&#10;                    &lt;answertext&gt;India poliitik, parlamendi alamkoja liige&lt;/answertext&gt;&#10;                    &lt;valuetype&gt;-1&lt;/valuetype&gt;&#10;                &lt;/answer&gt;&#10;                &lt;answer&gt;&#10;                    &lt;guid&gt;BD934FD098F24735B3B6FEDFFBF927CA&lt;/guid&gt;&#10;                    &lt;answertext&gt;Programmi töö käigus tekkida võiv selline eriolukord, mis ei pruugi tingimata olla saatuslik programmi edasisele täitmisel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Erind?[;crlf;]60[;]75[;]83[;]False[;]2[;][;crlf;]2,32530120481928[;]3[;]0,82298946303316[;]0,677311656263609[;crlf;]19[;]1[;]Asula Albaania lõunaosas1[;]Asula Albaania lõunaosas[;][;crlf;]18[;]-1[;]India poliitik, parlamendi alamkoja liige2[;]India poliitik, parlamendi alamkoja liige[;][;crlf;]46[;]1[;]Programmi töö käigus tekkida võiv selline eriolukord, mis ei pruugi tingimata olla saatuslik programmi edasisele täitmisele3[;]Programmi töö käigus tekkida võiv selline eriolukord, mis ei pruugi tingimata olla saatuslik programmi edasisele täitmisele[;]"/>
  <p:tag name="HASRESULTS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COLORTYPE" val="SCHEME"/>
  <p:tag name="LABELFORMAT" val="1"/>
  <p:tag name="NUMBERFORMAT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189"/>
  <p:tag name="FONTSIZE" val="28"/>
  <p:tag name="BULLETTYPE" val="ppBulletArabicPeriod"/>
  <p:tag name="ANSWERTEXT" val="Linn Albaania lõunaosas&#10;India poliitik, parlamendi alamkoja liige&#10;Programmi töö käigus tekkida võiv selline eriolukord, mis ei pruugi tingimata olla saatuslik programmi edasisele täitmisele"/>
  <p:tag name="ZEROBASED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Kas kompileerub?"/>
  <p:tag name="ANSWERSALIAS" val="Jah|smicln|Ei"/>
  <p:tag name="SLIDEORDER" val="41"/>
  <p:tag name="SLIDEGUID" val="4B03ED9871ED4BBF813AA0E39001C0DA"/>
  <p:tag name="VALUES" val="Correct|smicln|Incorrect"/>
  <p:tag name="RESPONSESGATHERED" val="True"/>
  <p:tag name="TOTALRESPONSES" val="86"/>
  <p:tag name="RESPONSECOUNT" val="86"/>
  <p:tag name="SLICED" val="False"/>
  <p:tag name="RESPONSES" val="2;2;2;1;1;2;2;1;1;1;2;2;1;1;1;2;1;1;1;1;2;2;1;2;1;1;2;2;2;1;2;1;2;1;2;-;1;-;1;1;2;1;1;1;-;-;1;2;2;1;2;2;2;1;1;2;1;1;2;2;2;1;1;1;1;2;2;2;2;1;-;1;-;1;1;1;1;-;2;2;1;1;1;1;2;-;2;1;2;1;1;1;2;2;"/>
  <p:tag name="CHARTSTRINGSTD" val="48 38"/>
  <p:tag name="CHARTSTRINGREV" val="38 48"/>
  <p:tag name="CHARTSTRINGSTDPER" val="0,558139534883721 0,441860465116279"/>
  <p:tag name="CHARTSTRINGREVPER" val="0,441860465116279 0,558139534883721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08474DC54F654F16AD61BA6CB8A93BF1&lt;/guid&gt;&#10;        &lt;description /&gt;&#10;        &lt;date&gt;4/10/2017 1:18:3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AF7A2447951436F99AFF2F2475CD4E6&lt;/guid&gt;&#10;            &lt;repollguid&gt;D9918F3338924B8D804A469F5242C711&lt;/repollguid&gt;&#10;            &lt;sourceid&gt;F5DA28E75E7B47C2981841BDF9835A08&lt;/sourceid&gt;&#10;            &lt;questiontext&gt;Kas kompileerub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4BB06FAAA56F48A7B02741F8E1EA78A2&lt;/guid&gt;&#10;                    &lt;answertext&gt;Jah &lt;/answertext&gt;&#10;                    &lt;valuetype&gt;1&lt;/valuetype&gt;&#10;                &lt;/answer&gt;&#10;                &lt;answer&gt;&#10;                    &lt;guid&gt;532D3BA6AFEA4D74B14840EC181FD6A2&lt;/guid&gt;&#10;                    &lt;answertext&gt;E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kompileerub?[;crlf;]60[;]75[;]60[;]False[;]38[;][;crlf;]1,36666666666667[;]1[;]0,481894409826699[;]0,232222222222222[;crlf;]38[;]1[;]Jah1[;]Jah[;][;crlf;]22[;]-1[;]Ei2[;]Ei[;]"/>
  <p:tag name="HASRESULTS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COLORTYPE" val="SCHEME"/>
  <p:tag name="LABELFORMAT" val="1"/>
  <p:tag name="NUMBERFORMA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6"/>
  <p:tag name="FONTSIZE" val="32"/>
  <p:tag name="BULLETTYPE" val="ppBulletArabicPeriod"/>
  <p:tag name="ANSWERTEXT" val="Jah&#10;Ei"/>
  <p:tag name="ZEROBASED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9AA5A97FB0BF4453986D9CFD9188BB43&lt;/guid&gt;&#10;        &lt;description /&gt;&#10;        &lt;date&gt;3/6/2017 12:17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9DC631E27F847BBB4542BBEA1841FD7&lt;/guid&gt;&#10;            &lt;repollguid&gt;A2F089A6DD1A4B06942A2960E82A9723&lt;/repollguid&gt;&#10;            &lt;sourceid&gt;4FB01C964A3C4890A3824B56FB1ABCE1&lt;/sourceid&gt;&#10;            &lt;questiontext&gt;Umbes mitu tundi tegelesite eelmisel nädalal selle ainega (loeng+praktikum+iseseisvalt)? 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A9814BE878BD46688CA9D579A857B818&lt;/guid&gt;&#10;                    &lt;answertext&gt;0-2 tundi&lt;/answertext&gt;&#10;                    &lt;valuetype&gt;0&lt;/valuetype&gt;&#10;                &lt;/answer&gt;&#10;                &lt;answer&gt;&#10;                    &lt;guid&gt;3F0ABE763E524FF580CD4CA4D2A3F59A&lt;/guid&gt;&#10;                    &lt;answertext&gt;2-4 tundi&lt;/answertext&gt;&#10;                    &lt;valuetype&gt;0&lt;/valuetype&gt;&#10;                &lt;/answer&gt;&#10;                &lt;answer&gt;&#10;                    &lt;guid&gt;F6B53E862EB949598E972DCAA8E93B0F&lt;/guid&gt;&#10;                    &lt;answertext&gt;4-6 tundi  &lt;/answertext&gt;&#10;                    &lt;valuetype&gt;0&lt;/valuetype&gt;&#10;                &lt;/answer&gt;&#10;                &lt;answer&gt;&#10;                    &lt;guid&gt;0004E04C9A4841D6851160CB22BEF2A4&lt;/guid&gt;&#10;                    &lt;answertext&gt;6-8 tundi&lt;/answertext&gt;&#10;                    &lt;valuetype&gt;0&lt;/valuetype&gt;&#10;                &lt;/answer&gt;&#10;                &lt;answer&gt;&#10;                    &lt;guid&gt;DCF3093EF3FB4DC4A80DBBB534F07DC7&lt;/guid&gt;&#10;                    &lt;answertext&gt;8-10 tundi&lt;/answertext&gt;&#10;                    &lt;valuetype&gt;0&lt;/valuetype&gt;&#10;                &lt;/answer&gt;&#10;                &lt;answer&gt;&#10;                    &lt;guid&gt;5BF3EE7DA77B4B6EA92176BB5A261AC8&lt;/guid&gt;&#10;                    &lt;answertext&gt;10-12 tundi&lt;/answertext&gt;&#10;                    &lt;valuetype&gt;0&lt;/valuetype&gt;&#10;                &lt;/answer&gt;&#10;                &lt;answer&gt;&#10;                    &lt;guid&gt;F2C164942A3A4117B501020ABEEFC73A&lt;/guid&gt;&#10;                    &lt;answertext&gt;12-14 tundi&lt;/answertext&gt;&#10;                    &lt;valuetype&gt;0&lt;/valuetype&gt;&#10;                &lt;/answer&gt;&#10;                &lt;answer&gt;&#10;                    &lt;guid&gt;139EBD1BF43448C3A94E2D596083DBC0&lt;/guid&gt;&#10;                    &lt;answertext&gt;üle 14 tunni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Umbes mitu tundi tegelesite eelmisel nädalal selle ainega (loeng+praktikum+iseseisvalt)? [;crlf;]64[;]64[;]92[;]False[;]0[;][;crlf;]3,29347826086957[;]3[;]1,37159097939028[;]1,8812618147448[;crlf;]8[;]0[;]0-2 tundi1[;]0-2 tundi[;][;crlf;]16[;]0[;]2-4 tundi2[;]2-4 tundi[;][;crlf;]32[;]0[;]4-6 tundi  3[;]4-6 tundi  [;][;crlf;]21[;]0[;]6-8 tundi4[;]6-8 tundi[;][;crlf;]11[;]0[;]8-10 tundi5[;]8-10 tundi[;][;crlf;]2[;]0[;]10-12 tundi6[;]10-12 tundi[;][;crlf;]0[;]0[;]12-14 tundi7[;]12-14 tundi[;][;crlf;]2[;]0[;]üle 14 tunni8[;]üle 14 tunni[;]"/>
  <p:tag name="HASRESULTS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Kas kompileerub?"/>
  <p:tag name="ANSWERSALIAS" val="Jah|smicln|Ei"/>
  <p:tag name="SLIDEORDER" val="42"/>
  <p:tag name="SLIDEGUID" val="5F1329B8C3A54D0694590ECE118F08EF"/>
  <p:tag name="VALUES" val="Correct|smicln|Incorrect"/>
  <p:tag name="RESPONSESGATHERED" val="True"/>
  <p:tag name="TOTALRESPONSES" val="77"/>
  <p:tag name="RESPONSECOUNT" val="77"/>
  <p:tag name="SLICED" val="False"/>
  <p:tag name="RESPONSES" val="1;1;1;1;1;1;1;1;1;-;1;1;1;1;-;1;1;1;1;1;1;1;2;2;1;-;1;2;1;1;1;2;2;1;1;-;1;-;1;1;1;1;1;1;-;-;1;1;-;1;-;1;2;1;1;2;1;2;2;-;1;1;1;1;2;2;2;1;-;1;1;1;1;1;1;1;1;-;1;-;1;1;2;1;-;2;-;-;2;1;2;1;-;2;"/>
  <p:tag name="CHARTSTRINGSTD" val="60 17"/>
  <p:tag name="CHARTSTRINGREV" val="17 60"/>
  <p:tag name="CHARTSTRINGSTDPER" val="0,779220779220779 0,220779220779221"/>
  <p:tag name="CHARTSTRINGREVPER" val="0,220779220779221 0,779220779220779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6705EBD4436B47379AD78A406ED0145C&lt;/guid&gt;&#10;        &lt;description /&gt;&#10;        &lt;date&gt;4/10/2017 1:22:0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8529FA35026471583DCBC49F7CAE53A&lt;/guid&gt;&#10;            &lt;repollguid&gt;D29D592491EA415489D0C8C4EC029B43&lt;/repollguid&gt;&#10;            &lt;sourceid&gt;064A7708BAE846118B76F32867337407&lt;/sourceid&gt;&#10;            &lt;questiontext&gt;Kas kompileerub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8991A31937F64F75A0036B5206CDCC3E&lt;/guid&gt;&#10;                    &lt;answertext&gt;Jah &lt;/answertext&gt;&#10;                    &lt;valuetype&gt;1&lt;/valuetype&gt;&#10;                &lt;/answer&gt;&#10;                &lt;answer&gt;&#10;                    &lt;guid&gt;5229206249424FE7B063924BF9EF6557&lt;/guid&gt;&#10;                    &lt;answertext&gt;E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kompileerub?[;crlf;]62[;]76[;]62[;]False[;]46[;][;crlf;]1,25806451612903[;]1[;]0,437569676330662[;]0,191467221644121[;crlf;]46[;]1[;]Jah1[;]Jah[;][;crlf;]16[;]-1[;]Ei2[;]Ei[;]"/>
  <p:tag name="HASRESULTS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6"/>
  <p:tag name="FONTSIZE" val="32"/>
  <p:tag name="BULLETTYPE" val="ppBulletArabicPeriod"/>
  <p:tag name="ANSWERTEXT" val="Jah&#10;Ei"/>
  <p:tag name="ZEROBASED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Kas kompileerub?"/>
  <p:tag name="ANSWERSALIAS" val="Jah|smicln|Ei"/>
  <p:tag name="SLIDEORDER" val="43"/>
  <p:tag name="SLIDEGUID" val="D4685E437D9F42688355C783D1144D02"/>
  <p:tag name="VALUES" val="Incorrect|smicln|Correct"/>
  <p:tag name="RESPONSESGATHERED" val="True"/>
  <p:tag name="TOTALRESPONSES" val="89"/>
  <p:tag name="RESPONSECOUNT" val="89"/>
  <p:tag name="SLICED" val="False"/>
  <p:tag name="RESPONSES" val="2;2;2;2;2;2;2;2;2;1;2;2;2;2;2;2;2;2;2;2;2;2;2;2;2;-;2;1;2;2;2;2;2;2;2;2;2;1;2;2;2;2;2;2;1;-;2;2;2;2;2;2;2;2;2;2;1;2;2;2;2;2;2;2;2;1;-;2;1;2;2;2;2;2;2;2;2;2;2;-;2;2;2;2;2;1;1;2;2;-;2;2;2;1;"/>
  <p:tag name="CHARTSTRINGSTD" val="10 79"/>
  <p:tag name="CHARTSTRINGREV" val="79 10"/>
  <p:tag name="CHARTSTRINGSTDPER" val="0,112359550561798 0,887640449438202"/>
  <p:tag name="CHARTSTRINGREVPER" val="0,887640449438202 0,11235955056179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55CC2E168F13488CA3B4F21C37D9CE24&lt;/guid&gt;&#10;        &lt;description /&gt;&#10;        &lt;date&gt;4/10/2017 1:31:3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1D0487BE74E4766A111609E20ABE7C2&lt;/guid&gt;&#10;            &lt;repollguid&gt;72B44ED18E954FCFB5D6BE307011E200&lt;/repollguid&gt;&#10;            &lt;sourceid&gt;56F44FF746194943ACE454DB850D98AF&lt;/sourceid&gt;&#10;            &lt;questiontext&gt;Kas “Pärast ohtu”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E701213BB43448B7B0322516EE063B39&lt;/guid&gt;&#10;                    &lt;answertext&gt;Jah&lt;/answertext&gt;&#10;                    &lt;valuetype&gt;-1&lt;/valuetype&gt;&#10;                &lt;/answer&gt;&#10;                &lt;answer&gt;&#10;                    &lt;guid&gt;015B54E6EACF431D9BB9907DFD5ACA37&lt;/guid&gt;&#10;                    &lt;answertext&gt;Ei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“Pärast ohtu” ilmub ekraanile?[;crlf;]61[;]77[;]61[;]False[;]52[;][;crlf;]1,85245901639344[;]2[;]0,354644387750556[;]0,125772641762967[;crlf;]9[;]-1[;]Jah1[;]Jah[;][;crlf;]52[;]1[;]Ei2[;]Ei[;]"/>
  <p:tag name="HASRESULTS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6"/>
  <p:tag name="FONTSIZE" val="32"/>
  <p:tag name="BULLETTYPE" val="ppBulletArabicPeriod"/>
  <p:tag name="ANSWERTEXT" val="Jah&#10;Ei"/>
  <p:tag name="ZEROBASED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Kas kompileerub?"/>
  <p:tag name="ANSWERSALIAS" val="Jah|smicln|Ei"/>
  <p:tag name="SLIDEORDER" val="42"/>
  <p:tag name="SLIDEGUID" val="7A5DF7CB3F9B4EDB81A8684DC959591C"/>
  <p:tag name="VALUES" val="Correct|smicln|Incorrect"/>
  <p:tag name="RESPONSESGATHERED" val="True"/>
  <p:tag name="TOTALRESPONSES" val="87"/>
  <p:tag name="RESPONSECOUNT" val="87"/>
  <p:tag name="SLICED" val="False"/>
  <p:tag name="RESPONSES" val="1;1;1;1;1;1;1;2;1;-;1;1;1;1;2;1;1;1;1;1;1;1;1;2;2;2;1;1;1;1;1;1;1;1;1;-;1;1;1;1;2;1;-;1;1;1;2;1;-;1;1;-;2;1;2;1;1;1;2;1;1;1;1;1;1;1;1;1;1;1;1;1;1;1;2;2;1;1;1;1;1;1;1;1;1;1;-;1;1;-;1;1;1;1;"/>
  <p:tag name="CHARTSTRINGSTD" val="75 12"/>
  <p:tag name="CHARTSTRINGREV" val="12 75"/>
  <p:tag name="CHARTSTRINGSTDPER" val="0,862068965517241 0,137931034482759"/>
  <p:tag name="CHARTSTRINGREVPER" val="0,137931034482759 0,862068965517241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3C78796FFF6E461D8B2F3B27244706F7&lt;/guid&gt;&#10;        &lt;description /&gt;&#10;        &lt;date&gt;4/10/2017 1:32:5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B81AB0DC48B4C76A6639A2860EB2C45&lt;/guid&gt;&#10;            &lt;repollguid&gt;FC4278306A014E4AAF05A463409ED6C9&lt;/repollguid&gt;&#10;            &lt;sourceid&gt;041A6B171077498B92C406D943DEABCE&lt;/sourceid&gt;&#10;            &lt;questiontext&gt;Kas “Pärast ohtu”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3F6A1815F75543C5BBCF8B7EB122DE5F&lt;/guid&gt;&#10;                    &lt;answertext&gt;Jah&lt;/answertext&gt;&#10;                    &lt;valuetype&gt;1&lt;/valuetype&gt;&#10;                &lt;/answer&gt;&#10;                &lt;answer&gt;&#10;                    &lt;guid&gt;DBF1B35A0F494E149A93B49957ABA780&lt;/guid&gt;&#10;                    &lt;answertext&gt;E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“Pärast ohtu” ilmub ekraanile?[;crlf;]56[;]77[;]56[;]False[;]54[;][;crlf;]1,03571428571429[;]1[;]0,185576872239523[;]0,0344387755102041[;crlf;]54[;]1[;]Jah1[;]Jah[;][;crlf;]2[;]-1[;]Ei2[;]Ei[;]"/>
  <p:tag name="HASRESULTS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6"/>
  <p:tag name="FONTSIZE" val="32"/>
  <p:tag name="BULLETTYPE" val="ppBulletArabicPeriod"/>
  <p:tag name="ANSWERTEXT" val="Jah&#10;Ei"/>
  <p:tag name="ZEROBASED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43"/>
  <p:tag name="SLIDEGUID" val="27FD090D156F425D83D30D024FE997EF"/>
  <p:tag name="QUESTIONALIAS" val="Mis ilmub ekraanile?"/>
  <p:tag name="ANSWERSALIAS" val="Indeks|smicln|Aritmeetika|smicln|Indeks Aritmeetika|smicln|Aritmeetika Indeks|smicln|Midagi muud"/>
  <p:tag name="VALUES" val="Incorrect|smicln|Correct|smicln|Incorrect|smicln|Incorrect|smicln|Incorrect"/>
  <p:tag name="RESPONSESGATHERED" val="True"/>
  <p:tag name="TOTALRESPONSES" val="89"/>
  <p:tag name="RESPONSECOUNT" val="89"/>
  <p:tag name="SLICED" val="False"/>
  <p:tag name="RESPONSES" val="4;2;1;4;4;2;2;4;2;2;4;1;2;4;4;4;2;2;4;5;4;4;2;3;4;4;2;2;3;3;4;2;2;2;3;2;2;3;-;4;4;2;4;1;-;-;4;4;3;4;4;3;3;4;1;5;5;4;4;-;4;3;2;4;4;3;1;2;4;2;4;2;4;4;3;3;4;4;1;-;3;5;4;2;4;3;4;4;4;4;3;4;3;3;"/>
  <p:tag name="CHARTSTRINGSTD" val="6 22 17 40 4"/>
  <p:tag name="CHARTSTRINGREV" val="4 40 17 22 6"/>
  <p:tag name="CHARTSTRINGSTDPER" val="0,0674157303370787 0,247191011235955 0,191011235955056 0,449438202247191 0,0449438202247191"/>
  <p:tag name="CHARTSTRINGREVPER" val="0,0449438202247191 0,449438202247191 0,191011235955056 0,247191011235955 0,0674157303370787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D8B07155E6F34B168F3BDB22C95FEB66&lt;/guid&gt;&#10;        &lt;description /&gt;&#10;        &lt;date&gt;4/10/2017 1:35:5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F485A7892B646088F438BE34D0A06A4&lt;/guid&gt;&#10;            &lt;repollguid&gt;D96212D28B98433596C61CE39154BF3A&lt;/repollguid&gt;&#10;            &lt;sourceid&gt;DD5F7B26AE464DF69AF9E22775124AD4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1C5C942551C34CD298DF68B40C6DBCDE&lt;/guid&gt;&#10;                    &lt;answertext&gt;Indeks&lt;/answertext&gt;&#10;                    &lt;valuetype&gt;-1&lt;/valuetype&gt;&#10;                &lt;/answer&gt;&#10;                &lt;answer&gt;&#10;                    &lt;guid&gt;FF4838075C254B16AE8E8EE2F823A0C5&lt;/guid&gt;&#10;                    &lt;answertext&gt;Aritmeetika&lt;/answertext&gt;&#10;                    &lt;valuetype&gt;1&lt;/valuetype&gt;&#10;                &lt;/answer&gt;&#10;                &lt;answer&gt;&#10;                    &lt;guid&gt;53E1E8DF60104F1FA3017A6E03AFA878&lt;/guid&gt;&#10;                    &lt;answertext&gt;IndeksAritmeetika&lt;/answertext&gt;&#10;                    &lt;valuetype&gt;-1&lt;/valuetype&gt;&#10;                &lt;/answer&gt;&#10;                &lt;answer&gt;&#10;                    &lt;guid&gt;984E6A3EA6FF42E39EB805F4D5E38637&lt;/guid&gt;&#10;                    &lt;answertext&gt;AritmeetikaIndeks&lt;/answertext&gt;&#10;                    &lt;valuetype&gt;-1&lt;/valuetype&gt;&#10;                &lt;/answer&gt;&#10;                &lt;answer&gt;&#10;                    &lt;guid&gt;69DBEA36FA684D519A541C5FE50A449E&lt;/guid&gt;&#10;                    &lt;answertext&gt;Midagi muu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67[;]77[;]67[;]False[;]19[;][;crlf;]3,1044776119403[;]3[;]1,03857434370835[;]1,07863666740922[;crlf;]4[;]-1[;]Indeks1[;]Indeks[;][;crlf;]19[;]1[;]Aritmeetika2[;]Aritmeetika[;][;crlf;]12[;]-1[;]IndeksAritmeetika3[;]IndeksAritmeetika[;][;crlf;]30[;]-1[;]AritmeetikaIndeks4[;]AritmeetikaIndeks[;][;crlf;]2[;]-1[;]Midagi muud5[;]Midagi muud[;]"/>
  <p:tag name="HASRESULTS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68"/>
  <p:tag name="FONTSIZE" val="24"/>
  <p:tag name="BULLETTYPE" val="ppBulletArabicPeriod"/>
  <p:tag name="ANSWERTEXT" val="Indeks&#10;Aritmeetika&#10;IndeksAritmeetika&#10;AritmeetikaIndeks&#10;Midagi muud"/>
  <p:tag name="ZEROBASED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ORDER" val="44"/>
  <p:tag name="SLIDEGUID" val="88C7D0CBD06749E3AC7B90152926B38D"/>
  <p:tag name="ANSWERSALIAS" val="Käitusaegne|smicln|Aritmeetika|smicln|Käitusaegne Aritmeetika|smicln|Aritmeetika Käitusaegne|smicln|Midagi muud"/>
  <p:tag name="VALUES" val="Incorrect|smicln|Incorrect|smicln|Incorrect|smicln|Incorrect|smicln|Correct"/>
  <p:tag name="RESPONSESGATHERED" val="True"/>
  <p:tag name="TOTALRESPONSES" val="86"/>
  <p:tag name="RESPONSECOUNT" val="86"/>
  <p:tag name="SLICED" val="False"/>
  <p:tag name="RESPONSES" val="1;1;3;3;1;1;1;3;1;5;1;1;3;2;1;2;1;3;1;3;1;1;1;3;1;-;1;1;-;1;2;1;1;2;1;1;3;3;1;1;3;4;1;1;-;3;3;4;3;3;-;2;-;1;1;1;4;1;1;3;1;1;3;1;1;3;2;1;1;1;2;1;1;3;5;2;1;-;2;-;5;1;1;2;2;3;3;1;-;1;3;3;3;4;"/>
  <p:tag name="CHARTSTRINGSTD" val="45 11 23 4 3"/>
  <p:tag name="CHARTSTRINGREV" val="3 4 23 11 45"/>
  <p:tag name="CHARTSTRINGSTDPER" val="0,523255813953488 0,127906976744186 0,267441860465116 0,0465116279069767 0,0348837209302326"/>
  <p:tag name="CHARTSTRINGREVPER" val="0,0348837209302326 0,0465116279069767 0,267441860465116 0,127906976744186 0,52325581395348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92511744782343ECA4874B0DF1F015F9&lt;/guid&gt;&#10;        &lt;description /&gt;&#10;        &lt;date&gt;4/10/2017 1:38:4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B1DAB7C354C4A93A4989DCB7F60BB01&lt;/guid&gt;&#10;            &lt;repollguid&gt;564C3DC3D73A487EB1805E5010A7C3E6&lt;/repollguid&gt;&#10;            &lt;sourceid&gt;81FF289ECB4247268D05185945A6D98E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48E7DE690E9843BDB8919D50FCC1E5D0&lt;/guid&gt;&#10;                    &lt;answertext&gt;Käitusaegne&lt;/answertext&gt;&#10;                    &lt;valuetype&gt;-1&lt;/valuetype&gt;&#10;                &lt;/answer&gt;&#10;                &lt;answer&gt;&#10;                    &lt;guid&gt;DB647A1397534AE296A161B75FBD6F48&lt;/guid&gt;&#10;                    &lt;answertext&gt;Aritmeetika&lt;/answertext&gt;&#10;                    &lt;valuetype&gt;-1&lt;/valuetype&gt;&#10;                &lt;/answer&gt;&#10;                &lt;answer&gt;&#10;                    &lt;guid&gt;A6600B7D065C4C559C90087FC214DC47&lt;/guid&gt;&#10;                    &lt;answertext&gt;KäitusaegneAritmeetika&lt;/answertext&gt;&#10;                    &lt;valuetype&gt;-1&lt;/valuetype&gt;&#10;                &lt;/answer&gt;&#10;                &lt;answer&gt;&#10;                    &lt;guid&gt;B14D14A835534E0192418DB3F5762B48&lt;/guid&gt;&#10;                    &lt;answertext&gt;AritmeetikaKäitusaegne&lt;/answertext&gt;&#10;                    &lt;valuetype&gt;-1&lt;/valuetype&gt;&#10;                &lt;/answer&gt;&#10;                &lt;answer&gt;&#10;                    &lt;guid&gt;EA322A280CC74133B2BF8DA981B763BA&lt;/guid&gt;&#10;                    &lt;answertext&gt;Midagi muud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64[;]77[;]64[;]False[;]3[;][;crlf;]2,171875[;]2[;]1,19314038753828[;]1,423583984375[;crlf;]26[;]-1[;]Käitusaegne1[;]Käitusaegne[;][;crlf;]13[;]-1[;]Aritmeetika2[;]Aritmeetika[;][;crlf;]16[;]-1[;]KäitusaegneAritmeetika3[;]KäitusaegneAritmeetika[;][;crlf;]6[;]-1[;]AritmeetikaKäitusaegne4[;]AritmeetikaKäitusaegne[;][;crlf;]3[;]1[;]Midagi muud5[;]Midagi muud[;]"/>
  <p:tag name="HASRESULTS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0,0,0,0,0,0,0,0,0,0,0"/>
  <p:tag name="COLORTYPE" val="SCHEME"/>
  <p:tag name="LABELFORMAT" val="0"/>
  <p:tag name="NUMBERFORMAT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83"/>
  <p:tag name="FONTSIZE" val="24"/>
  <p:tag name="BULLETTYPE" val="ppBulletArabicPeriod"/>
  <p:tag name="ANSWERTEXT" val="Käitusaegne&#10;Aritmeetika&#10;KäitusaegneAritmeetika&#10;AritmeetikaKäitusaegne&#10;Midagi muud"/>
  <p:tag name="ZEROBASED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ANSWERSALIAS" val="Käitusaegne|smicln|Aritmeetika|smicln|Käitusaegne Aritmeetika|smicln|Aritmeetika Käitusaegne|smicln|Midagi muud"/>
  <p:tag name="SLIDEORDER" val="45"/>
  <p:tag name="SLIDEGUID" val="4915B5E43CEA4B2E87360E192786F751"/>
  <p:tag name="VALUES" val="Correct|smicln|Incorrect|smicln|Incorrect|smicln|Incorrect|smicln|Incorrect"/>
  <p:tag name="RESPONSESGATHERED" val="True"/>
  <p:tag name="TOTALRESPONSES" val="82"/>
  <p:tag name="RESPONSECOUNT" val="82"/>
  <p:tag name="SLICED" val="False"/>
  <p:tag name="RESPONSES" val="1;1;5;1;1;5;1;1;1;3;1;2;1;1;1;-;1;1;5;5;1;1;1;3;1;-;1;1;5;1;1;1;1;5;1;1;1;3;1;1;1;3;3;1;-;-;1;-;-;3;1;1;4;-;1;4;5;3;1;1;1;1;1;1;5;-;-;1;1;1;4;1;5;1;1;3;1;-;1;-;1;1;1;2;1;4;1;1;1;1;5;2;4;-;"/>
  <p:tag name="CHARTSTRINGSTD" val="56 3 8 5 10"/>
  <p:tag name="CHARTSTRINGREV" val="10 5 8 3 56"/>
  <p:tag name="CHARTSTRINGSTDPER" val="0,682926829268293 0,0365853658536585 0,0975609756097561 0,0609756097560976 0,121951219512195"/>
  <p:tag name="CHARTSTRINGREVPER" val="0,121951219512195 0,0609756097560976 0,0975609756097561 0,0365853658536585 0,682926829268293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601BFBE32FE5404899A6E634B87A117F&lt;/guid&gt;&#10;        &lt;description /&gt;&#10;        &lt;date&gt;4/10/2017 1:41:1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1A5A66FD2FC4066B985A8D98C6E5CD1&lt;/guid&gt;&#10;            &lt;repollguid&gt;A108D6D7443D4EA8858190AC6E28444B&lt;/repollguid&gt;&#10;            &lt;sourceid&gt;73A15145CD9C45758E99C303A7BAC0D5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5CD42BBE8CF4DDDB6DA09B8DD0018EF&lt;/guid&gt;&#10;                    &lt;answertext&gt;Käitusaegne&lt;/answertext&gt;&#10;                    &lt;valuetype&gt;1&lt;/valuetype&gt;&#10;                &lt;/answer&gt;&#10;                &lt;answer&gt;&#10;                    &lt;guid&gt;93DEC7F35C724E16BC614FABE57708A1&lt;/guid&gt;&#10;                    &lt;answertext&gt;Aritmeetika&lt;/answertext&gt;&#10;                    &lt;valuetype&gt;-1&lt;/valuetype&gt;&#10;                &lt;/answer&gt;&#10;                &lt;answer&gt;&#10;                    &lt;guid&gt;EC1F4AA428F04D52ADE3B34C951FC7C9&lt;/guid&gt;&#10;                    &lt;answertext&gt;KäitusaegneAritmeetika&lt;/answertext&gt;&#10;                    &lt;valuetype&gt;-1&lt;/valuetype&gt;&#10;                &lt;/answer&gt;&#10;                &lt;answer&gt;&#10;                    &lt;guid&gt;14D0F09EBD03496CBB9A63A2881279DC&lt;/guid&gt;&#10;                    &lt;answertext&gt;AritmeetikaKäitusaegne&lt;/answertext&gt;&#10;                    &lt;valuetype&gt;-1&lt;/valuetype&gt;&#10;                &lt;/answer&gt;&#10;                &lt;answer&gt;&#10;                    &lt;guid&gt;0A79A5BF44F3425EB66281692119BF52&lt;/guid&gt;&#10;                    &lt;answertext&gt;Midagi muu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60[;]77[;]60[;]False[;]42[;][;crlf;]1,58333333333333[;]1[;]1,06913776266464[;]1,14305555555556[;crlf;]42[;]1[;]Käitusaegne1[;]Käitusaegne[;][;crlf;]9[;]-1[;]Aritmeetika2[;]Aritmeetika[;][;crlf;]3[;]-1[;]KäitusaegneAritmeetika3[;]KäitusaegneAritmeetika[;][;crlf;]4[;]-1[;]AritmeetikaKäitusaegne4[;]AritmeetikaKäitusaegne[;][;crlf;]2[;]-1[;]Midagi muud5[;]Midagi muud[;]"/>
  <p:tag name="HASRESULTS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83"/>
  <p:tag name="FONTSIZE" val="24"/>
  <p:tag name="BULLETTYPE" val="ppBulletArabicPeriod"/>
  <p:tag name="ANSWERTEXT" val="Käitusaegne&#10;Aritmeetika&#10;KäitusaegneAritmeetika&#10;AritmeetikaKäitusaegne&#10;Midagi muud"/>
  <p:tag name="ZEROBASED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, kui seda meetodit rakendada?"/>
  <p:tag name="ANSWERSALIAS" val="Põhiblokis!|smicln|Põhiblokis! Epiloogis!|smicln|Epiloogis!|smicln|Midagi muud"/>
  <p:tag name="SLIDEORDER" val="46"/>
  <p:tag name="SLIDEGUID" val="085ED661B5F44D33BFEED2D606B0BA26"/>
  <p:tag name="VALUES" val="Incorrect|smicln|Correct|smicln|Incorrect|smicln|Incorrect"/>
  <p:tag name="RESPONSESGATHERED" val="True"/>
  <p:tag name="TOTALRESPONSES" val="67"/>
  <p:tag name="RESPONSECOUNT" val="67"/>
  <p:tag name="SLICED" val="False"/>
  <p:tag name="RESPONSES" val="1;2;2;4;2;1;2;1;1;1;1;2;2;1;2;1;3;2;-;3;2;1;-;1;-;1;4;2;2;-;1;2;-;2;1;1;2;-;1;2;2;2;1;1;1;1;2;1;2;3;2;1;1;-;2;-;2;-;1;4;-;-;-;4;-;1;1;1;-;-;1;1;2;2;4;1;1;4;1;1;2;1;"/>
  <p:tag name="CHARTSTRINGSTD" val="33 25 3 6"/>
  <p:tag name="CHARTSTRINGREV" val="6 3 25 33"/>
  <p:tag name="CHARTSTRINGSTDPER" val="0,492537313432836 0,373134328358209 0,0447761194029851 0,0895522388059701"/>
  <p:tag name="CHARTSTRINGREVPER" val="0,0895522388059701 0,0447761194029851 0,373134328358209 0,492537313432836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0CD3C7D43829493FACAC3E43FF2AE9C8&lt;/guid&gt;&#10;        &lt;description /&gt;&#10;        &lt;date&gt;4/17/2017 12:40:0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5B15BDF6E01424E83879064FE86C9E8&lt;/guid&gt;&#10;            &lt;repollguid&gt;5F79C21F40524DC2AEF96CE7DDEED1E5&lt;/repollguid&gt;&#10;            &lt;sourceid&gt;E3795ED956FF441AAE8B461585713A19&lt;/sourceid&gt;&#10;            &lt;questiontext&gt;Mis ilmub ekraanile, kui seda meetodit rakendada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1643EA7321B546298056E18B27B72F20&lt;/guid&gt;&#10;                    &lt;answertext&gt;Põhiblokis! &lt;/answertext&gt;&#10;                    &lt;valuetype&gt;-1&lt;/valuetype&gt;&#10;                &lt;/answer&gt;&#10;                &lt;answer&gt;&#10;                    &lt;guid&gt;20DFFF7AA5F24EBEBE14E6A9347D01E8&lt;/guid&gt;&#10;                    &lt;answertext&gt;Põhiblokis! Epiloogis! &lt;/answertext&gt;&#10;                    &lt;valuetype&gt;1&lt;/valuetype&gt;&#10;                &lt;/answer&gt;&#10;                &lt;answer&gt;&#10;                    &lt;guid&gt;EB6AB74119E74CD4B0800D70EE50FEBB&lt;/guid&gt;&#10;                    &lt;answertext&gt;Epiloogis! &lt;/answertext&gt;&#10;                    &lt;valuetype&gt;-1&lt;/valuetype&gt;&#10;                &lt;/answer&gt;&#10;                &lt;answer&gt;&#10;                    &lt;guid&gt;DB3830F762DE4FE697374169ADF46F48&lt;/guid&gt;&#10;                    &lt;answertext&gt;Midagi muu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, kui seda meetodit rakendada?[;crlf;]56[;]77[;]56[;]False[;]43[;][;crlf;]2,07142857142857[;]2[;]0,622699849077239[;]0,387755102040816[;crlf;]6[;]-1[;]Põhiplokis!1[;]Põhiplokis![;][;crlf;]43[;]1[;]Põhiplokis!Epiloogis!2[;]Põhiplokis!Epiloogis![;][;crlf;]4[;]-1[;]Epiloogis!3[;]Epiloogis![;][;crlf;]3[;]-1[;]Midagi muud4[;]Midagi muud[;]"/>
  <p:tag name="HASRESULTS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COLORTYPE" val="SCHEME"/>
  <p:tag name="LABELFORMAT" val="1"/>
  <p:tag name="NUMBERFORMAT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7"/>
  <p:tag name="FONTSIZE" val="24"/>
  <p:tag name="BULLETTYPE" val="ppBulletArabicPeriod"/>
  <p:tag name="ANSWERTEXT" val="Põhiblokis!&#10;Põhiblokis!Epiloogis!&#10;Epiloogis!&#10;Midagi muud"/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112DBF4123342E38F4962F6B1D67142&lt;/guid&gt;&#10;        &lt;description /&gt;&#10;        &lt;date&gt;3/6/2017 12:18:3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C6FEC1FCB794AF2A07E10A3B2BDE251&lt;/guid&gt;&#10;            &lt;repollguid&gt;D561161570D04D1B9E4A1B5FDBFDAEE5&lt;/repollguid&gt;&#10;            &lt;sourceid&gt;C2912A49075E47E49EF94C0350083C9E&lt;/sourceid&gt;&#10;            &lt;questiontext&gt;Kuivõrd olete selle ainega graafikus? &lt;/questiontext&gt;&#10;            &lt;showresults&gt;True&lt;/showresults&gt;&#10;            &lt;responsegrid&gt;0&lt;/responsegrid&gt;&#10;            &lt;countdowntimer&gt;False&lt;/countdowntimer&gt;&#10;            &lt;correctvalue&gt;0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49DE48550EA64BCB9325EDA89B8A3802&lt;/guid&gt;&#10;                    &lt;answertext&gt;Isegi ees&lt;/answertext&gt;&#10;                    &lt;valuetype&gt;0&lt;/valuetype&gt;&#10;                &lt;/answer&gt;&#10;                &lt;answer&gt;&#10;                    &lt;guid&gt;2535562741A0437EBD6FE42338B0875C&lt;/guid&gt;&#10;                    &lt;answertext&gt;Täiesti graafikus&lt;/answertext&gt;&#10;                    &lt;valuetype&gt;0&lt;/valuetype&gt;&#10;                &lt;/answer&gt;&#10;                &lt;answer&gt;&#10;                    &lt;guid&gt;29624276186C4284AA913346EA057EDE&lt;/guid&gt;&#10;                    &lt;answertext&gt;Veidi maas, aga saan ise hakkama  &lt;/answertext&gt;&#10;                    &lt;valuetype&gt;0&lt;/valuetype&gt;&#10;                &lt;/answer&gt;&#10;                &lt;answer&gt;&#10;                    &lt;guid&gt;2C111834697A49DC8DD05B9A08989B4E&lt;/guid&gt;&#10;                    &lt;answertext&gt;Kõvasti maas, vajan abi&lt;/answertext&gt;&#10;                    &lt;valuetype&gt;0&lt;/valuetype&gt;&#10;                &lt;/answer&gt;&#10;                &lt;answer&gt;&#10;                    &lt;guid&gt;92245689E361427C8053D817A38601E2&lt;/guid&gt;&#10;                    &lt;answertext&gt;Ei oska öeld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uivõrd olete selle ainega graafikus? [;crlf;]62[;]69[;]79[;]False[;]0[;][;crlf;]2,63291139240506[;]2[;]0,916476676450529[;]0,839929498477808[;crlf;]3[;]0[;]Isegi ees1[;]Isegi ees[;][;crlf;]41[;]0[;]Täiesti graafikus2[;]Täiesti graafikus[;][;crlf;]20[;]0[;]Veidi maas, aga saan ise hakkama  3[;]Veidi maas, aga saan ise hakkama  [;][;crlf;]12[;]0[;]Kõvasti maas, vajan abi4[;]Kõvasti maas, vajan abi[;][;crlf;]3[;]0[;]Ei oska öelda5[;]Ei oska öelda[;]"/>
  <p:tag name="HASRESULTS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47"/>
  <p:tag name="SLIDEGUID" val="980E2FF7D04C4378865061B50CCBE4D7"/>
  <p:tag name="QUESTIONALIAS" val="Milline väärtus tagastatakse?"/>
  <p:tag name="ANSWERSALIAS" val="1|smicln|2|smicln|Midagi muud"/>
  <p:tag name="VALUES" val="Incorrect|smicln|Correct|smicln|Incorrect"/>
  <p:tag name="RESPONSESGATHERED" val="True"/>
  <p:tag name="TOTALRESPONSES" val="63"/>
  <p:tag name="RESPONSECOUNT" val="63"/>
  <p:tag name="SLICED" val="False"/>
  <p:tag name="RESPONSES" val="2;1;2;-;2;2;2;3;1;2;3;1;2;1;1;1;3;2;2;-;1;2;-;3;1;3;2;2;2;-;2;3;-;3;2;1;-;-;2;2;1;3;1;3;2;2;2;3;1;3;2;-;3;3;2;-;-;-;2;-;-;-;-;1;2;2;2;2;-;3;2;2;-;-;2;-;2;2;3;2;2;2;"/>
  <p:tag name="CHARTSTRINGSTD" val="13 35 15"/>
  <p:tag name="CHARTSTRINGREV" val="15 35 13"/>
  <p:tag name="CHARTSTRINGSTDPER" val="0,206349206349206 0,555555555555556 0,238095238095238"/>
  <p:tag name="CHARTSTRINGREVPER" val="0,238095238095238 0,555555555555556 0,206349206349206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5C7C3F9D59844A80A9B16F8CFC758D7D&lt;/guid&gt;&#10;        &lt;description /&gt;&#10;        &lt;date&gt;4/17/2017 12:41:3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8298F7E98054DEEBDD8F6995D8BAC06&lt;/guid&gt;&#10;            &lt;repollguid&gt;26ED259EBFEB461498DA5525C7BA1A4C&lt;/repollguid&gt;&#10;            &lt;sourceid&gt;A01127F5546F4E12AA3A78E90F684A33&lt;/sourceid&gt;&#10;            &lt;questiontext&gt;Milline väärtus tagastataks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E89967BCA31F4F48AAB95BADBD2F497C&lt;/guid&gt;&#10;                    &lt;answertext&gt;1 &lt;/answertext&gt;&#10;                    &lt;valuetype&gt;-1&lt;/valuetype&gt;&#10;                &lt;/answer&gt;&#10;                &lt;answer&gt;&#10;                    &lt;guid&gt;DCCD1091012C47F5823C2A5797123972&lt;/guid&gt;&#10;                    &lt;answertext&gt;2 &lt;/answertext&gt;&#10;                    &lt;valuetype&gt;1&lt;/valuetype&gt;&#10;                &lt;/answer&gt;&#10;                &lt;answer&gt;&#10;                    &lt;guid&gt;4B6011ED77D14A32BB42FB344BB68BA0&lt;/guid&gt;&#10;                    &lt;answertext&gt;Midagi muu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ine väärtus tagastatakse?[;crlf;]60[;]77[;]60[;]False[;]30[;][;crlf;]2,23333333333333[;]2[;]0,667499479816693[;]0,445555555555556[;crlf;]8[;]-1[;]11[;]1[;][;crlf;]30[;]1[;]22[;]2[;][;crlf;]22[;]-1[;]Midagi muud3[;]Midagi muud[;]"/>
  <p:tag name="HASRESULTS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15"/>
  <p:tag name="FONTSIZE" val="24"/>
  <p:tag name="BULLETTYPE" val="ppBulletArabicPeriod"/>
  <p:tag name="ANSWERTEXT" val="1&#10;2&#10;Midagi muud"/>
  <p:tag name="ZEROBASED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45"/>
  <p:tag name="SLIDEGUID" val="9A940F80E74C411D8A58845FE6C8ABFA"/>
  <p:tag name="QUESTIONALIAS" val="Mis ilmub ekraanile, kui seda meetodit rakendada?"/>
  <p:tag name="ANSWERSALIAS" val="Põhiblokis!|smicln|Põhiblokis! Epiloogis!|smicln|Epiloogis!|smicln|Midagi muud"/>
  <p:tag name="VALUES" val="Correct|smicln|Incorrect|smicln|Incorrect|smicln|Incorrect"/>
  <p:tag name="RESPONSESGATHERED" val="True"/>
  <p:tag name="TOTALRESPONSES" val="58"/>
  <p:tag name="RESPONSECOUNT" val="58"/>
  <p:tag name="SLICED" val="False"/>
  <p:tag name="RESPONSES" val="-;1;1;1;1;1;1;1;-;1;1;1;-;1;1;1;2;1;2;-;1;1;1;1;-;1;1;1;1;-;1;1;1;1;1;1;-;-;2;1;-;1;1;-;1;1;-;1;-;-;1;1;1;-;1;2;1;1;1;-;3;1;-;2;-;1;-;1;-;-;-;1;-;1;-;1;4;1;1;1;1;-;"/>
  <p:tag name="CHARTSTRINGSTD" val="51 5 1 1"/>
  <p:tag name="CHARTSTRINGREV" val="1 1 5 51"/>
  <p:tag name="CHARTSTRINGSTDPER" val="0,879310344827586 0,0862068965517241 0,0172413793103448 0,0172413793103448"/>
  <p:tag name="CHARTSTRINGREVPER" val="0,0172413793103448 0,0172413793103448 0,0862068965517241 0,879310344827586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BD2E8CA6A0724B7995F17FFDD2F8D767&lt;/guid&gt;&#10;        &lt;description /&gt;&#10;        &lt;date&gt;4/17/2017 12:42:5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5BA7000E5424703A6A78A5D02EFFBD6&lt;/guid&gt;&#10;            &lt;repollguid&gt;21EB13C69AC94CD4990AB8EC07A21B92&lt;/repollguid&gt;&#10;            &lt;sourceid&gt;34189A77D2814A5A8E82A06BB07EF111&lt;/sourceid&gt;&#10;            &lt;questiontext&gt;Mis ilmub ekraanile, kui seda meetodit rakendada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D192FEE30495434799A7DEDFA873246F&lt;/guid&gt;&#10;                    &lt;answertext&gt;Põhiblokis!&lt;/answertext&gt;&#10;                    &lt;valuetype&gt;1&lt;/valuetype&gt;&#10;                &lt;/answer&gt;&#10;                &lt;answer&gt;&#10;                    &lt;guid&gt;F8E697580A8C4E189C9067DC355BD8A1&lt;/guid&gt;&#10;                    &lt;answertext&gt;Põhiblokis!Epiloogis!&lt;/answertext&gt;&#10;                    &lt;valuetype&gt;-1&lt;/valuetype&gt;&#10;                &lt;/answer&gt;&#10;                &lt;answer&gt;&#10;                    &lt;guid&gt;207B36FE9C244BA5BD2520A204621CF5&lt;/guid&gt;&#10;                    &lt;answertext&gt;Epiloogis!&lt;/answertext&gt;&#10;                    &lt;valuetype&gt;-1&lt;/valuetype&gt;&#10;                &lt;/answer&gt;&#10;                &lt;answer&gt;&#10;                    &lt;guid&gt;E71DD99C716342E58FDB5977EFE75FC2&lt;/guid&gt;&#10;                    &lt;answertext&gt;Midagi muu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, kui seda meetodit rakendada?[;crlf;]54[;]77[;]54[;]False[;]34[;][;crlf;]1,55555555555556[;]1[;]0,853460638652068[;]0,728395061728395[;crlf;]34[;]1[;]Põhiplokis!1[;]Põhiplokis![;][;crlf;]13[;]-1[;]Põhiplokis!Epiloogis!2[;]Põhiplokis!Epiloogis![;][;crlf;]4[;]-1[;]Epiloogis!3[;]Epiloogis![;][;crlf;]3[;]-1[;]Midagi muud4[;]Midagi muud[;]"/>
  <p:tag name="HASRESULTS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7"/>
  <p:tag name="FONTSIZE" val="24"/>
  <p:tag name="BULLETTYPE" val="ppBulletArabicPeriod"/>
  <p:tag name="ANSWERTEXT" val="Põhiblokis!&#10;Põhiblokis!Epiloogis!&#10;Epiloogis!&#10;Midagi muud"/>
  <p:tag name="ZEROBASED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45"/>
  <p:tag name="SLIDEGUID" val="9EB459C307E7413D90F447B36F1BC59E"/>
  <p:tag name="QUESTIONALIAS" val="Milline on täitmise järjekord, kui erindeid ei teki?"/>
  <p:tag name="ANSWERSALIAS" val="1, 2, 3, 4, 5, 6|smicln|1, 3, 4, 5, 6|smicln|1, 2, 5, 6|smicln|1, 3, 5|smicln|1, 5|smicln|Mingi muu"/>
  <p:tag name="VALUES" val="Incorrect|smicln|Incorrect|smicln|Correct|smicln|Incorrect|smicln|Incorrect|smicln|Incorrect"/>
  <p:tag name="RESPONSESGATHERED" val="True"/>
  <p:tag name="TOTALRESPONSES" val="81"/>
  <p:tag name="RESPONSECOUNT" val="81"/>
  <p:tag name="SLICED" val="False"/>
  <p:tag name="RESPONSES" val="3;3;3;3;3;6;3;-;3;1;3;-;3;3;3;3;2;3;6;3;3;3;3;3;3;-;3;3;3;3;3;3;3;3;3;3;3;5;3;-;3;3;-;3;-;-;3;2;4;3;3;3;-;3;3;3;1;6;3;6;3;4;3;3;3;1;3;3;6;3;-;3;3;3;3;1;3;-;3;-;3;3;5;3;3;4;-;6;1;3;3;3;-;1;"/>
  <p:tag name="CHARTSTRINGSTD" val="6 2 62 3 2 6"/>
  <p:tag name="CHARTSTRINGREV" val="6 2 3 62 2 6"/>
  <p:tag name="CHARTSTRINGSTDPER" val="0,0740740740740741 0,0246913580246914 0,765432098765432 0,037037037037037 0,0246913580246914 0,0740740740740741"/>
  <p:tag name="CHARTSTRINGREVPER" val="0,0740740740740741 0,0246913580246914 0,037037037037037 0,765432098765432 0,0246913580246914 0,0740740740740741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E25F423E57E64BB9AA8DAB0A5B879727&lt;/guid&gt;&#10;        &lt;description /&gt;&#10;        &lt;date&gt;4/10/2017 1:45:2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DDF8BB2FBE1435C8B3F48263AFF129D&lt;/guid&gt;&#10;            &lt;repollguid&gt;2956D497C57E41369E618B69A98DD020&lt;/repollguid&gt;&#10;            &lt;sourceid&gt;A3153022975648A5AFBAA5DA7E552ECB&lt;/sourceid&gt;&#10;            &lt;questiontext&gt;Milline on täitmise järjekord, kui erindeid ei teki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5590E747A5904E31B13B7F6C43ED8339&lt;/guid&gt;&#10;                    &lt;answertext&gt;1, 2, 3, 4, 5, 6&lt;/answertext&gt;&#10;                    &lt;valuetype&gt;-1&lt;/valuetype&gt;&#10;                &lt;/answer&gt;&#10;                &lt;answer&gt;&#10;                    &lt;guid&gt;4DD141C0D58A493C96001F170E2084FE&lt;/guid&gt;&#10;                    &lt;answertext&gt;1, 3, 4, 5, 6&lt;/answertext&gt;&#10;                    &lt;valuetype&gt;-1&lt;/valuetype&gt;&#10;                &lt;/answer&gt;&#10;                &lt;answer&gt;&#10;                    &lt;guid&gt;DD6C5D9368E1412D8ACB920DB65B1A57&lt;/guid&gt;&#10;                    &lt;answertext&gt;1, 2, 5, 6&lt;/answertext&gt;&#10;                    &lt;valuetype&gt;1&lt;/valuetype&gt;&#10;                &lt;/answer&gt;&#10;                &lt;answer&gt;&#10;                    &lt;guid&gt;46BF25A97B654EEE9DFD08D80391BB1B&lt;/guid&gt;&#10;                    &lt;answertext&gt;1, 3, 5, 6&lt;/answertext&gt;&#10;                    &lt;valuetype&gt;-1&lt;/valuetype&gt;&#10;                &lt;/answer&gt;&#10;                &lt;answer&gt;&#10;                    &lt;guid&gt;71A15B19CD784D6F97F0F971C6A606DE&lt;/guid&gt;&#10;                    &lt;answertext&gt;1, 3, 5&lt;/answertext&gt;&#10;                    &lt;valuetype&gt;-1&lt;/valuetype&gt;&#10;                &lt;/answer&gt;&#10;                &lt;answer&gt;&#10;                    &lt;guid&gt;BD54A38C91DF4DD9BF7491445BE28748&lt;/guid&gt;&#10;                    &lt;answertext&gt;1, 5, 6&lt;/answertext&gt;&#10;                    &lt;valuetype&gt;-1&lt;/valuetype&gt;&#10;                &lt;/answer&gt;&#10;                &lt;answer&gt;&#10;                    &lt;guid&gt;4099932A86074FC890469C529D15F687&lt;/guid&gt;&#10;                    &lt;answertext&gt;1, 5&lt;/answertext&gt;&#10;                    &lt;valuetype&gt;-1&lt;/valuetype&gt;&#10;                &lt;/answer&gt;&#10;                &lt;answer&gt;&#10;                    &lt;guid&gt;3D7988FBBAA640CFA055D0B5D87564CE&lt;/guid&gt;&#10;                    &lt;answertext&gt;Mingi muu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ine on täitmise järjekord, kui erindeid ei teki?[;crlf;]59[;]77[;]59[;]False[;]46[;][;crlf;]3,38983050847458[;]3[;]1,15004714940253[;]1,32260844584889[;crlf;]1[;]-1[;]1, 2, 3, 4, 5, 61[;]1, 2, 3, 4, 5, 6[;][;crlf;]1[;]-1[;]1, 3, 4, 5, 62[;]1, 3, 4, 5, 6[;][;crlf;]46[;]1[;]1, 2, 5, 63[;]1, 2, 5, 6[;][;crlf;]5[;]-1[;]1, 3, 5, 64[;]1, 3, 5, 6[;][;crlf;]0[;]-1[;]1, 3, 55[;]1, 3, 5[;][;crlf;]4[;]-1[;]1, 5, 66[;]1, 5, 6[;][;crlf;]1[;]-1[;]1, 57[;]1, 5[;][;crlf;]1[;]-1[;]Mingi muu8[;]Mingi muu[;]"/>
  <p:tag name="HASRESULTS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64"/>
  <p:tag name="FONTSIZE" val="24"/>
  <p:tag name="BULLETTYPE" val="ppBulletArabicPeriod"/>
  <p:tag name="ANSWERTEXT" val="1, 2, 3, 4, 5, 6&#10;1, 3, 4, 5, 6&#10;1, 2, 5, 6&#10;1, 3, 5&#10;1, 5&#10;Mingi muu"/>
  <p:tag name="ZEROBASED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46"/>
  <p:tag name="SLIDEGUID" val="BA1AF5425A6549348C5E7EE62858E8F0"/>
  <p:tag name="QUESTIONALIAS" val="Milline on täitmise järjekord, kui põhiplokis tekib erind, mida ei püüta?"/>
  <p:tag name="ANSWERSALIAS" val="1, 2, 3, 4, 5, 6|smicln|1, 3, 4, 5, 6|smicln|1, 2, 5, 6|smicln|1, 3, 5|smicln|1, 5|smicln|Mingi muu"/>
  <p:tag name="VALUES" val="Incorrect|smicln|Incorrect|smicln|Incorrect|smicln|Incorrect|smicln|Correct|smicln|Incorrect"/>
  <p:tag name="RESPONSESGATHERED" val="True"/>
  <p:tag name="TOTALRESPONSES" val="88"/>
  <p:tag name="RESPONSECOUNT" val="88"/>
  <p:tag name="SLICED" val="False"/>
  <p:tag name="RESPONSES" val="5;6;5;6;6;5;5;6;6;-;6;6;5;5;5;6;6;5;6;6;5;5;5;4;5;4;5;6;5;3;6;5;5;5;3;6;5;5;2;3;5;5;6;6;-;-;3;5;2;5;-;6;3;6;5;6;3;4;5;5;5;2;6;5;6;2;6;6;6;5;5;5;2;6;6;3;5;6;6;-;5;6;5;5;5;5;-;5;5;5;5;5;5;2;"/>
  <p:tag name="CHARTSTRINGSTD" val="0 6 7 3 43 29"/>
  <p:tag name="CHARTSTRINGREV" val="29 43 3 7 6 0"/>
  <p:tag name="CHARTSTRINGSTDPER" val="0 0,0681818181818182 0,0795454545454545 0,0340909090909091 0,488636363636364 0,329545454545455"/>
  <p:tag name="CHARTSTRINGREVPER" val="0,329545454545455 0,488636363636364 0,0340909090909091 0,0795454545454545 0,0681818181818182 0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BCE71CC861FD4F879BC38C510E7BAE26&lt;/guid&gt;&#10;        &lt;description /&gt;&#10;        &lt;date&gt;4/10/2017 1:47:2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2778E5E0685457C9AA098194C8A607F&lt;/guid&gt;&#10;            &lt;repollguid&gt;63C09B2845A54EB28C77CD7397A2896E&lt;/repollguid&gt;&#10;            &lt;sourceid&gt;F5ED670E6A464FF89FC3BBB2A69DE43C&lt;/sourceid&gt;&#10;            &lt;questiontext&gt;Milline on täitmise järjekord, kui try-plokis tekib erind, mida (selles programmis) ei püüta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349322D94E724871A53963531F876C58&lt;/guid&gt;&#10;                    &lt;answertext&gt;1, 2, 3, 4, 5, 6&lt;/answertext&gt;&#10;                    &lt;valuetype&gt;-1&lt;/valuetype&gt;&#10;                &lt;/answer&gt;&#10;                &lt;answer&gt;&#10;                    &lt;guid&gt;3B2547AF49FF49E499F7DD0FFFB471EA&lt;/guid&gt;&#10;                    &lt;answertext&gt;1, 3, 4, 5, 6&lt;/answertext&gt;&#10;                    &lt;valuetype&gt;-1&lt;/valuetype&gt;&#10;                &lt;/answer&gt;&#10;                &lt;answer&gt;&#10;                    &lt;guid&gt;10BFFB4E9F374935B8065B1928062ED2&lt;/guid&gt;&#10;                    &lt;answertext&gt;1, 2, 5, 6&lt;/answertext&gt;&#10;                    &lt;valuetype&gt;-1&lt;/valuetype&gt;&#10;                &lt;/answer&gt;&#10;                &lt;answer&gt;&#10;                    &lt;guid&gt;5739A5751B3D4DCCBD35F8E7043B90D4&lt;/guid&gt;&#10;                    &lt;answertext&gt;1, 3, 5, 6&lt;/answertext&gt;&#10;                    &lt;valuetype&gt;-1&lt;/valuetype&gt;&#10;                &lt;/answer&gt;&#10;                &lt;answer&gt;&#10;                    &lt;guid&gt;0171B585550D4C0BB4AF633E5A1332FC&lt;/guid&gt;&#10;                    &lt;answertext&gt;1, 3, 5&lt;/answertext&gt;&#10;                    &lt;valuetype&gt;-1&lt;/valuetype&gt;&#10;                &lt;/answer&gt;&#10;                &lt;answer&gt;&#10;                    &lt;guid&gt;659E887C7522473BB2F84544D3559B80&lt;/guid&gt;&#10;                    &lt;answertext&gt;1, 5, 6&lt;/answertext&gt;&#10;                    &lt;valuetype&gt;-1&lt;/valuetype&gt;&#10;                &lt;/answer&gt;&#10;                &lt;answer&gt;&#10;                    &lt;guid&gt;90B61DF448A4448C95127F9D570633AF&lt;/guid&gt;&#10;                    &lt;answertext&gt;1, 5&lt;/answertext&gt;&#10;                    &lt;valuetype&gt;1&lt;/valuetype&gt;&#10;                &lt;/answer&gt;&#10;                &lt;answer&gt;&#10;                    &lt;guid&gt;5303E4230A85484FB9C6A0DD1E9D1944&lt;/guid&gt;&#10;                    &lt;answertext&gt;Mingi muu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ine on täitmise järjekord, kui try-plokis tekib erind, mida (selles programmis) ei püüta?[;crlf;]58[;]77[;]58[;]False[;]18[;][;crlf;]6,18965517241379[;]6[;]1,52515569077191[;]2,32609988109394[;crlf;]1[;]-1[;]1, 2, 3, 4, 5, 61[;]1, 2, 3, 4, 5, 6[;][;crlf;]3[;]-1[;]1, 3, 4, 5, 62[;]1, 3, 4, 5, 6[;][;crlf;]1[;]-1[;]1, 2, 5, 63[;]1, 2, 5, 6[;][;crlf;]1[;]-1[;]1, 3, 5, 64[;]1, 3, 5, 6[;][;crlf;]1[;]-1[;]1, 3, 55[;]1, 3, 5[;][;crlf;]25[;]-1[;]1, 5, 66[;]1, 5, 6[;][;crlf;]18[;]1[;]1, 57[;]1, 5[;][;crlf;]8[;]-1[;]Mingi muu8[;]Mingi muu[;]"/>
  <p:tag name="HASRESULTS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64"/>
  <p:tag name="FONTSIZE" val="24"/>
  <p:tag name="BULLETTYPE" val="ppBulletArabicPeriod"/>
  <p:tag name="ANSWERTEXT" val="1, 2, 3, 4, 5, 6&#10;1, 3, 4, 5, 6&#10;1, 2, 5, 6&#10;1, 3, 5&#10;1, 5&#10;Mingi muu"/>
  <p:tag name="ZEROBASED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47"/>
  <p:tag name="SLIDEGUID" val="AC90BEE5CA204C2C87299FCF2ADB50B5"/>
  <p:tag name="QUESTIONALIAS" val="Milline on täitmise järjekord, kui põhiplokis tekib erind, mis püütakse ja püünis ei tekita erindit?"/>
  <p:tag name="ANSWERSALIAS" val="1, 2, 3, 4, 5, 6|smicln|1, 3, 4, 5, 6|smicln|1, 2, 5, 6|smicln|1, 3, 5|smicln|1, 5|smicln|Mingi muu"/>
  <p:tag name="VALUES" val="Incorrect|smicln|Correct|smicln|Incorrect|smicln|Incorrect|smicln|Incorrect|smicln|Incorrect"/>
  <p:tag name="RESPONSESGATHERED" val="True"/>
  <p:tag name="TOTALRESPONSES" val="80"/>
  <p:tag name="RESPONSECOUNT" val="80"/>
  <p:tag name="SLICED" val="False"/>
  <p:tag name="RESPONSES" val="1;2;2;2;2;6;2;2;2;4;2;2;2;2;-;3;2;2;2;1;2;2;2;2;2;-;2;6;6;6;2;2;2;1;-;5;2;3;2;4;2;2;3;4;6;-;2;3;4;-;6;4;1;2;2;2;-;4;2;6;2;2;2;2;2;2;-;2;2;2;2;2;1;2;1;6;-;-;2;-;2;2;4;2;2;-;-;2;-;2;2;1;-;2;"/>
  <p:tag name="CHARTSTRINGSTD" val="7 53 4 7 1 8"/>
  <p:tag name="CHARTSTRINGREV" val="8 1 7 4 53 7"/>
  <p:tag name="CHARTSTRINGSTDPER" val="0,0875 0,6625 0,05 0,0875 0,0125 0,1"/>
  <p:tag name="CHARTSTRINGREVPER" val="0,1 0,0125 0,0875 0,05 0,6625 0,087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40E945673FCE4CB8AC933091481C3056&lt;/guid&gt;&#10;        &lt;description /&gt;&#10;        &lt;date&gt;4/10/2017 1:48:5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D2A347C4D764F57987555594ABC25F7&lt;/guid&gt;&#10;            &lt;repollguid&gt;55AAD9E2987748B29245E841F12A7D85&lt;/repollguid&gt;&#10;            &lt;sourceid&gt;A71B97D12432479FBD7D78B364FB7A53&lt;/sourceid&gt;&#10;            &lt;questiontext&gt;Milline on täitmise järjekord, kui try-plokis tekib erind, mis püütakse ja püünis ei tekita erindit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46ACF9D09774430F93E283B235FE38B8&lt;/guid&gt;&#10;                    &lt;answertext&gt;1, 2, 3, 4, 5, 6&lt;/answertext&gt;&#10;                    &lt;valuetype&gt;-1&lt;/valuetype&gt;&#10;                &lt;/answer&gt;&#10;                &lt;answer&gt;&#10;                    &lt;guid&gt;E2E20CD450334BE4AA258D823543A465&lt;/guid&gt;&#10;                    &lt;answertext&gt;1, 3, 4, 5, 6&lt;/answertext&gt;&#10;                    &lt;valuetype&gt;1&lt;/valuetype&gt;&#10;                &lt;/answer&gt;&#10;                &lt;answer&gt;&#10;                    &lt;guid&gt;AD0C5913D0A5409F84517EE89BD17486&lt;/guid&gt;&#10;                    &lt;answertext&gt;1, 2, 5, 6&lt;/answertext&gt;&#10;                    &lt;valuetype&gt;-1&lt;/valuetype&gt;&#10;                &lt;/answer&gt;&#10;                &lt;answer&gt;&#10;                    &lt;guid&gt;AFA9033B4D4548B497214431911A8DD0&lt;/guid&gt;&#10;                    &lt;answertext&gt;1, 3, 5, 6&lt;/answertext&gt;&#10;                    &lt;valuetype&gt;-1&lt;/valuetype&gt;&#10;                &lt;/answer&gt;&#10;                &lt;answer&gt;&#10;                    &lt;guid&gt;1FDF1C980CA54EADABF4F3296CF766D3&lt;/guid&gt;&#10;                    &lt;answertext&gt;1, 3, 5&lt;/answertext&gt;&#10;                    &lt;valuetype&gt;-1&lt;/valuetype&gt;&#10;                &lt;/answer&gt;&#10;                &lt;answer&gt;&#10;                    &lt;guid&gt;DEF530F96FFD4A17BD3BE6D6FD12EF84&lt;/guid&gt;&#10;                    &lt;answertext&gt;1, 5, 6&lt;/answertext&gt;&#10;                    &lt;valuetype&gt;-1&lt;/valuetype&gt;&#10;                &lt;/answer&gt;&#10;                &lt;answer&gt;&#10;                    &lt;guid&gt;6AA6970850174159B07FE153BBEBF8B6&lt;/guid&gt;&#10;                    &lt;answertext&gt;1, 5&lt;/answertext&gt;&#10;                    &lt;valuetype&gt;-1&lt;/valuetype&gt;&#10;                &lt;/answer&gt;&#10;                &lt;answer&gt;&#10;                    &lt;guid&gt;EA00FF83DC9E49BC83A5639ABBF5A288&lt;/guid&gt;&#10;                    &lt;answertext&gt;Mingi muu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ine on täitmise järjekord, kui try-plokis tekib erind, mis püütakse ja püünis ei tekita erindit?[;crlf;]57[;]77[;]57[;]False[;]36[;][;crlf;]2,64912280701754[;]2[;]1,55022610767541[;]2,40320098491844[;crlf;]6[;]-1[;]1, 2, 3, 4, 5, 61[;]1, 2, 3, 4, 5, 6[;][;crlf;]36[;]1[;]1, 3, 4, 5, 62[;]1, 3, 4, 5, 6[;][;crlf;]1[;]-1[;]1, 2, 5, 63[;]1, 2, 5, 6[;][;crlf;]8[;]-1[;]1, 3, 5, 64[;]1, 3, 5, 6[;][;crlf;]2[;]-1[;]1, 3, 55[;]1, 3, 5[;][;crlf;]2[;]-1[;]1, 5, 66[;]1, 5, 6[;][;crlf;]0[;]-1[;]1, 57[;]1, 5[;][;crlf;]2[;]-1[;]Mingi muu8[;]Mingi muu[;]"/>
  <p:tag name="HASRESULTS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64"/>
  <p:tag name="FONTSIZE" val="24"/>
  <p:tag name="BULLETTYPE" val="ppBulletArabicPeriod"/>
  <p:tag name="ANSWERTEXT" val="1, 2, 3, 4, 5, 6&#10;1, 3, 4, 5, 6&#10;1, 2, 5, 6&#10;1, 3, 5&#10;1, 5&#10;Mingi muu"/>
  <p:tag name="ZEROBAS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0,0,0,0,0,0,0,0,0,0,0"/>
  <p:tag name="NUMBERFORMAT" val="0"/>
  <p:tag name="LABELFORMAT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lline on täitmise järjekord, kui põhiplokis tekib erind, mis püütakse ja püünis ei tekita erindit?"/>
  <p:tag name="ANSWERSALIAS" val="1, 2, 3, 4, 5, 6|smicln|1, 3, 4, 5, 6|smicln|1, 2, 5, 6|smicln|1, 3, 5|smicln|1, 5|smicln|Mingi muu"/>
  <p:tag name="SLIDEORDER" val="48"/>
  <p:tag name="SLIDEGUID" val="527B734D10454D0C83CAA8A6C5841EEA"/>
  <p:tag name="VALUES" val="Incorrect|smicln|Incorrect|smicln|Incorrect|smicln|Correct|smicln|Incorrect|smicln|Incorrect"/>
  <p:tag name="RESPONSESGATHERED" val="True"/>
  <p:tag name="TOTALRESPONSES" val="78"/>
  <p:tag name="RESPONSECOUNT" val="78"/>
  <p:tag name="SLICED" val="False"/>
  <p:tag name="RESPONSES" val="4;4;4;6;4;4;4;4;6;1;4;4;4;4;4;-;4;4;4;4;4;4;4;4;4;-;4;4;6;2;4;4;4;3;4;-;4;1;4;4;4;4;-;-;6;-;4;1;4;1;4;1;4;4;4;6;2;4;4;-;-;4;4;4;4;-;-;4;-;6;4;4;6;4;4;1;4;1;6;-;-;4;4;4;4;4;-;6;4;4;4;-;4;-;"/>
  <p:tag name="CHARTSTRINGSTD" val="7 2 1 59 0 9"/>
  <p:tag name="CHARTSTRINGREV" val="9 0 59 1 2 7"/>
  <p:tag name="CHARTSTRINGSTDPER" val="0,0897435897435897 0,0256410256410256 0,0128205128205128 0,756410256410256 0 0,115384615384615"/>
  <p:tag name="CHARTSTRINGREVPER" val="0,115384615384615 0 0,756410256410256 0,0128205128205128 0,0256410256410256 0,0897435897435897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F596DD6947F14148AF24275B73E09DBE&lt;/guid&gt;&#10;        &lt;description /&gt;&#10;        &lt;date&gt;4/10/2017 1:49:3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A69D74491AA4C4891820BE79783EBDC&lt;/guid&gt;&#10;            &lt;repollguid&gt;F9026EF47DD74FDF8A44138667AF6E0F&lt;/repollguid&gt;&#10;            &lt;sourceid&gt;9A25071A476F40B8A247A22ED1905327&lt;/sourceid&gt;&#10;            &lt;questiontext&gt;Milline on täitmise järjekord, kui try-plokis tekib erind, mis püütakse ja püünises tekib ka erind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1CE6B97B6C024F039808F4741F8EDC86&lt;/guid&gt;&#10;                    &lt;answertext&gt;1, 2, 3, 4, 5, 6&lt;/answertext&gt;&#10;                    &lt;valuetype&gt;-1&lt;/valuetype&gt;&#10;                &lt;/answer&gt;&#10;                &lt;answer&gt;&#10;                    &lt;guid&gt;C1E1A9A62B7F45A6AE0CADB4F53666C5&lt;/guid&gt;&#10;                    &lt;answertext&gt;1, 3, 4, 5, 6&lt;/answertext&gt;&#10;                    &lt;valuetype&gt;-1&lt;/valuetype&gt;&#10;                &lt;/answer&gt;&#10;                &lt;answer&gt;&#10;                    &lt;guid&gt;E6B3D982208941A9845156020074D809&lt;/guid&gt;&#10;                    &lt;answertext&gt;1, 2, 5, 6&lt;/answertext&gt;&#10;                    &lt;valuetype&gt;-1&lt;/valuetype&gt;&#10;                &lt;/answer&gt;&#10;                &lt;answer&gt;&#10;                    &lt;guid&gt;9CC120704EBC46E28F83FB0B1513A8EC&lt;/guid&gt;&#10;                    &lt;answertext&gt;1, 3, 5, 6&lt;/answertext&gt;&#10;                    &lt;valuetype&gt;-1&lt;/valuetype&gt;&#10;                &lt;/answer&gt;&#10;                &lt;answer&gt;&#10;                    &lt;guid&gt;2098E95B56EE4BA7B70A8FCF6223848D&lt;/guid&gt;&#10;                    &lt;answertext&gt;1, 3, 5&lt;/answertext&gt;&#10;                    &lt;valuetype&gt;1&lt;/valuetype&gt;&#10;                &lt;/answer&gt;&#10;                &lt;answer&gt;&#10;                    &lt;guid&gt;CD391115293941219C3832C045FECAE2&lt;/guid&gt;&#10;                    &lt;answertext&gt;1, 5, 6&lt;/answertext&gt;&#10;                    &lt;valuetype&gt;-1&lt;/valuetype&gt;&#10;                &lt;/answer&gt;&#10;                &lt;answer&gt;&#10;                    &lt;guid&gt;ED61D66D0B53461AA1667D592B8C2F05&lt;/guid&gt;&#10;                    &lt;answertext&gt;1, 5&lt;/answertext&gt;&#10;                    &lt;valuetype&gt;-1&lt;/valuetype&gt;&#10;                &lt;/answer&gt;&#10;                &lt;answer&gt;&#10;                    &lt;guid&gt;9194A64AEB8E44EE96078F049C111163&lt;/guid&gt;&#10;                    &lt;answertext&gt;Mingi muu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ine on täitmise järjekord, kui try-plokis tekib erind, mis püütakse ja püünises tekib ka erind?[;crlf;]58[;]78[;]58[;]False[;]32[;][;crlf;]4,89655172413793[;]5[;]1,34791864039256[;]1,81688466111772[;crlf;]1[;]-1[;]1, 2, 3, 4, 5, 61[;]1, 2, 3, 4, 5, 6[;][;crlf;]1[;]-1[;]1, 3, 4, 5, 62[;]1, 3, 4, 5, 6[;][;crlf;]2[;]-1[;]1, 2, 5, 63[;]1, 2, 5, 6[;][;crlf;]15[;]-1[;]1, 3, 5, 64[;]1, 3, 5, 6[;][;crlf;]32[;]1[;]1, 3, 55[;]1, 3, 5[;][;crlf;]0[;]-1[;]1, 5, 66[;]1, 5, 6[;][;crlf;]1[;]-1[;]1, 57[;]1, 5[;][;crlf;]6[;]-1[;]Mingi muu8[;]Mingi muu[;]"/>
  <p:tag name="HASRESULTS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64"/>
  <p:tag name="FONTSIZE" val="24"/>
  <p:tag name="BULLETTYPE" val="ppBulletArabicPeriod"/>
  <p:tag name="ANSWERTEXT" val="1, 2, 3, 4, 5, 6&#10;1, 3, 4, 5, 6&#10;1, 2, 5, 6&#10;1, 3, 5&#10;1, 5&#10;Mingi muu"/>
  <p:tag name="ZEROBASED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50"/>
  <p:tag name="SLIDEGUID" val="42C03A9A6A4949529EB13F831990B52C"/>
  <p:tag name="QUESTIONALIAS" val="Mis ilmub ekraanile?"/>
  <p:tag name="ANSWERSALIAS" val="A|smicln|B|smicln|A B|smicln|B A|smicln|Midagi muud"/>
  <p:tag name="VALUES" val="Correct|smicln|Incorrect|smicln|Incorrect|smicln|Incorrect|smicln|Incorrect"/>
  <p:tag name="RESPONSESGATHERED" val="True"/>
  <p:tag name="TOTALRESPONSES" val="66"/>
  <p:tag name="RESPONSECOUNT" val="66"/>
  <p:tag name="SLICED" val="False"/>
  <p:tag name="RESPONSES" val="1;3;1;1;2;4;1;1;-;1;1;5;1;3;1;1;4;1;1;4;1;1;4;1;-;4;1;1;1;1;1;4;-;1;4;-;3;-;1;1;4;1;1;-;3;1;4;2;-;4;1;-;1;1;1;-;1;4;1;-;3;-;-;1;-;1;1;1;-;3;1;3;3;1;1;4;1;4;3;1;-;-;"/>
  <p:tag name="CHARTSTRINGSTD" val="41 2 9 13 1"/>
  <p:tag name="CHARTSTRINGREV" val="1 13 9 2 41"/>
  <p:tag name="CHARTSTRINGSTDPER" val="0,621212121212121 0,0303030303030303 0,136363636363636 0,196969696969697 0,0151515151515152"/>
  <p:tag name="CHARTSTRINGREVPER" val="0,0151515151515152 0,196969696969697 0,136363636363636 0,0303030303030303 0,621212121212121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54EB857A38A443639C80782137C54732&lt;/guid&gt;&#10;        &lt;description /&gt;&#10;        &lt;date&gt;4/17/2017 12:51:3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9E8D6D3E3AB41D59C670FACE2EDEA91&lt;/guid&gt;&#10;            &lt;repollguid&gt;9DC251C46DCF46AD831A6BDFC9EEA5A4&lt;/repollguid&gt;&#10;            &lt;sourceid&gt;5DE7D4096DFA4386B1F8BCCA8ED0D418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DD5F3C25F7D94C5B8721EA560F12603E&lt;/guid&gt;&#10;                    &lt;answertext&gt;A&lt;/answertext&gt;&#10;                    &lt;valuetype&gt;1&lt;/valuetype&gt;&#10;                &lt;/answer&gt;&#10;                &lt;answer&gt;&#10;                    &lt;guid&gt;B1095FCF9C4F4B6F8CD6818A2BA73B5E&lt;/guid&gt;&#10;                    &lt;answertext&gt;B&lt;/answertext&gt;&#10;                    &lt;valuetype&gt;-1&lt;/valuetype&gt;&#10;                &lt;/answer&gt;&#10;                &lt;answer&gt;&#10;                    &lt;guid&gt;663253FF32F04DF8B162EDB10AF53DAF&lt;/guid&gt;&#10;                    &lt;answertext&gt;AB&lt;/answertext&gt;&#10;                    &lt;valuetype&gt;-1&lt;/valuetype&gt;&#10;                &lt;/answer&gt;&#10;                &lt;answer&gt;&#10;                    &lt;guid&gt;20CE8398D3E24744958C077D1A2BF430&lt;/guid&gt;&#10;                    &lt;answertext&gt;BA&lt;/answertext&gt;&#10;                    &lt;valuetype&gt;-1&lt;/valuetype&gt;&#10;                &lt;/answer&gt;&#10;                &lt;answer&gt;&#10;                    &lt;guid&gt;484505B37A5B4016BB8C9FA15212FE10&lt;/guid&gt;&#10;                    &lt;answertext&gt;Midagi muu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57[;]78[;]57[;]False[;]43[;][;crlf;]1,66666666666667[;]1[;]1,2750415656566[;]1,62573099415205[;crlf;]43[;]1[;]A1[;]A[;][;crlf;]2[;]-1[;]B2[;]B[;][;crlf;]4[;]-1[;]AB3[;]AB[;][;crlf;]4[;]-1[;]BA4[;]BA[;][;crlf;]4[;]-1[;]Midagi muud5[;]Midagi muud[;]"/>
  <p:tag name="HASRESULTS" val="True"/>
</p:tagLst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21742</TotalTime>
  <Words>2022</Words>
  <Application>Microsoft Office PowerPoint</Application>
  <PresentationFormat>Ekraaniseanss (4:3)</PresentationFormat>
  <Paragraphs>646</Paragraphs>
  <Slides>71</Slides>
  <Notes>8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71</vt:i4>
      </vt:variant>
    </vt:vector>
  </HeadingPairs>
  <TitlesOfParts>
    <vt:vector size="76" baseType="lpstr">
      <vt:lpstr>Consolas</vt:lpstr>
      <vt:lpstr>Arial</vt:lpstr>
      <vt:lpstr>Courier New</vt:lpstr>
      <vt:lpstr>Calibri</vt:lpstr>
      <vt:lpstr>Tarkvarakomplekti Office kujundus</vt:lpstr>
      <vt:lpstr>Objektorienteeritud programmeerimine</vt:lpstr>
      <vt:lpstr>Eelmisel nädalal</vt:lpstr>
      <vt:lpstr>Umbes mitu tundi tegelesite eelmisel nädalal selle ainega (loeng+praktikum+iseseisvalt)? </vt:lpstr>
      <vt:lpstr>Kuivõrd olete selle ainega graafikus? </vt:lpstr>
      <vt:lpstr>Voog (ingl. stream)</vt:lpstr>
      <vt:lpstr>Baidivoog</vt:lpstr>
      <vt:lpstr>Baidivoog, failide kopeerimine,  voo sulgemisega</vt:lpstr>
      <vt:lpstr>Baidivoog, failide kopeerimine, puhver</vt:lpstr>
      <vt:lpstr>Märgivoog</vt:lpstr>
      <vt:lpstr>Märgivoog, failide kopeerimine</vt:lpstr>
      <vt:lpstr>Märgivoog, failide kopeerimine, ridahaaval</vt:lpstr>
      <vt:lpstr>Väljundmärgivoogu saab realiseerida järgmise klassi alamklassidega    </vt:lpstr>
      <vt:lpstr>Sisendbaidivoogu saab realiseerida järgmise klassi alamklassidega    </vt:lpstr>
      <vt:lpstr>Kas konstruktsioon  BufferedReader sisse = new BufferedReader(     new InputStreamReader(       new URL(a).openStream()));  on korrektne?</vt:lpstr>
      <vt:lpstr>Vood</vt:lpstr>
      <vt:lpstr>Vood</vt:lpstr>
      <vt:lpstr>Liides Serializable </vt:lpstr>
      <vt:lpstr>Liides Serializable </vt:lpstr>
      <vt:lpstr>Kes need on?</vt:lpstr>
      <vt:lpstr>Hädaolukorra seadus</vt:lpstr>
      <vt:lpstr>Erind?</vt:lpstr>
      <vt:lpstr>Näide</vt:lpstr>
      <vt:lpstr>Milleks?</vt:lpstr>
      <vt:lpstr>Eriolukorrad</vt:lpstr>
      <vt:lpstr>Kas kompileerub?</vt:lpstr>
      <vt:lpstr>Kompileerub, aga tööle ei hakka</vt:lpstr>
      <vt:lpstr>Kas kompileerub?</vt:lpstr>
      <vt:lpstr>Kompileerub, aga tööle ei hakka</vt:lpstr>
      <vt:lpstr>Eriolukorrad Javas</vt:lpstr>
      <vt:lpstr>PowerPointi esitlus</vt:lpstr>
      <vt:lpstr>Eriolukorra lahendamine</vt:lpstr>
      <vt:lpstr>Erindi püüdmata jätmine</vt:lpstr>
      <vt:lpstr>Kontrollitavate ja mittekontrollitavate erindite erinevused</vt:lpstr>
      <vt:lpstr>Kas “Pärast ohtu” ilmub ekraanile?</vt:lpstr>
      <vt:lpstr>Kas “Pärast ohtu” ilmub ekraanile?</vt:lpstr>
      <vt:lpstr>Katsendidirektiiv</vt:lpstr>
      <vt:lpstr>Katsendidirektiiv</vt:lpstr>
      <vt:lpstr>Katsendidirektiiv (voo sulgemisega)</vt:lpstr>
      <vt:lpstr>Katsendidirektiiv (voo sulgemisega)</vt:lpstr>
      <vt:lpstr>Katsendidirektiivid</vt:lpstr>
      <vt:lpstr>Eriolukorras</vt:lpstr>
      <vt:lpstr>Püünis (catch)</vt:lpstr>
      <vt:lpstr>PowerPointi esitlus</vt:lpstr>
      <vt:lpstr>Mis ilmub ekraanile?</vt:lpstr>
      <vt:lpstr>Mis ilmub ekraanile?</vt:lpstr>
      <vt:lpstr>Mis ilmub ekraanile?</vt:lpstr>
      <vt:lpstr>Epiloog (finally)</vt:lpstr>
      <vt:lpstr>Mis ilmub ekraanile, kui seda meetodit rakendada?</vt:lpstr>
      <vt:lpstr>Milline väärtus tagastatakse?</vt:lpstr>
      <vt:lpstr>Mis ilmub ekraanile, kui seda meetodit rakendada?</vt:lpstr>
      <vt:lpstr>PowerPointi esitlus</vt:lpstr>
      <vt:lpstr>Milline on täitmise järjekord, kui erindeid ei teki?</vt:lpstr>
      <vt:lpstr>Milline on täitmise järjekord, kui try-plokis tekib erind, mida (selles programmis) ei püüta?</vt:lpstr>
      <vt:lpstr>Milline on täitmise järjekord, kui try-plokis tekib erind, mis püütakse ja püünis ei tekita erindit?</vt:lpstr>
      <vt:lpstr>Milline on täitmise järjekord, kui try-plokis tekib erind, mis püütakse ja püünises tekib ka erind?</vt:lpstr>
      <vt:lpstr>Katsendidirektiivid (voo sulgemisega)</vt:lpstr>
      <vt:lpstr>PowerPointi esitlus</vt:lpstr>
      <vt:lpstr>Katsendidirektiivid üksteise sees</vt:lpstr>
      <vt:lpstr>Katsendidirektiivid üksteise sees</vt:lpstr>
      <vt:lpstr>PowerPointi esitlus</vt:lpstr>
      <vt:lpstr>PowerPointi esitlus</vt:lpstr>
      <vt:lpstr>PowerPointi esitlus</vt:lpstr>
      <vt:lpstr>PowerPointi esitlus</vt:lpstr>
      <vt:lpstr>Mis ilmub ekraanile?</vt:lpstr>
      <vt:lpstr>Mis ilmub ekraanile?</vt:lpstr>
      <vt:lpstr>Mis ilmub ekraanile?</vt:lpstr>
      <vt:lpstr>Mis ilmub ekraanile?</vt:lpstr>
      <vt:lpstr>Katsendi- või tingimusdirektiiv</vt:lpstr>
      <vt:lpstr>Loengu tempo oli</vt:lpstr>
      <vt:lpstr>Materjal tundus </vt:lpstr>
      <vt:lpstr>Suur tänu osalemast! Kohtumiseni!</vt:lpstr>
    </vt:vector>
  </TitlesOfParts>
  <Company>Tartu Ülikool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eno</dc:creator>
  <cp:lastModifiedBy>Marina Lepp</cp:lastModifiedBy>
  <cp:revision>1867</cp:revision>
  <cp:lastPrinted>2019-04-15T08:05:40Z</cp:lastPrinted>
  <dcterms:created xsi:type="dcterms:W3CDTF">2012-02-16T12:14:12Z</dcterms:created>
  <dcterms:modified xsi:type="dcterms:W3CDTF">2019-04-15T11:32:32Z</dcterms:modified>
</cp:coreProperties>
</file>