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7" r:id="rId2"/>
    <p:sldId id="954" r:id="rId3"/>
    <p:sldId id="955" r:id="rId4"/>
    <p:sldId id="956" r:id="rId5"/>
    <p:sldId id="957" r:id="rId6"/>
    <p:sldId id="1000" r:id="rId7"/>
    <p:sldId id="731" r:id="rId8"/>
    <p:sldId id="733" r:id="rId9"/>
    <p:sldId id="735" r:id="rId10"/>
    <p:sldId id="747" r:id="rId11"/>
    <p:sldId id="741" r:id="rId12"/>
    <p:sldId id="961" r:id="rId13"/>
    <p:sldId id="911" r:id="rId14"/>
    <p:sldId id="989" r:id="rId15"/>
    <p:sldId id="987" r:id="rId16"/>
    <p:sldId id="988" r:id="rId17"/>
    <p:sldId id="983" r:id="rId18"/>
    <p:sldId id="910" r:id="rId19"/>
    <p:sldId id="913" r:id="rId20"/>
    <p:sldId id="914" r:id="rId21"/>
    <p:sldId id="838" r:id="rId22"/>
    <p:sldId id="902" r:id="rId23"/>
    <p:sldId id="895" r:id="rId24"/>
    <p:sldId id="749" r:id="rId25"/>
    <p:sldId id="783" r:id="rId26"/>
    <p:sldId id="784" r:id="rId27"/>
    <p:sldId id="787" r:id="rId28"/>
    <p:sldId id="986" r:id="rId29"/>
    <p:sldId id="962" r:id="rId30"/>
    <p:sldId id="740" r:id="rId31"/>
    <p:sldId id="788" r:id="rId32"/>
    <p:sldId id="789" r:id="rId33"/>
    <p:sldId id="756" r:id="rId34"/>
    <p:sldId id="791" r:id="rId35"/>
    <p:sldId id="790" r:id="rId36"/>
    <p:sldId id="755" r:id="rId37"/>
    <p:sldId id="792" r:id="rId38"/>
    <p:sldId id="990" r:id="rId39"/>
    <p:sldId id="991" r:id="rId40"/>
    <p:sldId id="992" r:id="rId41"/>
    <p:sldId id="993" r:id="rId42"/>
    <p:sldId id="994" r:id="rId43"/>
    <p:sldId id="984" r:id="rId44"/>
    <p:sldId id="985" r:id="rId45"/>
    <p:sldId id="754" r:id="rId46"/>
    <p:sldId id="757" r:id="rId47"/>
    <p:sldId id="785" r:id="rId48"/>
    <p:sldId id="920" r:id="rId49"/>
    <p:sldId id="921" r:id="rId50"/>
    <p:sldId id="922" r:id="rId51"/>
    <p:sldId id="964" r:id="rId52"/>
    <p:sldId id="923" r:id="rId53"/>
    <p:sldId id="924" r:id="rId54"/>
    <p:sldId id="925" r:id="rId55"/>
    <p:sldId id="926" r:id="rId56"/>
    <p:sldId id="927" r:id="rId57"/>
    <p:sldId id="928" r:id="rId58"/>
    <p:sldId id="929" r:id="rId59"/>
    <p:sldId id="930" r:id="rId60"/>
    <p:sldId id="931" r:id="rId61"/>
    <p:sldId id="932" r:id="rId62"/>
    <p:sldId id="933" r:id="rId63"/>
    <p:sldId id="934" r:id="rId64"/>
    <p:sldId id="935" r:id="rId65"/>
    <p:sldId id="936" r:id="rId66"/>
    <p:sldId id="937" r:id="rId67"/>
    <p:sldId id="938" r:id="rId68"/>
    <p:sldId id="939" r:id="rId69"/>
    <p:sldId id="940" r:id="rId70"/>
    <p:sldId id="981" r:id="rId71"/>
    <p:sldId id="982" r:id="rId72"/>
    <p:sldId id="941" r:id="rId73"/>
    <p:sldId id="942" r:id="rId74"/>
    <p:sldId id="975" r:id="rId75"/>
    <p:sldId id="943" r:id="rId76"/>
    <p:sldId id="944" r:id="rId77"/>
    <p:sldId id="997" r:id="rId78"/>
    <p:sldId id="996" r:id="rId79"/>
    <p:sldId id="999" r:id="rId80"/>
    <p:sldId id="998" r:id="rId81"/>
    <p:sldId id="945" r:id="rId82"/>
    <p:sldId id="946" r:id="rId83"/>
    <p:sldId id="947" r:id="rId84"/>
    <p:sldId id="948" r:id="rId85"/>
    <p:sldId id="949" r:id="rId86"/>
    <p:sldId id="950" r:id="rId87"/>
    <p:sldId id="974" r:id="rId88"/>
    <p:sldId id="995" r:id="rId89"/>
    <p:sldId id="952" r:id="rId90"/>
    <p:sldId id="969" r:id="rId91"/>
    <p:sldId id="958" r:id="rId92"/>
    <p:sldId id="959" r:id="rId93"/>
    <p:sldId id="591" r:id="rId94"/>
  </p:sldIdLst>
  <p:sldSz cx="9144000" cy="6858000" type="screen4x3"/>
  <p:notesSz cx="6669088" cy="9753600"/>
  <p:embeddedFontLst>
    <p:embeddedFont>
      <p:font typeface="Consolas" panose="020B0609020204030204" pitchFamily="49" charset="0"/>
      <p:regular r:id="rId97"/>
      <p:bold r:id="rId98"/>
      <p:italic r:id="rId99"/>
      <p:boldItalic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</p:embeddedFontLst>
  <p:custDataLst>
    <p:tags r:id="rId105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7.fntdata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AB6DBA3A-7FD0-4D38-BB4D-1B0429817045}" type="datetimeFigureOut">
              <a:rPr lang="et-EE" smtClean="0"/>
              <a:t>22.04.2019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D202AB3-1EC8-496E-8830-B0963CA235D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611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22.04.2019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326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433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33AC-7F0F-4C02-ADEA-DA3FFF51CF90}" type="datetime1">
              <a:rPr lang="et-EE" smtClean="0"/>
              <a:t>22.04.2019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8BA-18B0-4A8A-8BE2-D2D8A821C790}" type="datetime1">
              <a:rPr lang="et-EE" smtClean="0"/>
              <a:t>22.04.2019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E7-5944-4DF7-8564-3F7BE5CBE718}" type="datetime1">
              <a:rPr lang="et-EE" smtClean="0"/>
              <a:t>22.04.2019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88CE-9D0E-4A96-9DDF-2ACA5CDFADEE}" type="datetime1">
              <a:rPr lang="et-EE" smtClean="0"/>
              <a:t>22.04.2019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AECA-7D53-4BA2-8E12-CE52122AEFFE}" type="datetime1">
              <a:rPr lang="et-EE" smtClean="0"/>
              <a:t>22.04.2019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2079-D6BC-4A1E-874E-000AD80F3780}" type="datetime1">
              <a:rPr lang="et-EE" smtClean="0"/>
              <a:t>22.04.2019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A98C-BC6C-4F1C-A195-D12AB4CA47C8}" type="datetime1">
              <a:rPr lang="et-EE" smtClean="0"/>
              <a:t>22.04.2019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11C8-D5AC-4E7A-872F-C9AA20894338}" type="datetime1">
              <a:rPr lang="et-EE" smtClean="0"/>
              <a:t>22.04.2019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5C6F-6146-455C-B407-6FB14C0128CD}" type="datetime1">
              <a:rPr lang="et-EE" smtClean="0"/>
              <a:t>22.04.2019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28BC-633D-41CA-9458-C9DB786A2DDA}" type="datetime1">
              <a:rPr lang="et-EE" smtClean="0"/>
              <a:t>22.04.2019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10D3-8FDC-4758-96F4-5BD62145C1E3}" type="datetime1">
              <a:rPr lang="et-EE" smtClean="0"/>
              <a:t>22.04.2019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354D-03A3-4FC7-B505-61409B104799}" type="datetime1">
              <a:rPr lang="et-EE" smtClean="0"/>
              <a:t>22.04.2019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0DF9-4786-40D4-A1F9-802270A9359C}" type="datetime1">
              <a:rPr lang="et-EE" smtClean="0"/>
              <a:t>22.04.2019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Throwable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IllegalArgumentException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essential/exceptions/throw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ocs.oracle.com/javase/tutorial/essential/exceptions/declar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docs/technotes/guides/language/assert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11. loeng, 22. aprill</a:t>
            </a:r>
          </a:p>
          <a:p>
            <a:endParaRPr lang="et-EE" dirty="0" smtClean="0"/>
          </a:p>
          <a:p>
            <a:r>
              <a:rPr lang="et-EE" dirty="0" smtClean="0"/>
              <a:t>Marina Lepp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</a:t>
            </a:fld>
            <a:endParaRPr lang="en-US"/>
          </a:p>
        </p:txBody>
      </p:sp>
      <p:sp useBgFill="1">
        <p:nvSpPr>
          <p:cNvPr id="5" name="Ristkülik 4"/>
          <p:cNvSpPr/>
          <p:nvPr/>
        </p:nvSpPr>
        <p:spPr>
          <a:xfrm>
            <a:off x="3059832" y="26064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 smtClean="0">
                <a:solidFill>
                  <a:schemeClr val="tx1"/>
                </a:solidFill>
              </a:rPr>
              <a:t>Throwable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13" name="Ristkülik 12"/>
          <p:cNvSpPr/>
          <p:nvPr/>
        </p:nvSpPr>
        <p:spPr>
          <a:xfrm>
            <a:off x="1403648" y="980728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 smtClean="0">
                <a:solidFill>
                  <a:schemeClr val="tx1"/>
                </a:solidFill>
              </a:rPr>
              <a:t>Error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14" name="Ristkülik 13"/>
          <p:cNvSpPr/>
          <p:nvPr/>
        </p:nvSpPr>
        <p:spPr>
          <a:xfrm>
            <a:off x="3995936" y="980728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err="1" smtClean="0">
                <a:solidFill>
                  <a:schemeClr val="tx1"/>
                </a:solidFill>
              </a:rPr>
              <a:t>Exception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15" name="Ristkülik 14"/>
          <p:cNvSpPr/>
          <p:nvPr/>
        </p:nvSpPr>
        <p:spPr>
          <a:xfrm>
            <a:off x="179512" y="2204864"/>
            <a:ext cx="25557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VirtualMachine</a:t>
            </a:r>
            <a:r>
              <a:rPr lang="et-EE" sz="2000" b="1" dirty="0" err="1" smtClean="0">
                <a:solidFill>
                  <a:schemeClr val="tx1"/>
                </a:solidFill>
              </a:rPr>
              <a:t>Error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16" name="Ristkülik 15"/>
          <p:cNvSpPr/>
          <p:nvPr/>
        </p:nvSpPr>
        <p:spPr>
          <a:xfrm>
            <a:off x="179512" y="1700808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Linkage</a:t>
            </a:r>
            <a:r>
              <a:rPr lang="et-EE" sz="2000" b="1" dirty="0" err="1" smtClean="0">
                <a:solidFill>
                  <a:schemeClr val="tx1"/>
                </a:solidFill>
              </a:rPr>
              <a:t>Error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17" name="Ristkülik 16"/>
          <p:cNvSpPr/>
          <p:nvPr/>
        </p:nvSpPr>
        <p:spPr>
          <a:xfrm>
            <a:off x="395536" y="4653136"/>
            <a:ext cx="38884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IndexOutOfBoundsException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18" name="Ristkülik 17"/>
          <p:cNvSpPr/>
          <p:nvPr/>
        </p:nvSpPr>
        <p:spPr>
          <a:xfrm>
            <a:off x="971600" y="4149080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NullPointer</a:t>
            </a:r>
            <a:r>
              <a:rPr lang="et-EE" sz="2000" b="1" dirty="0" err="1" smtClean="0">
                <a:solidFill>
                  <a:schemeClr val="tx1"/>
                </a:solidFill>
              </a:rPr>
              <a:t>Exception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19" name="Ristkülik 18"/>
          <p:cNvSpPr/>
          <p:nvPr/>
        </p:nvSpPr>
        <p:spPr>
          <a:xfrm>
            <a:off x="971600" y="3645024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Arithmetic</a:t>
            </a:r>
            <a:r>
              <a:rPr lang="et-EE" sz="2000" b="1" dirty="0" err="1" smtClean="0">
                <a:solidFill>
                  <a:schemeClr val="tx1"/>
                </a:solidFill>
              </a:rPr>
              <a:t>Exception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20" name="Ristkülik 19"/>
          <p:cNvSpPr/>
          <p:nvPr/>
        </p:nvSpPr>
        <p:spPr>
          <a:xfrm>
            <a:off x="2051720" y="292494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Runtime</a:t>
            </a:r>
            <a:r>
              <a:rPr lang="et-EE" sz="2000" b="1" dirty="0" err="1" smtClean="0">
                <a:solidFill>
                  <a:schemeClr val="tx1"/>
                </a:solidFill>
              </a:rPr>
              <a:t>Exception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22" name="Ristkülik 21"/>
          <p:cNvSpPr/>
          <p:nvPr/>
        </p:nvSpPr>
        <p:spPr>
          <a:xfrm>
            <a:off x="4932040" y="2204864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IO</a:t>
            </a:r>
            <a:r>
              <a:rPr lang="et-EE" sz="2000" b="1" dirty="0" err="1" smtClean="0">
                <a:solidFill>
                  <a:schemeClr val="tx1"/>
                </a:solidFill>
              </a:rPr>
              <a:t>Exception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23" name="Ristkülik 22"/>
          <p:cNvSpPr/>
          <p:nvPr/>
        </p:nvSpPr>
        <p:spPr>
          <a:xfrm>
            <a:off x="4932040" y="3140968"/>
            <a:ext cx="26997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FileNotFound</a:t>
            </a:r>
            <a:r>
              <a:rPr lang="et-EE" sz="2000" b="1" dirty="0" err="1" smtClean="0">
                <a:solidFill>
                  <a:schemeClr val="tx1"/>
                </a:solidFill>
              </a:rPr>
              <a:t>Exception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 useBgFill="1">
        <p:nvSpPr>
          <p:cNvPr id="24" name="Ristkülik 23"/>
          <p:cNvSpPr/>
          <p:nvPr/>
        </p:nvSpPr>
        <p:spPr>
          <a:xfrm>
            <a:off x="7164288" y="2204864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MingiErind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6" name="Sirgkonnektor 25"/>
          <p:cNvCxnSpPr/>
          <p:nvPr/>
        </p:nvCxnSpPr>
        <p:spPr>
          <a:xfrm flipH="1">
            <a:off x="4788024" y="1700808"/>
            <a:ext cx="72008" cy="4248472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31640" y="6093296"/>
            <a:ext cx="2565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mittekontrollitavad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6093296"/>
            <a:ext cx="189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kontrollitavad</a:t>
            </a:r>
            <a:endParaRPr lang="en-US" sz="2400" dirty="0"/>
          </a:p>
        </p:txBody>
      </p:sp>
      <p:cxnSp>
        <p:nvCxnSpPr>
          <p:cNvPr id="31" name="Sirge noolkonnektor 30"/>
          <p:cNvCxnSpPr/>
          <p:nvPr/>
        </p:nvCxnSpPr>
        <p:spPr>
          <a:xfrm flipV="1">
            <a:off x="2051720" y="620688"/>
            <a:ext cx="1008112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irge noolkonnektor 34"/>
          <p:cNvCxnSpPr/>
          <p:nvPr/>
        </p:nvCxnSpPr>
        <p:spPr>
          <a:xfrm flipV="1">
            <a:off x="3419872" y="1340768"/>
            <a:ext cx="936104" cy="15841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irge noolkonnektor 36"/>
          <p:cNvCxnSpPr/>
          <p:nvPr/>
        </p:nvCxnSpPr>
        <p:spPr>
          <a:xfrm flipV="1">
            <a:off x="2411760" y="1340768"/>
            <a:ext cx="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H="1" flipV="1">
            <a:off x="5436096" y="620688"/>
            <a:ext cx="648072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irge noolkonnektor 40"/>
          <p:cNvCxnSpPr/>
          <p:nvPr/>
        </p:nvCxnSpPr>
        <p:spPr>
          <a:xfrm flipV="1">
            <a:off x="1763688" y="134076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irge noolkonnektor 45"/>
          <p:cNvCxnSpPr/>
          <p:nvPr/>
        </p:nvCxnSpPr>
        <p:spPr>
          <a:xfrm flipV="1">
            <a:off x="4211960" y="328498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 flipV="1">
            <a:off x="3059832" y="3284984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3707904" y="3284984"/>
            <a:ext cx="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660232" y="2564904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irge noolkonnektor 53"/>
          <p:cNvCxnSpPr/>
          <p:nvPr/>
        </p:nvCxnSpPr>
        <p:spPr>
          <a:xfrm flipH="1" flipV="1">
            <a:off x="5868144" y="1340768"/>
            <a:ext cx="72008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irge noolkonnektor 55"/>
          <p:cNvCxnSpPr/>
          <p:nvPr/>
        </p:nvCxnSpPr>
        <p:spPr>
          <a:xfrm flipH="1" flipV="1">
            <a:off x="6300192" y="1340768"/>
            <a:ext cx="1296144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t-EE" dirty="0" smtClean="0"/>
              <a:t>Mida </a:t>
            </a:r>
            <a:r>
              <a:rPr lang="et-EE" dirty="0" err="1" smtClean="0"/>
              <a:t>erindi</a:t>
            </a:r>
            <a:r>
              <a:rPr lang="et-EE" dirty="0" smtClean="0"/>
              <a:t> kohta teada saame?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t-EE" dirty="0" smtClean="0"/>
              <a:t>Kui kuskil programmis ei püüta, siis Java käituskeskkond ikka püüab ja rakendab isendimeetodit 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printStackTrace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Veel meetodeid</a:t>
            </a:r>
          </a:p>
          <a:p>
            <a:pPr lvl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getMessage(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getLocalizedMessage(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istkülik 4"/>
          <p:cNvSpPr/>
          <p:nvPr/>
        </p:nvSpPr>
        <p:spPr>
          <a:xfrm>
            <a:off x="107504" y="6114885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docs.oracle.com/en/java/javase/11/docs/api/java.base/java/lang/Throwable.html</a:t>
            </a:r>
            <a:endParaRPr lang="et-E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8114"/>
            <a:ext cx="7886700" cy="1332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Er</a:t>
            </a:r>
            <a:r>
              <a:rPr lang="et-EE" dirty="0" smtClean="0"/>
              <a:t>i</a:t>
            </a:r>
            <a:r>
              <a:rPr lang="en-GB" dirty="0" err="1" smtClean="0"/>
              <a:t>olukorra</a:t>
            </a:r>
            <a:r>
              <a:rPr lang="en-GB" dirty="0" smtClean="0"/>
              <a:t> </a:t>
            </a:r>
            <a:r>
              <a:rPr lang="en-GB" dirty="0" err="1"/>
              <a:t>lahendamine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60114"/>
            <a:ext cx="8435280" cy="4525963"/>
          </a:xfrm>
        </p:spPr>
        <p:txBody>
          <a:bodyPr>
            <a:normAutofit/>
          </a:bodyPr>
          <a:lstStyle/>
          <a:p>
            <a:r>
              <a:rPr lang="en-GB" sz="3000" dirty="0" err="1" smtClean="0"/>
              <a:t>Lahendame</a:t>
            </a:r>
            <a:r>
              <a:rPr lang="en-GB" sz="3000" dirty="0" smtClean="0"/>
              <a:t> </a:t>
            </a:r>
            <a:r>
              <a:rPr lang="en-GB" sz="3000" dirty="0" err="1" smtClean="0"/>
              <a:t>probleemi</a:t>
            </a:r>
            <a:r>
              <a:rPr lang="en-GB" sz="3000" dirty="0" smtClean="0"/>
              <a:t> </a:t>
            </a:r>
            <a:r>
              <a:rPr lang="en-GB" sz="3000" dirty="0" err="1" smtClean="0"/>
              <a:t>kohapeal</a:t>
            </a:r>
            <a:r>
              <a:rPr lang="et-EE" sz="3000" dirty="0" smtClean="0"/>
              <a:t> (erindi püüdmine)</a:t>
            </a:r>
            <a:endParaRPr lang="en-GB" sz="3000" dirty="0" smtClean="0"/>
          </a:p>
          <a:p>
            <a:pPr marL="400050" lvl="1" indent="0">
              <a:buNone/>
            </a:pPr>
            <a:r>
              <a:rPr lang="en-US" altLang="en-US" sz="25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altLang="en-US" sz="2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altLang="en-US" sz="25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KOOD </a:t>
            </a: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5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lang="en-US" altLang="en-US" sz="2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(Exception e){</a:t>
            </a:r>
            <a:r>
              <a:rPr lang="en-US" altLang="en-US" sz="25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LAHENDUS </a:t>
            </a:r>
            <a:r>
              <a:rPr lang="en-US" altLang="en-US" sz="25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n-US" sz="25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1" indent="-457200"/>
            <a:r>
              <a:rPr lang="et-EE" sz="2600" dirty="0"/>
              <a:t>mõistlik siis, kui tõesti suudame </a:t>
            </a:r>
            <a:r>
              <a:rPr lang="et-EE" sz="2600" dirty="0" smtClean="0"/>
              <a:t>lahendada</a:t>
            </a:r>
            <a:endParaRPr lang="en-US" altLang="en-US" sz="2600" dirty="0">
              <a:latin typeface="Arial" panose="020B0604020202020204" pitchFamily="34" charset="0"/>
            </a:endParaRPr>
          </a:p>
          <a:p>
            <a:pPr marL="514350" indent="-514350"/>
            <a:endParaRPr lang="en-US" sz="3000" dirty="0" smtClean="0"/>
          </a:p>
          <a:p>
            <a:pPr marL="514350" indent="-514350"/>
            <a:r>
              <a:rPr lang="en-US" sz="3000" dirty="0" err="1" smtClean="0"/>
              <a:t>Suuname</a:t>
            </a:r>
            <a:r>
              <a:rPr lang="en-US" sz="3000" dirty="0" smtClean="0"/>
              <a:t> </a:t>
            </a:r>
            <a:r>
              <a:rPr lang="en-US" sz="3000" dirty="0" err="1" smtClean="0"/>
              <a:t>erindi</a:t>
            </a:r>
            <a:r>
              <a:rPr lang="en-US" sz="3000" dirty="0" smtClean="0"/>
              <a:t> </a:t>
            </a:r>
            <a:r>
              <a:rPr lang="en-US" sz="3000" dirty="0" err="1" smtClean="0"/>
              <a:t>edasi</a:t>
            </a:r>
            <a:endParaRPr lang="en-US" sz="3000" dirty="0" smtClean="0"/>
          </a:p>
          <a:p>
            <a:pPr marL="400050" lvl="1" indent="0">
              <a:buNone/>
            </a:pPr>
            <a:r>
              <a:rPr lang="en-US" altLang="en-US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en-US" alt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Exception{</a:t>
            </a:r>
            <a:r>
              <a:rPr lang="en-US" altLang="en-US" sz="24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/*...*/</a:t>
            </a:r>
            <a:r>
              <a:rPr lang="en-US" alt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600" dirty="0" smtClean="0"/>
          </a:p>
          <a:p>
            <a:pPr marL="914400" lvl="1" indent="-514350"/>
            <a:r>
              <a:rPr lang="et-EE" sz="2600" dirty="0"/>
              <a:t>võimalikult täpse erindiklassiga</a:t>
            </a:r>
            <a:endParaRPr lang="en-US" sz="2600" dirty="0"/>
          </a:p>
          <a:p>
            <a:pPr marL="914400" lvl="1" indent="-514350"/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29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771"/>
            <a:ext cx="7886700" cy="1062089"/>
          </a:xfrm>
        </p:spPr>
        <p:txBody>
          <a:bodyPr>
            <a:normAutofit/>
          </a:bodyPr>
          <a:lstStyle/>
          <a:p>
            <a:r>
              <a:rPr lang="en-GB" sz="4400" dirty="0" err="1" smtClean="0"/>
              <a:t>Katsendidirektiiv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t-EE" altLang="en-US" sz="28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Põhiplokk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Veaohtlik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kood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(Erind1 | Erind2 e)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Erind1 </a:t>
            </a:r>
            <a:r>
              <a:rPr lang="en-US" altLang="en-US" sz="28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Erind2 </a:t>
            </a:r>
            <a:r>
              <a:rPr lang="en-US" altLang="en-US" sz="28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koos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Erind</a:t>
            </a:r>
            <a:r>
              <a:rPr lang="et-EE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Erind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Epiloog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30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Ristkülik-viiktekst 3"/>
          <p:cNvSpPr/>
          <p:nvPr/>
        </p:nvSpPr>
        <p:spPr>
          <a:xfrm>
            <a:off x="4572000" y="5481719"/>
            <a:ext cx="3108825" cy="1288888"/>
          </a:xfrm>
          <a:prstGeom prst="wedgeRectCallout">
            <a:avLst>
              <a:gd name="adj1" fmla="val -88156"/>
              <a:gd name="adj2" fmla="val -40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Epiloog sooritatakse alati, kui JVM ja vastav lõim veel töötavad</a:t>
            </a:r>
            <a:endParaRPr lang="en-US" sz="2400" dirty="0"/>
          </a:p>
        </p:txBody>
      </p:sp>
      <p:sp>
        <p:nvSpPr>
          <p:cNvPr id="5" name="Ristkülik-viiktekst 4"/>
          <p:cNvSpPr/>
          <p:nvPr/>
        </p:nvSpPr>
        <p:spPr>
          <a:xfrm>
            <a:off x="5868144" y="4077072"/>
            <a:ext cx="2952327" cy="966639"/>
          </a:xfrm>
          <a:prstGeom prst="wedgeRectCallout">
            <a:avLst>
              <a:gd name="adj1" fmla="val -91622"/>
              <a:gd name="adj2" fmla="val -35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dirty="0" err="1"/>
              <a:t>Ebavajalikud</a:t>
            </a:r>
            <a:r>
              <a:rPr lang="en-GB" sz="2400" dirty="0"/>
              <a:t> </a:t>
            </a:r>
            <a:r>
              <a:rPr lang="en-GB" sz="2400" dirty="0" err="1"/>
              <a:t>püünised</a:t>
            </a:r>
            <a:r>
              <a:rPr lang="en-GB" sz="2400" dirty="0"/>
              <a:t> </a:t>
            </a:r>
            <a:r>
              <a:rPr lang="en-GB" sz="2400" dirty="0" err="1"/>
              <a:t>keelatud</a:t>
            </a:r>
            <a:endParaRPr lang="en-GB" sz="240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13</a:t>
            </a:fld>
            <a:endParaRPr lang="et-EE"/>
          </a:p>
        </p:txBody>
      </p:sp>
      <p:sp>
        <p:nvSpPr>
          <p:cNvPr id="7" name="Ristkülik-viiktekst 6"/>
          <p:cNvSpPr/>
          <p:nvPr/>
        </p:nvSpPr>
        <p:spPr>
          <a:xfrm>
            <a:off x="6012160" y="1427214"/>
            <a:ext cx="3024336" cy="1192920"/>
          </a:xfrm>
          <a:prstGeom prst="wedgeRectCallout">
            <a:avLst>
              <a:gd name="adj1" fmla="val -61675"/>
              <a:gd name="adj2" fmla="val 72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dirty="0" err="1"/>
              <a:t>Mitme</a:t>
            </a:r>
            <a:r>
              <a:rPr lang="en-GB" sz="2400" dirty="0"/>
              <a:t> </a:t>
            </a:r>
            <a:r>
              <a:rPr lang="en-GB" sz="2400" dirty="0" err="1"/>
              <a:t>erindi</a:t>
            </a:r>
            <a:r>
              <a:rPr lang="en-GB" sz="2400" dirty="0"/>
              <a:t> </a:t>
            </a:r>
            <a:r>
              <a:rPr lang="en-GB" sz="2400" dirty="0" err="1"/>
              <a:t>puhul</a:t>
            </a:r>
            <a:r>
              <a:rPr lang="en-GB" sz="2400" dirty="0"/>
              <a:t> </a:t>
            </a:r>
            <a:r>
              <a:rPr lang="en-GB" sz="2400" dirty="0" err="1"/>
              <a:t>ebavajalikud</a:t>
            </a:r>
            <a:r>
              <a:rPr lang="en-GB" sz="2400" dirty="0"/>
              <a:t> </a:t>
            </a:r>
            <a:r>
              <a:rPr lang="en-GB" sz="2400" dirty="0" err="1"/>
              <a:t>erindid</a:t>
            </a:r>
            <a:r>
              <a:rPr lang="en-GB" sz="2400" dirty="0"/>
              <a:t> </a:t>
            </a:r>
            <a:r>
              <a:rPr lang="en-GB" sz="2400" dirty="0" err="1"/>
              <a:t>keelatud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48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167" y="1051710"/>
            <a:ext cx="7600868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t-EE" altLang="et-EE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IndexOutOfBoundsException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e){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(e);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50241" y="4242466"/>
            <a:ext cx="3240360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467544" y="434227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80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167" y="1051710"/>
            <a:ext cx="7600868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t-EE" altLang="et-EE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e){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(e);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50241" y="4242466"/>
            <a:ext cx="3240360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423405" y="474735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0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" y="1051710"/>
            <a:ext cx="8651304" cy="1107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meetod()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r>
              <a:rPr lang="et-EE" altLang="et-EE" sz="2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t-EE" altLang="et-EE" sz="2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2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25960" y="3501008"/>
            <a:ext cx="3240360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697046" y="355751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6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167" y="1051710"/>
            <a:ext cx="7600868" cy="21236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"Tere" 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 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t-EE" altLang="et-EE" sz="22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ArithmeticException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e){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"Maailm"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2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5576" y="3459384"/>
            <a:ext cx="3240360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Tere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Maailm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err="1" smtClean="0">
                <a:cs typeface="Courier New" pitchFamily="49" charset="0"/>
              </a:rPr>
              <a:t>TereMaailm</a:t>
            </a:r>
            <a:endParaRPr lang="et-EE" sz="2400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Tere Maailm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289868" y="389939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9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Erandolukorras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Pooleli</a:t>
            </a:r>
            <a:r>
              <a:rPr lang="en-GB" dirty="0" smtClean="0"/>
              <a:t> </a:t>
            </a:r>
            <a:r>
              <a:rPr lang="en-GB" dirty="0" err="1" smtClean="0"/>
              <a:t>jäänud</a:t>
            </a:r>
            <a:r>
              <a:rPr lang="en-GB" dirty="0" smtClean="0"/>
              <a:t> </a:t>
            </a:r>
            <a:r>
              <a:rPr lang="en-GB" dirty="0" err="1" smtClean="0"/>
              <a:t>töö</a:t>
            </a:r>
            <a:r>
              <a:rPr lang="en-GB" dirty="0" smtClean="0"/>
              <a:t> </a:t>
            </a:r>
            <a:r>
              <a:rPr lang="en-GB" dirty="0" err="1" smtClean="0"/>
              <a:t>käigus</a:t>
            </a:r>
            <a:r>
              <a:rPr lang="en-GB" dirty="0" smtClean="0"/>
              <a:t> </a:t>
            </a:r>
            <a:r>
              <a:rPr lang="en-GB" dirty="0" err="1" smtClean="0"/>
              <a:t>võib</a:t>
            </a:r>
            <a:r>
              <a:rPr lang="en-GB" dirty="0" smtClean="0"/>
              <a:t>-olla</a:t>
            </a:r>
            <a:endParaRPr lang="en-GB" dirty="0"/>
          </a:p>
          <a:p>
            <a:pPr lvl="1"/>
            <a:r>
              <a:rPr lang="et-EE" dirty="0" err="1"/>
              <a:t>m</a:t>
            </a:r>
            <a:r>
              <a:rPr lang="en-GB" dirty="0" err="1" smtClean="0"/>
              <a:t>uudeti</a:t>
            </a:r>
            <a:r>
              <a:rPr lang="en-GB" dirty="0" smtClean="0"/>
              <a:t> </a:t>
            </a:r>
            <a:r>
              <a:rPr lang="en-GB" dirty="0" err="1" smtClean="0"/>
              <a:t>muutujate</a:t>
            </a:r>
            <a:r>
              <a:rPr lang="en-GB" dirty="0" smtClean="0"/>
              <a:t> </a:t>
            </a:r>
            <a:r>
              <a:rPr lang="en-GB" dirty="0" err="1" smtClean="0"/>
              <a:t>väärtuseid</a:t>
            </a:r>
            <a:endParaRPr lang="en-GB" dirty="0" smtClean="0"/>
          </a:p>
          <a:p>
            <a:pPr lvl="1"/>
            <a:r>
              <a:rPr lang="et-EE" dirty="0" err="1"/>
              <a:t>a</a:t>
            </a:r>
            <a:r>
              <a:rPr lang="en-GB" dirty="0" err="1" smtClean="0"/>
              <a:t>vati</a:t>
            </a:r>
            <a:r>
              <a:rPr lang="en-GB" dirty="0" smtClean="0"/>
              <a:t> </a:t>
            </a:r>
            <a:r>
              <a:rPr lang="en-GB" dirty="0" err="1" smtClean="0"/>
              <a:t>vooge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Erindi</a:t>
            </a:r>
            <a:r>
              <a:rPr lang="en-GB" dirty="0" smtClean="0"/>
              <a:t> </a:t>
            </a:r>
            <a:r>
              <a:rPr lang="en-GB" dirty="0" err="1" smtClean="0"/>
              <a:t>püüdmisel</a:t>
            </a:r>
            <a:r>
              <a:rPr lang="en-GB" dirty="0" smtClean="0"/>
              <a:t> </a:t>
            </a:r>
            <a:r>
              <a:rPr lang="en-GB" dirty="0" err="1" smtClean="0"/>
              <a:t>tuleb</a:t>
            </a:r>
            <a:endParaRPr lang="en-GB" dirty="0" smtClean="0"/>
          </a:p>
          <a:p>
            <a:pPr lvl="1"/>
            <a:r>
              <a:rPr lang="et-EE" dirty="0" err="1"/>
              <a:t>t</a:t>
            </a:r>
            <a:r>
              <a:rPr lang="en-GB" dirty="0" err="1" smtClean="0"/>
              <a:t>aastada</a:t>
            </a:r>
            <a:r>
              <a:rPr lang="en-GB" dirty="0" smtClean="0"/>
              <a:t> </a:t>
            </a:r>
            <a:r>
              <a:rPr lang="en-GB" dirty="0" err="1" smtClean="0"/>
              <a:t>normaalne</a:t>
            </a:r>
            <a:r>
              <a:rPr lang="en-GB" dirty="0" smtClean="0"/>
              <a:t> </a:t>
            </a:r>
            <a:r>
              <a:rPr lang="en-GB" dirty="0" err="1" smtClean="0"/>
              <a:t>seisund</a:t>
            </a:r>
            <a:endParaRPr lang="en-GB" dirty="0" smtClean="0"/>
          </a:p>
          <a:p>
            <a:pPr lvl="1"/>
            <a:r>
              <a:rPr lang="et-EE" dirty="0" smtClean="0"/>
              <a:t>a</a:t>
            </a:r>
            <a:r>
              <a:rPr lang="en-GB" dirty="0" err="1" smtClean="0"/>
              <a:t>vatud</a:t>
            </a:r>
            <a:r>
              <a:rPr lang="en-GB" dirty="0" smtClean="0"/>
              <a:t> </a:t>
            </a:r>
            <a:r>
              <a:rPr lang="en-GB" dirty="0" err="1" smtClean="0"/>
              <a:t>vood</a:t>
            </a:r>
            <a:r>
              <a:rPr lang="en-GB" dirty="0" smtClean="0"/>
              <a:t> </a:t>
            </a:r>
            <a:r>
              <a:rPr lang="en-GB" dirty="0" err="1" smtClean="0"/>
              <a:t>sulgeda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256043" cy="1332000"/>
          </a:xfrm>
        </p:spPr>
        <p:txBody>
          <a:bodyPr>
            <a:normAutofit/>
          </a:bodyPr>
          <a:lstStyle/>
          <a:p>
            <a:pPr algn="l"/>
            <a:r>
              <a:rPr lang="en-GB" sz="4400" dirty="0" err="1" smtClean="0"/>
              <a:t>Katsendidirektiiv</a:t>
            </a:r>
            <a:r>
              <a:rPr lang="en-GB" sz="4400" dirty="0" smtClean="0"/>
              <a:t> (</a:t>
            </a:r>
            <a:r>
              <a:rPr lang="en-GB" sz="4400" dirty="0" err="1" smtClean="0"/>
              <a:t>voo</a:t>
            </a:r>
            <a:r>
              <a:rPr lang="en-GB" sz="4400" dirty="0" smtClean="0"/>
              <a:t> </a:t>
            </a:r>
            <a:r>
              <a:rPr lang="en-GB" sz="4400" dirty="0" err="1" smtClean="0"/>
              <a:t>sulgemisega</a:t>
            </a:r>
            <a:r>
              <a:rPr lang="en-GB" sz="4400" dirty="0" smtClean="0"/>
              <a:t>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altLang="en-US" sz="2800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Veaohtlik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kood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(Erind1 | Erind2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Erind1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ja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Erind2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püünis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koos</a:t>
            </a:r>
            <a:r>
              <a:rPr lang="et-EE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Epiloog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30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55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/>
              <a:t>v</a:t>
            </a:r>
            <a:r>
              <a:rPr lang="et-EE" dirty="0" smtClean="0"/>
              <a:t>ood, erindid</a:t>
            </a:r>
          </a:p>
          <a:p>
            <a:r>
              <a:rPr lang="et-EE" dirty="0" smtClean="0"/>
              <a:t>1. kontrolltöö </a:t>
            </a:r>
            <a:r>
              <a:rPr lang="et-EE" dirty="0" err="1" smtClean="0"/>
              <a:t>järeltöö</a:t>
            </a:r>
            <a:endParaRPr lang="et-EE" dirty="0" smtClean="0"/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 smtClean="0"/>
              <a:t>vood</a:t>
            </a:r>
          </a:p>
          <a:p>
            <a:endParaRPr lang="et-EE" dirty="0" smtClean="0"/>
          </a:p>
          <a:p>
            <a:r>
              <a:rPr lang="et-EE" dirty="0" smtClean="0"/>
              <a:t>Ülestõusmispühad</a:t>
            </a:r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0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256043" cy="1332000"/>
          </a:xfrm>
        </p:spPr>
        <p:txBody>
          <a:bodyPr>
            <a:normAutofit/>
          </a:bodyPr>
          <a:lstStyle/>
          <a:p>
            <a:pPr algn="l"/>
            <a:r>
              <a:rPr lang="en-GB" sz="4400" dirty="0" err="1" smtClean="0"/>
              <a:t>Katsendidirektiiv</a:t>
            </a:r>
            <a:r>
              <a:rPr lang="en-GB" sz="4400" dirty="0" smtClean="0"/>
              <a:t> (</a:t>
            </a:r>
            <a:r>
              <a:rPr lang="en-GB" sz="4400" dirty="0" err="1" smtClean="0"/>
              <a:t>voo</a:t>
            </a:r>
            <a:r>
              <a:rPr lang="en-GB" sz="4400" dirty="0" smtClean="0"/>
              <a:t> </a:t>
            </a:r>
            <a:r>
              <a:rPr lang="en-GB" sz="4400" dirty="0" err="1" smtClean="0"/>
              <a:t>sulgemisega</a:t>
            </a:r>
            <a:r>
              <a:rPr lang="en-GB" sz="4400" dirty="0" smtClean="0"/>
              <a:t>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altLang="en-US" sz="2800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lvl="0" indent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0" indent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voog2 = new </a:t>
            </a:r>
            <a:r>
              <a:rPr lang="en-US" alt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Voog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lvl="0" indent="0"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sz="28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en-US" sz="2800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ood</a:t>
            </a:r>
            <a:r>
              <a:rPr lang="en-US" altLang="en-US" sz="28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3000" dirty="0" smtClean="0"/>
          </a:p>
          <a:p>
            <a:pPr marL="400050" lvl="1" indent="0">
              <a:buNone/>
            </a:pPr>
            <a:endParaRPr lang="en-US" sz="2600" dirty="0" smtClean="0"/>
          </a:p>
          <a:p>
            <a:pPr marL="342900" lvl="1" indent="0">
              <a:buNone/>
            </a:pP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endParaRPr lang="en-GB" sz="27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88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Katsendidirektiivid</a:t>
            </a:r>
            <a:r>
              <a:rPr lang="et-EE" dirty="0" smtClean="0"/>
              <a:t> üksteise sees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sisemises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 smtClean="0"/>
              <a:t>-p</a:t>
            </a:r>
            <a:r>
              <a:rPr lang="en-US" dirty="0" err="1" smtClean="0"/>
              <a:t>lokis</a:t>
            </a:r>
            <a:r>
              <a:rPr lang="en-US" dirty="0" smtClean="0"/>
              <a:t> </a:t>
            </a:r>
            <a:r>
              <a:rPr lang="en-US" dirty="0" err="1" smtClean="0"/>
              <a:t>tekib</a:t>
            </a:r>
            <a:r>
              <a:rPr lang="en-US" dirty="0" smtClean="0"/>
              <a:t> </a:t>
            </a:r>
            <a:r>
              <a:rPr lang="en-US" dirty="0" err="1" smtClean="0"/>
              <a:t>erind</a:t>
            </a:r>
            <a:r>
              <a:rPr lang="en-US" dirty="0" smtClean="0"/>
              <a:t> ja </a:t>
            </a:r>
            <a:r>
              <a:rPr lang="en-US" dirty="0" err="1" smtClean="0"/>
              <a:t>sobivat</a:t>
            </a:r>
            <a:r>
              <a:rPr lang="en-US" dirty="0" smtClean="0"/>
              <a:t> </a:t>
            </a:r>
            <a:r>
              <a:rPr lang="en-US" dirty="0" err="1" smtClean="0"/>
              <a:t>püünist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leita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</a:t>
            </a:r>
            <a:r>
              <a:rPr lang="en-US" dirty="0" err="1" smtClean="0"/>
              <a:t>otsitakse</a:t>
            </a:r>
            <a:r>
              <a:rPr lang="en-US" dirty="0" smtClean="0"/>
              <a:t> </a:t>
            </a:r>
            <a:r>
              <a:rPr lang="en-US" dirty="0" err="1" smtClean="0"/>
              <a:t>püünist</a:t>
            </a:r>
            <a:r>
              <a:rPr lang="en-US" dirty="0" smtClean="0"/>
              <a:t>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sisaldavast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 smtClean="0"/>
              <a:t>-p</a:t>
            </a:r>
            <a:r>
              <a:rPr lang="en-US" dirty="0" err="1" smtClean="0"/>
              <a:t>lokis</a:t>
            </a:r>
            <a:r>
              <a:rPr lang="et-EE" dirty="0" smtClean="0"/>
              <a:t>t</a:t>
            </a:r>
          </a:p>
          <a:p>
            <a:endParaRPr lang="et-EE" dirty="0" smtClean="0"/>
          </a:p>
          <a:p>
            <a:r>
              <a:rPr lang="en-US" dirty="0" err="1" smtClean="0"/>
              <a:t>Otsing</a:t>
            </a:r>
            <a:r>
              <a:rPr lang="en-US" dirty="0" smtClean="0"/>
              <a:t> </a:t>
            </a:r>
            <a:r>
              <a:rPr lang="en-US" dirty="0" err="1" smtClean="0"/>
              <a:t>jätkub</a:t>
            </a:r>
            <a:r>
              <a:rPr lang="en-US" dirty="0" smtClean="0"/>
              <a:t> </a:t>
            </a:r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sobiva</a:t>
            </a:r>
            <a:r>
              <a:rPr lang="en-US" dirty="0" smtClean="0"/>
              <a:t> </a:t>
            </a:r>
            <a:r>
              <a:rPr lang="en-US" dirty="0" err="1" smtClean="0"/>
              <a:t>leidmiseni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katsendidirektiivide</a:t>
            </a:r>
            <a:r>
              <a:rPr lang="en-US" dirty="0" smtClean="0"/>
              <a:t> </a:t>
            </a:r>
            <a:r>
              <a:rPr lang="en-US" dirty="0" err="1" smtClean="0"/>
              <a:t>lõppemiseni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3501" y="1196752"/>
            <a:ext cx="5040560" cy="424731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try 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erind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BException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tekib erind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System.out.println("B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tekib 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erind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AException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AException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e)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System.out.println("A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796136" y="1276166"/>
            <a:ext cx="3240360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5433902" y="306896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6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Edasi </a:t>
            </a:r>
            <a:r>
              <a:rPr lang="et-EE" dirty="0" err="1" smtClean="0"/>
              <a:t>erinditest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Ise </a:t>
            </a:r>
            <a:r>
              <a:rPr lang="et-EE" dirty="0" err="1" smtClean="0"/>
              <a:t>erindeid</a:t>
            </a:r>
            <a:r>
              <a:rPr lang="et-EE" dirty="0" smtClean="0"/>
              <a:t> seada</a:t>
            </a:r>
          </a:p>
          <a:p>
            <a:r>
              <a:rPr lang="et-EE" dirty="0" smtClean="0"/>
              <a:t>Ise luua </a:t>
            </a:r>
            <a:r>
              <a:rPr lang="et-EE" dirty="0" err="1" smtClean="0"/>
              <a:t>erindiklass</a:t>
            </a:r>
            <a:endParaRPr lang="et-EE" dirty="0" smtClean="0"/>
          </a:p>
          <a:p>
            <a:r>
              <a:rPr lang="et-EE" dirty="0" smtClean="0"/>
              <a:t>Aheldatud </a:t>
            </a:r>
            <a:r>
              <a:rPr lang="et-EE" dirty="0" err="1" smtClean="0"/>
              <a:t>erindid</a:t>
            </a:r>
            <a:endParaRPr lang="et-EE" dirty="0" smtClean="0"/>
          </a:p>
          <a:p>
            <a:r>
              <a:rPr lang="et-EE" dirty="0" smtClean="0"/>
              <a:t>Tõend</a:t>
            </a:r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Saame ise </a:t>
            </a:r>
            <a:r>
              <a:rPr lang="et-EE" dirty="0" err="1" smtClean="0"/>
              <a:t>erindeid</a:t>
            </a:r>
            <a:r>
              <a:rPr lang="et-EE" dirty="0" smtClean="0"/>
              <a:t> seada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võtmesõna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throw</a:t>
            </a:r>
            <a:endParaRPr lang="et-EE" b="1" dirty="0" smtClean="0">
              <a:solidFill>
                <a:srgbClr val="000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Selleks et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näidatagi, et on eriolukord</a:t>
            </a:r>
          </a:p>
          <a:p>
            <a:pPr lvl="1"/>
            <a:r>
              <a:rPr lang="et-EE" dirty="0" err="1" smtClean="0">
                <a:cs typeface="Courier New" pitchFamily="49" charset="0"/>
              </a:rPr>
              <a:t>erindit</a:t>
            </a:r>
            <a:r>
              <a:rPr lang="et-EE" dirty="0" smtClean="0">
                <a:cs typeface="Courier New" pitchFamily="49" charset="0"/>
              </a:rPr>
              <a:t> edasi suunata, aga enne midagi ära teha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Ristkülik 1"/>
          <p:cNvSpPr/>
          <p:nvPr/>
        </p:nvSpPr>
        <p:spPr>
          <a:xfrm>
            <a:off x="35496" y="6402814"/>
            <a:ext cx="8874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hlinkClick r:id="rId3"/>
              </a:rPr>
              <a:t>https://</a:t>
            </a:r>
            <a:r>
              <a:rPr lang="et-EE" sz="1600" dirty="0" smtClean="0">
                <a:hlinkClick r:id="rId3"/>
              </a:rPr>
              <a:t>docs.oracle.com/en/java/javase/11/docs/api/java.base/java/lang/IllegalArgumentException.html</a:t>
            </a:r>
            <a:endParaRPr lang="et-EE" sz="1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970" y="260648"/>
            <a:ext cx="8468985" cy="5940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IllegalArgumentException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"Raadius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 ei saa olla negatiivne"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leiaPindala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Math.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PI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 flipH="1" flipV="1">
            <a:off x="2987824" y="4365104"/>
            <a:ext cx="324036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istkülik 5"/>
          <p:cNvSpPr/>
          <p:nvPr/>
        </p:nvSpPr>
        <p:spPr>
          <a:xfrm>
            <a:off x="2555776" y="5229200"/>
            <a:ext cx="619268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java.lang.IllegalArgumentException</a:t>
            </a:r>
            <a:r>
              <a:rPr lang="en-US" sz="2400" dirty="0" smtClean="0"/>
              <a:t>: </a:t>
            </a:r>
            <a:r>
              <a:rPr lang="en-US" sz="2400" dirty="0" err="1" smtClean="0"/>
              <a:t>Raadius</a:t>
            </a:r>
            <a:r>
              <a:rPr lang="en-US" sz="2400" dirty="0" smtClean="0"/>
              <a:t>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saa</a:t>
            </a:r>
            <a:r>
              <a:rPr lang="en-US" sz="2400" dirty="0" smtClean="0"/>
              <a:t> olla </a:t>
            </a:r>
            <a:r>
              <a:rPr lang="en-US" sz="2400" dirty="0" err="1" smtClean="0"/>
              <a:t>negatiivne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692696"/>
            <a:ext cx="7026282" cy="38164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TestRing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Ring r1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Ring r2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Ring(-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IllegalArgumentException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(e);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912041"/>
            <a:ext cx="8922635" cy="563231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ErindiEdasiviskaja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erindiViskaja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"demo"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"Erind on püütud ja </a:t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	tekitatakse uuesti."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erindiViskaja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"Erind on uuesti kinni püütud: "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istkülik 5"/>
          <p:cNvSpPr/>
          <p:nvPr/>
        </p:nvSpPr>
        <p:spPr>
          <a:xfrm>
            <a:off x="1979712" y="5733256"/>
            <a:ext cx="6192688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err="1" smtClean="0"/>
              <a:t>Erind</a:t>
            </a:r>
            <a:r>
              <a:rPr lang="fi-FI" sz="2400" dirty="0" smtClean="0"/>
              <a:t> on </a:t>
            </a:r>
            <a:r>
              <a:rPr lang="fi-FI" sz="2400" dirty="0" err="1" smtClean="0"/>
              <a:t>püütud</a:t>
            </a:r>
            <a:r>
              <a:rPr lang="fi-FI" sz="2400" dirty="0" smtClean="0"/>
              <a:t> ja </a:t>
            </a:r>
            <a:r>
              <a:rPr lang="fi-FI" sz="2400" dirty="0" err="1" smtClean="0"/>
              <a:t>tekitatakse</a:t>
            </a:r>
            <a:r>
              <a:rPr lang="fi-FI" sz="2400" dirty="0" smtClean="0"/>
              <a:t> </a:t>
            </a:r>
            <a:r>
              <a:rPr lang="fi-FI" sz="2400" dirty="0" err="1" smtClean="0"/>
              <a:t>uuesti</a:t>
            </a:r>
            <a:r>
              <a:rPr lang="fi-FI" sz="2400" dirty="0" smtClean="0"/>
              <a:t>.</a:t>
            </a:r>
          </a:p>
          <a:p>
            <a:r>
              <a:rPr lang="en-US" sz="2400" dirty="0" err="1" smtClean="0"/>
              <a:t>Erind</a:t>
            </a:r>
            <a:r>
              <a:rPr lang="en-US" sz="2400" dirty="0" smtClean="0"/>
              <a:t> on </a:t>
            </a:r>
            <a:r>
              <a:rPr lang="en-US" sz="2400" dirty="0" err="1" smtClean="0"/>
              <a:t>uuesti</a:t>
            </a:r>
            <a:r>
              <a:rPr lang="en-US" sz="2400" dirty="0" smtClean="0"/>
              <a:t> </a:t>
            </a:r>
            <a:r>
              <a:rPr lang="en-US" sz="2400" dirty="0" err="1" smtClean="0"/>
              <a:t>kinni</a:t>
            </a:r>
            <a:r>
              <a:rPr lang="en-US" sz="2400" dirty="0" smtClean="0"/>
              <a:t> </a:t>
            </a:r>
            <a:r>
              <a:rPr lang="en-US" sz="2400" dirty="0" err="1" smtClean="0"/>
              <a:t>püütud</a:t>
            </a:r>
            <a:r>
              <a:rPr lang="en-US" sz="2400" dirty="0" smtClean="0"/>
              <a:t>: </a:t>
            </a:r>
            <a:r>
              <a:rPr lang="en-US" sz="2400" u="sng" dirty="0" err="1" smtClean="0"/>
              <a:t>java.lang.NullPointerException</a:t>
            </a:r>
            <a:r>
              <a:rPr lang="en-US" sz="2400" u="sng" dirty="0" smtClean="0"/>
              <a:t>: demo</a:t>
            </a:r>
            <a:endParaRPr lang="en-US" sz="2400" dirty="0"/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9346"/>
          </a:xfrm>
        </p:spPr>
        <p:txBody>
          <a:bodyPr/>
          <a:lstStyle/>
          <a:p>
            <a:r>
              <a:rPr lang="et-EE" dirty="0" smtClean="0"/>
              <a:t>Edasi suunata</a:t>
            </a:r>
            <a:endParaRPr lang="en-US" dirty="0"/>
          </a:p>
        </p:txBody>
      </p:sp>
      <p:cxnSp>
        <p:nvCxnSpPr>
          <p:cNvPr id="9" name="Sirge noolkonnektor 8"/>
          <p:cNvCxnSpPr/>
          <p:nvPr/>
        </p:nvCxnSpPr>
        <p:spPr>
          <a:xfrm flipH="1" flipV="1">
            <a:off x="2771800" y="3356992"/>
            <a:ext cx="1008112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3500" y="1196752"/>
            <a:ext cx="8248940" cy="21236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t-EE" altLang="et-EE" sz="2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demo"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RuntimeException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e){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2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43608" y="3573016"/>
            <a:ext cx="3240360" cy="29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A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B</a:t>
            </a:r>
            <a:br>
              <a:rPr lang="et-EE" sz="2400" dirty="0" smtClean="0">
                <a:cs typeface="Courier New" pitchFamily="49" charset="0"/>
              </a:rPr>
            </a:br>
            <a:r>
              <a:rPr lang="et-EE" sz="2400" dirty="0" smtClean="0"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539552" y="6057539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3347864" y="40770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err="1" smtClean="0">
                <a:solidFill>
                  <a:srgbClr val="FF0000"/>
                </a:solidFill>
              </a:rPr>
              <a:t>Unreachable</a:t>
            </a:r>
            <a:r>
              <a:rPr lang="et-EE" sz="2000" dirty="0" smtClean="0">
                <a:solidFill>
                  <a:srgbClr val="FF0000"/>
                </a:solidFill>
              </a:rPr>
              <a:t> </a:t>
            </a:r>
            <a:r>
              <a:rPr lang="et-EE" sz="2000" dirty="0" err="1" smtClean="0">
                <a:solidFill>
                  <a:srgbClr val="FF0000"/>
                </a:solidFill>
              </a:rPr>
              <a:t>statement</a:t>
            </a:r>
            <a:endParaRPr lang="et-EE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2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8650" y="146271"/>
            <a:ext cx="7886700" cy="916855"/>
          </a:xfrm>
        </p:spPr>
        <p:txBody>
          <a:bodyPr>
            <a:normAutofit/>
          </a:bodyPr>
          <a:lstStyle/>
          <a:p>
            <a:r>
              <a:rPr lang="et-EE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hrow</a:t>
            </a:r>
            <a:r>
              <a:rPr lang="en-US" sz="3800" dirty="0" smtClean="0"/>
              <a:t> </a:t>
            </a:r>
            <a:r>
              <a:rPr lang="en-US" sz="3800" dirty="0"/>
              <a:t>ja </a:t>
            </a: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t-EE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3800" dirty="0" smtClean="0"/>
              <a:t> </a:t>
            </a:r>
            <a:r>
              <a:rPr lang="en-US" sz="3800" dirty="0" err="1" smtClean="0"/>
              <a:t>vahe</a:t>
            </a:r>
            <a:endParaRPr lang="et-EE" sz="3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03071" y="1157885"/>
            <a:ext cx="8147248" cy="5381027"/>
          </a:xfrm>
        </p:spPr>
        <p:txBody>
          <a:bodyPr>
            <a:normAutofit fontScale="92500" lnSpcReduction="10000"/>
          </a:bodyPr>
          <a:lstStyle/>
          <a:p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hrow</a:t>
            </a:r>
            <a:r>
              <a:rPr lang="et-EE" dirty="0" smtClean="0"/>
              <a:t> – erindi viskamine (erindiseade direktiiv)</a:t>
            </a:r>
            <a:endParaRPr lang="et-EE" sz="2000" b="1" dirty="0" smtClean="0">
              <a:solidFill>
                <a:srgbClr val="000000"/>
              </a:solidFill>
              <a:latin typeface="Courier New"/>
            </a:endParaRPr>
          </a:p>
          <a:p>
            <a:pPr lvl="1"/>
            <a:r>
              <a:rPr lang="et-EE" b="1" dirty="0" smtClean="0">
                <a:solidFill>
                  <a:srgbClr val="000000"/>
                </a:solidFill>
              </a:rPr>
              <a:t>meetodi sees</a:t>
            </a:r>
          </a:p>
          <a:p>
            <a:pPr marL="914400" lvl="2" indent="0">
              <a:buNone/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MingiErind</a:t>
            </a:r>
            <a:r>
              <a:rPr 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i-FI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1" indent="0">
              <a:buNone/>
            </a:pPr>
            <a:r>
              <a:rPr lang="et-EE" sz="2400" dirty="0" smtClean="0">
                <a:hlinkClick r:id="rId3"/>
              </a:rPr>
              <a:t>http://docs.oracle.com/javase/tutorial/essential/exceptions/throwing.html</a:t>
            </a:r>
            <a:endParaRPr lang="et-EE" sz="2400" b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i-FI" b="1" dirty="0">
              <a:solidFill>
                <a:srgbClr val="000000"/>
              </a:solidFill>
            </a:endParaRPr>
          </a:p>
          <a:p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hrows</a:t>
            </a:r>
            <a:r>
              <a:rPr lang="et-EE" dirty="0" smtClean="0"/>
              <a:t> – erindi deklareerimine (meetodi töö käigus tekkida võivate ja püüdmatuks jäävate </a:t>
            </a:r>
            <a:r>
              <a:rPr lang="et-EE" dirty="0" err="1" smtClean="0"/>
              <a:t>erindite</a:t>
            </a:r>
            <a:r>
              <a:rPr lang="et-EE" dirty="0" smtClean="0"/>
              <a:t> loetelu)		</a:t>
            </a:r>
          </a:p>
          <a:p>
            <a:pPr lvl="1"/>
            <a:r>
              <a:rPr lang="et-EE" b="1" dirty="0" smtClean="0">
                <a:solidFill>
                  <a:srgbClr val="000000"/>
                </a:solidFill>
              </a:rPr>
              <a:t>meetodi alguses enne avavat looksulgu</a:t>
            </a:r>
          </a:p>
          <a:p>
            <a:pPr marL="914400" lvl="2" indent="0">
              <a:buNone/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MingiErind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t-EE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1" indent="0">
              <a:buNone/>
            </a:pPr>
            <a:r>
              <a:rPr lang="et-EE" sz="2400" dirty="0">
                <a:hlinkClick r:id="rId4"/>
              </a:rPr>
              <a:t>http://docs.oracle.com/javase/tutorial/essential/exceptions/declaring.html</a:t>
            </a:r>
            <a:endParaRPr lang="et-EE" sz="2400" dirty="0"/>
          </a:p>
          <a:p>
            <a:pPr marL="914400" lvl="2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5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Ise luua </a:t>
            </a:r>
            <a:r>
              <a:rPr lang="et-EE" dirty="0" err="1" smtClean="0"/>
              <a:t>erindiklass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et-EE" dirty="0" smtClean="0"/>
              <a:t>klassi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Exception</a:t>
            </a:r>
            <a:r>
              <a:rPr lang="et-EE" dirty="0" smtClean="0"/>
              <a:t> alamklass</a:t>
            </a:r>
          </a:p>
          <a:p>
            <a:r>
              <a:rPr lang="et-EE" dirty="0" smtClean="0"/>
              <a:t>kasutada (üle katta) klassist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Throwable</a:t>
            </a:r>
            <a:r>
              <a:rPr lang="et-EE" dirty="0" smtClean="0"/>
              <a:t> päritud meetodeid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068960"/>
            <a:ext cx="7181774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RaadiuseErind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RaadiuseErind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raadius;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"Raadius on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irge noolkonnektor 7"/>
          <p:cNvCxnSpPr/>
          <p:nvPr/>
        </p:nvCxnSpPr>
        <p:spPr>
          <a:xfrm flipH="1">
            <a:off x="5724128" y="2632859"/>
            <a:ext cx="936104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673819"/>
            <a:ext cx="8795998" cy="5078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RaadiuseErind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RaadiuseErind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RaadiuseErind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RaadiuseErind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uusRaadius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leiaPindala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Math.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PI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9" name="Sirge noolkonnektor 8"/>
          <p:cNvCxnSpPr/>
          <p:nvPr/>
        </p:nvCxnSpPr>
        <p:spPr>
          <a:xfrm flipH="1">
            <a:off x="7884368" y="692696"/>
            <a:ext cx="576064" cy="22322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/>
          <p:nvPr/>
        </p:nvCxnSpPr>
        <p:spPr>
          <a:xfrm flipH="1">
            <a:off x="6444208" y="548680"/>
            <a:ext cx="1800200" cy="14761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irge noolkonnektor 10"/>
          <p:cNvCxnSpPr/>
          <p:nvPr/>
        </p:nvCxnSpPr>
        <p:spPr>
          <a:xfrm flipH="1">
            <a:off x="4932040" y="467483"/>
            <a:ext cx="3240360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Ümarnurk-ristkülik-viiktekst 17"/>
          <p:cNvSpPr/>
          <p:nvPr/>
        </p:nvSpPr>
        <p:spPr>
          <a:xfrm>
            <a:off x="6084168" y="5301208"/>
            <a:ext cx="2304256" cy="1368152"/>
          </a:xfrm>
          <a:prstGeom prst="wedgeRoundRectCallout">
            <a:avLst>
              <a:gd name="adj1" fmla="val -71371"/>
              <a:gd name="adj2" fmla="val -260146"/>
              <a:gd name="adj3" fmla="val 16667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smtClean="0"/>
              <a:t>Ka konstruktoris</a:t>
            </a:r>
            <a:endParaRPr lang="en-US" sz="2800" dirty="0"/>
          </a:p>
        </p:txBody>
      </p:sp>
      <p:cxnSp>
        <p:nvCxnSpPr>
          <p:cNvPr id="15" name="Sirge noolkonnektor 14"/>
          <p:cNvCxnSpPr/>
          <p:nvPr/>
        </p:nvCxnSpPr>
        <p:spPr>
          <a:xfrm flipH="1">
            <a:off x="6300192" y="4221088"/>
            <a:ext cx="1728192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980728"/>
            <a:ext cx="7943200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TestRing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Ring r1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Ring r2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Ring(-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RaadiuseErind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"Vigane raadius: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e);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0" name="Sirge noolkonnektor 9"/>
          <p:cNvCxnSpPr/>
          <p:nvPr/>
        </p:nvCxnSpPr>
        <p:spPr>
          <a:xfrm flipH="1">
            <a:off x="4788024" y="1340768"/>
            <a:ext cx="3744416" cy="158417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9999"/>
          </a:xfrm>
        </p:spPr>
        <p:txBody>
          <a:bodyPr/>
          <a:lstStyle/>
          <a:p>
            <a:r>
              <a:rPr lang="et-EE" dirty="0" smtClean="0"/>
              <a:t>Aheldatud </a:t>
            </a:r>
            <a:r>
              <a:rPr lang="et-EE" dirty="0" err="1" smtClean="0"/>
              <a:t>erindid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712968" cy="5308699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ingl </a:t>
            </a:r>
            <a:r>
              <a:rPr lang="en-US" i="1" dirty="0" smtClean="0"/>
              <a:t>chained exceptions</a:t>
            </a:r>
            <a:endParaRPr lang="et-EE" i="1" dirty="0" smtClean="0"/>
          </a:p>
          <a:p>
            <a:endParaRPr lang="et-EE" sz="1200" i="1" dirty="0" smtClean="0"/>
          </a:p>
          <a:p>
            <a:r>
              <a:rPr lang="et-EE" dirty="0" smtClean="0"/>
              <a:t>Kui erind põhjustab uue erindi, siis oleks hea teada midagi ka põhjustava erindi kohta</a:t>
            </a:r>
          </a:p>
          <a:p>
            <a:endParaRPr lang="et-EE" sz="1500" dirty="0" smtClean="0"/>
          </a:p>
          <a:p>
            <a:r>
              <a:rPr lang="en-US" dirty="0" smtClean="0"/>
              <a:t>O</a:t>
            </a:r>
            <a:r>
              <a:rPr lang="et-EE" dirty="0" smtClean="0"/>
              <a:t>n erivõimalused</a:t>
            </a:r>
          </a:p>
          <a:p>
            <a:endParaRPr lang="et-EE" sz="1000" dirty="0" smtClean="0"/>
          </a:p>
          <a:p>
            <a:pPr lvl="1"/>
            <a:r>
              <a:rPr lang="et-EE" dirty="0" smtClean="0"/>
              <a:t>konstruktorid </a:t>
            </a:r>
            <a:endParaRPr lang="en-US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Throwable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(String message, 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Throwable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 cause)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Throwable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Throwable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 cause)</a:t>
            </a:r>
            <a:endParaRPr lang="et-EE" sz="24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None/>
            </a:pPr>
            <a:endParaRPr lang="en-US" sz="1000" b="1" dirty="0" smtClean="0">
              <a:solidFill>
                <a:srgbClr val="000000"/>
              </a:solidFill>
              <a:latin typeface="Courier New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meetodid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t-EE" dirty="0" smtClean="0">
                <a:solidFill>
                  <a:srgbClr val="000000"/>
                </a:solidFill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Throwable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getCause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buNone/>
            </a:pPr>
            <a:r>
              <a:rPr lang="et-EE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Throwable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initCause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Throwable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cause</a:t>
            </a:r>
            <a:r>
              <a:rPr lang="et-EE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  <a:p>
            <a:pPr lvl="2"/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43" y="188640"/>
            <a:ext cx="8507457" cy="62478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AheldatudErindid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meetod1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e.printStackTrace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meetod1()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meetod2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WrongMethodTypeException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"Info meetod1"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e);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meetod2()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WrongMethodTypeException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"Info meetod2"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15" name="Sirge noolkonnektor 14"/>
          <p:cNvCxnSpPr/>
          <p:nvPr/>
        </p:nvCxnSpPr>
        <p:spPr>
          <a:xfrm flipH="1">
            <a:off x="6948264" y="2780928"/>
            <a:ext cx="1629599" cy="151216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4624"/>
            <a:ext cx="6805068" cy="501675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AheldatudErindid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meetod1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e.printStackTrace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meetod1()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meetod2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WrongMethodTypeException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"Info meetod1"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e);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meetod2() {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WrongMethodTypeException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"Info meetod2"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7" name="Ristkülik 16"/>
          <p:cNvSpPr/>
          <p:nvPr/>
        </p:nvSpPr>
        <p:spPr>
          <a:xfrm>
            <a:off x="971600" y="4625752"/>
            <a:ext cx="7344816" cy="209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java.lang.Exception</a:t>
            </a:r>
            <a:r>
              <a:rPr lang="en-US" dirty="0"/>
              <a:t>: Info meetod1</a:t>
            </a:r>
          </a:p>
          <a:p>
            <a:r>
              <a:rPr lang="en-US" dirty="0"/>
              <a:t>	at AheldatudErindid.meetod1(AheldatudErindid.java:17)</a:t>
            </a:r>
          </a:p>
          <a:p>
            <a:r>
              <a:rPr lang="en-US" dirty="0"/>
              <a:t>	at </a:t>
            </a:r>
            <a:r>
              <a:rPr lang="en-US" dirty="0" err="1"/>
              <a:t>AheldatudErindid.main</a:t>
            </a:r>
            <a:r>
              <a:rPr lang="en-US" dirty="0"/>
              <a:t>(AheldatudErindid.java:6)</a:t>
            </a:r>
          </a:p>
          <a:p>
            <a:r>
              <a:rPr lang="en-US" dirty="0"/>
              <a:t>Caused by: </a:t>
            </a:r>
            <a:r>
              <a:rPr lang="en-US" dirty="0" err="1"/>
              <a:t>java.lang.invoke.WrongMethodTypeException</a:t>
            </a:r>
            <a:r>
              <a:rPr lang="en-US" dirty="0"/>
              <a:t>: Info meetod2</a:t>
            </a:r>
          </a:p>
          <a:p>
            <a:r>
              <a:rPr lang="en-US" dirty="0"/>
              <a:t>	at AheldatudErindid.meetod2(AheldatudErindid.java:21)</a:t>
            </a:r>
          </a:p>
          <a:p>
            <a:r>
              <a:rPr lang="en-US" dirty="0"/>
              <a:t>	at AheldatudErindid.meetod1(AheldatudErindid.java:14)</a:t>
            </a:r>
          </a:p>
          <a:p>
            <a:r>
              <a:rPr lang="en-US" dirty="0"/>
              <a:t>	... 1 more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Tõend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8424936" cy="5400600"/>
          </a:xfrm>
        </p:spPr>
        <p:txBody>
          <a:bodyPr>
            <a:normAutofit lnSpcReduction="10000"/>
          </a:bodyPr>
          <a:lstStyle/>
          <a:p>
            <a:r>
              <a:rPr lang="et-EE" b="1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ssert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/>
              <a:t>T</a:t>
            </a:r>
            <a:r>
              <a:rPr lang="en-US" dirty="0" err="1" smtClean="0"/>
              <a:t>õend</a:t>
            </a:r>
            <a:r>
              <a:rPr lang="en-US" dirty="0" smtClean="0"/>
              <a:t>, mille </a:t>
            </a:r>
            <a:r>
              <a:rPr lang="en-US" dirty="0" err="1" smtClean="0"/>
              <a:t>tingimus</a:t>
            </a:r>
            <a:r>
              <a:rPr lang="en-US" dirty="0" smtClean="0"/>
              <a:t> </a:t>
            </a:r>
            <a:r>
              <a:rPr lang="en-US" dirty="0" err="1" smtClean="0"/>
              <a:t>peab</a:t>
            </a:r>
            <a:r>
              <a:rPr lang="en-US" dirty="0" smtClean="0"/>
              <a:t> </a:t>
            </a:r>
            <a:r>
              <a:rPr lang="en-US" dirty="0" err="1" smtClean="0"/>
              <a:t>olema</a:t>
            </a:r>
            <a:r>
              <a:rPr lang="en-US" dirty="0" smtClean="0"/>
              <a:t> </a:t>
            </a:r>
            <a:r>
              <a:rPr lang="en-US" dirty="0" err="1" smtClean="0"/>
              <a:t>tõene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Kaks viisi</a:t>
            </a:r>
          </a:p>
          <a:p>
            <a:pPr lvl="1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condition;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condition 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Sisselülitamine</a:t>
            </a:r>
          </a:p>
          <a:p>
            <a:pPr>
              <a:buNone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java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–ea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TestAssert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istkülik 4"/>
          <p:cNvSpPr/>
          <p:nvPr/>
        </p:nvSpPr>
        <p:spPr>
          <a:xfrm>
            <a:off x="28735" y="6321365"/>
            <a:ext cx="843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docs.oracle.com/javase/8/docs/technotes/guides/language/assert.html</a:t>
            </a:r>
            <a:endParaRPr lang="et-EE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7" name="Ristkülik 16"/>
          <p:cNvSpPr/>
          <p:nvPr/>
        </p:nvSpPr>
        <p:spPr>
          <a:xfrm>
            <a:off x="395536" y="4625752"/>
            <a:ext cx="8568952" cy="103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Exception in thread "main" </a:t>
            </a:r>
            <a:r>
              <a:rPr lang="en-US" sz="2400" dirty="0" err="1" smtClean="0"/>
              <a:t>java.lang.AssertionError</a:t>
            </a:r>
            <a:r>
              <a:rPr lang="en-US" sz="2400" dirty="0" smtClean="0"/>
              <a:t>: summa on 45</a:t>
            </a:r>
          </a:p>
          <a:p>
            <a:r>
              <a:rPr lang="en-US" sz="2400" dirty="0" smtClean="0"/>
              <a:t>at </a:t>
            </a:r>
            <a:r>
              <a:rPr lang="en-US" sz="2400" dirty="0" err="1" smtClean="0"/>
              <a:t>TestAssert.main</a:t>
            </a:r>
            <a:r>
              <a:rPr lang="en-US" sz="2400" dirty="0" smtClean="0"/>
              <a:t>(</a:t>
            </a:r>
            <a:r>
              <a:rPr lang="en-US" sz="2400" u="sng" dirty="0" smtClean="0"/>
              <a:t>TestAssert.java:9)</a:t>
            </a:r>
            <a:endParaRPr lang="en-US" sz="2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548680"/>
            <a:ext cx="6532558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TestAssert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(i 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+= i;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"summa on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irge noolkonnektor 5"/>
          <p:cNvCxnSpPr/>
          <p:nvPr/>
        </p:nvCxnSpPr>
        <p:spPr>
          <a:xfrm flipH="1">
            <a:off x="4067944" y="2852936"/>
            <a:ext cx="1296144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 flipH="1">
            <a:off x="6732240" y="3212976"/>
            <a:ext cx="864096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166" y="1051710"/>
            <a:ext cx="7854241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50241" y="4242466"/>
            <a:ext cx="3240360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467544" y="428488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3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876256" y="4190032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76724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731" y="774150"/>
            <a:ext cx="598203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452320" y="2644258"/>
            <a:ext cx="1389511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7053671" y="314914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08" y="1541390"/>
            <a:ext cx="6372120" cy="45243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Püha()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tähtpäev"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"ilus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Püha(String nimetus, String ilm)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nimetus;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(ilm);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ilm)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ilm.equals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"halb"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ilm;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5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1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876256" y="4190032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76724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731" y="774150"/>
            <a:ext cx="598203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452320" y="2644258"/>
            <a:ext cx="1389511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7053671" y="314914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08" y="1541390"/>
            <a:ext cx="6433714" cy="48013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Püha()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tähtpäev"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"ilus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Püha(String nimetus, String ilm)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nimetus;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(ilm);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ilm) </a:t>
            </a:r>
            <a:b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t-EE" alt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ilm.equals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"halb"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ilm;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5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876256" y="4190032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76724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731" y="774150"/>
            <a:ext cx="598203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452320" y="2644258"/>
            <a:ext cx="1389511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7053671" y="314914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08" y="1541390"/>
            <a:ext cx="6433714" cy="50783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Püha()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tähtpäev"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"ilus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Püha(String nimetus, String ilm) 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t-EE" alt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nimetus;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(ilm);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ilm) </a:t>
            </a:r>
            <a:b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t-EE" alt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ilm.equals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"halb"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ilm;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5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876256" y="4190032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76724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</a:t>
            </a:r>
            <a:r>
              <a:rPr lang="et-EE" sz="2800" dirty="0" err="1" smtClean="0"/>
              <a:t>kompileerub</a:t>
            </a:r>
            <a:r>
              <a:rPr lang="et-EE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731" y="774150"/>
            <a:ext cx="598203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452320" y="2644258"/>
            <a:ext cx="1389511" cy="14034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7058620" y="271317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08" y="1541390"/>
            <a:ext cx="6433714" cy="50783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 {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Püha()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tähtpäev"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"ilus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Püha(String nimetus, String ilm) 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t-EE" alt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nimetus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nimetus;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(ilm);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setIlm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ilm) </a:t>
            </a:r>
            <a:b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t-EE" alt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t-EE" altLang="et-EE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ilm.equals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"halb"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IlmaErind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ilm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ilm;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2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066803"/>
            <a:ext cx="6736771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 = </a:t>
            </a:r>
            <a:r>
              <a:rPr lang="et-EE" altLang="et-E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-</a:t>
            </a:r>
            <a:r>
              <a:rPr lang="et-EE" altLang="et-E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 &lt; </a:t>
            </a:r>
            <a:r>
              <a:rPr lang="et-EE" altLang="et-E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;++i)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arv = arv / i;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ArithmeticException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e){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(arv);</a:t>
            </a:r>
            <a:endParaRPr lang="et-EE" altLang="et-EE" sz="44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74561" y="3812761"/>
            <a:ext cx="3240360" cy="226282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-5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0-10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Veateade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338226" y="596265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580112" y="4481736"/>
            <a:ext cx="2087893" cy="2348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98326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Mis ilmub ekraanile?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066803"/>
            <a:ext cx="6736771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 = </a:t>
            </a:r>
            <a:r>
              <a:rPr lang="et-EE" altLang="et-E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-</a:t>
            </a:r>
            <a:r>
              <a:rPr lang="et-EE" altLang="et-E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 &lt; </a:t>
            </a:r>
            <a:r>
              <a:rPr lang="et-EE" altLang="et-E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;++i)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arv = arv / i;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ArithmeticException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e){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(arv);</a:t>
            </a:r>
            <a:endParaRPr lang="et-EE" altLang="et-EE" sz="4400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27584" y="3861048"/>
            <a:ext cx="3240360" cy="226282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-5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0-10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Veateade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433884" y="526247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7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Mõned mured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25881" y="15958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 smtClean="0"/>
              <a:t>-</a:t>
            </a:r>
            <a:r>
              <a:rPr lang="et-EE" dirty="0" err="1"/>
              <a:t>p</a:t>
            </a:r>
            <a:r>
              <a:rPr lang="en-US" dirty="0" err="1" smtClean="0"/>
              <a:t>lokis</a:t>
            </a:r>
            <a:r>
              <a:rPr lang="en-US" dirty="0" smtClean="0"/>
              <a:t> </a:t>
            </a:r>
            <a:r>
              <a:rPr lang="en-US" dirty="0" err="1" smtClean="0"/>
              <a:t>defineeritud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saa</a:t>
            </a:r>
            <a:r>
              <a:rPr lang="en-US" dirty="0" smtClean="0"/>
              <a:t> </a:t>
            </a:r>
            <a:r>
              <a:rPr lang="en-US" dirty="0" err="1" smtClean="0"/>
              <a:t>väljaspool</a:t>
            </a:r>
            <a:r>
              <a:rPr lang="en-US" dirty="0" smtClean="0"/>
              <a:t> (</a:t>
            </a:r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 smtClean="0"/>
              <a:t>püünistes</a:t>
            </a:r>
            <a:r>
              <a:rPr lang="en-US" dirty="0" smtClean="0"/>
              <a:t>) </a:t>
            </a:r>
            <a:r>
              <a:rPr lang="en-US" dirty="0" err="1" smtClean="0"/>
              <a:t>kasutada</a:t>
            </a:r>
            <a:endParaRPr lang="et-EE" dirty="0" smtClean="0"/>
          </a:p>
          <a:p>
            <a:pPr lvl="1"/>
            <a:r>
              <a:rPr lang="en-US" dirty="0" err="1" smtClean="0"/>
              <a:t>kompilaatori</a:t>
            </a:r>
            <a:r>
              <a:rPr lang="en-US" dirty="0" smtClean="0"/>
              <a:t> </a:t>
            </a:r>
            <a:r>
              <a:rPr lang="en-US" dirty="0" err="1" smtClean="0"/>
              <a:t>arvates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neid</a:t>
            </a:r>
            <a:r>
              <a:rPr lang="en-US" dirty="0" smtClean="0"/>
              <a:t> </a:t>
            </a:r>
            <a:r>
              <a:rPr lang="et-EE" dirty="0" smtClean="0"/>
              <a:t>seal </a:t>
            </a:r>
            <a:r>
              <a:rPr lang="en-US" dirty="0" err="1" smtClean="0"/>
              <a:t>olemas</a:t>
            </a:r>
            <a:r>
              <a:rPr lang="en-US" dirty="0" smtClean="0"/>
              <a:t> (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garanteeritud</a:t>
            </a:r>
            <a:r>
              <a:rPr lang="en-US" dirty="0" smtClean="0"/>
              <a:t> </a:t>
            </a:r>
            <a:r>
              <a:rPr lang="en-US" dirty="0" err="1" smtClean="0"/>
              <a:t>juhtimise</a:t>
            </a:r>
            <a:r>
              <a:rPr lang="en-US" dirty="0" smtClean="0"/>
              <a:t> </a:t>
            </a:r>
            <a:r>
              <a:rPr lang="en-US" dirty="0" err="1" smtClean="0"/>
              <a:t>jõudmine</a:t>
            </a:r>
            <a:r>
              <a:rPr lang="en-US" dirty="0" smtClean="0"/>
              <a:t> </a:t>
            </a:r>
            <a:r>
              <a:rPr lang="en-US" dirty="0" err="1" smtClean="0"/>
              <a:t>nende</a:t>
            </a:r>
            <a:r>
              <a:rPr lang="en-US" dirty="0" smtClean="0"/>
              <a:t> </a:t>
            </a:r>
            <a:r>
              <a:rPr lang="en-US" dirty="0" err="1" smtClean="0"/>
              <a:t>kirjeldusteni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Java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võimalda</a:t>
            </a:r>
            <a:r>
              <a:rPr lang="en-US" dirty="0" smtClean="0"/>
              <a:t> </a:t>
            </a:r>
            <a:r>
              <a:rPr lang="en-US" dirty="0" err="1" smtClean="0"/>
              <a:t>katkestuskohast</a:t>
            </a:r>
            <a:r>
              <a:rPr lang="en-US" dirty="0" smtClean="0"/>
              <a:t> </a:t>
            </a:r>
            <a:r>
              <a:rPr lang="en-US" dirty="0" err="1" smtClean="0"/>
              <a:t>jätkamist</a:t>
            </a:r>
            <a:endParaRPr lang="et-EE" dirty="0" smtClean="0"/>
          </a:p>
          <a:p>
            <a:pPr lvl="1"/>
            <a:r>
              <a:rPr lang="et-EE" dirty="0" err="1"/>
              <a:t>k</a:t>
            </a:r>
            <a:r>
              <a:rPr lang="en-US" dirty="0" err="1" smtClean="0"/>
              <a:t>ui</a:t>
            </a:r>
            <a:r>
              <a:rPr lang="en-US" dirty="0" smtClean="0"/>
              <a:t> </a:t>
            </a:r>
            <a:r>
              <a:rPr lang="en-US" dirty="0" err="1" smtClean="0"/>
              <a:t>soovitakse</a:t>
            </a:r>
            <a:r>
              <a:rPr lang="en-US" dirty="0" smtClean="0"/>
              <a:t> </a:t>
            </a:r>
            <a:r>
              <a:rPr lang="en-US" dirty="0" err="1" smtClean="0"/>
              <a:t>sellist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 </a:t>
            </a:r>
            <a:r>
              <a:rPr lang="en-US" dirty="0" err="1" smtClean="0"/>
              <a:t>saavutada</a:t>
            </a:r>
            <a:r>
              <a:rPr lang="en-US" dirty="0" smtClean="0"/>
              <a:t>, </a:t>
            </a:r>
            <a:r>
              <a:rPr lang="en-US" dirty="0" err="1" smtClean="0"/>
              <a:t>tuleb</a:t>
            </a:r>
            <a:r>
              <a:rPr lang="en-US" dirty="0" smtClean="0"/>
              <a:t> </a:t>
            </a:r>
            <a:r>
              <a:rPr lang="en-US" dirty="0" err="1" smtClean="0"/>
              <a:t>katsendidirektiiv</a:t>
            </a:r>
            <a:r>
              <a:rPr lang="en-US" dirty="0" smtClean="0"/>
              <a:t> panna </a:t>
            </a:r>
            <a:r>
              <a:rPr lang="en-US" dirty="0" err="1" smtClean="0"/>
              <a:t>mingi</a:t>
            </a:r>
            <a:r>
              <a:rPr lang="en-US" dirty="0" smtClean="0"/>
              <a:t> </a:t>
            </a:r>
            <a:r>
              <a:rPr lang="en-US" dirty="0" err="1" smtClean="0"/>
              <a:t>tsükli</a:t>
            </a:r>
            <a:r>
              <a:rPr lang="en-US" dirty="0" smtClean="0"/>
              <a:t> </a:t>
            </a:r>
            <a:r>
              <a:rPr lang="en-US" dirty="0" err="1" smtClean="0"/>
              <a:t>mõjupiirkonda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Kus töödelda?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>
                <a:cs typeface="Courier New" pitchFamily="49" charset="0"/>
              </a:rPr>
              <a:t>Kui sagedasem, siis suunata kokku</a:t>
            </a:r>
          </a:p>
          <a:p>
            <a:r>
              <a:rPr lang="et-EE" dirty="0" smtClean="0">
                <a:cs typeface="Courier New" pitchFamily="49" charset="0"/>
              </a:rPr>
              <a:t>Kui üksikum, siis töödelda kohapeal</a:t>
            </a:r>
            <a:br>
              <a:rPr lang="et-EE" dirty="0" smtClean="0">
                <a:cs typeface="Courier New" pitchFamily="49" charset="0"/>
              </a:rPr>
            </a:br>
            <a:endParaRPr lang="et-EE" dirty="0"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Mõistlik, kui probleem lahendada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Lihtsalt teate väljastamisest pole eriti kasu</a:t>
            </a:r>
          </a:p>
          <a:p>
            <a:pPr lvl="1"/>
            <a:endParaRPr lang="et-EE" dirty="0"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Voo kinnipanek</a:t>
            </a:r>
          </a:p>
          <a:p>
            <a:pPr marL="0" indent="0">
              <a:buNone/>
            </a:pPr>
            <a:endParaRPr lang="et-EE" dirty="0" smtClean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Uusi võtmesõnu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try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catch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throw 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throws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finally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Andmestruktuur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Teatud viisil organiseeritud andmete hulk</a:t>
            </a:r>
          </a:p>
          <a:p>
            <a:r>
              <a:rPr lang="et-EE" dirty="0" smtClean="0"/>
              <a:t>Andmetele juurdepääs, andmetega opereerimine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2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92088"/>
          </a:xfrm>
        </p:spPr>
        <p:txBody>
          <a:bodyPr/>
          <a:lstStyle/>
          <a:p>
            <a:r>
              <a:rPr lang="et-EE" dirty="0" smtClean="0"/>
              <a:t>Massiiv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89856" y="1084556"/>
            <a:ext cx="8496944" cy="5486499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Samatüübilised elemendid kindlas järjekorras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0080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[]</a:t>
            </a:r>
            <a:endParaRPr lang="et-EE" dirty="0" smtClean="0"/>
          </a:p>
          <a:p>
            <a:endParaRPr lang="en-US" dirty="0" smtClean="0"/>
          </a:p>
          <a:p>
            <a:r>
              <a:rPr lang="fi-FI" dirty="0" smtClean="0"/>
              <a:t>Massiivi </a:t>
            </a:r>
            <a:r>
              <a:rPr lang="fi-FI" dirty="0" err="1" smtClean="0"/>
              <a:t>korral</a:t>
            </a:r>
            <a:r>
              <a:rPr lang="fi-FI" dirty="0" smtClean="0"/>
              <a:t> on kaks </a:t>
            </a:r>
            <a:r>
              <a:rPr lang="et-EE" dirty="0" smtClean="0"/>
              <a:t>olulist </a:t>
            </a:r>
            <a:r>
              <a:rPr lang="fi-FI" dirty="0" err="1" smtClean="0"/>
              <a:t>piirangut</a:t>
            </a:r>
            <a:r>
              <a:rPr lang="fi-FI" dirty="0" smtClean="0"/>
              <a:t>: </a:t>
            </a:r>
            <a:endParaRPr lang="et-EE" dirty="0" smtClean="0"/>
          </a:p>
          <a:p>
            <a:pPr lvl="1"/>
            <a:r>
              <a:rPr lang="fi-FI" dirty="0" err="1" smtClean="0"/>
              <a:t>kui</a:t>
            </a:r>
            <a:r>
              <a:rPr lang="fi-FI" dirty="0" smtClean="0"/>
              <a:t> </a:t>
            </a:r>
            <a:r>
              <a:rPr lang="fi-FI" dirty="0" err="1" smtClean="0"/>
              <a:t>massiiv</a:t>
            </a:r>
            <a:r>
              <a:rPr lang="fi-FI" dirty="0" smtClean="0"/>
              <a:t> on </a:t>
            </a:r>
            <a:r>
              <a:rPr lang="fi-FI" dirty="0" err="1" smtClean="0"/>
              <a:t>juba</a:t>
            </a:r>
            <a:r>
              <a:rPr lang="fi-FI" dirty="0" smtClean="0"/>
              <a:t> </a:t>
            </a:r>
            <a:r>
              <a:rPr lang="fi-FI" dirty="0" err="1" smtClean="0"/>
              <a:t>loodud</a:t>
            </a:r>
            <a:r>
              <a:rPr lang="fi-FI" dirty="0" smtClean="0"/>
              <a:t>, siis </a:t>
            </a:r>
            <a:r>
              <a:rPr lang="fi-FI" dirty="0" err="1" smtClean="0"/>
              <a:t>tema</a:t>
            </a:r>
            <a:r>
              <a:rPr lang="fi-FI" dirty="0" smtClean="0"/>
              <a:t> </a:t>
            </a:r>
            <a:r>
              <a:rPr lang="fi-FI" dirty="0" err="1" smtClean="0"/>
              <a:t>suurust</a:t>
            </a:r>
            <a:r>
              <a:rPr lang="fi-FI" dirty="0" smtClean="0"/>
              <a:t> </a:t>
            </a:r>
            <a:r>
              <a:rPr lang="fi-FI" dirty="0" err="1" smtClean="0"/>
              <a:t>enam</a:t>
            </a:r>
            <a:r>
              <a:rPr lang="fi-FI" dirty="0" smtClean="0"/>
              <a:t> muuta ei saa</a:t>
            </a:r>
            <a:endParaRPr lang="et-EE" dirty="0" smtClean="0"/>
          </a:p>
          <a:p>
            <a:pPr lvl="1"/>
            <a:r>
              <a:rPr lang="fi-FI" dirty="0" err="1" smtClean="0"/>
              <a:t>massiiv</a:t>
            </a:r>
            <a:r>
              <a:rPr lang="fi-FI" dirty="0" smtClean="0"/>
              <a:t> </a:t>
            </a:r>
            <a:r>
              <a:rPr lang="fi-FI" dirty="0" err="1" smtClean="0"/>
              <a:t>ise</a:t>
            </a:r>
            <a:r>
              <a:rPr lang="fi-FI" dirty="0" smtClean="0"/>
              <a:t> ei toeta </a:t>
            </a:r>
            <a:r>
              <a:rPr lang="fi-FI" dirty="0" err="1" smtClean="0"/>
              <a:t>elemendi</a:t>
            </a:r>
            <a:r>
              <a:rPr lang="fi-FI" dirty="0" smtClean="0"/>
              <a:t> </a:t>
            </a:r>
            <a:r>
              <a:rPr lang="fi-FI" dirty="0" err="1" smtClean="0"/>
              <a:t>lisamist</a:t>
            </a:r>
            <a:r>
              <a:rPr lang="fi-FI" dirty="0" smtClean="0"/>
              <a:t> ja </a:t>
            </a:r>
            <a:r>
              <a:rPr lang="fi-FI" dirty="0" err="1" smtClean="0"/>
              <a:t>kustutamist</a:t>
            </a:r>
            <a:r>
              <a:rPr lang="fi-FI" dirty="0" smtClean="0"/>
              <a:t> 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  <a:p>
            <a:r>
              <a:rPr lang="en-US" dirty="0" err="1" smtClean="0"/>
              <a:t>Massiiv</a:t>
            </a:r>
            <a:r>
              <a:rPr lang="en-US" dirty="0" smtClean="0"/>
              <a:t> on </a:t>
            </a:r>
            <a:r>
              <a:rPr lang="en-US" dirty="0" err="1" smtClean="0"/>
              <a:t>staatiline</a:t>
            </a:r>
            <a:r>
              <a:rPr lang="en-US" dirty="0" smtClean="0"/>
              <a:t> </a:t>
            </a:r>
            <a:r>
              <a:rPr lang="en-US" dirty="0" err="1" smtClean="0"/>
              <a:t>andmestruktuur</a:t>
            </a:r>
            <a:endParaRPr lang="et-EE" dirty="0" smtClean="0"/>
          </a:p>
          <a:p>
            <a:pPr lvl="1"/>
            <a:r>
              <a:rPr lang="en-US" dirty="0" err="1" smtClean="0"/>
              <a:t>mälukasutus</a:t>
            </a:r>
            <a:r>
              <a:rPr lang="en-US" dirty="0" smtClean="0"/>
              <a:t> on </a:t>
            </a:r>
            <a:r>
              <a:rPr lang="en-US" dirty="0" err="1" smtClean="0"/>
              <a:t>staatiline</a:t>
            </a:r>
            <a:r>
              <a:rPr lang="en-US" dirty="0" smtClean="0"/>
              <a:t>: </a:t>
            </a:r>
            <a:r>
              <a:rPr lang="en-US" dirty="0" err="1" smtClean="0"/>
              <a:t>mälu</a:t>
            </a:r>
            <a:r>
              <a:rPr lang="en-US" dirty="0" smtClean="0"/>
              <a:t> </a:t>
            </a:r>
            <a:r>
              <a:rPr lang="en-US" dirty="0" err="1" smtClean="0"/>
              <a:t>eraldatakse</a:t>
            </a:r>
            <a:r>
              <a:rPr lang="en-US" dirty="0" smtClean="0"/>
              <a:t> </a:t>
            </a:r>
            <a:r>
              <a:rPr lang="en-US" dirty="0" err="1" smtClean="0"/>
              <a:t>vaid</a:t>
            </a:r>
            <a:r>
              <a:rPr lang="en-US" dirty="0" smtClean="0"/>
              <a:t> </a:t>
            </a:r>
            <a:r>
              <a:rPr lang="en-US" dirty="0" err="1" smtClean="0"/>
              <a:t>korra</a:t>
            </a:r>
            <a:r>
              <a:rPr lang="en-US" dirty="0" smtClean="0"/>
              <a:t> (</a:t>
            </a:r>
            <a:r>
              <a:rPr lang="en-US" dirty="0" err="1" smtClean="0"/>
              <a:t>maksimaalne</a:t>
            </a:r>
            <a:r>
              <a:rPr lang="en-US" dirty="0" smtClean="0"/>
              <a:t> </a:t>
            </a:r>
            <a:r>
              <a:rPr lang="en-US" dirty="0" err="1" smtClean="0"/>
              <a:t>elementide</a:t>
            </a:r>
            <a:r>
              <a:rPr lang="en-US" dirty="0" smtClean="0"/>
              <a:t> </a:t>
            </a:r>
            <a:r>
              <a:rPr lang="en-US" dirty="0" err="1" smtClean="0"/>
              <a:t>arv</a:t>
            </a:r>
            <a:r>
              <a:rPr lang="en-US" dirty="0" smtClean="0"/>
              <a:t> on </a:t>
            </a:r>
            <a:r>
              <a:rPr lang="en-US" dirty="0" err="1" smtClean="0"/>
              <a:t>fikseeritud</a:t>
            </a:r>
            <a:r>
              <a:rPr lang="en-US" dirty="0" smtClean="0"/>
              <a:t>) </a:t>
            </a:r>
            <a:endParaRPr lang="et-EE" dirty="0" smtClean="0"/>
          </a:p>
          <a:p>
            <a:pPr lvl="2"/>
            <a:r>
              <a:rPr lang="fi-FI" dirty="0" err="1" smtClean="0"/>
              <a:t>eraldatud</a:t>
            </a:r>
            <a:r>
              <a:rPr lang="fi-FI" dirty="0" smtClean="0"/>
              <a:t> </a:t>
            </a:r>
            <a:r>
              <a:rPr lang="fi-FI" dirty="0" err="1" smtClean="0"/>
              <a:t>mälu</a:t>
            </a:r>
            <a:r>
              <a:rPr lang="fi-FI" dirty="0" smtClean="0"/>
              <a:t> </a:t>
            </a:r>
            <a:r>
              <a:rPr lang="fi-FI" dirty="0" err="1" smtClean="0"/>
              <a:t>maht</a:t>
            </a:r>
            <a:r>
              <a:rPr lang="fi-FI" dirty="0" smtClean="0"/>
              <a:t> on </a:t>
            </a:r>
            <a:r>
              <a:rPr lang="fi-FI" dirty="0" err="1" smtClean="0"/>
              <a:t>kindel</a:t>
            </a:r>
            <a:r>
              <a:rPr lang="fi-FI" dirty="0" smtClean="0"/>
              <a:t> suurus</a:t>
            </a:r>
          </a:p>
          <a:p>
            <a:pPr lvl="1"/>
            <a:r>
              <a:rPr lang="et-EE" dirty="0" smtClean="0"/>
              <a:t>s</a:t>
            </a:r>
            <a:r>
              <a:rPr lang="fi-FI" dirty="0" err="1" smtClean="0"/>
              <a:t>isemine</a:t>
            </a:r>
            <a:r>
              <a:rPr lang="fi-FI" dirty="0" smtClean="0"/>
              <a:t> </a:t>
            </a:r>
            <a:r>
              <a:rPr lang="fi-FI" dirty="0" err="1" smtClean="0"/>
              <a:t>struktuur</a:t>
            </a:r>
            <a:r>
              <a:rPr lang="fi-FI" dirty="0" smtClean="0"/>
              <a:t> on </a:t>
            </a:r>
            <a:r>
              <a:rPr lang="fi-FI" dirty="0" err="1" smtClean="0"/>
              <a:t>fikseeritud</a:t>
            </a:r>
            <a:r>
              <a:rPr lang="fi-FI" dirty="0" smtClean="0"/>
              <a:t> ja ei muutu </a:t>
            </a:r>
            <a:r>
              <a:rPr lang="fi-FI" dirty="0" err="1" smtClean="0"/>
              <a:t>töö</a:t>
            </a:r>
            <a:r>
              <a:rPr lang="fi-FI" dirty="0" smtClean="0"/>
              <a:t> </a:t>
            </a:r>
            <a:r>
              <a:rPr lang="fi-FI" dirty="0" err="1" smtClean="0"/>
              <a:t>käigus</a:t>
            </a:r>
            <a:endParaRPr lang="et-EE" dirty="0" smtClean="0"/>
          </a:p>
          <a:p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49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4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Erindid</a:t>
            </a:r>
          </a:p>
          <a:p>
            <a:r>
              <a:rPr lang="et-EE" dirty="0" smtClean="0"/>
              <a:t>Andmestruktuurid</a:t>
            </a:r>
          </a:p>
          <a:p>
            <a:endParaRPr lang="et-EE" dirty="0" smtClean="0"/>
          </a:p>
          <a:p>
            <a:r>
              <a:rPr lang="et-EE" dirty="0"/>
              <a:t>Ülemaailmne </a:t>
            </a:r>
            <a:r>
              <a:rPr lang="et-EE" dirty="0" smtClean="0"/>
              <a:t>maapäev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3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0175" y="116632"/>
            <a:ext cx="8229600" cy="994122"/>
          </a:xfrm>
        </p:spPr>
        <p:txBody>
          <a:bodyPr/>
          <a:lstStyle/>
          <a:p>
            <a:r>
              <a:rPr lang="et-EE" dirty="0" smtClean="0"/>
              <a:t>Dünaamilised andmestruktuurid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 err="1" smtClean="0"/>
              <a:t>Muutuva</a:t>
            </a:r>
            <a:r>
              <a:rPr lang="en-US" sz="3700" dirty="0" smtClean="0"/>
              <a:t> </a:t>
            </a:r>
            <a:r>
              <a:rPr lang="en-US" sz="3700" dirty="0" err="1" smtClean="0"/>
              <a:t>suurusega</a:t>
            </a:r>
            <a:endParaRPr lang="et-EE" sz="3700" dirty="0" smtClean="0"/>
          </a:p>
          <a:p>
            <a:r>
              <a:rPr lang="en-US" sz="3700" dirty="0" err="1" smtClean="0"/>
              <a:t>Võimaldavad</a:t>
            </a:r>
            <a:r>
              <a:rPr lang="en-US" sz="3700" dirty="0" smtClean="0"/>
              <a:t> </a:t>
            </a:r>
            <a:r>
              <a:rPr lang="en-US" sz="3700" dirty="0" err="1" smtClean="0"/>
              <a:t>elemente</a:t>
            </a:r>
            <a:r>
              <a:rPr lang="en-US" sz="3700" dirty="0" smtClean="0"/>
              <a:t> </a:t>
            </a:r>
            <a:r>
              <a:rPr lang="en-US" sz="3700" dirty="0" err="1" smtClean="0"/>
              <a:t>lisada</a:t>
            </a:r>
            <a:r>
              <a:rPr lang="en-US" sz="3700" dirty="0" smtClean="0"/>
              <a:t> </a:t>
            </a:r>
            <a:r>
              <a:rPr lang="en-US" sz="3700" dirty="0" err="1" smtClean="0"/>
              <a:t>ja</a:t>
            </a:r>
            <a:r>
              <a:rPr lang="en-US" sz="3700" dirty="0" smtClean="0"/>
              <a:t> </a:t>
            </a:r>
            <a:r>
              <a:rPr lang="en-US" sz="3700" dirty="0" err="1" smtClean="0"/>
              <a:t>eemaldada</a:t>
            </a:r>
            <a:endParaRPr lang="et-EE" sz="3700" dirty="0" smtClean="0"/>
          </a:p>
          <a:p>
            <a:r>
              <a:rPr lang="en-US" sz="3700" dirty="0" err="1" smtClean="0"/>
              <a:t>Võimaldavad</a:t>
            </a:r>
            <a:r>
              <a:rPr lang="en-US" sz="3700" dirty="0" smtClean="0"/>
              <a:t> </a:t>
            </a:r>
            <a:r>
              <a:rPr lang="en-US" sz="3700" dirty="0" err="1" smtClean="0"/>
              <a:t>teha</a:t>
            </a:r>
            <a:r>
              <a:rPr lang="en-US" sz="3700" dirty="0" smtClean="0"/>
              <a:t> </a:t>
            </a:r>
            <a:r>
              <a:rPr lang="en-US" sz="3700" dirty="0" err="1" smtClean="0"/>
              <a:t>päringuid</a:t>
            </a:r>
            <a:r>
              <a:rPr lang="en-US" sz="3700" dirty="0" smtClean="0"/>
              <a:t> </a:t>
            </a:r>
            <a:r>
              <a:rPr lang="en-US" sz="3700" dirty="0" err="1" smtClean="0"/>
              <a:t>suuruse</a:t>
            </a:r>
            <a:r>
              <a:rPr lang="en-US" sz="3700" dirty="0" smtClean="0"/>
              <a:t> (</a:t>
            </a:r>
            <a:r>
              <a:rPr lang="en-US" sz="3700" dirty="0" err="1" smtClean="0"/>
              <a:t>elementide</a:t>
            </a:r>
            <a:r>
              <a:rPr lang="en-US" sz="3700" dirty="0" smtClean="0"/>
              <a:t> </a:t>
            </a:r>
            <a:r>
              <a:rPr lang="en-US" sz="3700" dirty="0" err="1" smtClean="0"/>
              <a:t>arvu</a:t>
            </a:r>
            <a:r>
              <a:rPr lang="en-US" sz="3700" dirty="0" smtClean="0"/>
              <a:t>), </a:t>
            </a:r>
            <a:r>
              <a:rPr lang="en-US" sz="3700" dirty="0" err="1" smtClean="0"/>
              <a:t>konkreetse</a:t>
            </a:r>
            <a:r>
              <a:rPr lang="en-US" sz="3700" dirty="0" smtClean="0"/>
              <a:t> </a:t>
            </a:r>
            <a:r>
              <a:rPr lang="en-US" sz="3700" dirty="0" err="1" smtClean="0"/>
              <a:t>elemendi</a:t>
            </a:r>
            <a:r>
              <a:rPr lang="en-US" sz="3700" dirty="0" smtClean="0"/>
              <a:t> </a:t>
            </a:r>
            <a:r>
              <a:rPr lang="en-US" sz="3700" dirty="0" err="1" smtClean="0"/>
              <a:t>sisalduvuse</a:t>
            </a:r>
            <a:r>
              <a:rPr lang="en-US" sz="3700" dirty="0" smtClean="0"/>
              <a:t> </a:t>
            </a:r>
            <a:r>
              <a:rPr lang="en-US" sz="3700" dirty="0" err="1" smtClean="0"/>
              <a:t>kohta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  <a:p>
            <a:r>
              <a:rPr lang="en-US" sz="3700" dirty="0" err="1" smtClean="0"/>
              <a:t>Põhitüübid</a:t>
            </a:r>
            <a:r>
              <a:rPr lang="en-US" sz="3700" dirty="0" smtClean="0"/>
              <a:t>: </a:t>
            </a:r>
            <a:endParaRPr lang="et-EE" sz="3700" dirty="0" smtClean="0"/>
          </a:p>
          <a:p>
            <a:pPr lvl="1"/>
            <a:r>
              <a:rPr lang="en-US" dirty="0" smtClean="0"/>
              <a:t>list (</a:t>
            </a:r>
            <a:r>
              <a:rPr lang="en-US" i="1" dirty="0" smtClean="0"/>
              <a:t>list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n-US" dirty="0" err="1" smtClean="0"/>
              <a:t>magasin</a:t>
            </a:r>
            <a:r>
              <a:rPr lang="en-US" dirty="0" smtClean="0"/>
              <a:t> (</a:t>
            </a:r>
            <a:r>
              <a:rPr lang="en-US" i="1" dirty="0" smtClean="0"/>
              <a:t>stack</a:t>
            </a:r>
            <a:r>
              <a:rPr lang="en-US" dirty="0" smtClean="0"/>
              <a:t>) </a:t>
            </a:r>
            <a:endParaRPr lang="et-EE" dirty="0" smtClean="0"/>
          </a:p>
          <a:p>
            <a:pPr lvl="1"/>
            <a:r>
              <a:rPr lang="en-US" dirty="0" err="1" smtClean="0"/>
              <a:t>järjekord</a:t>
            </a:r>
            <a:r>
              <a:rPr lang="en-US" dirty="0" smtClean="0"/>
              <a:t> (</a:t>
            </a:r>
            <a:r>
              <a:rPr lang="en-US" i="1" dirty="0" smtClean="0"/>
              <a:t>queue</a:t>
            </a:r>
            <a:r>
              <a:rPr lang="en-US" dirty="0" smtClean="0"/>
              <a:t>) </a:t>
            </a:r>
            <a:endParaRPr lang="et-EE" dirty="0" smtClean="0"/>
          </a:p>
          <a:p>
            <a:pPr lvl="1"/>
            <a:r>
              <a:rPr lang="et-EE" dirty="0" smtClean="0"/>
              <a:t>hulk </a:t>
            </a:r>
            <a:r>
              <a:rPr lang="en-US" dirty="0" smtClean="0"/>
              <a:t>(</a:t>
            </a:r>
            <a:r>
              <a:rPr lang="et-EE" i="1" dirty="0" err="1" smtClean="0"/>
              <a:t>set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t-EE" dirty="0"/>
              <a:t>k</a:t>
            </a:r>
            <a:r>
              <a:rPr lang="et-EE" dirty="0" smtClean="0"/>
              <a:t>uhi (</a:t>
            </a:r>
            <a:r>
              <a:rPr lang="et-EE" dirty="0" err="1" smtClean="0"/>
              <a:t>heap</a:t>
            </a:r>
            <a:r>
              <a:rPr lang="et-EE" dirty="0" smtClean="0"/>
              <a:t>)</a:t>
            </a:r>
          </a:p>
          <a:p>
            <a:pPr lvl="1"/>
            <a:r>
              <a:rPr lang="en-US" dirty="0" err="1" smtClean="0"/>
              <a:t>puu</a:t>
            </a:r>
            <a:r>
              <a:rPr lang="et-EE" dirty="0" smtClean="0"/>
              <a:t> (</a:t>
            </a:r>
            <a:r>
              <a:rPr lang="et-EE" i="1" dirty="0" err="1" smtClean="0"/>
              <a:t>tree</a:t>
            </a:r>
            <a:r>
              <a:rPr lang="et-EE" dirty="0" smtClean="0"/>
              <a:t>)</a:t>
            </a:r>
          </a:p>
          <a:p>
            <a:pPr lvl="1"/>
            <a:r>
              <a:rPr lang="en-US" dirty="0" err="1" smtClean="0"/>
              <a:t>graaf</a:t>
            </a:r>
            <a:r>
              <a:rPr lang="et-EE" dirty="0" smtClean="0"/>
              <a:t> (</a:t>
            </a:r>
            <a:r>
              <a:rPr lang="et-EE" i="1" dirty="0" err="1" smtClean="0"/>
              <a:t>graph</a:t>
            </a:r>
            <a:r>
              <a:rPr lang="et-EE" dirty="0" smtClean="0"/>
              <a:t>)</a:t>
            </a:r>
            <a:r>
              <a:rPr lang="en-US" dirty="0" smtClean="0"/>
              <a:t> </a:t>
            </a: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t-EE" dirty="0" smtClean="0"/>
              <a:t>      </a:t>
            </a:r>
            <a:r>
              <a:rPr lang="en-US" dirty="0" smtClean="0"/>
              <a:t>…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50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1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t-EE" dirty="0" smtClean="0"/>
              <a:t>List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935484"/>
            <a:ext cx="8568952" cy="5179714"/>
          </a:xfrm>
        </p:spPr>
        <p:txBody>
          <a:bodyPr>
            <a:normAutofit/>
          </a:bodyPr>
          <a:lstStyle/>
          <a:p>
            <a:r>
              <a:rPr lang="et-EE" dirty="0" smtClean="0"/>
              <a:t>Andmestruktuur, milles andmed on kindlas järjekorras</a:t>
            </a:r>
          </a:p>
          <a:p>
            <a:endParaRPr lang="et-EE" dirty="0" smtClean="0"/>
          </a:p>
          <a:p>
            <a:r>
              <a:rPr lang="et-EE" dirty="0" smtClean="0"/>
              <a:t>Saab</a:t>
            </a:r>
          </a:p>
          <a:p>
            <a:pPr lvl="1"/>
            <a:r>
              <a:rPr lang="et-EE" dirty="0" smtClean="0"/>
              <a:t>elemendi võtta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get</a:t>
            </a:r>
            <a:r>
              <a:rPr lang="et-EE" dirty="0" smtClean="0">
                <a:cs typeface="Courier New" pitchFamily="49" charset="0"/>
              </a:rPr>
              <a:t>)</a:t>
            </a:r>
            <a:endParaRPr lang="et-EE" dirty="0" smtClean="0"/>
          </a:p>
          <a:p>
            <a:pPr lvl="1"/>
            <a:r>
              <a:rPr lang="et-EE" dirty="0" smtClean="0"/>
              <a:t>elemendi lisada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t-EE" dirty="0" smtClean="0">
                <a:cs typeface="Courier New" pitchFamily="49" charset="0"/>
              </a:rPr>
              <a:t>)</a:t>
            </a:r>
            <a:endParaRPr lang="et-EE" dirty="0" smtClean="0"/>
          </a:p>
          <a:p>
            <a:pPr lvl="1"/>
            <a:r>
              <a:rPr lang="et-EE" dirty="0" smtClean="0"/>
              <a:t>elemendi eemaldada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t-EE" dirty="0" smtClean="0">
                <a:cs typeface="Courier New" pitchFamily="49" charset="0"/>
              </a:rPr>
              <a:t>)</a:t>
            </a:r>
            <a:endParaRPr lang="et-EE" dirty="0">
              <a:cs typeface="Courier New" pitchFamily="49" charset="0"/>
            </a:endParaRPr>
          </a:p>
          <a:p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6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Ise teha või olemasolevat kasutada?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Esialgu teeme ise </a:t>
            </a:r>
          </a:p>
          <a:p>
            <a:r>
              <a:rPr lang="et-EE" dirty="0"/>
              <a:t>Pärast vaatleme olemasolevaid</a:t>
            </a:r>
          </a:p>
          <a:p>
            <a:pPr marL="742950" lvl="2" indent="-342900"/>
            <a:r>
              <a:rPr lang="et-EE" i="1" dirty="0"/>
              <a:t>Java </a:t>
            </a:r>
            <a:r>
              <a:rPr lang="et-EE" i="1" dirty="0" err="1"/>
              <a:t>Collections</a:t>
            </a:r>
            <a:r>
              <a:rPr lang="et-EE" i="1" dirty="0"/>
              <a:t> </a:t>
            </a:r>
            <a:r>
              <a:rPr lang="et-EE" i="1" dirty="0" err="1"/>
              <a:t>Framework</a:t>
            </a:r>
            <a:endParaRPr lang="et-EE" i="1" dirty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7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78098"/>
          </a:xfrm>
        </p:spPr>
        <p:txBody>
          <a:bodyPr/>
          <a:lstStyle/>
          <a:p>
            <a:r>
              <a:rPr lang="et-EE" dirty="0" smtClean="0"/>
              <a:t>Teeme ise! List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64730" y="908720"/>
            <a:ext cx="8424936" cy="5688632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list, loend, </a:t>
            </a:r>
            <a:r>
              <a:rPr lang="et-EE" dirty="0" err="1" smtClean="0"/>
              <a:t>nimistu(</a:t>
            </a:r>
            <a:r>
              <a:rPr lang="et-EE" dirty="0" smtClean="0"/>
              <a:t>, ahel) </a:t>
            </a:r>
          </a:p>
          <a:p>
            <a:endParaRPr lang="en-US" dirty="0" smtClean="0"/>
          </a:p>
          <a:p>
            <a:r>
              <a:rPr lang="fi-FI" dirty="0" smtClean="0"/>
              <a:t>Listis on </a:t>
            </a:r>
            <a:r>
              <a:rPr lang="fi-FI" dirty="0" err="1" smtClean="0"/>
              <a:t>andmeelemendid</a:t>
            </a:r>
            <a:r>
              <a:rPr lang="fi-FI" dirty="0" smtClean="0"/>
              <a:t> </a:t>
            </a:r>
            <a:r>
              <a:rPr lang="fi-FI" dirty="0" err="1" smtClean="0"/>
              <a:t>kindlas</a:t>
            </a:r>
            <a:r>
              <a:rPr lang="fi-FI" dirty="0" smtClean="0"/>
              <a:t> </a:t>
            </a:r>
            <a:r>
              <a:rPr lang="fi-FI" dirty="0" err="1" smtClean="0"/>
              <a:t>järjekorras</a:t>
            </a:r>
            <a:endParaRPr lang="fi-FI" dirty="0" smtClean="0"/>
          </a:p>
          <a:p>
            <a:endParaRPr lang="en-US" dirty="0" smtClean="0"/>
          </a:p>
          <a:p>
            <a:r>
              <a:rPr lang="en-US" dirty="0" err="1" smtClean="0"/>
              <a:t>Võimalikud</a:t>
            </a:r>
            <a:r>
              <a:rPr lang="en-US" dirty="0" smtClean="0"/>
              <a:t> </a:t>
            </a:r>
            <a:r>
              <a:rPr lang="en-US" dirty="0" err="1" smtClean="0"/>
              <a:t>tegevused</a:t>
            </a:r>
            <a:endParaRPr lang="et-EE" dirty="0" smtClean="0"/>
          </a:p>
          <a:p>
            <a:pPr lvl="1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võtmine</a:t>
            </a:r>
            <a:endParaRPr lang="et-EE" dirty="0" smtClean="0"/>
          </a:p>
          <a:p>
            <a:pPr lvl="1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lisamine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eemaldamine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fi-FI" dirty="0" err="1" smtClean="0"/>
              <a:t>leida</a:t>
            </a:r>
            <a:r>
              <a:rPr lang="fi-FI" dirty="0" smtClean="0"/>
              <a:t>, </a:t>
            </a:r>
            <a:r>
              <a:rPr lang="fi-FI" dirty="0" err="1" smtClean="0"/>
              <a:t>mitu</a:t>
            </a:r>
            <a:r>
              <a:rPr lang="fi-FI" dirty="0" smtClean="0"/>
              <a:t> </a:t>
            </a:r>
            <a:r>
              <a:rPr lang="fi-FI" dirty="0" err="1" smtClean="0"/>
              <a:t>elementi</a:t>
            </a:r>
            <a:r>
              <a:rPr lang="fi-FI" dirty="0" smtClean="0"/>
              <a:t> on listis </a:t>
            </a:r>
            <a:endParaRPr lang="et-EE" dirty="0" smtClean="0"/>
          </a:p>
          <a:p>
            <a:pPr lvl="1"/>
            <a:r>
              <a:rPr lang="fi-FI" dirty="0" err="1" smtClean="0"/>
              <a:t>teha</a:t>
            </a:r>
            <a:r>
              <a:rPr lang="fi-FI" dirty="0" smtClean="0"/>
              <a:t> </a:t>
            </a:r>
            <a:r>
              <a:rPr lang="fi-FI" dirty="0" err="1" smtClean="0"/>
              <a:t>kindlaks</a:t>
            </a:r>
            <a:r>
              <a:rPr lang="fi-FI" dirty="0" smtClean="0"/>
              <a:t>, kas </a:t>
            </a:r>
            <a:r>
              <a:rPr lang="fi-FI" dirty="0" err="1" smtClean="0"/>
              <a:t>antud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on listis </a:t>
            </a:r>
            <a:endParaRPr lang="et-EE" dirty="0" smtClean="0"/>
          </a:p>
          <a:p>
            <a:pPr lvl="1"/>
            <a:r>
              <a:rPr lang="fi-FI" dirty="0" err="1" smtClean="0"/>
              <a:t>teha</a:t>
            </a:r>
            <a:r>
              <a:rPr lang="fi-FI" dirty="0" smtClean="0"/>
              <a:t> </a:t>
            </a:r>
            <a:r>
              <a:rPr lang="fi-FI" dirty="0" err="1" smtClean="0"/>
              <a:t>kindlaks</a:t>
            </a:r>
            <a:r>
              <a:rPr lang="fi-FI" dirty="0" smtClean="0"/>
              <a:t>, kas </a:t>
            </a:r>
            <a:r>
              <a:rPr lang="fi-FI" dirty="0" err="1" smtClean="0"/>
              <a:t>list</a:t>
            </a:r>
            <a:r>
              <a:rPr lang="fi-FI" dirty="0" smtClean="0"/>
              <a:t> on </a:t>
            </a:r>
            <a:r>
              <a:rPr lang="fi-FI" dirty="0" err="1" smtClean="0"/>
              <a:t>tühi</a:t>
            </a:r>
            <a:endParaRPr lang="et-EE" dirty="0" smtClean="0"/>
          </a:p>
          <a:p>
            <a:pPr lvl="1"/>
            <a:r>
              <a:rPr lang="et-EE" dirty="0" smtClean="0"/>
              <a:t>…</a:t>
            </a:r>
          </a:p>
          <a:p>
            <a:pPr lvl="1"/>
            <a:endParaRPr lang="et-EE" dirty="0" smtClean="0"/>
          </a:p>
          <a:p>
            <a:r>
              <a:rPr lang="et-EE" dirty="0" smtClean="0"/>
              <a:t>Saab realiseerida mitmel viisil</a:t>
            </a:r>
          </a:p>
          <a:p>
            <a:pPr lvl="1"/>
            <a:r>
              <a:rPr lang="et-EE" dirty="0" smtClean="0"/>
              <a:t>massiivi abil</a:t>
            </a:r>
          </a:p>
          <a:p>
            <a:pPr lvl="1"/>
            <a:r>
              <a:rPr lang="et-EE" dirty="0" smtClean="0"/>
              <a:t>lihtahela abil</a:t>
            </a:r>
            <a:endParaRPr lang="fi-FI" dirty="0" smtClean="0"/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53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1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Ahela abil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Enne aga liides ja abstraktne klass, mis sobiksid nii massiivi kui ka ahela abil realiseerimiseks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54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1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Liides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55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34981"/>
            <a:ext cx="8617487" cy="397031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//lisamine lõppu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//lisamine antud kohale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clear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//tühjendamine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//kas sisaldab antud  elementi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//võtmine antud kohalt (element jääb alles)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//esimene asukoht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//kas tühi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 viimane asukoht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//eemaldamine esimeselt asukohalt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//eemaldamine antud kohalt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//panek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//elementide arv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0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255" y="1268760"/>
            <a:ext cx="8892178" cy="517064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abstract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 } 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vaikekonstruktor</a:t>
            </a:r>
            <a:endParaRPr kumimoji="0" lang="et-EE" altLang="et-EE" sz="2200" b="0" i="1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//konstruktor struktuuri täitmisega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115834"/>
            <a:ext cx="7920880" cy="836712"/>
          </a:xfrm>
        </p:spPr>
        <p:txBody>
          <a:bodyPr/>
          <a:lstStyle/>
          <a:p>
            <a:pPr algn="r"/>
            <a:r>
              <a:rPr lang="et-EE" dirty="0" smtClean="0"/>
              <a:t>Abstraktne klass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56</a:t>
            </a:fld>
            <a:endParaRPr lang="et-EE"/>
          </a:p>
        </p:txBody>
      </p:sp>
      <p:sp>
        <p:nvSpPr>
          <p:cNvPr id="6" name="Ristkülik-viiktekst 5"/>
          <p:cNvSpPr/>
          <p:nvPr/>
        </p:nvSpPr>
        <p:spPr>
          <a:xfrm>
            <a:off x="251520" y="176102"/>
            <a:ext cx="2952328" cy="828672"/>
          </a:xfrm>
          <a:prstGeom prst="wedgeRectCallout">
            <a:avLst>
              <a:gd name="adj1" fmla="val -6383"/>
              <a:gd name="adj2" fmla="val 90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Miks abstraktne? Abstraktseid meetodeid nagu poleks?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4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Abstraktne klass (järg)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57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990644"/>
            <a:ext cx="5937844" cy="550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sz="22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 &gt;=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9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5522"/>
          </a:xfrm>
        </p:spPr>
        <p:txBody>
          <a:bodyPr/>
          <a:lstStyle/>
          <a:p>
            <a:pPr algn="l"/>
            <a:r>
              <a:rPr lang="et-EE" dirty="0" smtClean="0"/>
              <a:t>List lihtahelana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Ahelloend </a:t>
            </a:r>
          </a:p>
          <a:p>
            <a:r>
              <a:rPr lang="et-EE" dirty="0" smtClean="0"/>
              <a:t>ingl </a:t>
            </a:r>
            <a:r>
              <a:rPr lang="et-EE" i="1" dirty="0" err="1" smtClean="0"/>
              <a:t>linked</a:t>
            </a:r>
            <a:r>
              <a:rPr lang="et-EE" i="1" dirty="0" smtClean="0"/>
              <a:t> list</a:t>
            </a:r>
          </a:p>
          <a:p>
            <a:endParaRPr lang="en-US" dirty="0" smtClean="0"/>
          </a:p>
          <a:p>
            <a:r>
              <a:rPr lang="en-US" dirty="0" err="1" smtClean="0"/>
              <a:t>Lihtahel</a:t>
            </a:r>
            <a:r>
              <a:rPr lang="en-US" dirty="0" smtClean="0"/>
              <a:t> </a:t>
            </a:r>
            <a:r>
              <a:rPr lang="en-US" dirty="0" err="1" smtClean="0"/>
              <a:t>koosneb</a:t>
            </a:r>
            <a:r>
              <a:rPr lang="en-US" dirty="0" smtClean="0"/>
              <a:t> </a:t>
            </a:r>
            <a:r>
              <a:rPr lang="en-US" dirty="0" err="1" smtClean="0"/>
              <a:t>üksteisega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</a:t>
            </a:r>
            <a:r>
              <a:rPr lang="en-US" dirty="0" err="1" smtClean="0"/>
              <a:t>tippudest</a:t>
            </a:r>
            <a:endParaRPr lang="et-EE" dirty="0" smtClean="0"/>
          </a:p>
          <a:p>
            <a:r>
              <a:rPr lang="fi-FI" dirty="0" err="1" smtClean="0"/>
              <a:t>Iga</a:t>
            </a:r>
            <a:r>
              <a:rPr lang="fi-FI" dirty="0" smtClean="0"/>
              <a:t> tipu </a:t>
            </a:r>
            <a:r>
              <a:rPr lang="fi-FI" dirty="0" err="1" smtClean="0"/>
              <a:t>juurest</a:t>
            </a:r>
            <a:r>
              <a:rPr lang="fi-FI" dirty="0" smtClean="0"/>
              <a:t> on </a:t>
            </a:r>
            <a:r>
              <a:rPr lang="fi-FI" dirty="0" err="1" smtClean="0"/>
              <a:t>viit</a:t>
            </a:r>
            <a:r>
              <a:rPr lang="fi-FI" dirty="0" smtClean="0"/>
              <a:t> </a:t>
            </a:r>
            <a:r>
              <a:rPr lang="fi-FI" dirty="0" err="1" smtClean="0"/>
              <a:t>järgmisele</a:t>
            </a:r>
            <a:r>
              <a:rPr lang="fi-FI" dirty="0" smtClean="0"/>
              <a:t> </a:t>
            </a:r>
            <a:r>
              <a:rPr lang="fi-FI" dirty="0" err="1" smtClean="0"/>
              <a:t>tipule</a:t>
            </a:r>
            <a:endParaRPr lang="fi-FI" dirty="0" smtClean="0"/>
          </a:p>
          <a:p>
            <a:pPr>
              <a:buNone/>
            </a:pPr>
            <a:endParaRPr lang="en-US" i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58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4860032" y="1124744"/>
            <a:ext cx="4104456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Node { </a:t>
            </a:r>
          </a:p>
          <a:p>
            <a:r>
              <a:rPr lang="et-EE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Object </a:t>
            </a:r>
            <a:r>
              <a:rPr lang="en-US" sz="2000" dirty="0" smtClean="0">
                <a:solidFill>
                  <a:srgbClr val="0000C0"/>
                </a:solidFill>
                <a:latin typeface="Courier New"/>
              </a:rPr>
              <a:t>element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r>
              <a:rPr lang="et-EE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Node </a:t>
            </a:r>
            <a:r>
              <a:rPr lang="en-US" sz="2000" dirty="0" smtClean="0">
                <a:solidFill>
                  <a:srgbClr val="0000C0"/>
                </a:solidFill>
                <a:latin typeface="Courier New"/>
              </a:rPr>
              <a:t>next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 </a:t>
            </a:r>
          </a:p>
          <a:p>
            <a:r>
              <a:rPr lang="et-EE" sz="20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Node(Object o) { </a:t>
            </a:r>
          </a:p>
          <a:p>
            <a:r>
              <a:rPr lang="et-EE" sz="2000" dirty="0" smtClean="0">
                <a:solidFill>
                  <a:srgbClr val="0000C0"/>
                </a:solidFill>
                <a:latin typeface="Courier New"/>
              </a:rPr>
              <a:t>    </a:t>
            </a:r>
            <a:r>
              <a:rPr lang="en-US" sz="2000" dirty="0" smtClean="0">
                <a:solidFill>
                  <a:srgbClr val="0000C0"/>
                </a:solidFill>
                <a:latin typeface="Courier New"/>
              </a:rPr>
              <a:t>element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= o; </a:t>
            </a:r>
          </a:p>
          <a:p>
            <a:r>
              <a:rPr lang="et-EE" sz="2000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}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fi-FI" sz="2000" b="1" i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251520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251520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720" y="55892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55892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4797152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79715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259632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irge noolkonnektor 22"/>
          <p:cNvCxnSpPr/>
          <p:nvPr/>
        </p:nvCxnSpPr>
        <p:spPr>
          <a:xfrm flipV="1">
            <a:off x="2051720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573325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827584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stkülik-viiktekst 26"/>
          <p:cNvSpPr/>
          <p:nvPr/>
        </p:nvSpPr>
        <p:spPr>
          <a:xfrm>
            <a:off x="6192180" y="92675"/>
            <a:ext cx="2581944" cy="828672"/>
          </a:xfrm>
          <a:prstGeom prst="wedgeRectCallout">
            <a:avLst>
              <a:gd name="adj1" fmla="val -67369"/>
              <a:gd name="adj2" fmla="val 79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err="1" smtClean="0"/>
              <a:t>Siseklassina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vahelepanek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59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39553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39553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987824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987824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4860032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4860032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3563888" y="321297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3563888" y="357301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5243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5243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8822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 flipV="1">
            <a:off x="4067944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5940152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1403648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219573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73224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1724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69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Eestikeelne terminoloogia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miks kasutatakse sõna "</a:t>
            </a:r>
            <a:r>
              <a:rPr lang="et-EE" dirty="0" smtClean="0"/>
              <a:t>erind</a:t>
            </a:r>
            <a:r>
              <a:rPr lang="et-EE" dirty="0"/>
              <a:t> </a:t>
            </a:r>
            <a:r>
              <a:rPr lang="et-EE" dirty="0" smtClean="0"/>
              <a:t>"</a:t>
            </a:r>
          </a:p>
          <a:p>
            <a:r>
              <a:rPr lang="fi-FI" dirty="0"/>
              <a:t>"</a:t>
            </a:r>
            <a:r>
              <a:rPr lang="fi-FI" dirty="0" err="1"/>
              <a:t>katsendidirektiiv</a:t>
            </a:r>
            <a:r>
              <a:rPr lang="fi-FI" dirty="0"/>
              <a:t>", </a:t>
            </a:r>
            <a:r>
              <a:rPr lang="fi-FI" dirty="0" err="1"/>
              <a:t>kust</a:t>
            </a:r>
            <a:r>
              <a:rPr lang="fi-FI" dirty="0"/>
              <a:t> </a:t>
            </a:r>
            <a:r>
              <a:rPr lang="fi-FI" dirty="0" err="1"/>
              <a:t>selline</a:t>
            </a:r>
            <a:r>
              <a:rPr lang="fi-FI" dirty="0"/>
              <a:t> </a:t>
            </a:r>
            <a:r>
              <a:rPr lang="fi-FI" dirty="0" err="1"/>
              <a:t>sõna</a:t>
            </a:r>
            <a:r>
              <a:rPr lang="fi-FI" dirty="0"/>
              <a:t> </a:t>
            </a:r>
            <a:r>
              <a:rPr lang="fi-FI" dirty="0" err="1"/>
              <a:t>tulnud</a:t>
            </a:r>
            <a:r>
              <a:rPr lang="fi-FI" dirty="0"/>
              <a:t> on</a:t>
            </a:r>
            <a:r>
              <a:rPr lang="fi-FI" dirty="0" smtClean="0"/>
              <a:t>?</a:t>
            </a:r>
            <a:endParaRPr lang="et-EE" dirty="0" smtClean="0"/>
          </a:p>
          <a:p>
            <a:endParaRPr lang="et-EE" dirty="0"/>
          </a:p>
          <a:p>
            <a:r>
              <a:rPr lang="et-EE" dirty="0"/>
              <a:t>J. </a:t>
            </a:r>
            <a:r>
              <a:rPr lang="et-EE" dirty="0" err="1"/>
              <a:t>Kiho</a:t>
            </a:r>
            <a:r>
              <a:rPr lang="et-EE" dirty="0"/>
              <a:t> </a:t>
            </a:r>
            <a:r>
              <a:rPr lang="et-EE" i="1" dirty="0"/>
              <a:t>Väike Java leksikon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vahelepanek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60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39553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39553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987824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987824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4860032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4860032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3563888" y="321297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3563888" y="357301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5243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5243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8822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>
            <a:off x="4067944" y="270892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5940152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1403648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219573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73224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1724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 flipV="1">
            <a:off x="4499992" y="2348880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78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eemaldamine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61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0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0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1237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1237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543609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543609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3779912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3779912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77584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77584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4766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64288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 flipV="1">
            <a:off x="3059832" y="227687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651621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899592" y="22768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1547664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98376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42392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4716016" y="227687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1920" y="3140968"/>
            <a:ext cx="127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eemaldatav</a:t>
            </a:r>
          </a:p>
          <a:p>
            <a:r>
              <a:rPr lang="et-EE" dirty="0" smtClean="0"/>
              <a:t>tipp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8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eemaldamine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62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0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0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1237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1237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543609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543609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77584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77584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4766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64288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 flipV="1">
            <a:off x="3059832" y="2348880"/>
            <a:ext cx="23762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651621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899592" y="22768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1547664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98376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42392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472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620688"/>
            <a:ext cx="7959230" cy="61863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r>
              <a:rPr lang="et-EE" dirty="0" smtClean="0"/>
              <a:t>Algus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63</a:t>
            </a:fld>
            <a:endParaRPr lang="et-EE"/>
          </a:p>
        </p:txBody>
      </p:sp>
      <p:sp>
        <p:nvSpPr>
          <p:cNvPr id="6" name="Ristkülik-viiktekst 5"/>
          <p:cNvSpPr/>
          <p:nvPr/>
        </p:nvSpPr>
        <p:spPr>
          <a:xfrm>
            <a:off x="7053450" y="3260789"/>
            <a:ext cx="1728192" cy="1008112"/>
          </a:xfrm>
          <a:prstGeom prst="wedgeRectCallout">
            <a:avLst>
              <a:gd name="adj1" fmla="val -320885"/>
              <a:gd name="adj2" fmla="val -2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sz="2400" dirty="0" smtClean="0"/>
              <a:t>, mitte </a:t>
            </a:r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Node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istkülik-viiktekst 6"/>
          <p:cNvSpPr/>
          <p:nvPr/>
        </p:nvSpPr>
        <p:spPr>
          <a:xfrm>
            <a:off x="7020272" y="4941168"/>
            <a:ext cx="1728192" cy="1008112"/>
          </a:xfrm>
          <a:prstGeom prst="wedgeRectCallout">
            <a:avLst>
              <a:gd name="adj1" fmla="val -320885"/>
              <a:gd name="adj2" fmla="val -2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sz="2400" dirty="0" smtClean="0"/>
              <a:t>, mitte </a:t>
            </a:r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Node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7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64</a:t>
            </a:fld>
            <a:endParaRPr lang="et-EE"/>
          </a:p>
        </p:txBody>
      </p: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320384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5622" y="113983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0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65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320384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5536" y="101205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6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66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763688" y="486916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320384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95536" y="101205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67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763688" y="486916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57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04360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536" y="101205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9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68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763688" y="486916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57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04360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012056"/>
            <a:ext cx="5626861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lõppu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69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2627" y="1137934"/>
            <a:ext cx="5626861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Ristkülik 26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irgkonnektor 27"/>
          <p:cNvCxnSpPr>
            <a:stCxn id="27" idx="1"/>
            <a:endCxn id="27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stkülik 28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stkülik 30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irgkonnektor 31"/>
          <p:cNvCxnSpPr>
            <a:stCxn id="31" idx="1"/>
            <a:endCxn id="31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4128" y="482978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35" name="Sirge noolkonnektor 34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/>
          <p:nvPr/>
        </p:nvCxnSpPr>
        <p:spPr>
          <a:xfrm>
            <a:off x="6012160" y="512710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41" name="Sirge noolkonnektor 40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92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60339"/>
          </a:xfrm>
        </p:spPr>
        <p:txBody>
          <a:bodyPr/>
          <a:lstStyle/>
          <a:p>
            <a:r>
              <a:rPr lang="et-EE" dirty="0" smtClean="0"/>
              <a:t>Erind (ingl </a:t>
            </a:r>
            <a:r>
              <a:rPr lang="et-EE" i="1" dirty="0" err="1" smtClean="0"/>
              <a:t>exception</a:t>
            </a:r>
            <a:r>
              <a:rPr lang="et-EE" dirty="0"/>
              <a:t>)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7504" y="1129085"/>
            <a:ext cx="8784976" cy="5592389"/>
          </a:xfrm>
        </p:spPr>
        <p:txBody>
          <a:bodyPr>
            <a:normAutofit fontScale="92500" lnSpcReduction="10000"/>
          </a:bodyPr>
          <a:lstStyle/>
          <a:p>
            <a:r>
              <a:rPr lang="et-EE" dirty="0" err="1" smtClean="0"/>
              <a:t>sün</a:t>
            </a:r>
            <a:r>
              <a:rPr lang="et-EE" dirty="0" smtClean="0"/>
              <a:t>. </a:t>
            </a:r>
            <a:r>
              <a:rPr lang="et-EE" i="1" dirty="0" smtClean="0"/>
              <a:t>erandolukord</a:t>
            </a:r>
          </a:p>
          <a:p>
            <a:endParaRPr lang="et-EE" i="1" dirty="0" smtClean="0"/>
          </a:p>
          <a:p>
            <a:r>
              <a:rPr lang="et-EE" dirty="0" smtClean="0"/>
              <a:t>Programmi töö käigus tekkida võiv selline eriolukord, mis ei pruugi tingimata olla saatuslik programmi edasisele täitmisele</a:t>
            </a:r>
          </a:p>
          <a:p>
            <a:endParaRPr lang="en-US" dirty="0" smtClean="0"/>
          </a:p>
          <a:p>
            <a:r>
              <a:rPr lang="et-EE" dirty="0" smtClean="0"/>
              <a:t>Tüüpilisematele juhtudele on olemas vastavad süsteemsed erindiklassid</a:t>
            </a:r>
          </a:p>
          <a:p>
            <a:endParaRPr lang="et-EE" dirty="0" smtClean="0"/>
          </a:p>
          <a:p>
            <a:r>
              <a:rPr lang="et-EE" dirty="0" err="1" smtClean="0"/>
              <a:t>Erindi</a:t>
            </a:r>
            <a:r>
              <a:rPr lang="et-EE" dirty="0" smtClean="0"/>
              <a:t> tekkimisel luuakse vastava </a:t>
            </a:r>
            <a:r>
              <a:rPr lang="et-EE" dirty="0" err="1" smtClean="0"/>
              <a:t>erindiklassi</a:t>
            </a:r>
            <a:r>
              <a:rPr lang="et-EE" dirty="0" smtClean="0"/>
              <a:t> isend, mis on abiks eriolukorda analüüsivas programmiosas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lõppu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70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2627" y="1137934"/>
            <a:ext cx="5626861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200" b="1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Ristkülik 26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irgkonnektor 27"/>
          <p:cNvCxnSpPr>
            <a:stCxn id="27" idx="1"/>
            <a:endCxn id="27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stkülik 28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stkülik 30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irgkonnektor 31"/>
          <p:cNvCxnSpPr>
            <a:stCxn id="31" idx="1"/>
            <a:endCxn id="31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4128" y="482978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35" name="Sirge noolkonnektor 34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/>
          <p:nvPr/>
        </p:nvCxnSpPr>
        <p:spPr>
          <a:xfrm>
            <a:off x="6012160" y="512710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41" name="Sirge noolkonnektor 40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 flipV="1">
            <a:off x="6503937" y="56764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133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lõppu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71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2627" y="1137934"/>
            <a:ext cx="5626861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200" b="1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last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2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Ristkülik 26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irgkonnektor 27"/>
          <p:cNvCxnSpPr>
            <a:stCxn id="27" idx="1"/>
            <a:endCxn id="27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stkülik 28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stkülik 30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irgkonnektor 31"/>
          <p:cNvCxnSpPr>
            <a:stCxn id="31" idx="1"/>
            <a:endCxn id="31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68344" y="4809758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35" name="Sirge noolkonnektor 34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/>
          <p:nvPr/>
        </p:nvCxnSpPr>
        <p:spPr>
          <a:xfrm>
            <a:off x="7956376" y="5107079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41" name="Sirge noolkonnektor 40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 flipV="1">
            <a:off x="6503937" y="56764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5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72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143000"/>
            <a:ext cx="6248827" cy="1446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7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07" y="741762"/>
            <a:ext cx="5626861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temp;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73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0436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10436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2123728" y="48691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48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691680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573016"/>
            <a:ext cx="15841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add(2, o)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29" name="Ristkülik 28"/>
          <p:cNvSpPr/>
          <p:nvPr/>
        </p:nvSpPr>
        <p:spPr>
          <a:xfrm>
            <a:off x="3347864" y="57332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3347864" y="60932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>
            <a:off x="3851920" y="5301208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>
            <a:endCxn id="12" idx="1"/>
          </p:cNvCxnSpPr>
          <p:nvPr/>
        </p:nvCxnSpPr>
        <p:spPr>
          <a:xfrm flipV="1">
            <a:off x="4283968" y="5013176"/>
            <a:ext cx="4320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irge noolkonnektor 44"/>
          <p:cNvCxnSpPr>
            <a:endCxn id="10" idx="0"/>
          </p:cNvCxnSpPr>
          <p:nvPr/>
        </p:nvCxnSpPr>
        <p:spPr>
          <a:xfrm>
            <a:off x="3131840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>
            <a:off x="4427984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27784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67944" y="400506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  <p:cxnSp>
        <p:nvCxnSpPr>
          <p:cNvPr id="51" name="Sirge noolkonnektor 50"/>
          <p:cNvCxnSpPr/>
          <p:nvPr/>
        </p:nvCxnSpPr>
        <p:spPr>
          <a:xfrm>
            <a:off x="1043608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9552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7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9" grpId="0"/>
      <p:bldP spid="50" grpId="0"/>
      <p:bldP spid="52" grpId="0"/>
      <p:bldP spid="52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>
          <a:xfrm>
            <a:off x="2668646" y="91976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668646" y="127980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4540854" y="91976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4540854" y="127980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6558" y="10637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69046" y="10637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cxnSp>
        <p:nvCxnSpPr>
          <p:cNvPr id="19" name="Sirge noolkonnektor 18"/>
          <p:cNvCxnSpPr/>
          <p:nvPr/>
        </p:nvCxnSpPr>
        <p:spPr>
          <a:xfrm flipV="1">
            <a:off x="3748766" y="11357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e noolkonnektor 19"/>
          <p:cNvCxnSpPr/>
          <p:nvPr/>
        </p:nvCxnSpPr>
        <p:spPr>
          <a:xfrm flipV="1">
            <a:off x="5620974" y="11357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876558" y="11357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6355" y="586436"/>
            <a:ext cx="9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current</a:t>
            </a:r>
            <a:endParaRPr lang="et-EE" dirty="0"/>
          </a:p>
        </p:txBody>
      </p:sp>
      <p:sp>
        <p:nvSpPr>
          <p:cNvPr id="27" name="TextBox 26"/>
          <p:cNvSpPr txBox="1"/>
          <p:nvPr/>
        </p:nvSpPr>
        <p:spPr>
          <a:xfrm>
            <a:off x="4612862" y="581653"/>
            <a:ext cx="6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temp</a:t>
            </a:r>
            <a:endParaRPr lang="et-EE" dirty="0"/>
          </a:p>
        </p:txBody>
      </p:sp>
      <p:sp>
        <p:nvSpPr>
          <p:cNvPr id="30" name="Ristkülik 29"/>
          <p:cNvSpPr/>
          <p:nvPr/>
        </p:nvSpPr>
        <p:spPr>
          <a:xfrm>
            <a:off x="2530937" y="262818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irgkonnektor 30"/>
          <p:cNvCxnSpPr>
            <a:stCxn id="30" idx="1"/>
            <a:endCxn id="30" idx="3"/>
          </p:cNvCxnSpPr>
          <p:nvPr/>
        </p:nvCxnSpPr>
        <p:spPr>
          <a:xfrm>
            <a:off x="2530937" y="298822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stkülik 31"/>
          <p:cNvSpPr/>
          <p:nvPr/>
        </p:nvSpPr>
        <p:spPr>
          <a:xfrm>
            <a:off x="4403145" y="262818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irgkonnektor 32"/>
          <p:cNvCxnSpPr>
            <a:stCxn id="32" idx="1"/>
            <a:endCxn id="32" idx="3"/>
          </p:cNvCxnSpPr>
          <p:nvPr/>
        </p:nvCxnSpPr>
        <p:spPr>
          <a:xfrm>
            <a:off x="4403145" y="298822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stkülik 33"/>
          <p:cNvSpPr/>
          <p:nvPr/>
        </p:nvSpPr>
        <p:spPr>
          <a:xfrm>
            <a:off x="3268633" y="353578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irgkonnektor 34"/>
          <p:cNvCxnSpPr>
            <a:stCxn id="34" idx="1"/>
            <a:endCxn id="34" idx="3"/>
          </p:cNvCxnSpPr>
          <p:nvPr/>
        </p:nvCxnSpPr>
        <p:spPr>
          <a:xfrm>
            <a:off x="3268633" y="389582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38849" y="2772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31337" y="2772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cxnSp>
        <p:nvCxnSpPr>
          <p:cNvPr id="38" name="Sirge noolkonnektor 37"/>
          <p:cNvCxnSpPr/>
          <p:nvPr/>
        </p:nvCxnSpPr>
        <p:spPr>
          <a:xfrm>
            <a:off x="3539038" y="3141532"/>
            <a:ext cx="605772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/>
          <p:nvPr/>
        </p:nvCxnSpPr>
        <p:spPr>
          <a:xfrm flipV="1">
            <a:off x="5483265" y="284420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irge noolkonnektor 39"/>
          <p:cNvCxnSpPr/>
          <p:nvPr/>
        </p:nvCxnSpPr>
        <p:spPr>
          <a:xfrm flipV="1">
            <a:off x="1738849" y="284420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68646" y="2294856"/>
            <a:ext cx="9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current</a:t>
            </a:r>
            <a:endParaRPr lang="et-EE" dirty="0"/>
          </a:p>
        </p:txBody>
      </p:sp>
      <p:sp>
        <p:nvSpPr>
          <p:cNvPr id="42" name="TextBox 41"/>
          <p:cNvSpPr txBox="1"/>
          <p:nvPr/>
        </p:nvSpPr>
        <p:spPr>
          <a:xfrm>
            <a:off x="4475153" y="2290073"/>
            <a:ext cx="6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temp</a:t>
            </a:r>
            <a:endParaRPr lang="et-EE" dirty="0"/>
          </a:p>
        </p:txBody>
      </p:sp>
      <p:sp>
        <p:nvSpPr>
          <p:cNvPr id="49" name="Ristkülik 48"/>
          <p:cNvSpPr/>
          <p:nvPr/>
        </p:nvSpPr>
        <p:spPr>
          <a:xfrm>
            <a:off x="2668646" y="5112143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irgkonnektor 49"/>
          <p:cNvCxnSpPr>
            <a:stCxn id="49" idx="1"/>
            <a:endCxn id="49" idx="3"/>
          </p:cNvCxnSpPr>
          <p:nvPr/>
        </p:nvCxnSpPr>
        <p:spPr>
          <a:xfrm>
            <a:off x="2668646" y="5472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stkülik 50"/>
          <p:cNvSpPr/>
          <p:nvPr/>
        </p:nvSpPr>
        <p:spPr>
          <a:xfrm>
            <a:off x="4540854" y="5112143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irgkonnektor 51"/>
          <p:cNvCxnSpPr>
            <a:stCxn id="51" idx="1"/>
            <a:endCxn id="51" idx="3"/>
          </p:cNvCxnSpPr>
          <p:nvPr/>
        </p:nvCxnSpPr>
        <p:spPr>
          <a:xfrm>
            <a:off x="4540854" y="5472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stkülik 52"/>
          <p:cNvSpPr/>
          <p:nvPr/>
        </p:nvSpPr>
        <p:spPr>
          <a:xfrm>
            <a:off x="3391045" y="6044459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irgkonnektor 53"/>
          <p:cNvCxnSpPr>
            <a:stCxn id="53" idx="1"/>
            <a:endCxn id="53" idx="3"/>
          </p:cNvCxnSpPr>
          <p:nvPr/>
        </p:nvCxnSpPr>
        <p:spPr>
          <a:xfrm>
            <a:off x="3391045" y="640449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876558" y="52561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269046" y="52561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cxnSp>
        <p:nvCxnSpPr>
          <p:cNvPr id="57" name="Sirge noolkonnektor 56"/>
          <p:cNvCxnSpPr/>
          <p:nvPr/>
        </p:nvCxnSpPr>
        <p:spPr>
          <a:xfrm>
            <a:off x="3676747" y="5625491"/>
            <a:ext cx="567449" cy="361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irge noolkonnektor 57"/>
          <p:cNvCxnSpPr/>
          <p:nvPr/>
        </p:nvCxnSpPr>
        <p:spPr>
          <a:xfrm flipV="1">
            <a:off x="5620974" y="5328167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irge noolkonnektor 58"/>
          <p:cNvCxnSpPr/>
          <p:nvPr/>
        </p:nvCxnSpPr>
        <p:spPr>
          <a:xfrm flipV="1">
            <a:off x="1876558" y="5328167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06355" y="4778815"/>
            <a:ext cx="9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current</a:t>
            </a:r>
            <a:endParaRPr lang="et-EE" dirty="0"/>
          </a:p>
        </p:txBody>
      </p:sp>
      <p:sp>
        <p:nvSpPr>
          <p:cNvPr id="64" name="TextBox 63"/>
          <p:cNvSpPr txBox="1"/>
          <p:nvPr/>
        </p:nvSpPr>
        <p:spPr>
          <a:xfrm>
            <a:off x="4525827" y="4790047"/>
            <a:ext cx="6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temp</a:t>
            </a:r>
            <a:endParaRPr lang="et-EE" dirty="0"/>
          </a:p>
        </p:txBody>
      </p:sp>
      <p:cxnSp>
        <p:nvCxnSpPr>
          <p:cNvPr id="65" name="Sirge noolkonnektor 64"/>
          <p:cNvCxnSpPr/>
          <p:nvPr/>
        </p:nvCxnSpPr>
        <p:spPr>
          <a:xfrm flipV="1">
            <a:off x="4313208" y="5327439"/>
            <a:ext cx="172314" cy="1257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6336" y="137257"/>
            <a:ext cx="8222088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6336" y="1844790"/>
            <a:ext cx="8222088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4160" y="4351281"/>
            <a:ext cx="8184263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temp;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  <p:bldP spid="16" grpId="0"/>
      <p:bldP spid="26" grpId="0"/>
      <p:bldP spid="27" grpId="0"/>
      <p:bldP spid="30" grpId="0" animBg="1"/>
      <p:bldP spid="32" grpId="0" animBg="1"/>
      <p:bldP spid="34" grpId="0" animBg="1"/>
      <p:bldP spid="36" grpId="0"/>
      <p:bldP spid="37" grpId="0"/>
      <p:bldP spid="41" grpId="0"/>
      <p:bldP spid="42" grpId="0"/>
      <p:bldP spid="49" grpId="0" animBg="1"/>
      <p:bldP spid="51" grpId="0" animBg="1"/>
      <p:bldP spid="53" grpId="0" animBg="1"/>
      <p:bldP spid="55" grpId="0"/>
      <p:bldP spid="56" grpId="0"/>
      <p:bldP spid="60" grpId="0"/>
      <p:bldP spid="64" grpId="0"/>
      <p:bldP spid="3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75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141999"/>
            <a:ext cx="6811480" cy="48936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temp;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8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76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30047" y="1115737"/>
            <a:ext cx="5123518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835696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835696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3707904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3707904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6372200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6372200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53012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4509120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509120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4" name="Sirge noolkonnektor 13"/>
          <p:cNvCxnSpPr/>
          <p:nvPr/>
        </p:nvCxnSpPr>
        <p:spPr>
          <a:xfrm flipV="1">
            <a:off x="2915816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788024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 flipV="1">
            <a:off x="5580112" y="544522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e noolkonnektor 16"/>
          <p:cNvCxnSpPr/>
          <p:nvPr/>
        </p:nvCxnSpPr>
        <p:spPr>
          <a:xfrm>
            <a:off x="2195736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e noolkonnektor 17"/>
          <p:cNvCxnSpPr/>
          <p:nvPr/>
        </p:nvCxnSpPr>
        <p:spPr>
          <a:xfrm>
            <a:off x="7020272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Esimese eemaldamine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77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8722" y="1248651"/>
            <a:ext cx="5123518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835696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835696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3707904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3707904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6372200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6372200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53012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4480992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509120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4" name="Sirge noolkonnektor 13"/>
          <p:cNvCxnSpPr/>
          <p:nvPr/>
        </p:nvCxnSpPr>
        <p:spPr>
          <a:xfrm flipV="1">
            <a:off x="2915816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788024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 flipV="1">
            <a:off x="5580112" y="544522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e noolkonnektor 16"/>
          <p:cNvCxnSpPr/>
          <p:nvPr/>
        </p:nvCxnSpPr>
        <p:spPr>
          <a:xfrm>
            <a:off x="4139952" y="4769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e noolkonnektor 17"/>
          <p:cNvCxnSpPr/>
          <p:nvPr/>
        </p:nvCxnSpPr>
        <p:spPr>
          <a:xfrm>
            <a:off x="7020272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Esimese eemaldamine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5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78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2866" y="1404173"/>
            <a:ext cx="525015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8771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7884368" y="51744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6503937" y="56764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Viimase eemaldamine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61970" y="4811202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previous</a:t>
            </a:r>
            <a:endParaRPr lang="en-US" dirty="0"/>
          </a:p>
        </p:txBody>
      </p:sp>
      <p:cxnSp>
        <p:nvCxnSpPr>
          <p:cNvPr id="24" name="Sirge noolkonnektor 23"/>
          <p:cNvCxnSpPr/>
          <p:nvPr/>
        </p:nvCxnSpPr>
        <p:spPr>
          <a:xfrm>
            <a:off x="6156176" y="5126417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56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79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2866" y="1404173"/>
            <a:ext cx="525015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8771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7884368" y="51744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Viimase eemaldamine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61970" y="4811202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previous</a:t>
            </a:r>
            <a:endParaRPr lang="en-US" dirty="0"/>
          </a:p>
        </p:txBody>
      </p:sp>
      <p:cxnSp>
        <p:nvCxnSpPr>
          <p:cNvPr id="24" name="Sirge noolkonnektor 23"/>
          <p:cNvCxnSpPr/>
          <p:nvPr/>
        </p:nvCxnSpPr>
        <p:spPr>
          <a:xfrm>
            <a:off x="6156176" y="5126417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777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1682" y="44537"/>
            <a:ext cx="8229600" cy="1143000"/>
          </a:xfrm>
        </p:spPr>
        <p:txBody>
          <a:bodyPr/>
          <a:lstStyle/>
          <a:p>
            <a:r>
              <a:rPr lang="et-EE" dirty="0" smtClean="0"/>
              <a:t>Milleks?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06232" y="1187537"/>
            <a:ext cx="8466112" cy="5328592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Kõike ei õnnestu täpselt ette näha</a:t>
            </a:r>
          </a:p>
          <a:p>
            <a:r>
              <a:rPr lang="et-EE" dirty="0" smtClean="0"/>
              <a:t>Ebaootuspärane käitumine</a:t>
            </a:r>
          </a:p>
          <a:p>
            <a:pPr lvl="1"/>
            <a:r>
              <a:rPr lang="et-EE" dirty="0" smtClean="0"/>
              <a:t>ootuspäraselt ebaootuspärane!?</a:t>
            </a:r>
          </a:p>
          <a:p>
            <a:r>
              <a:rPr lang="et-EE" dirty="0" smtClean="0"/>
              <a:t>Kui õnnestub nö. kohapeal lahendada, on tore</a:t>
            </a:r>
          </a:p>
          <a:p>
            <a:pPr lvl="1"/>
            <a:r>
              <a:rPr lang="et-EE" dirty="0" smtClean="0"/>
              <a:t>ei saa</a:t>
            </a:r>
          </a:p>
          <a:p>
            <a:pPr lvl="1"/>
            <a:r>
              <a:rPr lang="et-EE" dirty="0" smtClean="0"/>
              <a:t>pole mõtet</a:t>
            </a:r>
          </a:p>
          <a:p>
            <a:r>
              <a:rPr lang="et-EE" dirty="0" smtClean="0"/>
              <a:t>Ohtlike kohtade analüüsimiseks peab infot koguma </a:t>
            </a:r>
          </a:p>
          <a:p>
            <a:r>
              <a:rPr lang="et-EE" dirty="0" smtClean="0"/>
              <a:t>Selleks, et paremini </a:t>
            </a:r>
          </a:p>
          <a:p>
            <a:pPr lvl="1"/>
            <a:r>
              <a:rPr lang="et-EE" dirty="0" smtClean="0"/>
              <a:t>tagada süsteemi kestev töö</a:t>
            </a:r>
          </a:p>
          <a:p>
            <a:pPr lvl="1"/>
            <a:r>
              <a:rPr lang="et-EE" dirty="0" smtClean="0"/>
              <a:t>hoida andmeid riknemise eest</a:t>
            </a:r>
          </a:p>
          <a:p>
            <a:pPr lvl="1"/>
            <a:endParaRPr lang="et-EE" dirty="0" smtClean="0"/>
          </a:p>
          <a:p>
            <a:endParaRPr lang="et-EE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80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2866" y="1404173"/>
            <a:ext cx="525015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82978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6012160" y="512710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Viimase eemaldamine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5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81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88640"/>
            <a:ext cx="7520007" cy="62478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clear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|| 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removeFirst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sz="20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3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82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326477"/>
            <a:ext cx="6769802" cy="61863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(temp != 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|| 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7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83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313774"/>
            <a:ext cx="6516528" cy="61863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i;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5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84</a:t>
            </a:fld>
            <a:endParaRPr lang="et-E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935276"/>
            <a:ext cx="7520007" cy="501675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t-EE" altLang="et-EE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|| (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t-EE" altLang="et-EE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//asendame esimeseks</a:t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o; 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t-EE" altLang="et-EE" sz="20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//asendame kohale </a:t>
            </a:r>
            <a:r>
              <a:rPr lang="et-EE" altLang="et-EE" sz="20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&lt;=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temp =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t-EE" altLang="et-EE" sz="20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o;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3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85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97" y="203109"/>
            <a:ext cx="9049272" cy="59093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temp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result.append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o;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0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86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1475656" y="5589240"/>
            <a:ext cx="6912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 err="1"/>
              <a:t>MyLinkedList</a:t>
            </a:r>
            <a:r>
              <a:rPr lang="fi-FI" sz="2000" dirty="0"/>
              <a:t>: [</a:t>
            </a:r>
            <a:r>
              <a:rPr lang="fi-FI" sz="2000" dirty="0" err="1"/>
              <a:t>uus</a:t>
            </a:r>
            <a:r>
              <a:rPr lang="fi-FI" sz="2000" dirty="0"/>
              <a:t>, </a:t>
            </a:r>
            <a:r>
              <a:rPr lang="fi-FI" sz="2000" dirty="0" err="1"/>
              <a:t>esimene</a:t>
            </a:r>
            <a:r>
              <a:rPr lang="fi-FI" sz="2000" dirty="0"/>
              <a:t>, </a:t>
            </a:r>
            <a:r>
              <a:rPr lang="fi-FI" sz="2000" dirty="0" err="1"/>
              <a:t>kõige</a:t>
            </a:r>
            <a:r>
              <a:rPr lang="fi-FI" sz="2000" dirty="0"/>
              <a:t> </a:t>
            </a:r>
            <a:r>
              <a:rPr lang="fi-FI" sz="2000" dirty="0" err="1"/>
              <a:t>uuem</a:t>
            </a:r>
            <a:r>
              <a:rPr lang="fi-FI" sz="2000" dirty="0"/>
              <a:t>, teine, kolmas, </a:t>
            </a:r>
            <a:r>
              <a:rPr lang="fi-FI" sz="2000" dirty="0" err="1"/>
              <a:t>neljas</a:t>
            </a:r>
            <a:r>
              <a:rPr lang="fi-FI" sz="2000" dirty="0"/>
              <a:t>]</a:t>
            </a:r>
          </a:p>
          <a:p>
            <a:r>
              <a:rPr lang="fi-FI" sz="2000" dirty="0" err="1"/>
              <a:t>MyLinkedList</a:t>
            </a:r>
            <a:r>
              <a:rPr lang="fi-FI" sz="2000" dirty="0"/>
              <a:t>: [</a:t>
            </a:r>
            <a:r>
              <a:rPr lang="fi-FI" sz="2000" dirty="0" err="1"/>
              <a:t>uus</a:t>
            </a:r>
            <a:r>
              <a:rPr lang="fi-FI" sz="2000" dirty="0"/>
              <a:t>, </a:t>
            </a:r>
            <a:r>
              <a:rPr lang="fi-FI" sz="2000" dirty="0" err="1"/>
              <a:t>kõige</a:t>
            </a:r>
            <a:r>
              <a:rPr lang="fi-FI" sz="2000" dirty="0"/>
              <a:t> </a:t>
            </a:r>
            <a:r>
              <a:rPr lang="fi-FI" sz="2000" dirty="0" err="1"/>
              <a:t>uuem</a:t>
            </a:r>
            <a:r>
              <a:rPr lang="fi-FI" sz="2000" dirty="0"/>
              <a:t>, teine, kolmas, </a:t>
            </a:r>
            <a:r>
              <a:rPr lang="fi-FI" sz="2000" dirty="0" err="1"/>
              <a:t>viies</a:t>
            </a:r>
            <a:r>
              <a:rPr lang="fi-FI" sz="2000" dirty="0"/>
              <a:t>]</a:t>
            </a:r>
          </a:p>
          <a:p>
            <a:r>
              <a:rPr lang="fi-FI" sz="2000" dirty="0" err="1"/>
              <a:t>MyLinkedList</a:t>
            </a:r>
            <a:r>
              <a:rPr lang="fi-FI" sz="2000" dirty="0"/>
              <a:t>: </a:t>
            </a:r>
            <a:r>
              <a:rPr lang="fi-FI" sz="2000" dirty="0" err="1"/>
              <a:t>contains</a:t>
            </a:r>
            <a:r>
              <a:rPr lang="fi-FI" sz="2000" dirty="0"/>
              <a:t> </a:t>
            </a:r>
            <a:r>
              <a:rPr lang="fi-FI" sz="2000" dirty="0" err="1"/>
              <a:t>true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88640"/>
            <a:ext cx="7802136" cy="532453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TestMyLinkedList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"teine"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"kolmas"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"neljas"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"uus"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"kõige uuem"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myll.remove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myll.set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"viies"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myll.contains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"kolmas"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3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Isetehtud listi programm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Küllaltki palju meetodeid </a:t>
            </a:r>
          </a:p>
          <a:p>
            <a:pPr lvl="1"/>
            <a:r>
              <a:rPr lang="et-EE" dirty="0" smtClean="0"/>
              <a:t>osasid loengus ei käsitleta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ogu programm </a:t>
            </a:r>
            <a:r>
              <a:rPr lang="et-EE" dirty="0" err="1" smtClean="0"/>
              <a:t>Moodle’is</a:t>
            </a:r>
            <a:endParaRPr lang="et-EE" dirty="0"/>
          </a:p>
          <a:p>
            <a:r>
              <a:rPr lang="et-EE" dirty="0" smtClean="0"/>
              <a:t>Ise läbi töötada</a:t>
            </a:r>
          </a:p>
          <a:p>
            <a:pPr lvl="1"/>
            <a:r>
              <a:rPr lang="et-EE" dirty="0" smtClean="0"/>
              <a:t>15. loeng </a:t>
            </a:r>
            <a:r>
              <a:rPr lang="et-EE" dirty="0" smtClean="0">
                <a:sym typeface="Wingdings" panose="05000000000000000000" pitchFamily="2" charset="2"/>
              </a:rPr>
              <a:t> eksam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08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Eksamite </a:t>
            </a:r>
            <a:r>
              <a:rPr lang="et-EE" dirty="0" smtClean="0"/>
              <a:t>ajad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27.05 </a:t>
            </a:r>
            <a:r>
              <a:rPr lang="et-EE" dirty="0"/>
              <a:t>kell 16</a:t>
            </a:r>
          </a:p>
          <a:p>
            <a:r>
              <a:rPr lang="et-EE" dirty="0" smtClean="0"/>
              <a:t>04.06 </a:t>
            </a:r>
            <a:r>
              <a:rPr lang="et-EE" dirty="0"/>
              <a:t>kell </a:t>
            </a:r>
            <a:r>
              <a:rPr lang="et-EE" dirty="0" smtClean="0"/>
              <a:t>14</a:t>
            </a:r>
            <a:endParaRPr lang="et-EE" dirty="0"/>
          </a:p>
          <a:p>
            <a:r>
              <a:rPr lang="et-EE" dirty="0" smtClean="0"/>
              <a:t>14.06 </a:t>
            </a:r>
            <a:r>
              <a:rPr lang="et-EE" dirty="0"/>
              <a:t>kell </a:t>
            </a:r>
            <a:r>
              <a:rPr lang="et-EE" dirty="0" smtClean="0"/>
              <a:t>12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7193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t-EE" b="1" dirty="0"/>
              <a:t>Eksamitöö aines </a:t>
            </a:r>
            <a:r>
              <a:rPr lang="et-EE" b="1" i="1" dirty="0"/>
              <a:t>Objektorienteeritud </a:t>
            </a:r>
            <a:r>
              <a:rPr lang="et-EE" b="1" i="1" dirty="0" smtClean="0"/>
              <a:t>programmeerimine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13521" y="1638181"/>
            <a:ext cx="8363272" cy="5074233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Eksam kestab 100 minutit. Ülesanded on paberil ja ka lahendused tuleb kirjutada paberile. Arvutit, materjale jm. kasutada ei ole üldiselt lubatud. Ühel korral siiski on lubatud kuni 7 minuti jooksul selleks ettenähtud kohas kasutada arvutit. Arvutis on lubatud infot otsida. Suhelda ei ole lubatud. 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  <a:p>
            <a:r>
              <a:rPr lang="et-EE" dirty="0"/>
              <a:t>Eksam annab maksimaalselt 35 punkti. Kokkuvõttes positiivse hinde saamiseks peab koguma vähemalt </a:t>
            </a:r>
            <a:r>
              <a:rPr lang="et-EE" dirty="0" smtClean="0"/>
              <a:t>15 </a:t>
            </a:r>
            <a:r>
              <a:rPr lang="et-EE" dirty="0"/>
              <a:t>punkti</a:t>
            </a:r>
            <a:r>
              <a:rPr lang="et-EE" dirty="0" smtClean="0"/>
              <a:t>.</a:t>
            </a:r>
            <a:br>
              <a:rPr lang="et-EE" dirty="0" smtClean="0"/>
            </a:br>
            <a:endParaRPr lang="et-EE" dirty="0"/>
          </a:p>
          <a:p>
            <a:r>
              <a:rPr lang="et-EE" dirty="0"/>
              <a:t>Lahendustes tuleb lisaks lõppvastusele anda selgitusi. Kõrgelt hinnatakse õigeid vastuseid ja selgitusi. Samas omavad väärtust ka selgitused, mis näitavad mõistlikku </a:t>
            </a:r>
            <a:r>
              <a:rPr lang="et-EE" dirty="0" err="1"/>
              <a:t>mitmevahelolekut</a:t>
            </a:r>
            <a:r>
              <a:rPr lang="et-EE" dirty="0"/>
              <a:t>. Võimalikke erinditeateid jms ei pea muidugi kirjutama sõnasõnalt, piisab mõtte edasiandmisest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69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8099"/>
            <a:ext cx="8229600" cy="900621"/>
          </a:xfrm>
        </p:spPr>
        <p:txBody>
          <a:bodyPr/>
          <a:lstStyle/>
          <a:p>
            <a:r>
              <a:rPr lang="et-EE" dirty="0" smtClean="0"/>
              <a:t>Javas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28600" y="1052736"/>
            <a:ext cx="8686800" cy="4752528"/>
          </a:xfrm>
        </p:spPr>
        <p:txBody>
          <a:bodyPr>
            <a:normAutofit/>
          </a:bodyPr>
          <a:lstStyle/>
          <a:p>
            <a:r>
              <a:rPr lang="et-EE" dirty="0" smtClean="0"/>
              <a:t>Tõrked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java.lang.Throwable</a:t>
            </a:r>
            <a:r>
              <a:rPr lang="et-EE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t-EE" dirty="0" smtClean="0"/>
              <a:t>vead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java.lang.Error</a:t>
            </a:r>
            <a:r>
              <a:rPr lang="et-EE" dirty="0" smtClean="0">
                <a:cs typeface="Courier New" pitchFamily="49" charset="0"/>
              </a:rPr>
              <a:t>)</a:t>
            </a:r>
          </a:p>
          <a:p>
            <a:pPr lvl="1"/>
            <a:endParaRPr lang="et-EE" sz="800" dirty="0" smtClean="0">
              <a:cs typeface="Courier New" pitchFamily="49" charset="0"/>
            </a:endParaRPr>
          </a:p>
          <a:p>
            <a:pPr lvl="1"/>
            <a:r>
              <a:rPr lang="et-EE" dirty="0" err="1" smtClean="0"/>
              <a:t>erindid</a:t>
            </a:r>
            <a:r>
              <a:rPr lang="et-EE" dirty="0" smtClean="0"/>
              <a:t>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java.lang.Exception</a:t>
            </a:r>
            <a:r>
              <a:rPr lang="et-EE" dirty="0" smtClean="0">
                <a:cs typeface="Courier New" pitchFamily="49" charset="0"/>
              </a:rPr>
              <a:t>)</a:t>
            </a:r>
          </a:p>
          <a:p>
            <a:pPr lvl="1"/>
            <a:endParaRPr lang="et-EE" sz="8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smtClean="0">
                <a:cs typeface="Courier New" pitchFamily="49" charset="0"/>
              </a:rPr>
              <a:t>mittekontrollitavad (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java.lang.RuntimeException</a:t>
            </a:r>
            <a:r>
              <a:rPr lang="et-EE" dirty="0" smtClean="0">
                <a:cs typeface="Courier New" pitchFamily="49" charset="0"/>
              </a:rPr>
              <a:t>)</a:t>
            </a:r>
          </a:p>
          <a:p>
            <a:pPr lvl="3"/>
            <a:r>
              <a:rPr lang="et-EE" sz="2200" dirty="0" err="1" smtClean="0"/>
              <a:t>m</a:t>
            </a:r>
            <a:r>
              <a:rPr lang="en-US" sz="2200" dirty="0" err="1" smtClean="0"/>
              <a:t>ittekontrollitavaid</a:t>
            </a:r>
            <a:r>
              <a:rPr lang="en-US" sz="2200" dirty="0" smtClean="0"/>
              <a:t> </a:t>
            </a:r>
            <a:r>
              <a:rPr lang="en-US" sz="2200" dirty="0" err="1" smtClean="0"/>
              <a:t>erindeid</a:t>
            </a:r>
            <a:r>
              <a:rPr lang="et-EE" sz="2200" dirty="0" smtClean="0"/>
              <a:t> </a:t>
            </a:r>
            <a:r>
              <a:rPr lang="en-US" sz="2200" dirty="0" err="1" smtClean="0"/>
              <a:t>ei</a:t>
            </a:r>
            <a:r>
              <a:rPr lang="en-US" sz="2200" dirty="0" smtClean="0"/>
              <a:t> </a:t>
            </a:r>
            <a:r>
              <a:rPr lang="en-US" sz="2200" dirty="0"/>
              <a:t>pea </a:t>
            </a:r>
            <a:r>
              <a:rPr lang="en-US" sz="2200" dirty="0" err="1"/>
              <a:t>ise</a:t>
            </a:r>
            <a:r>
              <a:rPr lang="en-US" sz="2200" dirty="0"/>
              <a:t> </a:t>
            </a:r>
            <a:r>
              <a:rPr lang="en-US" sz="2200" dirty="0" err="1"/>
              <a:t>kinni</a:t>
            </a:r>
            <a:r>
              <a:rPr lang="en-US" sz="2200" dirty="0"/>
              <a:t> </a:t>
            </a:r>
            <a:r>
              <a:rPr lang="en-US" sz="2200" dirty="0" err="1" smtClean="0"/>
              <a:t>püüdma</a:t>
            </a:r>
            <a:endParaRPr lang="et-EE" sz="2200" dirty="0" smtClean="0"/>
          </a:p>
          <a:p>
            <a:pPr lvl="3"/>
            <a:endParaRPr lang="et-EE" sz="800" dirty="0" smtClean="0">
              <a:cs typeface="Courier New" pitchFamily="49" charset="0"/>
            </a:endParaRPr>
          </a:p>
          <a:p>
            <a:pPr lvl="2"/>
            <a:r>
              <a:rPr lang="et-EE" dirty="0">
                <a:cs typeface="Courier New" pitchFamily="49" charset="0"/>
              </a:rPr>
              <a:t>k</a:t>
            </a:r>
            <a:r>
              <a:rPr lang="et-EE" dirty="0" smtClean="0">
                <a:cs typeface="Courier New" pitchFamily="49" charset="0"/>
              </a:rPr>
              <a:t>ontrollitavad</a:t>
            </a:r>
          </a:p>
          <a:p>
            <a:pPr lvl="3"/>
            <a:r>
              <a:rPr lang="et-EE" sz="2200" dirty="0" err="1"/>
              <a:t>k</a:t>
            </a:r>
            <a:r>
              <a:rPr lang="en-US" sz="2200" dirty="0" err="1" smtClean="0"/>
              <a:t>ontrollitavad</a:t>
            </a:r>
            <a:r>
              <a:rPr lang="en-US" sz="2200" dirty="0" smtClean="0"/>
              <a:t> </a:t>
            </a:r>
            <a:r>
              <a:rPr lang="en-US" sz="2200" dirty="0" err="1" smtClean="0"/>
              <a:t>erindid</a:t>
            </a:r>
            <a:r>
              <a:rPr lang="en-US" sz="2200" dirty="0" smtClean="0"/>
              <a:t> </a:t>
            </a:r>
            <a:r>
              <a:rPr lang="en-US" sz="2200" dirty="0" err="1" smtClean="0"/>
              <a:t>tuleb</a:t>
            </a:r>
            <a:r>
              <a:rPr lang="en-US" sz="2200" dirty="0" smtClean="0"/>
              <a:t> </a:t>
            </a:r>
            <a:r>
              <a:rPr lang="en-US" sz="2200" dirty="0" err="1" smtClean="0"/>
              <a:t>ise</a:t>
            </a:r>
            <a:r>
              <a:rPr lang="en-US" sz="2200" dirty="0" smtClean="0"/>
              <a:t> </a:t>
            </a:r>
            <a:r>
              <a:rPr lang="en-US" sz="2200" dirty="0" err="1" smtClean="0"/>
              <a:t>kinni</a:t>
            </a:r>
            <a:r>
              <a:rPr lang="en-US" sz="2200" dirty="0" smtClean="0"/>
              <a:t> </a:t>
            </a:r>
            <a:r>
              <a:rPr lang="en-US" sz="2200" dirty="0" err="1" smtClean="0"/>
              <a:t>püüda</a:t>
            </a:r>
            <a:endParaRPr lang="en-US" sz="2200" dirty="0" smtClean="0"/>
          </a:p>
          <a:p>
            <a:endParaRPr lang="en-US" sz="3000" dirty="0"/>
          </a:p>
          <a:p>
            <a:pPr lvl="2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Eksamitööst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Kas </a:t>
            </a:r>
            <a:r>
              <a:rPr lang="et-EE" dirty="0"/>
              <a:t>sellest piisab kui loengumaterjal on selge, või eeldatakse palju ka tänu praktikumidele saadud </a:t>
            </a:r>
            <a:r>
              <a:rPr lang="et-EE" dirty="0" smtClean="0"/>
              <a:t>kogemust?</a:t>
            </a:r>
            <a:endParaRPr lang="et-EE" dirty="0"/>
          </a:p>
          <a:p>
            <a:r>
              <a:rPr lang="et-EE" dirty="0"/>
              <a:t>Samuti võiks ka soovitada mingeid viise, </a:t>
            </a:r>
            <a:r>
              <a:rPr lang="et-EE" dirty="0" smtClean="0"/>
              <a:t>kuidas </a:t>
            </a:r>
            <a:r>
              <a:rPr lang="et-EE" dirty="0"/>
              <a:t>peaks eksamiks </a:t>
            </a:r>
            <a:r>
              <a:rPr lang="et-EE" dirty="0" smtClean="0"/>
              <a:t>õppima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5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9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9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e5075c7d-f37a-4377-8e7b-04feeec57d1b"/>
  <p:tag name="WASPOLLED" val="430B9B55F3DC4EF496BA7E408EDB6CA2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6346E7B37DE4E21807DF8B51628A10B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58[;]74[;]75[;]False[;]0[;][;crlf;]1,93333333333333[;]2[;]0,524933858267454[;]0,275555555555556[;crlf;]13[;]0[;]liiga kiire1[;]liiga kiire[;][;crlf;]54[;]0[;]paras2[;]paras[;][;crlf;]8[;]0[;]liiga aeglane3[;]liiga aeglane[;]"/>
  <p:tag name="HASRESULTS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FE1AB9B1C445ABAE73CCC0ABB186D1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53[;]74[;]71[;]False[;]0[;][;crlf;]2,22535211267606[;]2[;]0,480527383358647[;]0,230906566157508[;crlf;]2[;]0[;]liiga lihtne1[;]liiga lihtne[;][;crlf;]51[;]0[;]parajalt jõukohane2[;]parajalt jõukohane[;][;crlf;]18[;]0[;]liiga keeruline3[;]liiga keeruline[;]"/>
  <p:tag name="HASRESULTS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19BA6C996874F2182E7A6AF001F3A05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1&lt;/valuetype&gt;&#10;                &lt;/answer&gt;&#10;                &lt;answer&gt;&#10;                    &lt;guid&gt;68D2E6E9CE3F48CC9FCFF90F6BAC6708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5[;]71[;]65[;]False[;]35[;][;crlf;]1,46153846153846[;]1[;]0,498518515262143[;]0,248520710059172[;crlf;]35[;]1[;]Jah1[;]Jah[;][;crlf;]30[;]-1[;]Ei2[;]Ei[;]"/>
  <p:tag name="HASRESULTS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17CD1E80D147DB9D25C4179351F5C0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-1&lt;/valuetype&gt;&#10;                &lt;/answer&gt;&#10;                &lt;answer&gt;&#10;                    &lt;guid&gt;68D2E6E9CE3F48CC9FCFF90F6BAC6708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57[;]71[;]57[;]False[;]36[;][;crlf;]1,63157894736842[;]2[;]0,48237638894272[;]0,232686980609418[;crlf;]21[;]-1[;]Jah1[;]Jah[;][;crlf;]36[;]1[;]Ei2[;]Ei[;]"/>
  <p:tag name="HASRESULTS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AE04F12F2A54EFA893832A57F691C16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1&lt;/valuetype&gt;&#10;                &lt;/answer&gt;&#10;                &lt;answer&gt;&#10;                    &lt;guid&gt;68D2E6E9CE3F48CC9FCFF90F6BAC6708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57[;]71[;]57[;]False[;]30[;][;crlf;]1,47368421052632[;]1[;]0,499306998973955[;]0,249307479224377[;crlf;]30[;]1[;]Jah1[;]Jah[;][;crlf;]27[;]-1[;]Ei2[;]Ei[;]"/>
  <p:tag name="HASRESULTS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6E264D3AD004A3599FDBAE09A3B9561&lt;/guid&gt;&#10;            &lt;repollguid&gt;18AB1C73B033490D97267540B9012C05&lt;/repollguid&gt;&#10;            &lt;sourceid&gt;6AD3504C3E56407598664DC02AB0E676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Tere&lt;/answertext&gt;&#10;                    &lt;valuetype&gt;-1&lt;/valuetype&gt;&#10;                &lt;/answer&gt;&#10;                &lt;answer&gt;&#10;                    &lt;guid&gt;68D2E6E9CE3F48CC9FCFF90F6BAC6708&lt;/guid&gt;&#10;                    &lt;answertext&gt;Maailm&lt;/answertext&gt;&#10;                    &lt;valuetype&gt;1&lt;/valuetype&gt;&#10;                &lt;/answer&gt;&#10;                &lt;answer&gt;&#10;                    &lt;guid&gt;924C6E0BC621433C82DF0EC851C82E4D&lt;/guid&gt;&#10;                    &lt;answertext&gt;TereMaailm&lt;/answertext&gt;&#10;                    &lt;valuetype&gt;-1&lt;/valuetype&gt;&#10;                &lt;/answer&gt;&#10;                &lt;answer&gt;&#10;                    &lt;guid&gt;0F172931709344509DBCCD2DD0664E2D&lt;/guid&gt;&#10;                    &lt;answertext&gt;Tere Maailm&lt;/answertext&gt;&#10;                    &lt;valuetype&gt;-1&lt;/valuetype&gt;&#10;                &lt;/answer&gt;&#10;                &lt;answer&gt;&#10;                    &lt;guid&gt;F4E327FBD9F642AC8F3EAB13703A87BA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2[;]72[;]62[;]False[;]43[;][;crlf;]2,69354838709677[;]2[;]1,07145830195112[;]1,14802289281998[;crlf;]0[;]-1[;]Tere1[;]Tere[;][;crlf;]43[;]1[;]Maailm2[;]Maailm[;][;crlf;]0[;]-1[;]TereMaailm3[;]TereMaailm[;][;crlf;]14[;]-1[;]Tere Maailm4[;]Tere Maailm[;][;crlf;]5[;]-1[;]Midagi muud5[;]Midagi muud[;]"/>
  <p:tag name="HASRESULTS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905074097BF4114AC4A974383D6B8B8&lt;/guid&gt;&#10;            &lt;repollguid&gt;18AB1C73B033490D97267540B9012C05&lt;/repollguid&gt;&#10;            &lt;sourceid&gt;6AD3504C3E56407598664DC02AB0E676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A&lt;/answertext&gt;&#10;                    &lt;valuetype&gt;-1&lt;/valuetype&gt;&#10;                &lt;/answer&gt;&#10;                &lt;answer&gt;&#10;                    &lt;guid&gt;68D2E6E9CE3F48CC9FCFF90F6BAC6708&lt;/guid&gt;&#10;                    &lt;answertext&gt;B&lt;/answertext&gt;&#10;                    &lt;valuetype&gt;-1&lt;/valuetype&gt;&#10;                &lt;/answer&gt;&#10;                &lt;answer&gt;&#10;                    &lt;guid&gt;924C6E0BC621433C82DF0EC851C82E4D&lt;/guid&gt;&#10;                    &lt;answertext&gt;AB&lt;/answertext&gt;&#10;                    &lt;valuetype&gt;-1&lt;/valuetype&gt;&#10;                &lt;/answer&gt;&#10;                &lt;answer&gt;&#10;                    &lt;guid&gt;0F172931709344509DBCCD2DD0664E2D&lt;/guid&gt;&#10;                    &lt;answertext&gt;BA&lt;/answertext&gt;&#10;                    &lt;valuetype&gt;1&lt;/valuetype&gt;&#10;                &lt;/answer&gt;&#10;                &lt;answer&gt;&#10;                    &lt;guid&gt;F4E327FBD9F642AC8F3EAB13703A87BA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5[;]72[;]55[;]False[;]42[;][;crlf;]3,63636363636364[;]4[;]0,86052069572358[;]0,740495867768595[;crlf;]1[;]-1[;]A1[;]A[;][;crlf;]9[;]-1[;]B2[;]B[;][;crlf;]1[;]-1[;]AB3[;]AB[;][;crlf;]42[;]1[;]BA4[;]BA[;][;crlf;]2[;]-1[;]Midagi muud5[;]Midagi muud[;]"/>
  <p:tag name="HASRESULTS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5D5F954DD884FE8A3F656618F96B86E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62[;]62[;]85[;]False[;]0[;][;crlf;]3,2[;]3[;]1,51696291008984[;]2,30117647058824[;crlf;]9[;]0[;]0-2 tundi1[;]0-2 tundi[;][;crlf;]19[;]0[;]2-4 tundi2[;]2-4 tundi[;][;crlf;]27[;]0[;]4-6 tundi  3[;]4-6 tundi  [;][;crlf;]18[;]0[;]6-8 tundi4[;]6-8 tundi[;][;crlf;]7[;]0[;]8-10 tundi5[;]8-10 tundi[;][;crlf;]0[;]0[;]10-12 tundi6[;]10-12 tundi[;][;crlf;]3[;]0[;]12-14 tundi7[;]12-14 tundi[;][;crlf;]2[;]0[;]üle 14 tunni8[;]üle 14 tunni[;]"/>
  <p:tag name="HASRESUL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EF96673F5947DC8DF33ABF5E019896&lt;/guid&gt;&#10;            &lt;repollguid&gt;18AB1C73B033490D97267540B9012C05&lt;/repollguid&gt;&#10;            &lt;sourceid&gt;6AD3504C3E56407598664DC02AB0E676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A&lt;/answertext&gt;&#10;                    &lt;valuetype&gt;-1&lt;/valuetype&gt;&#10;                &lt;/answer&gt;&#10;                &lt;answer&gt;&#10;                    &lt;guid&gt;68D2E6E9CE3F48CC9FCFF90F6BAC6708&lt;/guid&gt;&#10;                    &lt;answertext&gt;B&lt;/answertext&gt;&#10;                    &lt;valuetype&gt;-1&lt;/valuetype&gt;&#10;                &lt;/answer&gt;&#10;                &lt;answer&gt;&#10;                    &lt;guid&gt;924C6E0BC621433C82DF0EC851C82E4D&lt;/guid&gt;&#10;                    &lt;answertext&gt;AB&lt;/answertext&gt;&#10;                    &lt;valuetype&gt;-1&lt;/valuetype&gt;&#10;                &lt;/answer&gt;&#10;                &lt;answer&gt;&#10;                    &lt;guid&gt;0F172931709344509DBCCD2DD0664E2D&lt;/guid&gt;&#10;                    &lt;answertext&gt;BA&lt;/answertext&gt;&#10;                    &lt;valuetype&gt;-1&lt;/valuetype&gt;&#10;                &lt;/answer&gt;&#10;                &lt;answer&gt;&#10;                    &lt;guid&gt;F4E327FBD9F642AC8F3EAB13703A87BA&lt;/guid&gt;&#10;                    &lt;answertext&gt;Midagi muu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8[;]73[;]58[;]False[;]5[;][;crlf;]2,32758620689655[;]2[;]0,971808322140824[;]0,944411414982164[;crlf;]5[;]-1[;]A1[;]A[;][;crlf;]40[;]-1[;]B2[;]B[;][;crlf;]7[;]-1[;]AB3[;]AB[;][;crlf;]1[;]-1[;]BA4[;]BA[;][;crlf;]5[;]1[;]Midagi muud5[;]Midagi muud[;]"/>
  <p:tag name="HASRESULTS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B34D91C0D43466C923EB7AF2F96D0E4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1&lt;/valuetype&gt;&#10;                &lt;/answer&gt;&#10;                &lt;answer&gt;&#10;                    &lt;guid&gt;68D2E6E9CE3F48CC9FCFF90F6BAC6708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59[;]73[;]59[;]False[;]39[;][;crlf;]1,33898305084746[;]1[;]0,473364069280303[;]0,224073542085608[;crlf;]39[;]1[;]Jah1[;]Jah[;][;crlf;]20[;]-1[;]Ei2[;]Ei[;]"/>
  <p:tag name="HASRESULTS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1E6CEC13D104D8298ADFE8FB68B8B06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-1&lt;/valuetype&gt;&#10;                &lt;/answer&gt;&#10;                &lt;answer&gt;&#10;                    &lt;guid&gt;68D2E6E9CE3F48CC9FCFF90F6BAC6708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57[;]73[;]57[;]False[;]23[;][;crlf;]1,40350877192982[;]1[;]0,490601103652967[;]0,240689442905509[;crlf;]34[;]-1[;]Jah1[;]Jah[;][;crlf;]23[;]1[;]Ei2[;]Ei[;]"/>
  <p:tag name="HASRESULTS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8A53A5971B44D59A4AC602BF1A9337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-1&lt;/valuetype&gt;&#10;                &lt;/answer&gt;&#10;                &lt;answer&gt;&#10;                    &lt;guid&gt;68D2E6E9CE3F48CC9FCFF90F6BAC6708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54[;]73[;]54[;]False[;]36[;][;crlf;]1,66666666666667[;]2[;]0,471404520791032[;]0,222222222222222[;crlf;]18[;]-1[;]Jah1[;]Jah[;][;crlf;]36[;]1[;]Ei2[;]Ei[;]"/>
  <p:tag name="HASRESULTS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E0CC28EF8F481293F065A6F74BB013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-1&lt;/valuetype&gt;&#10;                &lt;/answer&gt;&#10;                &lt;answer&gt;&#10;                    &lt;guid&gt;68D2E6E9CE3F48CC9FCFF90F6BAC6708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53[;]73[;]53[;]False[;]31[;][;crlf;]1,58490566037736[;]2[;]0,492738296498136[;]0,242791028835885[;crlf;]22[;]-1[;]Jah1[;]Jah[;][;crlf;]31[;]1[;]Ei2[;]Ei[;]"/>
  <p:tag name="HASRESULTS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6497A6FE0DF43A7B890B1B33F4FF742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61[;]65[;]88[;]False[;]0[;][;crlf;]2,73863636363636[;]3[;]0,859364434570665[;]0,738507231404959[;crlf;]1[;]0[;]Isegi ees1[;]Isegi ees[;][;crlf;]41[;]0[;]Täiesti graafikus2[;]Täiesti graafikus[;][;crlf;]29[;]0[;]Veidi maas, aga saan ise hakkama  3[;]Veidi maas, aga saan ise hakkama  [;][;crlf;]14[;]0[;]Kõvasti maas, vajan abi4[;]Kõvasti maas, vajan abi[;][;crlf;]3[;]0[;]Ei oska öelda5[;]Ei oska öelda[;]"/>
  <p:tag name="HASRESULTS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3226CEE998A455F9B01C77C3C53706B&lt;/guid&gt;&#10;            &lt;repollguid&gt;18AB1C73B033490D97267540B9012C05&lt;/repollguid&gt;&#10;            &lt;sourceid&gt;6AD3504C3E56407598664DC02AB0E67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Jah&lt;/answertext&gt;&#10;                    &lt;valuetype&gt;1&lt;/valuetype&gt;&#10;                &lt;/answer&gt;&#10;                &lt;answer&gt;&#10;                    &lt;guid&gt;68D2E6E9CE3F48CC9FCFF90F6BAC6708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51[;]73[;]51[;]False[;]41[;][;crlf;]1,19607843137255[;]1[;]0,397028563359149[;]0,15763168012303[;crlf;]41[;]1[;]Jah1[;]Jah[;][;crlf;]10[;]-1[;]Ei2[;]Ei[;]"/>
  <p:tag name="HASRESULTS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531A37A3DB545F4928DD04C1B379D49&lt;/guid&gt;&#10;            &lt;repollguid&gt;18AB1C73B033490D97267540B9012C05&lt;/repollguid&gt;&#10;            &lt;sourceid&gt;6AD3504C3E56407598664DC02AB0E676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0&lt;/answertext&gt;&#10;                    &lt;valuetype&gt;-1&lt;/valuetype&gt;&#10;                &lt;/answer&gt;&#10;                &lt;answer&gt;&#10;                    &lt;guid&gt;68D2E6E9CE3F48CC9FCFF90F6BAC6708&lt;/guid&gt;&#10;                    &lt;answertext&gt;-5&lt;/answertext&gt;&#10;                    &lt;valuetype&gt;-1&lt;/valuetype&gt;&#10;                &lt;/answer&gt;&#10;                &lt;answer&gt;&#10;                    &lt;guid&gt;924C6E0BC621433C82DF0EC851C82E4D&lt;/guid&gt;&#10;                    &lt;answertext&gt;10&lt;/answertext&gt;&#10;                    &lt;valuetype&gt;-1&lt;/valuetype&gt;&#10;                &lt;/answer&gt;&#10;                &lt;answer&gt;&#10;                    &lt;guid&gt;0F172931709344509DBCCD2DD0664E2D&lt;/guid&gt;&#10;                    &lt;answertext&gt;0-10&lt;/answertext&gt;&#10;                    &lt;valuetype&gt;-1&lt;/valuetype&gt;&#10;                &lt;/answer&gt;&#10;                &lt;answer&gt;&#10;                    &lt;guid&gt;8D9E2B059A7C4356A72849E819C72545&lt;/guid&gt;&#10;                    &lt;answertext&gt;Midagi muud&lt;/answertext&gt;&#10;                    &lt;valuetype&gt;-1&lt;/valuetype&gt;&#10;                &lt;/answer&gt;&#10;                &lt;answer&gt;&#10;                    &lt;guid&gt;DC66B4C9704D4617AC22CF17FEE1BC7D&lt;/guid&gt;&#10;                    &lt;answertext&gt;Veatead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0[;]74[;]60[;]False[;]12[;][;crlf;]3,78333333333333[;]4[;]1,79899663392928[;]3,23638888888889[;crlf;]15[;]-1[;]01[;]0[;][;crlf;]1[;]-1[;]-52[;]-5[;][;crlf;]0[;]-1[;]103[;]10[;][;crlf;]22[;]-1[;]0-104[;]0-10[;][;crlf;]10[;]-1[;]Midagi muud5[;]Midagi muud[;][;crlf;]12[;]1[;]Veateade6[;]Veateade[;]"/>
  <p:tag name="HASRESULTS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GUID" val="F98FCD3606A8480CA228EEE286690193"/>
  <p:tag name="SLIDEORDER" val="51"/>
  <p:tag name="ANSWERSALIAS" val="A|smicln|B|smicln| B|smicln|B A|smicln|Midagi muud"/>
  <p:tag name="VALUES" val="Incorrect|smicln|Incorrect|smicln|Incorrect|smicln|Incorrect|smicln|Correct"/>
  <p:tag name="RESPONSESGATHERED" val="True"/>
  <p:tag name="TOTALRESPONSES" val="65"/>
  <p:tag name="RESPONSECOUNT" val="65"/>
  <p:tag name="SLICED" val="False"/>
  <p:tag name="RESPONSES" val="4;1;5;2;5;5;5;5;-;5;5;-;2;2;5;2;5;5;5;-;5;2;-;5;-;5;5;5;5;1;5;5;-;5;3;5;-;5;5;5;-;5;5;2;4;5;5;2;-;2;5;-;2;5;5;2;2;5;5;4;4;5;-;5;-;5;5;5;-;-;4;5;-;-;5;5;5;2;3;5;5;-;"/>
  <p:tag name="CHARTSTRINGSTD" val="2 12 2 5 44"/>
  <p:tag name="CHARTSTRINGREV" val="44 5 2 12 2"/>
  <p:tag name="CHARTSTRINGSTDPER" val="0,0307692307692308 0,184615384615385 0,0307692307692308 0,0769230769230769 0,676923076923077"/>
  <p:tag name="CHARTSTRINGREVPER" val="0,676923076923077 0,0769230769230769 0,0307692307692308 0,184615384615385 0,030769230769230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1005BB0F3794D99A60BC832AEBDC1C7&lt;/guid&gt;&#10;        &lt;description /&gt;&#10;        &lt;date&gt;4/17/2017 12:55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E88DCDA4BF243468FB2D55136A63750&lt;/guid&gt;&#10;            &lt;repollguid&gt;18AB1C73B033490D97267540B9012C05&lt;/repollguid&gt;&#10;            &lt;sourceid&gt;6AD3504C3E56407598664DC02AB0E676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7B046C5B20A470FACFFEC18660C1D45&lt;/guid&gt;&#10;                    &lt;answertext&gt;0&lt;/answertext&gt;&#10;                    &lt;valuetype&gt;-1&lt;/valuetype&gt;&#10;                &lt;/answer&gt;&#10;                &lt;answer&gt;&#10;                    &lt;guid&gt;68D2E6E9CE3F48CC9FCFF90F6BAC6708&lt;/guid&gt;&#10;                    &lt;answertext&gt;-5&lt;/answertext&gt;&#10;                    &lt;valuetype&gt;-1&lt;/valuetype&gt;&#10;                &lt;/answer&gt;&#10;                &lt;answer&gt;&#10;                    &lt;guid&gt;924C6E0BC621433C82DF0EC851C82E4D&lt;/guid&gt;&#10;                    &lt;answertext&gt;10&lt;/answertext&gt;&#10;                    &lt;valuetype&gt;-1&lt;/valuetype&gt;&#10;                &lt;/answer&gt;&#10;                &lt;answer&gt;&#10;                    &lt;guid&gt;0F172931709344509DBCCD2DD0664E2D&lt;/guid&gt;&#10;                    &lt;answertext&gt;0-10&lt;/answertext&gt;&#10;                    &lt;valuetype&gt;1&lt;/valuetype&gt;&#10;                &lt;/answer&gt;&#10;                &lt;answer&gt;&#10;                    &lt;guid&gt;8D9E2B059A7C4356A72849E819C72545&lt;/guid&gt;&#10;                    &lt;answertext&gt;Midagi muud&lt;/answertext&gt;&#10;                    &lt;valuetype&gt;-1&lt;/valuetype&gt;&#10;                &lt;/answer&gt;&#10;                &lt;answer&gt;&#10;                    &lt;guid&gt;18D7D1FEDA514E83A1A1F40C85BC2939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7[;]74[;]57[;]False[;]31[;][;crlf;]3,91228070175439[;]4[;]1,3544041449557[;]1,83441058787319[;crlf;]8[;]-1[;]01[;]0[;][;crlf;]0[;]-1[;]-52[;]-5[;][;crlf;]2[;]-1[;]103[;]10[;][;crlf;]31[;]1[;]0-104[;]0-10[;][;crlf;]11[;]-1[;]Midagi muud5[;]Midagi muud[;][;crlf;]5[;]-1[;]Veateade6[;]Veateade[;]"/>
  <p:tag name="HASRESULTS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24"/>
  <p:tag name="BULLETTYPE" val="ppBulletArabicPeriod"/>
  <p:tag name="ANSWERTEXT" val="A&#10;B&#10;B&#10;BA&#10;Midagi muud"/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18729</TotalTime>
  <Words>1937</Words>
  <Application>Microsoft Office PowerPoint</Application>
  <PresentationFormat>Ekraaniseanss (4:3)</PresentationFormat>
  <Paragraphs>844</Paragraphs>
  <Slides>93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93</vt:i4>
      </vt:variant>
    </vt:vector>
  </HeadingPairs>
  <TitlesOfParts>
    <vt:vector size="99" baseType="lpstr">
      <vt:lpstr>Consolas</vt:lpstr>
      <vt:lpstr>Arial</vt:lpstr>
      <vt:lpstr>Wingdings</vt:lpstr>
      <vt:lpstr>Courier New</vt:lpstr>
      <vt:lpstr>Calibri</vt:lpstr>
      <vt:lpstr>Tarkvarakomplekti Office kujundus</vt:lpstr>
      <vt:lpstr>Objektorienteeritud programmeerimine</vt:lpstr>
      <vt:lpstr>Eelmisel nädalal</vt:lpstr>
      <vt:lpstr>Umbes mitu tundi tegelesite eelmisel nädalal selle ainega (loeng+praktikum+iseseisvalt)? </vt:lpstr>
      <vt:lpstr>Kuivõrd olete selle ainega graafikus? </vt:lpstr>
      <vt:lpstr>Täna</vt:lpstr>
      <vt:lpstr>Eestikeelne terminoloogia</vt:lpstr>
      <vt:lpstr>Erind (ingl exception)</vt:lpstr>
      <vt:lpstr>Milleks?</vt:lpstr>
      <vt:lpstr>Javas</vt:lpstr>
      <vt:lpstr>PowerPointi esitlus</vt:lpstr>
      <vt:lpstr>Mida erindi kohta teada saame?</vt:lpstr>
      <vt:lpstr>Eriolukorra lahendamine</vt:lpstr>
      <vt:lpstr>Katsendidirektiiv</vt:lpstr>
      <vt:lpstr>Kas kompileerub?</vt:lpstr>
      <vt:lpstr>Kas kompileerub?</vt:lpstr>
      <vt:lpstr>Kas kompileerub?</vt:lpstr>
      <vt:lpstr>Mis ilmub ekraanile?</vt:lpstr>
      <vt:lpstr>Erandolukorras</vt:lpstr>
      <vt:lpstr>Katsendidirektiiv (voo sulgemisega)</vt:lpstr>
      <vt:lpstr>Katsendidirektiiv (voo sulgemisega)</vt:lpstr>
      <vt:lpstr>Katsendidirektiivid üksteise sees</vt:lpstr>
      <vt:lpstr>Mis ilmub ekraanile?</vt:lpstr>
      <vt:lpstr>Edasi erinditest</vt:lpstr>
      <vt:lpstr>Saame ise erindeid seada</vt:lpstr>
      <vt:lpstr>PowerPointi esitlus</vt:lpstr>
      <vt:lpstr>PowerPointi esitlus</vt:lpstr>
      <vt:lpstr>Edasi suunata</vt:lpstr>
      <vt:lpstr>Mis ilmub ekraanile?</vt:lpstr>
      <vt:lpstr>throw ja throws vahe</vt:lpstr>
      <vt:lpstr>Ise luua erindiklass</vt:lpstr>
      <vt:lpstr>PowerPointi esitlus</vt:lpstr>
      <vt:lpstr>PowerPointi esitlus</vt:lpstr>
      <vt:lpstr>Aheldatud erindid</vt:lpstr>
      <vt:lpstr>PowerPointi esitlus</vt:lpstr>
      <vt:lpstr>PowerPointi esitlus</vt:lpstr>
      <vt:lpstr>Tõend</vt:lpstr>
      <vt:lpstr>PowerPointi esitlus</vt:lpstr>
      <vt:lpstr>Kas kompileerub?</vt:lpstr>
      <vt:lpstr>Kas kompileerub?</vt:lpstr>
      <vt:lpstr>Kas kompileerub?</vt:lpstr>
      <vt:lpstr>Kas kompileerub?</vt:lpstr>
      <vt:lpstr>Kas kompileerub?</vt:lpstr>
      <vt:lpstr>Mis ilmub ekraanile?</vt:lpstr>
      <vt:lpstr>Mis ilmub ekraanile?</vt:lpstr>
      <vt:lpstr>Mõned mured</vt:lpstr>
      <vt:lpstr>Kus töödelda?</vt:lpstr>
      <vt:lpstr>Uusi võtmesõnu</vt:lpstr>
      <vt:lpstr>Andmestruktuur</vt:lpstr>
      <vt:lpstr>Massiiv</vt:lpstr>
      <vt:lpstr>Dünaamilised andmestruktuurid</vt:lpstr>
      <vt:lpstr>List</vt:lpstr>
      <vt:lpstr>Ise teha või olemasolevat kasutada?</vt:lpstr>
      <vt:lpstr>Teeme ise! List</vt:lpstr>
      <vt:lpstr>Ahela abil</vt:lpstr>
      <vt:lpstr>Liides</vt:lpstr>
      <vt:lpstr>Abstraktne klass</vt:lpstr>
      <vt:lpstr>Abstraktne klass (järg)</vt:lpstr>
      <vt:lpstr>List lihtahelana</vt:lpstr>
      <vt:lpstr>Tipu vahelepanek</vt:lpstr>
      <vt:lpstr>Tipu vahelepanek</vt:lpstr>
      <vt:lpstr>Tipu eemaldamine</vt:lpstr>
      <vt:lpstr>Tipu eemaldamine</vt:lpstr>
      <vt:lpstr>Algus</vt:lpstr>
      <vt:lpstr>Uus tipp algusesse</vt:lpstr>
      <vt:lpstr>Uus tipp algusesse</vt:lpstr>
      <vt:lpstr>Uus tipp algusesse</vt:lpstr>
      <vt:lpstr>Uus tipp algusesse</vt:lpstr>
      <vt:lpstr>Uus tipp algusesse</vt:lpstr>
      <vt:lpstr>Uus tipp lõppu</vt:lpstr>
      <vt:lpstr>Uus tipp lõppu</vt:lpstr>
      <vt:lpstr>Uus tipp lõppu</vt:lpstr>
      <vt:lpstr>Uus tipp</vt:lpstr>
      <vt:lpstr>Uus tipp</vt:lpstr>
      <vt:lpstr>PowerPointi esitlus</vt:lpstr>
      <vt:lpstr>Uus tipp</vt:lpstr>
      <vt:lpstr>Esimese eemaldamine</vt:lpstr>
      <vt:lpstr>Esimese eemaldamine</vt:lpstr>
      <vt:lpstr>Viimase eemaldamine</vt:lpstr>
      <vt:lpstr>Viimase eemaldamine</vt:lpstr>
      <vt:lpstr>Viimase eemaldamine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Isetehtud listi programm</vt:lpstr>
      <vt:lpstr>Eksamite ajad</vt:lpstr>
      <vt:lpstr>Eksamitöö aines Objektorienteeritud programmeerimine</vt:lpstr>
      <vt:lpstr>Eksamitööst</vt:lpstr>
      <vt:lpstr>Loengu tempo oli</vt:lpstr>
      <vt:lpstr>Materjal tundus 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1726</cp:revision>
  <cp:lastPrinted>2019-04-22T08:26:54Z</cp:lastPrinted>
  <dcterms:created xsi:type="dcterms:W3CDTF">2012-02-16T12:14:12Z</dcterms:created>
  <dcterms:modified xsi:type="dcterms:W3CDTF">2019-04-22T11:42:27Z</dcterms:modified>
</cp:coreProperties>
</file>