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1093" r:id="rId2"/>
    <p:sldId id="258" r:id="rId3"/>
    <p:sldId id="1091" r:id="rId4"/>
    <p:sldId id="1092" r:id="rId5"/>
    <p:sldId id="505" r:id="rId6"/>
    <p:sldId id="1087" r:id="rId7"/>
    <p:sldId id="1094" r:id="rId8"/>
    <p:sldId id="1095" r:id="rId9"/>
    <p:sldId id="1084" r:id="rId10"/>
    <p:sldId id="1096" r:id="rId11"/>
    <p:sldId id="1097" r:id="rId12"/>
    <p:sldId id="1098" r:id="rId13"/>
    <p:sldId id="1099" r:id="rId14"/>
    <p:sldId id="1100" r:id="rId15"/>
    <p:sldId id="1101" r:id="rId16"/>
    <p:sldId id="1102" r:id="rId17"/>
    <p:sldId id="1103" r:id="rId18"/>
    <p:sldId id="1104" r:id="rId19"/>
    <p:sldId id="1105" r:id="rId20"/>
    <p:sldId id="1106" r:id="rId21"/>
    <p:sldId id="1107" r:id="rId22"/>
    <p:sldId id="1108" r:id="rId23"/>
    <p:sldId id="1109" r:id="rId24"/>
    <p:sldId id="1110" r:id="rId25"/>
    <p:sldId id="1111" r:id="rId26"/>
    <p:sldId id="1112" r:id="rId27"/>
    <p:sldId id="1113" r:id="rId28"/>
    <p:sldId id="1114" r:id="rId29"/>
    <p:sldId id="1115" r:id="rId30"/>
    <p:sldId id="1116" r:id="rId31"/>
    <p:sldId id="1228" r:id="rId32"/>
    <p:sldId id="1229" r:id="rId33"/>
    <p:sldId id="1230" r:id="rId34"/>
    <p:sldId id="1231" r:id="rId35"/>
    <p:sldId id="1232" r:id="rId36"/>
    <p:sldId id="1118" r:id="rId37"/>
    <p:sldId id="1119" r:id="rId38"/>
    <p:sldId id="1120" r:id="rId39"/>
    <p:sldId id="1121" r:id="rId40"/>
    <p:sldId id="1122" r:id="rId41"/>
    <p:sldId id="1123" r:id="rId42"/>
    <p:sldId id="1124" r:id="rId43"/>
    <p:sldId id="1138" r:id="rId44"/>
    <p:sldId id="1125" r:id="rId45"/>
    <p:sldId id="1126" r:id="rId46"/>
    <p:sldId id="1127" r:id="rId47"/>
    <p:sldId id="1128" r:id="rId48"/>
    <p:sldId id="1139" r:id="rId49"/>
    <p:sldId id="1140" r:id="rId50"/>
    <p:sldId id="1141" r:id="rId51"/>
    <p:sldId id="1142" r:id="rId52"/>
    <p:sldId id="1143" r:id="rId53"/>
    <p:sldId id="1129" r:id="rId54"/>
    <p:sldId id="1130" r:id="rId55"/>
    <p:sldId id="1131" r:id="rId56"/>
    <p:sldId id="1132" r:id="rId57"/>
    <p:sldId id="1133" r:id="rId58"/>
    <p:sldId id="971" r:id="rId59"/>
    <p:sldId id="977" r:id="rId60"/>
    <p:sldId id="1166" r:id="rId61"/>
    <p:sldId id="1135" r:id="rId62"/>
    <p:sldId id="1164" r:id="rId63"/>
    <p:sldId id="1168" r:id="rId64"/>
    <p:sldId id="1169" r:id="rId65"/>
    <p:sldId id="1146" r:id="rId66"/>
    <p:sldId id="1170" r:id="rId67"/>
    <p:sldId id="1167" r:id="rId68"/>
    <p:sldId id="1172" r:id="rId69"/>
    <p:sldId id="1171" r:id="rId70"/>
    <p:sldId id="1173" r:id="rId71"/>
    <p:sldId id="1174" r:id="rId72"/>
    <p:sldId id="1203" r:id="rId73"/>
    <p:sldId id="1204" r:id="rId74"/>
    <p:sldId id="1191" r:id="rId75"/>
    <p:sldId id="1192" r:id="rId76"/>
    <p:sldId id="1196" r:id="rId77"/>
    <p:sldId id="1193" r:id="rId78"/>
    <p:sldId id="1149" r:id="rId79"/>
    <p:sldId id="1150" r:id="rId80"/>
    <p:sldId id="1151" r:id="rId81"/>
    <p:sldId id="1152" r:id="rId82"/>
    <p:sldId id="1226" r:id="rId83"/>
    <p:sldId id="1227" r:id="rId84"/>
    <p:sldId id="1201" r:id="rId85"/>
    <p:sldId id="1202" r:id="rId86"/>
    <p:sldId id="1199" r:id="rId87"/>
    <p:sldId id="1190" r:id="rId88"/>
    <p:sldId id="1194" r:id="rId89"/>
    <p:sldId id="1205" r:id="rId90"/>
    <p:sldId id="1195" r:id="rId91"/>
    <p:sldId id="1206" r:id="rId92"/>
    <p:sldId id="1200" r:id="rId93"/>
    <p:sldId id="1207" r:id="rId94"/>
    <p:sldId id="1208" r:id="rId95"/>
    <p:sldId id="1209" r:id="rId96"/>
    <p:sldId id="975" r:id="rId97"/>
    <p:sldId id="1210" r:id="rId98"/>
    <p:sldId id="1211" r:id="rId99"/>
    <p:sldId id="1212" r:id="rId100"/>
    <p:sldId id="1213" r:id="rId101"/>
    <p:sldId id="1214" r:id="rId102"/>
    <p:sldId id="1215" r:id="rId103"/>
    <p:sldId id="1216" r:id="rId104"/>
    <p:sldId id="1217" r:id="rId105"/>
    <p:sldId id="1032" r:id="rId106"/>
    <p:sldId id="1037" r:id="rId107"/>
    <p:sldId id="1035" r:id="rId108"/>
    <p:sldId id="1136" r:id="rId109"/>
    <p:sldId id="1137" r:id="rId110"/>
    <p:sldId id="591" r:id="rId111"/>
  </p:sldIdLst>
  <p:sldSz cx="9144000" cy="6858000" type="screen4x3"/>
  <p:notesSz cx="6794500" cy="9906000"/>
  <p:embeddedFontLst>
    <p:embeddedFont>
      <p:font typeface="Calibri" panose="020F0502020204030204" pitchFamily="34" charset="0"/>
      <p:regular r:id="rId114"/>
      <p:bold r:id="rId115"/>
      <p:italic r:id="rId116"/>
      <p:boldItalic r:id="rId117"/>
    </p:embeddedFont>
    <p:embeddedFont>
      <p:font typeface="Consolas" panose="020B0609020204030204" pitchFamily="49" charset="0"/>
      <p:regular r:id="rId118"/>
      <p:bold r:id="rId119"/>
      <p:italic r:id="rId120"/>
      <p:boldItalic r:id="rId121"/>
    </p:embeddedFont>
  </p:embeddedFontLst>
  <p:custDataLst>
    <p:tags r:id="rId122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00FF"/>
    <a:srgbClr val="8181FF"/>
    <a:srgbClr val="BBBBBB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 autoAdjust="0"/>
    <p:restoredTop sz="91715" autoAdjust="0"/>
  </p:normalViewPr>
  <p:slideViewPr>
    <p:cSldViewPr>
      <p:cViewPr varScale="1">
        <p:scale>
          <a:sx n="107" d="100"/>
          <a:sy n="107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118" Type="http://schemas.openxmlformats.org/officeDocument/2006/relationships/font" Target="fonts/font5.fntdata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font" Target="fonts/font3.fntdata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font" Target="fonts/font1.fntdata"/><Relationship Id="rId119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7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971" tIns="45986" rIns="91971" bIns="45986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971" tIns="45986" rIns="91971" bIns="45986" rtlCol="0"/>
          <a:lstStyle>
            <a:lvl1pPr algn="r">
              <a:defRPr sz="1200"/>
            </a:lvl1pPr>
          </a:lstStyle>
          <a:p>
            <a:fld id="{EC9D701A-6105-4CB8-87BE-EF516143980F}" type="datetimeFigureOut">
              <a:rPr lang="et-EE" smtClean="0"/>
              <a:t>29.04.2019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971" tIns="45986" rIns="91971" bIns="45986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8645" y="9408982"/>
            <a:ext cx="2944283" cy="497019"/>
          </a:xfrm>
          <a:prstGeom prst="rect">
            <a:avLst/>
          </a:prstGeom>
        </p:spPr>
        <p:txBody>
          <a:bodyPr vert="horz" lIns="91971" tIns="45986" rIns="91971" bIns="45986" rtlCol="0" anchor="b"/>
          <a:lstStyle>
            <a:lvl1pPr algn="r">
              <a:defRPr sz="1200"/>
            </a:lvl1pPr>
          </a:lstStyle>
          <a:p>
            <a:fld id="{012A8B75-B532-4B34-A5E0-389DC2BEFF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223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971" tIns="45986" rIns="91971" bIns="45986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971" tIns="45986" rIns="91971" bIns="45986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29.04.2019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1" tIns="45986" rIns="91971" bIns="45986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1971" tIns="45986" rIns="91971" bIns="45986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971" tIns="45986" rIns="91971" bIns="45986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971" tIns="45986" rIns="91971" bIns="45986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43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032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96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858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07B3-BD77-4140-BF1D-94AA56872A87}" type="datetime1">
              <a:rPr lang="et-EE" smtClean="0"/>
              <a:t>29.04.2019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883F-A6B2-488E-9A1D-C2C0C0948007}" type="datetime1">
              <a:rPr lang="et-EE" smtClean="0"/>
              <a:t>29.04.2019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1D34-59BA-410F-9109-6CFA6A997512}" type="datetime1">
              <a:rPr lang="et-EE" smtClean="0"/>
              <a:t>29.04.2019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2E50-1552-473B-8D41-709518667127}" type="datetime1">
              <a:rPr lang="et-EE" smtClean="0"/>
              <a:t>29.04.2019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7E3-98CC-40DF-B8BA-D1F8665A70CF}" type="datetime1">
              <a:rPr lang="et-EE" smtClean="0"/>
              <a:t>29.04.2019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A344-0CDF-4874-B065-8810F0C05755}" type="datetime1">
              <a:rPr lang="et-EE" smtClean="0"/>
              <a:t>29.04.2019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B40-6B79-4C71-AA6F-6099FAA07930}" type="datetime1">
              <a:rPr lang="et-EE" smtClean="0"/>
              <a:t>29.04.2019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2634C-C0DF-4D17-8312-E90C838ED0A6}" type="datetime1">
              <a:rPr lang="et-EE" smtClean="0"/>
              <a:t>29.04.2019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A9C-E947-474C-9A70-64349A8397F8}" type="datetime1">
              <a:rPr lang="et-EE" smtClean="0"/>
              <a:t>29.04.2019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B653-C9F7-47B3-90E1-40F03163E9EC}" type="datetime1">
              <a:rPr lang="et-EE" smtClean="0"/>
              <a:t>29.04.2019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0CBF-5564-46FD-908D-B8D0AECDB9C0}" type="datetime1">
              <a:rPr lang="et-EE" smtClean="0"/>
              <a:t>29.04.2019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25DE-4384-4057-9F64-08C7C7C9D561}" type="datetime1">
              <a:rPr lang="et-EE" smtClean="0"/>
              <a:t>29.04.2019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662C-095A-4201-97BE-A76D7CA6F84A}" type="datetime1">
              <a:rPr lang="et-EE" smtClean="0"/>
              <a:t>29.04.2019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java/generics/erasur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lang/UnsupportedOperationException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collections/intro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3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en/java/javase/11/docs/api/java.base/java/util/Collection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Lis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hyperlink" Target="https://docs.oracle.com/en/java/javase/11/docs/api/java.base/java/util/LinkedList.html" TargetMode="External"/><Relationship Id="rId4" Type="http://schemas.openxmlformats.org/officeDocument/2006/relationships/hyperlink" Target="https://docs.oracle.com/en/java/javase/11/docs/api/java.base/java/util/ArrayList.html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Se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hyperlink" Target="https://docs.oracle.com/en/java/javase/11/docs/api/java.base/java/util/LinkedHashSet.html" TargetMode="External"/><Relationship Id="rId4" Type="http://schemas.openxmlformats.org/officeDocument/2006/relationships/hyperlink" Target="https://docs.oracle.com/en/java/javase/11/docs/api/java.base/java/util/HashSet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SortedSe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hyperlink" Target="https://docs.oracle.com/en/java/javase/11/docs/api/java.base/java/util/TreeSet.html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Queu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hyperlink" Target="https://docs.oracle.com/en/java/javase/11/docs/api/java.base/java/util/LinkedList.html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Dequ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hyperlink" Target="https://docs.oracle.com/en/java/javase/11/docs/api/java.base/java/util/ArrayDeque.html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1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collections/intro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../media/image3.gi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Map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5" Type="http://schemas.openxmlformats.org/officeDocument/2006/relationships/hyperlink" Target="https://docs.oracle.com/en/java/javase/11/docs/api/java.base/java/util/LinkedHashMap.html" TargetMode="External"/><Relationship Id="rId4" Type="http://schemas.openxmlformats.org/officeDocument/2006/relationships/hyperlink" Target="https://docs.oracle.com/en/java/javase/11/docs/api/java.base/java/util/HashMap.html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SortedMap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hyperlink" Target="https://docs.oracle.com/en/java/javase/11/docs/api/java.base/java/util/TreeMap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1.wmf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java/generic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12. loeng, 29. aprill</a:t>
            </a:r>
          </a:p>
          <a:p>
            <a:endParaRPr lang="et-EE" dirty="0" smtClean="0"/>
          </a:p>
          <a:p>
            <a:r>
              <a:rPr lang="et-EE" dirty="0" smtClean="0"/>
              <a:t>Marina Lepp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78098"/>
          </a:xfrm>
        </p:spPr>
        <p:txBody>
          <a:bodyPr/>
          <a:lstStyle/>
          <a:p>
            <a:r>
              <a:rPr lang="et-EE" dirty="0" smtClean="0"/>
              <a:t>List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64730" y="908720"/>
            <a:ext cx="8424936" cy="5688632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list, loend, </a:t>
            </a:r>
            <a:r>
              <a:rPr lang="et-EE" dirty="0" err="1" smtClean="0"/>
              <a:t>nimistu(</a:t>
            </a:r>
            <a:r>
              <a:rPr lang="et-EE" dirty="0" smtClean="0"/>
              <a:t>, ahel) </a:t>
            </a:r>
          </a:p>
          <a:p>
            <a:endParaRPr lang="en-US" dirty="0" smtClean="0"/>
          </a:p>
          <a:p>
            <a:r>
              <a:rPr lang="fi-FI" dirty="0" smtClean="0"/>
              <a:t>Listis on </a:t>
            </a:r>
            <a:r>
              <a:rPr lang="fi-FI" dirty="0" err="1" smtClean="0"/>
              <a:t>andmeelemendid</a:t>
            </a:r>
            <a:r>
              <a:rPr lang="fi-FI" dirty="0" smtClean="0"/>
              <a:t> </a:t>
            </a:r>
            <a:r>
              <a:rPr lang="fi-FI" dirty="0" err="1" smtClean="0"/>
              <a:t>kindlas</a:t>
            </a:r>
            <a:r>
              <a:rPr lang="fi-FI" dirty="0" smtClean="0"/>
              <a:t> </a:t>
            </a:r>
            <a:r>
              <a:rPr lang="fi-FI" dirty="0" err="1" smtClean="0"/>
              <a:t>järjekorras</a:t>
            </a:r>
            <a:endParaRPr lang="fi-FI" dirty="0" smtClean="0"/>
          </a:p>
          <a:p>
            <a:endParaRPr lang="en-US" dirty="0" smtClean="0"/>
          </a:p>
          <a:p>
            <a:r>
              <a:rPr lang="en-US" dirty="0" err="1" smtClean="0"/>
              <a:t>Võimalikud</a:t>
            </a:r>
            <a:r>
              <a:rPr lang="en-US" dirty="0" smtClean="0"/>
              <a:t> </a:t>
            </a:r>
            <a:r>
              <a:rPr lang="en-US" dirty="0" err="1" smtClean="0"/>
              <a:t>tegevused</a:t>
            </a:r>
            <a:endParaRPr lang="et-EE" dirty="0" smtClean="0"/>
          </a:p>
          <a:p>
            <a:pPr lvl="1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võtmine</a:t>
            </a:r>
            <a:endParaRPr lang="et-EE" dirty="0" smtClean="0"/>
          </a:p>
          <a:p>
            <a:pPr lvl="1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lisamine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eemaldamine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fi-FI" dirty="0" err="1" smtClean="0"/>
              <a:t>leida</a:t>
            </a:r>
            <a:r>
              <a:rPr lang="fi-FI" dirty="0" smtClean="0"/>
              <a:t>, </a:t>
            </a:r>
            <a:r>
              <a:rPr lang="fi-FI" dirty="0" err="1" smtClean="0"/>
              <a:t>mitu</a:t>
            </a:r>
            <a:r>
              <a:rPr lang="fi-FI" dirty="0" smtClean="0"/>
              <a:t> </a:t>
            </a:r>
            <a:r>
              <a:rPr lang="fi-FI" dirty="0" err="1" smtClean="0"/>
              <a:t>elementi</a:t>
            </a:r>
            <a:r>
              <a:rPr lang="fi-FI" dirty="0" smtClean="0"/>
              <a:t> on listis </a:t>
            </a:r>
            <a:endParaRPr lang="et-EE" dirty="0" smtClean="0"/>
          </a:p>
          <a:p>
            <a:pPr lvl="1"/>
            <a:r>
              <a:rPr lang="fi-FI" dirty="0" err="1" smtClean="0"/>
              <a:t>teha</a:t>
            </a:r>
            <a:r>
              <a:rPr lang="fi-FI" dirty="0" smtClean="0"/>
              <a:t> </a:t>
            </a:r>
            <a:r>
              <a:rPr lang="fi-FI" dirty="0" err="1" smtClean="0"/>
              <a:t>kindlaks</a:t>
            </a:r>
            <a:r>
              <a:rPr lang="fi-FI" dirty="0" smtClean="0"/>
              <a:t>, kas </a:t>
            </a:r>
            <a:r>
              <a:rPr lang="fi-FI" dirty="0" err="1" smtClean="0"/>
              <a:t>antud</a:t>
            </a:r>
            <a:r>
              <a:rPr lang="fi-FI" dirty="0" smtClean="0"/>
              <a:t> </a:t>
            </a:r>
            <a:r>
              <a:rPr lang="fi-FI" dirty="0" err="1" smtClean="0"/>
              <a:t>element</a:t>
            </a:r>
            <a:r>
              <a:rPr lang="fi-FI" dirty="0" smtClean="0"/>
              <a:t> on listis </a:t>
            </a:r>
            <a:endParaRPr lang="et-EE" dirty="0" smtClean="0"/>
          </a:p>
          <a:p>
            <a:pPr lvl="1"/>
            <a:r>
              <a:rPr lang="fi-FI" dirty="0" err="1" smtClean="0"/>
              <a:t>teha</a:t>
            </a:r>
            <a:r>
              <a:rPr lang="fi-FI" dirty="0" smtClean="0"/>
              <a:t> </a:t>
            </a:r>
            <a:r>
              <a:rPr lang="fi-FI" dirty="0" err="1" smtClean="0"/>
              <a:t>kindlaks</a:t>
            </a:r>
            <a:r>
              <a:rPr lang="fi-FI" dirty="0" smtClean="0"/>
              <a:t>, kas </a:t>
            </a:r>
            <a:r>
              <a:rPr lang="fi-FI" dirty="0" err="1" smtClean="0"/>
              <a:t>list</a:t>
            </a:r>
            <a:r>
              <a:rPr lang="fi-FI" dirty="0" smtClean="0"/>
              <a:t> on </a:t>
            </a:r>
            <a:r>
              <a:rPr lang="fi-FI" dirty="0" err="1" smtClean="0"/>
              <a:t>tühi</a:t>
            </a:r>
            <a:endParaRPr lang="et-EE" dirty="0" smtClean="0"/>
          </a:p>
          <a:p>
            <a:pPr lvl="1"/>
            <a:r>
              <a:rPr lang="et-EE" dirty="0" smtClean="0"/>
              <a:t>…</a:t>
            </a:r>
          </a:p>
          <a:p>
            <a:pPr lvl="1"/>
            <a:endParaRPr lang="et-EE" dirty="0" smtClean="0"/>
          </a:p>
          <a:p>
            <a:r>
              <a:rPr lang="et-EE" dirty="0" smtClean="0"/>
              <a:t>Saab realiseerida mitmel viisil</a:t>
            </a:r>
          </a:p>
          <a:p>
            <a:pPr lvl="1"/>
            <a:r>
              <a:rPr lang="et-EE" dirty="0" smtClean="0"/>
              <a:t>massiivi abil</a:t>
            </a:r>
          </a:p>
          <a:p>
            <a:pPr lvl="1"/>
            <a:r>
              <a:rPr lang="et-EE" dirty="0" smtClean="0"/>
              <a:t>lihtahela abil</a:t>
            </a:r>
            <a:endParaRPr lang="fi-FI" dirty="0" smtClean="0"/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2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199" y="1052736"/>
            <a:ext cx="8738290" cy="461664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 :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1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(element + 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1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1.1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2.2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3.3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4.4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5.5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6.6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Character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characterArray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{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'T'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'E'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'R'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'E'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1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characterArray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Geneeriline meetod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100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4572000" y="5301208"/>
            <a:ext cx="3744416" cy="1301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1 2 3 4 5 6 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1.1 2.2 3.3 4.4 5.5</a:t>
            </a: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6.6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t-EE" sz="2000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pt-BR" sz="2000" dirty="0" smtClean="0">
                <a:latin typeface="Courier New" pitchFamily="49" charset="0"/>
                <a:cs typeface="Courier New" pitchFamily="49" charset="0"/>
              </a:rPr>
              <a:t> E </a:t>
            </a: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R 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Kompileerimisel geneeriline info kaob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t-EE" dirty="0" err="1" smtClean="0"/>
              <a:t>Type</a:t>
            </a:r>
            <a:r>
              <a:rPr lang="et-EE" dirty="0" smtClean="0"/>
              <a:t> </a:t>
            </a:r>
            <a:r>
              <a:rPr lang="et-EE" dirty="0" err="1" smtClean="0"/>
              <a:t>Erasure</a:t>
            </a: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t-EE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t-EE" sz="20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/>
              <a:t>Näiteks sellist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t-EE" b="1" dirty="0" smtClean="0">
                <a:cs typeface="Courier New" pitchFamily="49" charset="0"/>
              </a:rPr>
              <a:t> </a:t>
            </a:r>
            <a:r>
              <a:rPr lang="et-EE" dirty="0" smtClean="0"/>
              <a:t>varianti ei saaks eelmisele juurde panna, sest see ongi sama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101</a:t>
            </a:fld>
            <a:endParaRPr lang="et-E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1351" y="2636912"/>
            <a:ext cx="8114722" cy="17235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element :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(element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79512" y="6343552"/>
            <a:ext cx="67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docs.oracle.com/javase/tutorial/java/generics/erasure.html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33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13" y="836712"/>
            <a:ext cx="9212778" cy="53245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TestMaksimum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&gt;&gt;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					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maksimum(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x,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y,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x;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y.compareTo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&gt;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y;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z.compareTo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&gt;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z;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"Max 3, 4, 5: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maksimum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"Max 5.5, 8.8, 9.9: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				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maksimum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5.5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8.8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9.9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"Max banaan pirn apelsin: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maksimum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"banaan"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"pirn"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"apelsin"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95290"/>
          </a:xfrm>
        </p:spPr>
        <p:txBody>
          <a:bodyPr/>
          <a:lstStyle/>
          <a:p>
            <a:r>
              <a:rPr lang="et-EE" dirty="0" smtClean="0"/>
              <a:t>Tagastustüüp tüübimuutujaga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102</a:t>
            </a:fld>
            <a:endParaRPr lang="et-EE"/>
          </a:p>
        </p:txBody>
      </p:sp>
      <p:sp>
        <p:nvSpPr>
          <p:cNvPr id="9" name="Ristkülik 8"/>
          <p:cNvSpPr/>
          <p:nvPr/>
        </p:nvSpPr>
        <p:spPr>
          <a:xfrm>
            <a:off x="3563888" y="5556176"/>
            <a:ext cx="4752528" cy="1301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fr-FR" sz="2000" dirty="0" err="1" smtClean="0">
                <a:latin typeface="Courier New" pitchFamily="49" charset="0"/>
                <a:cs typeface="Courier New" pitchFamily="49" charset="0"/>
              </a:rPr>
              <a:t>ax</a:t>
            </a:r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 3, 4, 5: 5</a:t>
            </a:r>
          </a:p>
          <a:p>
            <a:r>
              <a:rPr lang="fr-FR" sz="2000" dirty="0" smtClean="0">
                <a:latin typeface="Courier New" pitchFamily="49" charset="0"/>
                <a:cs typeface="Courier New" pitchFamily="49" charset="0"/>
              </a:rPr>
              <a:t>Max 5.5, 8.8, 9.9: 9.9</a:t>
            </a:r>
          </a:p>
          <a:p>
            <a:r>
              <a:rPr lang="fi-FI" sz="2000" dirty="0" smtClean="0">
                <a:latin typeface="Courier New" pitchFamily="49" charset="0"/>
                <a:cs typeface="Courier New" pitchFamily="49" charset="0"/>
              </a:rPr>
              <a:t>Max </a:t>
            </a:r>
            <a:r>
              <a:rPr lang="fi-FI" sz="2000" dirty="0" err="1" smtClean="0">
                <a:latin typeface="Courier New" pitchFamily="49" charset="0"/>
                <a:cs typeface="Courier New" pitchFamily="49" charset="0"/>
              </a:rPr>
              <a:t>banaan</a:t>
            </a:r>
            <a:r>
              <a:rPr lang="fi-FI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2000" dirty="0" err="1" smtClean="0">
                <a:latin typeface="Courier New" pitchFamily="49" charset="0"/>
                <a:cs typeface="Courier New" pitchFamily="49" charset="0"/>
              </a:rPr>
              <a:t>pirn</a:t>
            </a:r>
            <a:r>
              <a:rPr lang="fi-FI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2000" dirty="0" err="1" smtClean="0">
                <a:latin typeface="Courier New" pitchFamily="49" charset="0"/>
                <a:cs typeface="Courier New" pitchFamily="49" charset="0"/>
              </a:rPr>
              <a:t>apelsin</a:t>
            </a:r>
            <a:r>
              <a:rPr lang="fi-FI" sz="20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fi-FI" sz="2000" dirty="0" err="1" smtClean="0">
                <a:latin typeface="Courier New" pitchFamily="49" charset="0"/>
                <a:cs typeface="Courier New" pitchFamily="49" charset="0"/>
              </a:rPr>
              <a:t>pirn</a:t>
            </a:r>
            <a:endParaRPr lang="fi-FI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9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Kompileerimisel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t-EE" dirty="0" err="1"/>
              <a:t>Type</a:t>
            </a:r>
            <a:r>
              <a:rPr lang="et-EE" dirty="0"/>
              <a:t> </a:t>
            </a:r>
            <a:r>
              <a:rPr lang="et-EE" dirty="0" err="1"/>
              <a:t>Erasure</a:t>
            </a:r>
            <a:endParaRPr lang="et-EE" dirty="0"/>
          </a:p>
          <a:p>
            <a:pPr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103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528610"/>
            <a:ext cx="8930650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maksimum(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y,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x;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y.compareTo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&gt;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y;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z.compareTo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&gt;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z;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8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Geneerilised klassid ja liidesed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104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556792"/>
            <a:ext cx="5622052" cy="41549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GKlass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element){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element;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20999D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78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t-EE" dirty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796136" y="4077072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84731" y="1403009"/>
            <a:ext cx="8712968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integeriKlass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integeriKlass.set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integeriKlass.get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lang="et-EE" altLang="et-E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94946" y="3042672"/>
            <a:ext cx="4680520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</a:t>
            </a:r>
            <a:r>
              <a:rPr lang="et-EE" dirty="0" err="1" smtClean="0"/>
              <a:t>kompileeru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käitusaegne veateade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77426" y="3169251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652120" y="3956195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712968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integeriKlass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integeriKlass.set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"10"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integeriKlass.get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lang="et-EE" altLang="et-E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3607228"/>
            <a:ext cx="4536504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</a:t>
            </a:r>
            <a:r>
              <a:rPr lang="et-EE" dirty="0" err="1" smtClean="0"/>
              <a:t>kompileeru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käitusaegne veateade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mitte midagi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13668" y="4308382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7"/>
          </a:xfrm>
        </p:spPr>
        <p:txBody>
          <a:bodyPr/>
          <a:lstStyle/>
          <a:p>
            <a:r>
              <a:rPr lang="et-EE" dirty="0" smtClean="0"/>
              <a:t>Kas on lubatud?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4572000" y="4490334"/>
            <a:ext cx="2232248" cy="230416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272489" y="1012459"/>
            <a:ext cx="8712968" cy="34778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GKlass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000" dirty="0" err="1">
                <a:solidFill>
                  <a:srgbClr val="2099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Tuup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{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2099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Tuup</a:t>
            </a:r>
            <a:r>
              <a:rPr lang="et-EE" altLang="et-EE" sz="2000" dirty="0">
                <a:solidFill>
                  <a:srgbClr val="2099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000" dirty="0" err="1">
                <a:solidFill>
                  <a:srgbClr val="2099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Tuup</a:t>
            </a:r>
            <a:r>
              <a:rPr lang="et-EE" altLang="et-EE" sz="2000" dirty="0">
                <a:solidFill>
                  <a:srgbClr val="2099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t){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t;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2099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Tuup</a:t>
            </a:r>
            <a:r>
              <a:rPr lang="et-EE" altLang="et-EE" sz="2000" dirty="0">
                <a:solidFill>
                  <a:srgbClr val="2099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8597" y="4698856"/>
            <a:ext cx="316835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45852" y="483550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8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2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Isetehtud listi programm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Küllaltki palju meetodeid </a:t>
            </a:r>
          </a:p>
          <a:p>
            <a:pPr lvl="1"/>
            <a:r>
              <a:rPr lang="et-EE" dirty="0" smtClean="0"/>
              <a:t>osasid loengus ei käsitleta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ogu programm </a:t>
            </a:r>
            <a:r>
              <a:rPr lang="et-EE" dirty="0" err="1" smtClean="0"/>
              <a:t>Moodle’is</a:t>
            </a:r>
            <a:endParaRPr lang="et-EE" dirty="0"/>
          </a:p>
          <a:p>
            <a:r>
              <a:rPr lang="et-EE" dirty="0" smtClean="0"/>
              <a:t>Ise läbi töötada</a:t>
            </a:r>
          </a:p>
          <a:p>
            <a:pPr lvl="1"/>
            <a:r>
              <a:rPr lang="et-EE" dirty="0" smtClean="0"/>
              <a:t>15. loeng </a:t>
            </a:r>
            <a:r>
              <a:rPr lang="et-EE" dirty="0" smtClean="0">
                <a:sym typeface="Wingdings" panose="05000000000000000000" pitchFamily="2" charset="2"/>
              </a:rPr>
              <a:t> eksam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83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110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9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Liides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12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96" y="1027260"/>
            <a:ext cx="9112046" cy="418576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MyList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//lisamine lõppu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//lisamine antud kohale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clear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//tühjendamine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//kas sisaldab antud  elementi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//võtmine antud kohalt (element jääb alles)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//esimene asukoht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//kas tühi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 viimane asukoht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//eemaldamine esimeselt asukohalt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//eemaldamine antud kohalt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//panek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19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1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cs typeface="Consolas" panose="020B0609020204030204" pitchFamily="49" charset="0"/>
              </a:rPr>
              <a:t>//elementide arv</a:t>
            </a:r>
            <a: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kumimoji="0" lang="et-EE" altLang="et-EE" sz="19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0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255" y="1268760"/>
            <a:ext cx="8892178" cy="517064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abstract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 } 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vaikekonstruktor</a:t>
            </a:r>
            <a:endParaRPr kumimoji="0" lang="et-EE" altLang="et-EE" sz="2200" b="0" i="1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//konstruktor struktuuri täitmisega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[i]);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115834"/>
            <a:ext cx="7920880" cy="836712"/>
          </a:xfrm>
        </p:spPr>
        <p:txBody>
          <a:bodyPr/>
          <a:lstStyle/>
          <a:p>
            <a:pPr algn="r"/>
            <a:r>
              <a:rPr lang="et-EE" dirty="0" smtClean="0"/>
              <a:t>Abstraktne klass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13</a:t>
            </a:fld>
            <a:endParaRPr lang="et-EE"/>
          </a:p>
        </p:txBody>
      </p:sp>
      <p:sp>
        <p:nvSpPr>
          <p:cNvPr id="6" name="Ristkülik-viiktekst 5"/>
          <p:cNvSpPr/>
          <p:nvPr/>
        </p:nvSpPr>
        <p:spPr>
          <a:xfrm>
            <a:off x="251520" y="176102"/>
            <a:ext cx="2952328" cy="828672"/>
          </a:xfrm>
          <a:prstGeom prst="wedgeRectCallout">
            <a:avLst>
              <a:gd name="adj1" fmla="val -6383"/>
              <a:gd name="adj2" fmla="val 90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Miks abstraktne? Abstraktseid meetodeid nagu poleks?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1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Abstraktne klass (järg)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14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990644"/>
            <a:ext cx="5937844" cy="550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2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sz="22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 &gt;=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3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5522"/>
          </a:xfrm>
        </p:spPr>
        <p:txBody>
          <a:bodyPr/>
          <a:lstStyle/>
          <a:p>
            <a:pPr algn="l"/>
            <a:r>
              <a:rPr lang="et-EE" dirty="0" smtClean="0"/>
              <a:t>List lihtahelana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t-EE" dirty="0" smtClean="0"/>
              <a:t>Ahelloend </a:t>
            </a:r>
          </a:p>
          <a:p>
            <a:r>
              <a:rPr lang="et-EE" dirty="0" smtClean="0"/>
              <a:t>ingl </a:t>
            </a:r>
            <a:r>
              <a:rPr lang="et-EE" i="1" dirty="0" err="1" smtClean="0"/>
              <a:t>linked</a:t>
            </a:r>
            <a:r>
              <a:rPr lang="et-EE" i="1" dirty="0" smtClean="0"/>
              <a:t> list</a:t>
            </a:r>
          </a:p>
          <a:p>
            <a:endParaRPr lang="en-US" dirty="0" smtClean="0"/>
          </a:p>
          <a:p>
            <a:r>
              <a:rPr lang="en-US" dirty="0" err="1" smtClean="0"/>
              <a:t>Lihtahel</a:t>
            </a:r>
            <a:r>
              <a:rPr lang="en-US" dirty="0" smtClean="0"/>
              <a:t> </a:t>
            </a:r>
            <a:r>
              <a:rPr lang="en-US" dirty="0" err="1" smtClean="0"/>
              <a:t>koosneb</a:t>
            </a:r>
            <a:r>
              <a:rPr lang="en-US" dirty="0" smtClean="0"/>
              <a:t> </a:t>
            </a:r>
            <a:r>
              <a:rPr lang="en-US" dirty="0" err="1" smtClean="0"/>
              <a:t>üksteisega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</a:t>
            </a:r>
            <a:r>
              <a:rPr lang="en-US" dirty="0" err="1" smtClean="0"/>
              <a:t>tippudest</a:t>
            </a:r>
            <a:endParaRPr lang="et-EE" dirty="0" smtClean="0"/>
          </a:p>
          <a:p>
            <a:r>
              <a:rPr lang="fi-FI" dirty="0" err="1" smtClean="0"/>
              <a:t>Iga</a:t>
            </a:r>
            <a:r>
              <a:rPr lang="fi-FI" dirty="0" smtClean="0"/>
              <a:t> tipu </a:t>
            </a:r>
            <a:r>
              <a:rPr lang="fi-FI" dirty="0" err="1" smtClean="0"/>
              <a:t>juurest</a:t>
            </a:r>
            <a:r>
              <a:rPr lang="fi-FI" dirty="0" smtClean="0"/>
              <a:t> on </a:t>
            </a:r>
            <a:r>
              <a:rPr lang="fi-FI" dirty="0" err="1" smtClean="0"/>
              <a:t>viit</a:t>
            </a:r>
            <a:r>
              <a:rPr lang="fi-FI" dirty="0" smtClean="0"/>
              <a:t> </a:t>
            </a:r>
            <a:r>
              <a:rPr lang="fi-FI" dirty="0" err="1" smtClean="0"/>
              <a:t>järgmisele</a:t>
            </a:r>
            <a:r>
              <a:rPr lang="fi-FI" dirty="0" smtClean="0"/>
              <a:t> </a:t>
            </a:r>
            <a:r>
              <a:rPr lang="fi-FI" dirty="0" err="1" smtClean="0"/>
              <a:t>tipule</a:t>
            </a:r>
            <a:endParaRPr lang="fi-FI" dirty="0" smtClean="0"/>
          </a:p>
          <a:p>
            <a:pPr>
              <a:buNone/>
            </a:pPr>
            <a:endParaRPr lang="en-US" i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4499992" y="799499"/>
            <a:ext cx="4392488" cy="24622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2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o;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istkülik 7"/>
          <p:cNvSpPr/>
          <p:nvPr/>
        </p:nvSpPr>
        <p:spPr>
          <a:xfrm>
            <a:off x="251520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251520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544522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8052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1720" y="55892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55892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4797152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79715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259632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irge noolkonnektor 22"/>
          <p:cNvCxnSpPr/>
          <p:nvPr/>
        </p:nvCxnSpPr>
        <p:spPr>
          <a:xfrm flipV="1">
            <a:off x="2051720" y="566124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573325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827584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stkülik-viiktekst 26"/>
          <p:cNvSpPr/>
          <p:nvPr/>
        </p:nvSpPr>
        <p:spPr>
          <a:xfrm>
            <a:off x="6302479" y="48095"/>
            <a:ext cx="2581944" cy="592308"/>
          </a:xfrm>
          <a:prstGeom prst="wedgeRectCallout">
            <a:avLst>
              <a:gd name="adj1" fmla="val -67369"/>
              <a:gd name="adj2" fmla="val 79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err="1" smtClean="0"/>
              <a:t>Siseklassina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vahelepanek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16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39553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39553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987824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987824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4860032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4860032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3563888" y="321297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3563888" y="357301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5243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5243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8822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 flipV="1">
            <a:off x="4067944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5940152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1403648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219573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73224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1724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38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vahelepanek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17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39553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39553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987824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987824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4860032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4860032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3563888" y="321297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3563888" y="357301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5243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5243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95736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8822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>
            <a:off x="4067944" y="2708920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5940152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1403648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219573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73224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1724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 flipV="1">
            <a:off x="4499992" y="2348880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888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eemaldamine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0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0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1237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1237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543609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543609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3779912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3779912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77584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77584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4766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64288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 flipV="1">
            <a:off x="3059832" y="227687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651621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899592" y="22768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1547664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98376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42392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4716016" y="227687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1920" y="3140968"/>
            <a:ext cx="127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eemaldatav</a:t>
            </a:r>
          </a:p>
          <a:p>
            <a:r>
              <a:rPr lang="et-EE" dirty="0" smtClean="0"/>
              <a:t>tipp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5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Tipu eemaldamine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19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0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6" idx="1"/>
            <a:endCxn id="6" idx="3"/>
          </p:cNvCxnSpPr>
          <p:nvPr/>
        </p:nvCxnSpPr>
        <p:spPr>
          <a:xfrm>
            <a:off x="0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stkülik 14"/>
          <p:cNvSpPr/>
          <p:nvPr/>
        </p:nvSpPr>
        <p:spPr>
          <a:xfrm>
            <a:off x="212372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irgkonnektor 15"/>
          <p:cNvCxnSpPr>
            <a:stCxn id="15" idx="1"/>
            <a:endCxn id="15" idx="3"/>
          </p:cNvCxnSpPr>
          <p:nvPr/>
        </p:nvCxnSpPr>
        <p:spPr>
          <a:xfrm>
            <a:off x="212372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stkülik 16"/>
          <p:cNvSpPr/>
          <p:nvPr/>
        </p:nvSpPr>
        <p:spPr>
          <a:xfrm>
            <a:off x="5436096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irgkonnektor 17"/>
          <p:cNvCxnSpPr>
            <a:stCxn id="17" idx="1"/>
            <a:endCxn id="17" idx="3"/>
          </p:cNvCxnSpPr>
          <p:nvPr/>
        </p:nvCxnSpPr>
        <p:spPr>
          <a:xfrm>
            <a:off x="5436096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stkülik 22"/>
          <p:cNvSpPr/>
          <p:nvPr/>
        </p:nvSpPr>
        <p:spPr>
          <a:xfrm>
            <a:off x="7775848" y="21328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irgkonnektor 23"/>
          <p:cNvCxnSpPr>
            <a:stCxn id="23" idx="1"/>
            <a:endCxn id="23" idx="3"/>
          </p:cNvCxnSpPr>
          <p:nvPr/>
        </p:nvCxnSpPr>
        <p:spPr>
          <a:xfrm>
            <a:off x="7775848" y="24928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47664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64288" y="22768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148478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84368" y="148478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46" name="Sirge noolkonnektor 45"/>
          <p:cNvCxnSpPr/>
          <p:nvPr/>
        </p:nvCxnSpPr>
        <p:spPr>
          <a:xfrm flipV="1">
            <a:off x="3059832" y="2348880"/>
            <a:ext cx="23762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irge noolkonnektor 48"/>
          <p:cNvCxnSpPr/>
          <p:nvPr/>
        </p:nvCxnSpPr>
        <p:spPr>
          <a:xfrm flipV="1">
            <a:off x="6516216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irge noolkonnektor 49"/>
          <p:cNvCxnSpPr/>
          <p:nvPr/>
        </p:nvCxnSpPr>
        <p:spPr>
          <a:xfrm flipV="1">
            <a:off x="899592" y="22768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irge noolkonnektor 50"/>
          <p:cNvCxnSpPr/>
          <p:nvPr/>
        </p:nvCxnSpPr>
        <p:spPr>
          <a:xfrm flipV="1">
            <a:off x="1547664" y="234888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irge noolkonnektor 51"/>
          <p:cNvCxnSpPr/>
          <p:nvPr/>
        </p:nvCxnSpPr>
        <p:spPr>
          <a:xfrm flipV="1">
            <a:off x="6983760" y="242088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irge noolkonnektor 52"/>
          <p:cNvCxnSpPr/>
          <p:nvPr/>
        </p:nvCxnSpPr>
        <p:spPr>
          <a:xfrm>
            <a:off x="97160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irge noolkonnektor 54"/>
          <p:cNvCxnSpPr/>
          <p:nvPr/>
        </p:nvCxnSpPr>
        <p:spPr>
          <a:xfrm>
            <a:off x="8423920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10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92500" lnSpcReduction="20000"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 smtClean="0"/>
              <a:t>erindid, andmestruktuurid, isetehtud list</a:t>
            </a:r>
          </a:p>
          <a:p>
            <a:r>
              <a:rPr lang="et-EE" dirty="0" smtClean="0"/>
              <a:t>Lisapraktikum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/>
              <a:t>e</a:t>
            </a:r>
            <a:r>
              <a:rPr lang="et-EE" dirty="0" smtClean="0"/>
              <a:t>rindid</a:t>
            </a:r>
          </a:p>
          <a:p>
            <a:endParaRPr lang="et-EE" dirty="0"/>
          </a:p>
          <a:p>
            <a:r>
              <a:rPr lang="et-EE" dirty="0"/>
              <a:t>Raamatu ja roosi </a:t>
            </a:r>
            <a:r>
              <a:rPr lang="et-EE" dirty="0" smtClean="0"/>
              <a:t>päev (23.04)</a:t>
            </a:r>
            <a:endParaRPr lang="et-EE" dirty="0"/>
          </a:p>
          <a:p>
            <a:r>
              <a:rPr lang="et-EE" dirty="0" smtClean="0"/>
              <a:t>Jüripäev (23.04)</a:t>
            </a:r>
            <a:endParaRPr lang="et-EE" dirty="0"/>
          </a:p>
          <a:p>
            <a:r>
              <a:rPr lang="et-EE" dirty="0" smtClean="0"/>
              <a:t>Veteranipäev (23.04)</a:t>
            </a:r>
            <a:endParaRPr lang="et-EE" dirty="0"/>
          </a:p>
          <a:p>
            <a:r>
              <a:rPr lang="et-EE" dirty="0" smtClean="0"/>
              <a:t>DNA päev (25.04)</a:t>
            </a:r>
          </a:p>
          <a:p>
            <a:r>
              <a:rPr lang="et-EE" dirty="0" smtClean="0"/>
              <a:t>Intellektuaalomandi päev (26.04)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620688"/>
            <a:ext cx="7959230" cy="61863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MyAbstractList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r>
              <a:rPr lang="et-EE" dirty="0" smtClean="0"/>
              <a:t>Algus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/>
          </a:p>
        </p:txBody>
      </p:sp>
      <p:sp>
        <p:nvSpPr>
          <p:cNvPr id="6" name="Ristkülik-viiktekst 5"/>
          <p:cNvSpPr/>
          <p:nvPr/>
        </p:nvSpPr>
        <p:spPr>
          <a:xfrm>
            <a:off x="7053450" y="3260789"/>
            <a:ext cx="1728192" cy="1008112"/>
          </a:xfrm>
          <a:prstGeom prst="wedgeRectCallout">
            <a:avLst>
              <a:gd name="adj1" fmla="val -320885"/>
              <a:gd name="adj2" fmla="val -2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sz="2400" dirty="0" smtClean="0"/>
              <a:t>, mitte </a:t>
            </a:r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Node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istkülik-viiktekst 6"/>
          <p:cNvSpPr/>
          <p:nvPr/>
        </p:nvSpPr>
        <p:spPr>
          <a:xfrm>
            <a:off x="7020272" y="4941168"/>
            <a:ext cx="1728192" cy="1008112"/>
          </a:xfrm>
          <a:prstGeom prst="wedgeRectCallout">
            <a:avLst>
              <a:gd name="adj1" fmla="val -320885"/>
              <a:gd name="adj2" fmla="val -2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sz="2400" dirty="0" smtClean="0"/>
              <a:t>, mitte </a:t>
            </a:r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Node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21</a:t>
            </a:fld>
            <a:endParaRPr lang="et-EE"/>
          </a:p>
        </p:txBody>
      </p: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320384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5622" y="113983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22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320384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5536" y="101205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5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23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1581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763688" y="486916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>
            <a:off x="320384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95536" y="101205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5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24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763688" y="486916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57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04360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95536" y="1012056"/>
            <a:ext cx="51603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algusesse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25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39553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39553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763688" y="486916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5576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043608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newNode</a:t>
            </a:r>
            <a:endParaRPr lang="en-US" dirty="0"/>
          </a:p>
        </p:txBody>
      </p:sp>
      <p:cxnSp>
        <p:nvCxnSpPr>
          <p:cNvPr id="34" name="Sirge noolkonnektor 33"/>
          <p:cNvCxnSpPr/>
          <p:nvPr/>
        </p:nvCxnSpPr>
        <p:spPr>
          <a:xfrm>
            <a:off x="683568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012056"/>
            <a:ext cx="5626861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7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lõppu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26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2627" y="1137934"/>
            <a:ext cx="5626861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Ristkülik 26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irgkonnektor 27"/>
          <p:cNvCxnSpPr>
            <a:stCxn id="27" idx="1"/>
            <a:endCxn id="27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stkülik 28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stkülik 30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irgkonnektor 31"/>
          <p:cNvCxnSpPr>
            <a:stCxn id="31" idx="1"/>
            <a:endCxn id="31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4128" y="482978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35" name="Sirge noolkonnektor 34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/>
          <p:nvPr/>
        </p:nvCxnSpPr>
        <p:spPr>
          <a:xfrm>
            <a:off x="6012160" y="512710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41" name="Sirge noolkonnektor 40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90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lõppu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27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2627" y="1137934"/>
            <a:ext cx="5626861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200" b="1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Ristkülik 26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irgkonnektor 27"/>
          <p:cNvCxnSpPr>
            <a:stCxn id="27" idx="1"/>
            <a:endCxn id="27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stkülik 28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stkülik 30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irgkonnektor 31"/>
          <p:cNvCxnSpPr>
            <a:stCxn id="31" idx="1"/>
            <a:endCxn id="31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4128" y="482978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35" name="Sirge noolkonnektor 34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/>
          <p:nvPr/>
        </p:nvCxnSpPr>
        <p:spPr>
          <a:xfrm>
            <a:off x="6012160" y="512710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41" name="Sirge noolkonnektor 40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 flipV="1">
            <a:off x="6503937" y="56764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43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 lõppu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28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2627" y="1137934"/>
            <a:ext cx="5626861" cy="3477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200" b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200" b="1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last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2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7" name="Ristkülik 26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irgkonnektor 27"/>
          <p:cNvCxnSpPr>
            <a:stCxn id="27" idx="1"/>
            <a:endCxn id="27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stkülik 28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stkülik 30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2" name="Sirgkonnektor 31"/>
          <p:cNvCxnSpPr>
            <a:stCxn id="31" idx="1"/>
            <a:endCxn id="31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68344" y="4809758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35" name="Sirge noolkonnektor 34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irge noolkonnektor 37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/>
          <p:nvPr/>
        </p:nvCxnSpPr>
        <p:spPr>
          <a:xfrm>
            <a:off x="7956376" y="5107079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41" name="Sirge noolkonnektor 40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irge noolkonnektor 24"/>
          <p:cNvCxnSpPr/>
          <p:nvPr/>
        </p:nvCxnSpPr>
        <p:spPr>
          <a:xfrm flipV="1">
            <a:off x="6503937" y="56764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55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29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143000"/>
            <a:ext cx="6248827" cy="1446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8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4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07" y="741762"/>
            <a:ext cx="4071949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30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0436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10436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2123728" y="48691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48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691680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573016"/>
            <a:ext cx="15841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add(2, o)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cxnSp>
        <p:nvCxnSpPr>
          <p:cNvPr id="51" name="Sirge noolkonnektor 50"/>
          <p:cNvCxnSpPr/>
          <p:nvPr/>
        </p:nvCxnSpPr>
        <p:spPr>
          <a:xfrm>
            <a:off x="1043608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9552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7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07" y="741762"/>
            <a:ext cx="5626861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31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0436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10436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2123728" y="48691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48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691680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573016"/>
            <a:ext cx="15841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add(2, o)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cxnSp>
        <p:nvCxnSpPr>
          <p:cNvPr id="45" name="Sirge noolkonnektor 44"/>
          <p:cNvCxnSpPr>
            <a:endCxn id="10" idx="0"/>
          </p:cNvCxnSpPr>
          <p:nvPr/>
        </p:nvCxnSpPr>
        <p:spPr>
          <a:xfrm>
            <a:off x="3131840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27784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9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07" y="741762"/>
            <a:ext cx="5626861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2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32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0436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10436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0" name="Sirge noolkonnektor 19"/>
          <p:cNvCxnSpPr/>
          <p:nvPr/>
        </p:nvCxnSpPr>
        <p:spPr>
          <a:xfrm flipV="1">
            <a:off x="3923928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2123728" y="48691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48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691680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573016"/>
            <a:ext cx="15841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add(2, o)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cxnSp>
        <p:nvCxnSpPr>
          <p:cNvPr id="45" name="Sirge noolkonnektor 44"/>
          <p:cNvCxnSpPr>
            <a:endCxn id="10" idx="0"/>
          </p:cNvCxnSpPr>
          <p:nvPr/>
        </p:nvCxnSpPr>
        <p:spPr>
          <a:xfrm>
            <a:off x="3131840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>
            <a:off x="4427984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27784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67944" y="400506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3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07" y="741762"/>
            <a:ext cx="5626861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33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0436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10436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2123728" y="48691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48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691680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573016"/>
            <a:ext cx="15841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add(2, o)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29" name="Ristkülik 28"/>
          <p:cNvSpPr/>
          <p:nvPr/>
        </p:nvSpPr>
        <p:spPr>
          <a:xfrm>
            <a:off x="3347864" y="57332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3347864" y="60932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>
            <a:off x="3851920" y="5301208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irge noolkonnektor 44"/>
          <p:cNvCxnSpPr>
            <a:endCxn id="10" idx="0"/>
          </p:cNvCxnSpPr>
          <p:nvPr/>
        </p:nvCxnSpPr>
        <p:spPr>
          <a:xfrm>
            <a:off x="3131840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>
            <a:off x="4427984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27784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67944" y="400506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3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07" y="741762"/>
            <a:ext cx="5626861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temp;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34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0436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10436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2123728" y="48691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48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691680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573016"/>
            <a:ext cx="15841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add(2, o)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29" name="Ristkülik 28"/>
          <p:cNvSpPr/>
          <p:nvPr/>
        </p:nvSpPr>
        <p:spPr>
          <a:xfrm>
            <a:off x="3347864" y="57332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3347864" y="60932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>
            <a:off x="3851920" y="5301208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>
            <a:endCxn id="12" idx="1"/>
          </p:cNvCxnSpPr>
          <p:nvPr/>
        </p:nvCxnSpPr>
        <p:spPr>
          <a:xfrm flipV="1">
            <a:off x="4283968" y="5013176"/>
            <a:ext cx="4320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irge noolkonnektor 44"/>
          <p:cNvCxnSpPr>
            <a:endCxn id="10" idx="0"/>
          </p:cNvCxnSpPr>
          <p:nvPr/>
        </p:nvCxnSpPr>
        <p:spPr>
          <a:xfrm>
            <a:off x="3131840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>
            <a:off x="4427984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27784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67944" y="400506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307" y="741762"/>
            <a:ext cx="5626861" cy="3139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temp;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35</a:t>
            </a:fld>
            <a:endParaRPr lang="et-EE"/>
          </a:p>
        </p:txBody>
      </p:sp>
      <p:sp>
        <p:nvSpPr>
          <p:cNvPr id="8" name="Ristkülik 7"/>
          <p:cNvSpPr/>
          <p:nvPr/>
        </p:nvSpPr>
        <p:spPr>
          <a:xfrm>
            <a:off x="10436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irgkonnektor 8"/>
          <p:cNvCxnSpPr>
            <a:stCxn id="8" idx="1"/>
            <a:endCxn id="8" idx="3"/>
          </p:cNvCxnSpPr>
          <p:nvPr/>
        </p:nvCxnSpPr>
        <p:spPr>
          <a:xfrm>
            <a:off x="10436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stkülik 9"/>
          <p:cNvSpPr/>
          <p:nvPr/>
        </p:nvSpPr>
        <p:spPr>
          <a:xfrm>
            <a:off x="2843808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irgkonnektor 10"/>
          <p:cNvCxnSpPr>
            <a:stCxn id="10" idx="1"/>
            <a:endCxn id="10" idx="3"/>
          </p:cNvCxnSpPr>
          <p:nvPr/>
        </p:nvCxnSpPr>
        <p:spPr>
          <a:xfrm>
            <a:off x="2843808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stkülik 11"/>
          <p:cNvSpPr/>
          <p:nvPr/>
        </p:nvSpPr>
        <p:spPr>
          <a:xfrm>
            <a:off x="4716016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irgkonnektor 12"/>
          <p:cNvCxnSpPr>
            <a:stCxn id="12" idx="1"/>
            <a:endCxn id="12" idx="3"/>
          </p:cNvCxnSpPr>
          <p:nvPr/>
        </p:nvCxnSpPr>
        <p:spPr>
          <a:xfrm>
            <a:off x="4716016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stkülik 13"/>
          <p:cNvSpPr/>
          <p:nvPr/>
        </p:nvSpPr>
        <p:spPr>
          <a:xfrm>
            <a:off x="7380312" y="465313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irgkonnektor 14"/>
          <p:cNvCxnSpPr>
            <a:stCxn id="14" idx="1"/>
            <a:endCxn id="14" idx="3"/>
          </p:cNvCxnSpPr>
          <p:nvPr/>
        </p:nvCxnSpPr>
        <p:spPr>
          <a:xfrm>
            <a:off x="7380312" y="501317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4208" y="47971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0352" y="4005064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21" name="Sirge noolkonnektor 20"/>
          <p:cNvCxnSpPr/>
          <p:nvPr/>
        </p:nvCxnSpPr>
        <p:spPr>
          <a:xfrm flipV="1">
            <a:off x="5796136" y="486916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2123728" y="486916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/>
          <p:cNvCxnSpPr/>
          <p:nvPr/>
        </p:nvCxnSpPr>
        <p:spPr>
          <a:xfrm flipV="1">
            <a:off x="6588224" y="494116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/>
          <p:nvPr/>
        </p:nvCxnSpPr>
        <p:spPr>
          <a:xfrm>
            <a:off x="8028384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3648" y="4005064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32" name="Sirge noolkonnektor 31"/>
          <p:cNvCxnSpPr/>
          <p:nvPr/>
        </p:nvCxnSpPr>
        <p:spPr>
          <a:xfrm>
            <a:off x="1691680" y="42930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5896" y="3573016"/>
            <a:ext cx="1584176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add(2, o)</a:t>
            </a:r>
            <a:endParaRPr lang="en-US" sz="20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29" name="Ristkülik 28"/>
          <p:cNvSpPr/>
          <p:nvPr/>
        </p:nvSpPr>
        <p:spPr>
          <a:xfrm>
            <a:off x="3347864" y="5733256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irgkonnektor 29"/>
          <p:cNvCxnSpPr>
            <a:stCxn id="29" idx="1"/>
            <a:endCxn id="29" idx="3"/>
          </p:cNvCxnSpPr>
          <p:nvPr/>
        </p:nvCxnSpPr>
        <p:spPr>
          <a:xfrm>
            <a:off x="3347864" y="609329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irge noolkonnektor 35"/>
          <p:cNvCxnSpPr/>
          <p:nvPr/>
        </p:nvCxnSpPr>
        <p:spPr>
          <a:xfrm>
            <a:off x="3851920" y="5301208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irge noolkonnektor 38"/>
          <p:cNvCxnSpPr>
            <a:endCxn id="12" idx="1"/>
          </p:cNvCxnSpPr>
          <p:nvPr/>
        </p:nvCxnSpPr>
        <p:spPr>
          <a:xfrm flipV="1">
            <a:off x="4283968" y="5013176"/>
            <a:ext cx="4320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irge noolkonnektor 44"/>
          <p:cNvCxnSpPr>
            <a:endCxn id="10" idx="0"/>
          </p:cNvCxnSpPr>
          <p:nvPr/>
        </p:nvCxnSpPr>
        <p:spPr>
          <a:xfrm>
            <a:off x="3131840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>
            <a:off x="4427984" y="4221088"/>
            <a:ext cx="3960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27784" y="4005064"/>
            <a:ext cx="87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current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67944" y="4005064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0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Uus tipp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36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141999"/>
            <a:ext cx="6811480" cy="48936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addFirst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addLast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temp;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5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37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30047" y="1268760"/>
            <a:ext cx="5123518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835696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835696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3707904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3707904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6372200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6372200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53012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4509120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509120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4" name="Sirge noolkonnektor 13"/>
          <p:cNvCxnSpPr/>
          <p:nvPr/>
        </p:nvCxnSpPr>
        <p:spPr>
          <a:xfrm flipV="1">
            <a:off x="2915816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788024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 flipV="1">
            <a:off x="5580112" y="544522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e noolkonnektor 16"/>
          <p:cNvCxnSpPr/>
          <p:nvPr/>
        </p:nvCxnSpPr>
        <p:spPr>
          <a:xfrm>
            <a:off x="2195736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e noolkonnektor 17"/>
          <p:cNvCxnSpPr/>
          <p:nvPr/>
        </p:nvCxnSpPr>
        <p:spPr>
          <a:xfrm>
            <a:off x="7020272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Esimese eemaldamine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38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8722" y="1248651"/>
            <a:ext cx="5123518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1835696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835696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3707904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3707904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6372200" y="515719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6372200" y="55172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36096" y="53012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4480992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509120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4" name="Sirge noolkonnektor 13"/>
          <p:cNvCxnSpPr/>
          <p:nvPr/>
        </p:nvCxnSpPr>
        <p:spPr>
          <a:xfrm flipV="1">
            <a:off x="2915816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788024" y="537321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 flipV="1">
            <a:off x="5580112" y="544522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e noolkonnektor 16"/>
          <p:cNvCxnSpPr/>
          <p:nvPr/>
        </p:nvCxnSpPr>
        <p:spPr>
          <a:xfrm>
            <a:off x="4139952" y="4769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e noolkonnektor 17"/>
          <p:cNvCxnSpPr/>
          <p:nvPr/>
        </p:nvCxnSpPr>
        <p:spPr>
          <a:xfrm>
            <a:off x="7020272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Esimese eemaldamine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4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39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2866" y="1404173"/>
            <a:ext cx="525015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8771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7884368" y="51744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6503937" y="56764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Viimase eemaldamine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61970" y="4811202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previous</a:t>
            </a:r>
            <a:endParaRPr lang="en-US" dirty="0"/>
          </a:p>
        </p:txBody>
      </p:sp>
      <p:cxnSp>
        <p:nvCxnSpPr>
          <p:cNvPr id="24" name="Sirge noolkonnektor 23"/>
          <p:cNvCxnSpPr/>
          <p:nvPr/>
        </p:nvCxnSpPr>
        <p:spPr>
          <a:xfrm>
            <a:off x="6156176" y="5126417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2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5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40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2866" y="1404173"/>
            <a:ext cx="525015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8771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7884368" y="51744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Viimase eemaldamine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61970" y="4811202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previous</a:t>
            </a:r>
            <a:endParaRPr lang="en-US" dirty="0"/>
          </a:p>
        </p:txBody>
      </p:sp>
      <p:cxnSp>
        <p:nvCxnSpPr>
          <p:cNvPr id="24" name="Sirge noolkonnektor 23"/>
          <p:cNvCxnSpPr/>
          <p:nvPr/>
        </p:nvCxnSpPr>
        <p:spPr>
          <a:xfrm>
            <a:off x="6156176" y="5126417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544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41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2866" y="1404173"/>
            <a:ext cx="5250155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827584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827584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699792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699792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5364088" y="54964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5364088" y="58471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6218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482978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907704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779912" y="569387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V="1">
            <a:off x="4572000" y="576588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6012160" y="512710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9926" y="4787019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1237958" y="5084340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7295532" y="54964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7295532" y="58564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alkiri 1"/>
          <p:cNvSpPr>
            <a:spLocks noGrp="1"/>
          </p:cNvSpPr>
          <p:nvPr>
            <p:ph type="title"/>
          </p:nvPr>
        </p:nvSpPr>
        <p:spPr>
          <a:xfrm>
            <a:off x="323528" y="85192"/>
            <a:ext cx="8229600" cy="1143000"/>
          </a:xfrm>
        </p:spPr>
        <p:txBody>
          <a:bodyPr/>
          <a:lstStyle/>
          <a:p>
            <a:r>
              <a:rPr lang="et-EE" dirty="0" smtClean="0"/>
              <a:t>Viimase eemaldamine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2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42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88640"/>
            <a:ext cx="7520007" cy="62478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clear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|| 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removeFirst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removeLast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sz="20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4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>
          <a:xfrm>
            <a:off x="2095389" y="1914748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095389" y="227478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3967597" y="1914748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3967597" y="227478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4628" y="20420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97544" y="20420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cxnSp>
        <p:nvCxnSpPr>
          <p:cNvPr id="19" name="Sirge noolkonnektor 18"/>
          <p:cNvCxnSpPr/>
          <p:nvPr/>
        </p:nvCxnSpPr>
        <p:spPr>
          <a:xfrm flipV="1">
            <a:off x="3175509" y="21307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e noolkonnektor 19"/>
          <p:cNvCxnSpPr/>
          <p:nvPr/>
        </p:nvCxnSpPr>
        <p:spPr>
          <a:xfrm flipV="1">
            <a:off x="5047717" y="21307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/>
          <p:cNvCxnSpPr/>
          <p:nvPr/>
        </p:nvCxnSpPr>
        <p:spPr>
          <a:xfrm flipV="1">
            <a:off x="1303301" y="21307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52710" y="1565913"/>
            <a:ext cx="9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previous</a:t>
            </a:r>
            <a:endParaRPr lang="et-EE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980728"/>
            <a:ext cx="8222088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lang="et-EE" altLang="et-EE" sz="24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2832277"/>
            <a:ext cx="8222088" cy="46166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previous.</a:t>
            </a:r>
            <a:r>
              <a:rPr lang="et-EE" altLang="et-EE" sz="24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4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current.</a:t>
            </a:r>
            <a:r>
              <a:rPr lang="et-EE" altLang="et-EE" sz="24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Ristkülik 45"/>
          <p:cNvSpPr/>
          <p:nvPr/>
        </p:nvSpPr>
        <p:spPr>
          <a:xfrm>
            <a:off x="5839805" y="1892574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irgkonnektor 46"/>
          <p:cNvCxnSpPr>
            <a:stCxn id="46" idx="1"/>
            <a:endCxn id="46" idx="3"/>
          </p:cNvCxnSpPr>
          <p:nvPr/>
        </p:nvCxnSpPr>
        <p:spPr>
          <a:xfrm>
            <a:off x="5839805" y="225261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irge noolkonnektor 47"/>
          <p:cNvCxnSpPr/>
          <p:nvPr/>
        </p:nvCxnSpPr>
        <p:spPr>
          <a:xfrm flipV="1">
            <a:off x="6919925" y="2108598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99258" y="1553391"/>
            <a:ext cx="9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current</a:t>
            </a:r>
            <a:endParaRPr lang="et-EE" dirty="0"/>
          </a:p>
        </p:txBody>
      </p:sp>
      <p:sp>
        <p:nvSpPr>
          <p:cNvPr id="77" name="Ristkülik 76"/>
          <p:cNvSpPr/>
          <p:nvPr/>
        </p:nvSpPr>
        <p:spPr>
          <a:xfrm>
            <a:off x="1889734" y="385852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8" name="Sirgkonnektor 77"/>
          <p:cNvCxnSpPr>
            <a:stCxn id="77" idx="1"/>
            <a:endCxn id="77" idx="3"/>
          </p:cNvCxnSpPr>
          <p:nvPr/>
        </p:nvCxnSpPr>
        <p:spPr>
          <a:xfrm>
            <a:off x="1889734" y="421856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istkülik 78"/>
          <p:cNvSpPr/>
          <p:nvPr/>
        </p:nvSpPr>
        <p:spPr>
          <a:xfrm>
            <a:off x="3761942" y="385852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0" name="Sirgkonnektor 79"/>
          <p:cNvCxnSpPr>
            <a:stCxn id="79" idx="1"/>
            <a:endCxn id="79" idx="3"/>
          </p:cNvCxnSpPr>
          <p:nvPr/>
        </p:nvCxnSpPr>
        <p:spPr>
          <a:xfrm>
            <a:off x="3761942" y="421856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8973" y="39857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691889" y="398577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…</a:t>
            </a:r>
            <a:endParaRPr lang="en-US" dirty="0"/>
          </a:p>
        </p:txBody>
      </p:sp>
      <p:cxnSp>
        <p:nvCxnSpPr>
          <p:cNvPr id="84" name="Sirge noolkonnektor 83"/>
          <p:cNvCxnSpPr/>
          <p:nvPr/>
        </p:nvCxnSpPr>
        <p:spPr>
          <a:xfrm flipV="1">
            <a:off x="4842062" y="407454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irge noolkonnektor 84"/>
          <p:cNvCxnSpPr/>
          <p:nvPr/>
        </p:nvCxnSpPr>
        <p:spPr>
          <a:xfrm flipV="1">
            <a:off x="1097646" y="4074546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istkülik 85"/>
          <p:cNvSpPr/>
          <p:nvPr/>
        </p:nvSpPr>
        <p:spPr>
          <a:xfrm>
            <a:off x="5634150" y="3836348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element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irgkonnektor 86"/>
          <p:cNvCxnSpPr>
            <a:stCxn id="86" idx="1"/>
            <a:endCxn id="86" idx="3"/>
          </p:cNvCxnSpPr>
          <p:nvPr/>
        </p:nvCxnSpPr>
        <p:spPr>
          <a:xfrm>
            <a:off x="5634150" y="419638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irge noolkonnektor 87"/>
          <p:cNvCxnSpPr/>
          <p:nvPr/>
        </p:nvCxnSpPr>
        <p:spPr>
          <a:xfrm flipV="1">
            <a:off x="6714270" y="405237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045052" y="3502546"/>
            <a:ext cx="9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previous</a:t>
            </a:r>
            <a:endParaRPr lang="et-EE" dirty="0"/>
          </a:p>
        </p:txBody>
      </p:sp>
      <p:sp>
        <p:nvSpPr>
          <p:cNvPr id="90" name="TextBox 89"/>
          <p:cNvSpPr txBox="1"/>
          <p:nvPr/>
        </p:nvSpPr>
        <p:spPr>
          <a:xfrm>
            <a:off x="3885614" y="3481360"/>
            <a:ext cx="98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 smtClean="0"/>
              <a:t>current</a:t>
            </a:r>
            <a:endParaRPr lang="et-EE" dirty="0"/>
          </a:p>
        </p:txBody>
      </p:sp>
      <p:cxnSp>
        <p:nvCxnSpPr>
          <p:cNvPr id="91" name="Sirge noolkonnektor 90"/>
          <p:cNvCxnSpPr/>
          <p:nvPr/>
        </p:nvCxnSpPr>
        <p:spPr>
          <a:xfrm flipV="1">
            <a:off x="3073008" y="4074546"/>
            <a:ext cx="2561142" cy="3378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laidinumbri kohatäide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53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/>
      <p:bldP spid="16" grpId="0"/>
      <p:bldP spid="26" grpId="0"/>
      <p:bldP spid="3" grpId="0" animBg="1"/>
      <p:bldP spid="46" grpId="0" animBg="1"/>
      <p:bldP spid="62" grpId="0"/>
      <p:bldP spid="77" grpId="0" animBg="1"/>
      <p:bldP spid="79" grpId="0" animBg="1"/>
      <p:bldP spid="81" grpId="0"/>
      <p:bldP spid="82" grpId="0"/>
      <p:bldP spid="86" grpId="0" animBg="1"/>
      <p:bldP spid="89" grpId="0"/>
      <p:bldP spid="9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44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326477"/>
            <a:ext cx="6769802" cy="61863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(temp != 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|| 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7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45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313774"/>
            <a:ext cx="6516528" cy="618630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indexOf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lastIndexOf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-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temp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.equals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(o))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i;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lastIndex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1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46</a:t>
            </a:fld>
            <a:endParaRPr lang="et-E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935276"/>
            <a:ext cx="7520007" cy="501675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t-EE" altLang="et-EE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|| (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&gt;=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null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t-EE" altLang="et-EE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//asendame esimeseks</a:t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o; 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t-EE" altLang="et-EE" sz="20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temp =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//asendame kohale </a:t>
            </a:r>
            <a:r>
              <a:rPr lang="et-EE" altLang="et-EE" sz="20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&lt;=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temp =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t-EE" altLang="et-EE" sz="20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o;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</a:t>
            </a: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4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47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097" y="203109"/>
            <a:ext cx="9049272" cy="59093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temp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result.append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element </a:t>
            </a: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o;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kumimoji="0" lang="et-EE" altLang="et-EE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endParaRPr kumimoji="0" lang="et-EE" altLang="et-E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9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Teisendamine sõneks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48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179512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esimene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79512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051720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teine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051720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3923928" y="59153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kolmas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3923928" y="62660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52960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259632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131840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6444208" y="55933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854" y="5223175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589886" y="5520496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5855372" y="59153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neljas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5855372" y="62753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063777" y="60953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7364" y="1317734"/>
            <a:ext cx="9049272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t-EE" altLang="et-EE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0690" y="5244617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  <p:cxnSp>
        <p:nvCxnSpPr>
          <p:cNvPr id="26" name="Sirge noolkonnektor 25"/>
          <p:cNvCxnSpPr/>
          <p:nvPr/>
        </p:nvCxnSpPr>
        <p:spPr>
          <a:xfrm>
            <a:off x="1178722" y="5541938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Ümarnurkne ristkülik 26"/>
          <p:cNvSpPr/>
          <p:nvPr/>
        </p:nvSpPr>
        <p:spPr>
          <a:xfrm>
            <a:off x="5580112" y="4365104"/>
            <a:ext cx="3240360" cy="61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[esimene</a:t>
            </a:r>
            <a:endParaRPr lang="et-EE" dirty="0"/>
          </a:p>
        </p:txBody>
      </p:sp>
      <p:sp>
        <p:nvSpPr>
          <p:cNvPr id="28" name="TextBox 27"/>
          <p:cNvSpPr txBox="1"/>
          <p:nvPr/>
        </p:nvSpPr>
        <p:spPr>
          <a:xfrm>
            <a:off x="4727590" y="4484933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Teisendamine sõneks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49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179512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esimene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79512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051720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teine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051720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3923928" y="59153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kolmas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3923928" y="62660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52960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259632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131840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6444208" y="55933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854" y="5223175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589886" y="5520496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5855372" y="59153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neljas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5855372" y="62753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063777" y="60953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7364" y="1317732"/>
            <a:ext cx="9049272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temp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result.append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5329" y="5245415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  <p:cxnSp>
        <p:nvCxnSpPr>
          <p:cNvPr id="26" name="Sirge noolkonnektor 25"/>
          <p:cNvCxnSpPr/>
          <p:nvPr/>
        </p:nvCxnSpPr>
        <p:spPr>
          <a:xfrm>
            <a:off x="2593361" y="5542736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Ümarnurkne ristkülik 26"/>
          <p:cNvSpPr/>
          <p:nvPr/>
        </p:nvSpPr>
        <p:spPr>
          <a:xfrm>
            <a:off x="5580112" y="4365104"/>
            <a:ext cx="3240360" cy="61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[esimene, teine</a:t>
            </a:r>
            <a:endParaRPr lang="et-EE" dirty="0"/>
          </a:p>
        </p:txBody>
      </p:sp>
      <p:sp>
        <p:nvSpPr>
          <p:cNvPr id="28" name="TextBox 27"/>
          <p:cNvSpPr txBox="1"/>
          <p:nvPr/>
        </p:nvSpPr>
        <p:spPr>
          <a:xfrm>
            <a:off x="4727590" y="4484933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Lisamaterjal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Y. D. </a:t>
            </a:r>
            <a:r>
              <a:rPr lang="et-EE" dirty="0" err="1"/>
              <a:t>Liang</a:t>
            </a:r>
            <a:r>
              <a:rPr lang="et-EE" i="1" dirty="0"/>
              <a:t> </a:t>
            </a:r>
            <a:r>
              <a:rPr lang="et-EE" i="1" dirty="0" err="1"/>
              <a:t>Introduction</a:t>
            </a:r>
            <a:r>
              <a:rPr lang="et-EE" i="1" dirty="0"/>
              <a:t> </a:t>
            </a:r>
            <a:r>
              <a:rPr lang="et-EE" i="1" dirty="0" err="1"/>
              <a:t>to</a:t>
            </a:r>
            <a:r>
              <a:rPr lang="et-EE" i="1" dirty="0"/>
              <a:t> Java </a:t>
            </a:r>
            <a:r>
              <a:rPr lang="et-EE" i="1" dirty="0" err="1"/>
              <a:t>Programming</a:t>
            </a:r>
            <a:endParaRPr lang="et-EE" i="1" dirty="0"/>
          </a:p>
          <a:p>
            <a:r>
              <a:rPr lang="et-EE" i="1" dirty="0"/>
              <a:t>Java </a:t>
            </a:r>
            <a:r>
              <a:rPr lang="et-EE" i="1" dirty="0" err="1"/>
              <a:t>tutorial</a:t>
            </a:r>
            <a:r>
              <a:rPr lang="et-EE" i="1" dirty="0"/>
              <a:t> </a:t>
            </a:r>
            <a:r>
              <a:rPr lang="et-EE" dirty="0">
                <a:hlinkClick r:id="rId3"/>
              </a:rPr>
              <a:t>https://docs.oracle.com/javase/tutorial/</a:t>
            </a:r>
            <a:endParaRPr lang="et-EE" dirty="0"/>
          </a:p>
          <a:p>
            <a:r>
              <a:rPr lang="et-EE" dirty="0"/>
              <a:t>C. S. </a:t>
            </a:r>
            <a:r>
              <a:rPr lang="et-EE" dirty="0" err="1"/>
              <a:t>Horstmann</a:t>
            </a:r>
            <a:r>
              <a:rPr lang="et-EE" dirty="0"/>
              <a:t> </a:t>
            </a:r>
            <a:r>
              <a:rPr lang="et-EE" i="1" dirty="0" err="1"/>
              <a:t>Big</a:t>
            </a:r>
            <a:r>
              <a:rPr lang="et-EE" i="1" dirty="0"/>
              <a:t> Java: </a:t>
            </a:r>
            <a:r>
              <a:rPr lang="et-EE" i="1" dirty="0" err="1"/>
              <a:t>Early</a:t>
            </a:r>
            <a:r>
              <a:rPr lang="et-EE" i="1" dirty="0"/>
              <a:t> </a:t>
            </a:r>
            <a:r>
              <a:rPr lang="et-EE" i="1" dirty="0" err="1"/>
              <a:t>Objects</a:t>
            </a:r>
            <a:endParaRPr lang="et-EE" i="1" dirty="0"/>
          </a:p>
          <a:p>
            <a:r>
              <a:rPr lang="et-EE" dirty="0" smtClean="0"/>
              <a:t>J. </a:t>
            </a:r>
            <a:r>
              <a:rPr lang="et-EE" dirty="0" err="1" smtClean="0"/>
              <a:t>Kiho</a:t>
            </a:r>
            <a:r>
              <a:rPr lang="et-EE" dirty="0" smtClean="0"/>
              <a:t> </a:t>
            </a:r>
            <a:r>
              <a:rPr lang="et-EE" i="1" dirty="0" smtClean="0"/>
              <a:t>Java Programmeerimise aabits</a:t>
            </a:r>
          </a:p>
          <a:p>
            <a:r>
              <a:rPr lang="et-EE" dirty="0"/>
              <a:t>J. </a:t>
            </a:r>
            <a:r>
              <a:rPr lang="et-EE" dirty="0" err="1"/>
              <a:t>Kiho</a:t>
            </a:r>
            <a:r>
              <a:rPr lang="et-EE" dirty="0"/>
              <a:t> </a:t>
            </a:r>
            <a:r>
              <a:rPr lang="et-EE" i="1" dirty="0"/>
              <a:t>Väike Java leksikon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Teisendamine sõneks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50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179512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esimene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79512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051720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teine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051720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3923928" y="59153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kolmas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3923928" y="62660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52960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259632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131840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6444208" y="55933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854" y="5223175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589886" y="5520496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5855372" y="59153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neljas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5855372" y="62753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063777" y="60953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7364" y="1317732"/>
            <a:ext cx="9049272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temp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result.append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5267260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  <p:cxnSp>
        <p:nvCxnSpPr>
          <p:cNvPr id="26" name="Sirge noolkonnektor 25"/>
          <p:cNvCxnSpPr/>
          <p:nvPr/>
        </p:nvCxnSpPr>
        <p:spPr>
          <a:xfrm>
            <a:off x="4572000" y="5564581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Ümarnurkne ristkülik 26"/>
          <p:cNvSpPr/>
          <p:nvPr/>
        </p:nvSpPr>
        <p:spPr>
          <a:xfrm>
            <a:off x="5580112" y="4365104"/>
            <a:ext cx="3240360" cy="61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[esimene, teine, kolmas</a:t>
            </a:r>
            <a:endParaRPr lang="et-EE" dirty="0"/>
          </a:p>
        </p:txBody>
      </p:sp>
      <p:sp>
        <p:nvSpPr>
          <p:cNvPr id="28" name="TextBox 27"/>
          <p:cNvSpPr txBox="1"/>
          <p:nvPr/>
        </p:nvSpPr>
        <p:spPr>
          <a:xfrm>
            <a:off x="4727590" y="4484933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Teisendamine sõneks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179512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esimene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79512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051720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teine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051720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3923928" y="59153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kolmas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3923928" y="62660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52960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259632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131840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6444208" y="55933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854" y="5223175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589886" y="5520496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5855372" y="59153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neljas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5855372" y="62753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063777" y="60953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7364" y="1317732"/>
            <a:ext cx="9049272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temp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result.append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0381" y="5257941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  <p:cxnSp>
        <p:nvCxnSpPr>
          <p:cNvPr id="26" name="Sirge noolkonnektor 25"/>
          <p:cNvCxnSpPr/>
          <p:nvPr/>
        </p:nvCxnSpPr>
        <p:spPr>
          <a:xfrm>
            <a:off x="5988413" y="5555262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Ümarnurkne ristkülik 26"/>
          <p:cNvSpPr/>
          <p:nvPr/>
        </p:nvSpPr>
        <p:spPr>
          <a:xfrm>
            <a:off x="5580112" y="4365104"/>
            <a:ext cx="3240360" cy="61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[esimene, teine, kolmas, neljas</a:t>
            </a:r>
            <a:endParaRPr lang="et-EE" dirty="0"/>
          </a:p>
        </p:txBody>
      </p:sp>
      <p:sp>
        <p:nvSpPr>
          <p:cNvPr id="28" name="TextBox 27"/>
          <p:cNvSpPr txBox="1"/>
          <p:nvPr/>
        </p:nvSpPr>
        <p:spPr>
          <a:xfrm>
            <a:off x="4727590" y="4484933"/>
            <a:ext cx="71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Teisendamine sõneks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52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179512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esimene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irgkonnektor 5"/>
          <p:cNvCxnSpPr>
            <a:stCxn id="5" idx="1"/>
            <a:endCxn id="5" idx="3"/>
          </p:cNvCxnSpPr>
          <p:nvPr/>
        </p:nvCxnSpPr>
        <p:spPr>
          <a:xfrm>
            <a:off x="179512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stkülik 6"/>
          <p:cNvSpPr/>
          <p:nvPr/>
        </p:nvSpPr>
        <p:spPr>
          <a:xfrm>
            <a:off x="2051720" y="5932588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teine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irgkonnektor 7"/>
          <p:cNvCxnSpPr>
            <a:stCxn id="7" idx="1"/>
            <a:endCxn id="7" idx="3"/>
          </p:cNvCxnSpPr>
          <p:nvPr/>
        </p:nvCxnSpPr>
        <p:spPr>
          <a:xfrm>
            <a:off x="2051720" y="6283339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3923928" y="5915332"/>
            <a:ext cx="1368152" cy="701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kolmas</a:t>
            </a:r>
          </a:p>
          <a:p>
            <a:pPr algn="ctr"/>
            <a:r>
              <a:rPr lang="et-EE" dirty="0" err="1" smtClean="0">
                <a:solidFill>
                  <a:schemeClr val="tx1"/>
                </a:solidFill>
              </a:rPr>
              <a:t>next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9" idx="1"/>
            <a:endCxn id="9" idx="3"/>
          </p:cNvCxnSpPr>
          <p:nvPr/>
        </p:nvCxnSpPr>
        <p:spPr>
          <a:xfrm>
            <a:off x="3923928" y="6266083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56176" y="5296062"/>
            <a:ext cx="51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last</a:t>
            </a:r>
            <a:endParaRPr lang="en-US" dirty="0"/>
          </a:p>
        </p:txBody>
      </p:sp>
      <p:cxnSp>
        <p:nvCxnSpPr>
          <p:cNvPr id="13" name="Sirge noolkonnektor 12"/>
          <p:cNvCxnSpPr/>
          <p:nvPr/>
        </p:nvCxnSpPr>
        <p:spPr>
          <a:xfrm flipV="1">
            <a:off x="1259632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e noolkonnektor 13"/>
          <p:cNvCxnSpPr/>
          <p:nvPr/>
        </p:nvCxnSpPr>
        <p:spPr>
          <a:xfrm flipV="1">
            <a:off x="3131840" y="613003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e noolkonnektor 15"/>
          <p:cNvCxnSpPr/>
          <p:nvPr/>
        </p:nvCxnSpPr>
        <p:spPr>
          <a:xfrm>
            <a:off x="6444208" y="5593383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854" y="5223175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first</a:t>
            </a:r>
            <a:endParaRPr lang="en-US" dirty="0"/>
          </a:p>
        </p:txBody>
      </p:sp>
      <p:cxnSp>
        <p:nvCxnSpPr>
          <p:cNvPr id="18" name="Sirge noolkonnektor 17"/>
          <p:cNvCxnSpPr/>
          <p:nvPr/>
        </p:nvCxnSpPr>
        <p:spPr>
          <a:xfrm>
            <a:off x="589886" y="5520496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stkülik 18"/>
          <p:cNvSpPr/>
          <p:nvPr/>
        </p:nvSpPr>
        <p:spPr>
          <a:xfrm>
            <a:off x="5855372" y="5915332"/>
            <a:ext cx="136815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1"/>
                </a:solidFill>
              </a:rPr>
              <a:t>neljas</a:t>
            </a:r>
          </a:p>
          <a:p>
            <a:pPr algn="ctr"/>
            <a:r>
              <a:rPr lang="et-EE" dirty="0" err="1">
                <a:solidFill>
                  <a:schemeClr val="tx1"/>
                </a:solidFill>
              </a:rPr>
              <a:t>n</a:t>
            </a:r>
            <a:r>
              <a:rPr lang="et-EE" dirty="0" err="1" smtClean="0">
                <a:solidFill>
                  <a:schemeClr val="tx1"/>
                </a:solidFill>
              </a:rPr>
              <a:t>ext</a:t>
            </a:r>
            <a:r>
              <a:rPr lang="et-EE" dirty="0" smtClean="0">
                <a:solidFill>
                  <a:schemeClr val="tx1"/>
                </a:solidFill>
              </a:rPr>
              <a:t>: null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irgkonnektor 19"/>
          <p:cNvCxnSpPr>
            <a:stCxn id="19" idx="1"/>
            <a:endCxn id="19" idx="3"/>
          </p:cNvCxnSpPr>
          <p:nvPr/>
        </p:nvCxnSpPr>
        <p:spPr>
          <a:xfrm>
            <a:off x="5855372" y="627537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irge noolkonnektor 20"/>
          <p:cNvCxnSpPr/>
          <p:nvPr/>
        </p:nvCxnSpPr>
        <p:spPr>
          <a:xfrm flipV="1">
            <a:off x="5063777" y="6095352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7364" y="1317732"/>
            <a:ext cx="9049272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 =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StringBuilder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"["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first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temp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result.append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"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temp.</a:t>
            </a:r>
            <a:r>
              <a:rPr lang="et-EE" altLang="et-EE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result.toString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lang="et-EE" altLang="et-EE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"]"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t-EE" altLang="et-EE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0381" y="5257941"/>
            <a:ext cx="68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temp</a:t>
            </a:r>
            <a:endParaRPr lang="en-US" dirty="0"/>
          </a:p>
        </p:txBody>
      </p:sp>
      <p:cxnSp>
        <p:nvCxnSpPr>
          <p:cNvPr id="26" name="Sirge noolkonnektor 25"/>
          <p:cNvCxnSpPr/>
          <p:nvPr/>
        </p:nvCxnSpPr>
        <p:spPr>
          <a:xfrm>
            <a:off x="5988413" y="5555262"/>
            <a:ext cx="0" cy="350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Ümarnurkne ristkülik 26"/>
          <p:cNvSpPr/>
          <p:nvPr/>
        </p:nvSpPr>
        <p:spPr>
          <a:xfrm>
            <a:off x="5580112" y="4365104"/>
            <a:ext cx="3240360" cy="617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[esimene, teine, kolmas, neljas]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83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53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1475656" y="5589240"/>
            <a:ext cx="6912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 err="1"/>
              <a:t>MyLinkedList</a:t>
            </a:r>
            <a:r>
              <a:rPr lang="fi-FI" sz="2000" dirty="0"/>
              <a:t>: [</a:t>
            </a:r>
            <a:r>
              <a:rPr lang="fi-FI" sz="2000" dirty="0" err="1"/>
              <a:t>uus</a:t>
            </a:r>
            <a:r>
              <a:rPr lang="fi-FI" sz="2000" dirty="0"/>
              <a:t>, </a:t>
            </a:r>
            <a:r>
              <a:rPr lang="fi-FI" sz="2000" dirty="0" err="1"/>
              <a:t>esimene</a:t>
            </a:r>
            <a:r>
              <a:rPr lang="fi-FI" sz="2000" dirty="0"/>
              <a:t>, </a:t>
            </a:r>
            <a:r>
              <a:rPr lang="fi-FI" sz="2000" dirty="0" err="1"/>
              <a:t>kõige</a:t>
            </a:r>
            <a:r>
              <a:rPr lang="fi-FI" sz="2000" dirty="0"/>
              <a:t> </a:t>
            </a:r>
            <a:r>
              <a:rPr lang="fi-FI" sz="2000" dirty="0" err="1"/>
              <a:t>uuem</a:t>
            </a:r>
            <a:r>
              <a:rPr lang="fi-FI" sz="2000" dirty="0"/>
              <a:t>, teine, kolmas, </a:t>
            </a:r>
            <a:r>
              <a:rPr lang="fi-FI" sz="2000" dirty="0" err="1"/>
              <a:t>neljas</a:t>
            </a:r>
            <a:r>
              <a:rPr lang="fi-FI" sz="2000" dirty="0"/>
              <a:t>]</a:t>
            </a:r>
          </a:p>
          <a:p>
            <a:r>
              <a:rPr lang="fi-FI" sz="2000" dirty="0" err="1"/>
              <a:t>MyLinkedList</a:t>
            </a:r>
            <a:r>
              <a:rPr lang="fi-FI" sz="2000" dirty="0"/>
              <a:t>: [</a:t>
            </a:r>
            <a:r>
              <a:rPr lang="fi-FI" sz="2000" dirty="0" err="1"/>
              <a:t>uus</a:t>
            </a:r>
            <a:r>
              <a:rPr lang="fi-FI" sz="2000" dirty="0"/>
              <a:t>, </a:t>
            </a:r>
            <a:r>
              <a:rPr lang="fi-FI" sz="2000" dirty="0" err="1"/>
              <a:t>kõige</a:t>
            </a:r>
            <a:r>
              <a:rPr lang="fi-FI" sz="2000" dirty="0"/>
              <a:t> </a:t>
            </a:r>
            <a:r>
              <a:rPr lang="fi-FI" sz="2000" dirty="0" err="1"/>
              <a:t>uuem</a:t>
            </a:r>
            <a:r>
              <a:rPr lang="fi-FI" sz="2000" dirty="0"/>
              <a:t>, teine, kolmas, </a:t>
            </a:r>
            <a:r>
              <a:rPr lang="fi-FI" sz="2000" dirty="0" err="1"/>
              <a:t>viies</a:t>
            </a:r>
            <a:r>
              <a:rPr lang="fi-FI" sz="2000" dirty="0"/>
              <a:t>]</a:t>
            </a:r>
          </a:p>
          <a:p>
            <a:r>
              <a:rPr lang="fi-FI" sz="2000" dirty="0" err="1"/>
              <a:t>MyLinkedList</a:t>
            </a:r>
            <a:r>
              <a:rPr lang="fi-FI" sz="2000" dirty="0"/>
              <a:t>: </a:t>
            </a:r>
            <a:r>
              <a:rPr lang="fi-FI" sz="2000" dirty="0" err="1"/>
              <a:t>contains</a:t>
            </a:r>
            <a:r>
              <a:rPr lang="fi-FI" sz="2000" dirty="0"/>
              <a:t> </a:t>
            </a:r>
            <a:r>
              <a:rPr lang="fi-FI" sz="2000" dirty="0" err="1"/>
              <a:t>true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88640"/>
            <a:ext cx="7802136" cy="532453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TestMyLinkedList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"esimene"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"teine"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"kolmas"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"neljas"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"uus"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myll.add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"kõige uuem"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myll.remove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myll.set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"viies"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" 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myll.contains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"kolmas"</a:t>
            </a: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5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t-EE" dirty="0" smtClean="0"/>
              <a:t>Magasin, järjekord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Magasin</a:t>
            </a:r>
          </a:p>
          <a:p>
            <a:pPr lvl="1"/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t-EE" dirty="0" smtClean="0"/>
              <a:t>lisatakse lõppu ja </a:t>
            </a:r>
            <a:r>
              <a:rPr lang="en-US" dirty="0" err="1" smtClean="0"/>
              <a:t>kätte</a:t>
            </a:r>
            <a:r>
              <a:rPr lang="en-US" dirty="0" smtClean="0"/>
              <a:t> </a:t>
            </a:r>
            <a:r>
              <a:rPr lang="et-EE" dirty="0" smtClean="0"/>
              <a:t>saab elemente </a:t>
            </a:r>
            <a:r>
              <a:rPr lang="en-US" dirty="0" err="1" smtClean="0"/>
              <a:t>ainult</a:t>
            </a:r>
            <a:r>
              <a:rPr lang="en-US" dirty="0" smtClean="0"/>
              <a:t> </a:t>
            </a:r>
            <a:r>
              <a:rPr lang="et-EE" dirty="0" smtClean="0"/>
              <a:t>lõpust</a:t>
            </a:r>
            <a:r>
              <a:rPr lang="en-US" dirty="0" smtClean="0"/>
              <a:t> </a:t>
            </a:r>
            <a:endParaRPr lang="et-EE" dirty="0" smtClean="0"/>
          </a:p>
          <a:p>
            <a:pPr lvl="2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lisamine</a:t>
            </a:r>
            <a:r>
              <a:rPr lang="en-US" dirty="0" smtClean="0"/>
              <a:t> </a:t>
            </a:r>
            <a:r>
              <a:rPr lang="et-EE" dirty="0" smtClean="0"/>
              <a:t>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) </a:t>
            </a:r>
            <a:endParaRPr lang="et-EE" dirty="0" smtClean="0"/>
          </a:p>
          <a:p>
            <a:pPr lvl="2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eemaldamine</a:t>
            </a:r>
            <a:r>
              <a:rPr lang="en-US" dirty="0" smtClean="0"/>
              <a:t>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LIFO – Last In, First Out </a:t>
            </a:r>
            <a:endParaRPr lang="et-EE" dirty="0" smtClean="0"/>
          </a:p>
          <a:p>
            <a:pPr lvl="1">
              <a:buNone/>
            </a:pPr>
            <a:endParaRPr lang="et-EE" dirty="0" smtClean="0"/>
          </a:p>
          <a:p>
            <a:r>
              <a:rPr lang="et-EE" dirty="0" smtClean="0"/>
              <a:t>Järjekord</a:t>
            </a:r>
          </a:p>
          <a:p>
            <a:pPr lvl="1"/>
            <a:r>
              <a:rPr lang="fi-FI" dirty="0" err="1" smtClean="0"/>
              <a:t>elemente</a:t>
            </a:r>
            <a:r>
              <a:rPr lang="fi-FI" dirty="0" smtClean="0"/>
              <a:t> </a:t>
            </a:r>
            <a:r>
              <a:rPr lang="et-EE" dirty="0" smtClean="0"/>
              <a:t>lisatakse</a:t>
            </a:r>
            <a:r>
              <a:rPr lang="fi-FI" dirty="0" smtClean="0"/>
              <a:t> </a:t>
            </a:r>
            <a:r>
              <a:rPr lang="fi-FI" dirty="0" err="1" smtClean="0"/>
              <a:t>lõppu</a:t>
            </a:r>
            <a:r>
              <a:rPr lang="fi-FI" dirty="0" smtClean="0"/>
              <a:t> ja </a:t>
            </a:r>
            <a:r>
              <a:rPr lang="fi-FI" dirty="0" err="1" smtClean="0"/>
              <a:t>kätte</a:t>
            </a:r>
            <a:r>
              <a:rPr lang="et-EE" dirty="0" smtClean="0"/>
              <a:t> saab elemente</a:t>
            </a:r>
            <a:r>
              <a:rPr lang="fi-FI" dirty="0" smtClean="0"/>
              <a:t> </a:t>
            </a:r>
            <a:r>
              <a:rPr lang="fi-FI" dirty="0" err="1" smtClean="0"/>
              <a:t>ainult</a:t>
            </a:r>
            <a:r>
              <a:rPr lang="fi-FI" dirty="0" smtClean="0"/>
              <a:t> </a:t>
            </a:r>
            <a:r>
              <a:rPr lang="fi-FI" dirty="0" err="1" smtClean="0"/>
              <a:t>algusest</a:t>
            </a:r>
            <a:endParaRPr lang="et-EE" dirty="0" smtClean="0"/>
          </a:p>
          <a:p>
            <a:pPr lvl="2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lisamine</a:t>
            </a:r>
            <a:r>
              <a:rPr lang="en-US" dirty="0" smtClean="0"/>
              <a:t>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dirty="0" smtClean="0"/>
              <a:t>) </a:t>
            </a:r>
            <a:endParaRPr lang="et-EE" dirty="0" smtClean="0"/>
          </a:p>
          <a:p>
            <a:pPr lvl="2"/>
            <a:r>
              <a:rPr lang="en-US" dirty="0" err="1" smtClean="0"/>
              <a:t>elemendi</a:t>
            </a:r>
            <a:r>
              <a:rPr lang="en-US" dirty="0" smtClean="0"/>
              <a:t> </a:t>
            </a:r>
            <a:r>
              <a:rPr lang="en-US" dirty="0" err="1" smtClean="0"/>
              <a:t>eemaldamine</a:t>
            </a:r>
            <a:r>
              <a:rPr lang="en-US" dirty="0" smtClean="0"/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dequeue</a:t>
            </a:r>
            <a:r>
              <a:rPr lang="en-US" dirty="0" smtClean="0"/>
              <a:t>) </a:t>
            </a:r>
            <a:endParaRPr lang="et-EE" dirty="0" smtClean="0"/>
          </a:p>
          <a:p>
            <a:pPr lvl="1"/>
            <a:r>
              <a:rPr lang="en-US" dirty="0" smtClean="0"/>
              <a:t>FIFO – First In, First Out </a:t>
            </a:r>
          </a:p>
          <a:p>
            <a:pPr lvl="1"/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54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2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Listi abil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magasin</a:t>
            </a:r>
          </a:p>
          <a:p>
            <a:pPr lvl="1"/>
            <a:r>
              <a:rPr lang="et-EE" dirty="0" smtClean="0"/>
              <a:t>sobivam kasutada massiivi abil realiseeritud listi</a:t>
            </a:r>
          </a:p>
          <a:p>
            <a:r>
              <a:rPr lang="et-EE" dirty="0" smtClean="0"/>
              <a:t>järjekord</a:t>
            </a:r>
          </a:p>
          <a:p>
            <a:pPr lvl="1"/>
            <a:r>
              <a:rPr lang="et-EE" dirty="0" smtClean="0"/>
              <a:t>sobivam kasutada ahelana realiseeritud listi</a:t>
            </a:r>
          </a:p>
          <a:p>
            <a:pPr lvl="1"/>
            <a:endParaRPr lang="et-EE" dirty="0" smtClean="0"/>
          </a:p>
          <a:p>
            <a:r>
              <a:rPr lang="et-EE" dirty="0" smtClean="0"/>
              <a:t>Saab muidugi kasutada ükskõik kumba</a:t>
            </a:r>
          </a:p>
          <a:p>
            <a:pPr lvl="1"/>
            <a:r>
              <a:rPr lang="et-EE" dirty="0" smtClean="0"/>
              <a:t>kasutame ahelavarianti, sest see on meil olemas</a:t>
            </a:r>
          </a:p>
          <a:p>
            <a:r>
              <a:rPr lang="et-EE" dirty="0" smtClean="0"/>
              <a:t>Võib</a:t>
            </a:r>
          </a:p>
          <a:p>
            <a:pPr lvl="1"/>
            <a:r>
              <a:rPr lang="et-EE" dirty="0" smtClean="0"/>
              <a:t>teha listi alamklassina</a:t>
            </a:r>
          </a:p>
          <a:p>
            <a:pPr lvl="1"/>
            <a:r>
              <a:rPr lang="et-EE" dirty="0" smtClean="0"/>
              <a:t>listi kasutada isendiväljal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55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5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Magasin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56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052736"/>
            <a:ext cx="8270213" cy="517064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.addLast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pop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.removeLast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"Magasin: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.toString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2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46586"/>
            <a:ext cx="7026282" cy="517064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TestMyStack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stack.push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stack.push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stack.pop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stack.push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stack.push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"D"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stack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57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1475656" y="5013176"/>
            <a:ext cx="6912768" cy="14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Magasin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 [A]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Magasin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 [A, B]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Magasin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 [A]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Magasin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 [A, C]</a:t>
            </a:r>
          </a:p>
          <a:p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Magasin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: [A, C, D]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2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olemas?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0364" y="1541760"/>
            <a:ext cx="8363272" cy="4997152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t-EE" sz="3200" dirty="0" smtClean="0"/>
              <a:t>Mitte niivõrd põhjalik ülevaade kõigest, kuivõrd ettevalmistus ise olulistele asjadele tähelepanu pööramiseks</a:t>
            </a:r>
          </a:p>
          <a:p>
            <a:r>
              <a:rPr lang="et-EE" dirty="0" smtClean="0"/>
              <a:t>Ajalooliselt</a:t>
            </a:r>
          </a:p>
          <a:p>
            <a:pPr lvl="1"/>
            <a:r>
              <a:rPr lang="et-EE" dirty="0" smtClean="0"/>
              <a:t>massiiv (nt.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int[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t-EE" dirty="0" smtClean="0"/>
              <a:t>),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Hashtable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on ka praegu</a:t>
            </a:r>
          </a:p>
          <a:p>
            <a:r>
              <a:rPr lang="et-EE" dirty="0" smtClean="0"/>
              <a:t>Nüüd</a:t>
            </a:r>
          </a:p>
          <a:p>
            <a:pPr lvl="1"/>
            <a:r>
              <a:rPr lang="et-EE" i="1" dirty="0" smtClean="0"/>
              <a:t>Java </a:t>
            </a:r>
            <a:r>
              <a:rPr lang="et-EE" i="1" dirty="0" err="1" smtClean="0"/>
              <a:t>Collections</a:t>
            </a:r>
            <a:r>
              <a:rPr lang="et-EE" i="1" dirty="0" smtClean="0"/>
              <a:t> </a:t>
            </a:r>
            <a:r>
              <a:rPr lang="et-EE" i="1" dirty="0" err="1" smtClean="0"/>
              <a:t>Framework</a:t>
            </a:r>
            <a:endParaRPr lang="et-EE" i="1" dirty="0" smtClean="0"/>
          </a:p>
          <a:p>
            <a:pPr lvl="1"/>
            <a:r>
              <a:rPr lang="et-EE" dirty="0" smtClean="0"/>
              <a:t>Väga palju erinevaid võimalusi</a:t>
            </a:r>
          </a:p>
          <a:p>
            <a:pPr lvl="1"/>
            <a:r>
              <a:rPr lang="et-EE" dirty="0" smtClean="0"/>
              <a:t>Liidesed</a:t>
            </a:r>
          </a:p>
          <a:p>
            <a:pPr lvl="1"/>
            <a:r>
              <a:rPr lang="et-EE" dirty="0" smtClean="0"/>
              <a:t>Abstraktsed klassid</a:t>
            </a:r>
          </a:p>
          <a:p>
            <a:pPr lvl="1"/>
            <a:r>
              <a:rPr lang="et-EE" dirty="0" smtClean="0"/>
              <a:t>Klassid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58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Milles erinevused?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Võib välja mõelda väga erinevaid</a:t>
            </a:r>
          </a:p>
          <a:p>
            <a:pPr lvl="1"/>
            <a:r>
              <a:rPr lang="et-EE" dirty="0" smtClean="0"/>
              <a:t>elementide muudetavus</a:t>
            </a:r>
          </a:p>
          <a:p>
            <a:pPr lvl="1"/>
            <a:r>
              <a:rPr lang="et-EE" dirty="0" smtClean="0"/>
              <a:t>elementide arvu muudetavus</a:t>
            </a:r>
          </a:p>
          <a:p>
            <a:pPr lvl="1"/>
            <a:r>
              <a:rPr lang="et-EE" dirty="0" smtClean="0"/>
              <a:t>lisamise, eemaldamise eripärad</a:t>
            </a:r>
          </a:p>
          <a:p>
            <a:pPr lvl="1"/>
            <a:r>
              <a:rPr lang="et-EE" dirty="0" smtClean="0"/>
              <a:t>…</a:t>
            </a:r>
          </a:p>
          <a:p>
            <a:r>
              <a:rPr lang="et-EE" dirty="0" smtClean="0"/>
              <a:t>Kõigi jaoks eraldi liideseid pole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uigi on palju</a:t>
            </a:r>
          </a:p>
          <a:p>
            <a:pPr lvl="1"/>
            <a:r>
              <a:rPr lang="et-EE" dirty="0" smtClean="0"/>
              <a:t>võib meetodeid valikuliselt realiseerida</a:t>
            </a:r>
          </a:p>
          <a:p>
            <a:pPr lvl="2"/>
            <a:r>
              <a:rPr lang="et-EE" dirty="0" err="1" smtClean="0"/>
              <a:t>optional</a:t>
            </a:r>
            <a:endParaRPr lang="et-EE" dirty="0" smtClean="0"/>
          </a:p>
          <a:p>
            <a:pPr lvl="3"/>
            <a:r>
              <a:rPr lang="et-EE" dirty="0" smtClean="0"/>
              <a:t>realiseerida või</a:t>
            </a:r>
          </a:p>
          <a:p>
            <a:pPr lvl="3"/>
            <a:r>
              <a:rPr lang="en-US" dirty="0" err="1" smtClean="0">
                <a:hlinkClick r:id="rId3"/>
              </a:rPr>
              <a:t>UnsupportedOperationException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59</a:t>
            </a:fld>
            <a:endParaRPr lang="et-E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Isetehtud list</a:t>
            </a:r>
          </a:p>
          <a:p>
            <a:r>
              <a:rPr lang="et-EE" dirty="0" smtClean="0"/>
              <a:t>Java erinevad andmestruktuurid</a:t>
            </a:r>
          </a:p>
          <a:p>
            <a:r>
              <a:rPr lang="et-EE" dirty="0" smtClean="0"/>
              <a:t>Geneerilised tüübid</a:t>
            </a:r>
          </a:p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Rahvusvaheline tantsupäev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Liidesed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Põhilised</a:t>
            </a:r>
          </a:p>
          <a:p>
            <a:pPr lvl="1"/>
            <a:r>
              <a:rPr lang="et-EE" i="1" dirty="0"/>
              <a:t>Java </a:t>
            </a:r>
            <a:r>
              <a:rPr lang="et-EE" i="1" dirty="0" err="1"/>
              <a:t>Collections</a:t>
            </a:r>
            <a:r>
              <a:rPr lang="et-EE" i="1" dirty="0"/>
              <a:t> </a:t>
            </a:r>
            <a:r>
              <a:rPr lang="et-EE" i="1" dirty="0" err="1"/>
              <a:t>Framework</a:t>
            </a:r>
            <a:endParaRPr lang="et-EE" i="1" dirty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60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460973" y="6238103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docs.oracle.com/javase/tutorial/collections/intro/index.html</a:t>
            </a:r>
            <a:endParaRPr lang="et-EE" sz="20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48855"/>
            <a:ext cx="6146327" cy="2232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5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Skeem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61</a:t>
            </a:fld>
            <a:endParaRPr lang="et-EE"/>
          </a:p>
        </p:txBody>
      </p:sp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78676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9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850106"/>
          </a:xfrm>
        </p:spPr>
        <p:txBody>
          <a:bodyPr/>
          <a:lstStyle/>
          <a:p>
            <a:r>
              <a:rPr lang="et-EE" dirty="0" smtClean="0"/>
              <a:t>Üldotstarbelised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098549"/>
            <a:ext cx="8229600" cy="5622925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Väga erinevaid, piirdume üldotstarbelistega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LinkedList</a:t>
            </a:r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TreeSet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LinkedHashSet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ArrayDeque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HashMap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TreeMap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LinkedHashMap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6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>
                <a:cs typeface="Consolas" panose="020B0609020204030204" pitchFamily="49" charset="0"/>
              </a:rPr>
              <a:t>Liides 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Collection</a:t>
            </a:r>
            <a:r>
              <a:rPr lang="et-EE" dirty="0"/>
              <a:t> – </a:t>
            </a:r>
            <a:r>
              <a:rPr lang="et-EE" dirty="0" smtClean="0"/>
              <a:t>kogum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et-EE" dirty="0"/>
              <a:t>hierarhia juur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63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323528" y="602438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2"/>
              </a:rPr>
              <a:t>https://docs.oracle.com/en/java/javase/11/docs/api/java.base/java/util/Collection.html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365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Collection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interface Collection&lt;E&gt; extends</a:t>
            </a: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&lt;E&gt; { 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add(E element); //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optional</a:t>
            </a:r>
            <a:endParaRPr lang="et-EE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addAll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(Collection&lt;? extends E&gt; c); //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optional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clear();</a:t>
            </a: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optional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contains(Object element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containsAll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(Collection&lt;?&gt; 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Iterator&lt;E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 iterator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remove(Object element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// optional</a:t>
            </a:r>
            <a:endParaRPr lang="et-EE" sz="20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removeAll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(Collection&lt;?&gt; c); // optional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retainAll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(Collection&lt;?&gt; c); // optional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size(); </a:t>
            </a: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Object[]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toArray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&lt;T&gt; T[]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toArray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(T[] a); </a:t>
            </a:r>
            <a:endParaRPr lang="et-EE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64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3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Valikulised meetodid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optional</a:t>
            </a:r>
            <a:endParaRPr lang="et-EE" dirty="0"/>
          </a:p>
          <a:p>
            <a:pPr lvl="1"/>
            <a:r>
              <a:rPr lang="et-EE" dirty="0"/>
              <a:t>realiseerida </a:t>
            </a:r>
            <a:r>
              <a:rPr lang="et-EE" dirty="0" smtClean="0"/>
              <a:t>või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UnsupportedOperationException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65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1990" y="16288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Meetodid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addAll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removeAll</a:t>
            </a:r>
            <a:r>
              <a:rPr lang="en-US" dirty="0" smtClean="0"/>
              <a:t> ja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retainAll</a:t>
            </a:r>
            <a:r>
              <a:rPr lang="et-EE" dirty="0" smtClean="0"/>
              <a:t> 	kui   </a:t>
            </a:r>
            <a:r>
              <a:rPr lang="en-US" dirty="0" err="1" smtClean="0"/>
              <a:t>ühend</a:t>
            </a:r>
            <a:r>
              <a:rPr lang="en-US" dirty="0" smtClean="0"/>
              <a:t>, </a:t>
            </a:r>
            <a:r>
              <a:rPr lang="et-EE" dirty="0" smtClean="0"/>
              <a:t>     </a:t>
            </a:r>
            <a:r>
              <a:rPr lang="en-US" dirty="0" err="1" smtClean="0"/>
              <a:t>vahe</a:t>
            </a:r>
            <a:r>
              <a:rPr lang="en-US" dirty="0" smtClean="0"/>
              <a:t> </a:t>
            </a:r>
            <a:r>
              <a:rPr lang="et-EE" dirty="0" smtClean="0"/>
              <a:t>               </a:t>
            </a:r>
            <a:r>
              <a:rPr lang="en-US" dirty="0" smtClean="0"/>
              <a:t>ja </a:t>
            </a:r>
            <a:r>
              <a:rPr lang="et-EE" dirty="0" smtClean="0"/>
              <a:t>ühisosa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66</a:t>
            </a:fld>
            <a:endParaRPr lang="et-EE"/>
          </a:p>
        </p:txBody>
      </p:sp>
      <p:pic>
        <p:nvPicPr>
          <p:cNvPr id="556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095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33056"/>
            <a:ext cx="2057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60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077072"/>
            <a:ext cx="2095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47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3149" y="831628"/>
            <a:ext cx="9036496" cy="5524722"/>
          </a:xfrm>
        </p:spPr>
        <p:txBody>
          <a:bodyPr>
            <a:normAutofit/>
          </a:bodyPr>
          <a:lstStyle/>
          <a:p>
            <a:r>
              <a:rPr lang="et-EE" dirty="0" smtClean="0"/>
              <a:t>võib olla korduvaid elemente</a:t>
            </a:r>
          </a:p>
          <a:p>
            <a:r>
              <a:rPr lang="et-EE" dirty="0"/>
              <a:t>järjekord oluline</a:t>
            </a:r>
          </a:p>
          <a:p>
            <a:r>
              <a:rPr lang="en-US" dirty="0" err="1" smtClean="0"/>
              <a:t>võimaldab</a:t>
            </a:r>
            <a:r>
              <a:rPr lang="en-US" dirty="0" smtClean="0"/>
              <a:t> </a:t>
            </a:r>
            <a:r>
              <a:rPr lang="en-US" dirty="0" err="1"/>
              <a:t>kasutajal</a:t>
            </a:r>
            <a:r>
              <a:rPr lang="en-US" dirty="0"/>
              <a:t> </a:t>
            </a:r>
            <a:r>
              <a:rPr lang="en-US" dirty="0" err="1"/>
              <a:t>määrata</a:t>
            </a:r>
            <a:r>
              <a:rPr lang="en-US" dirty="0"/>
              <a:t>, </a:t>
            </a:r>
            <a:r>
              <a:rPr lang="en-US" dirty="0" err="1"/>
              <a:t>kuhu</a:t>
            </a:r>
            <a:r>
              <a:rPr lang="en-US" dirty="0"/>
              <a:t> </a:t>
            </a:r>
            <a:r>
              <a:rPr lang="en-US" dirty="0" err="1"/>
              <a:t>elemendid</a:t>
            </a:r>
            <a:r>
              <a:rPr lang="en-US" dirty="0"/>
              <a:t> </a:t>
            </a:r>
            <a:r>
              <a:rPr lang="en-US" dirty="0" err="1" smtClean="0"/>
              <a:t>paigutada</a:t>
            </a:r>
            <a:endParaRPr lang="et-EE" dirty="0" smtClean="0"/>
          </a:p>
          <a:p>
            <a:r>
              <a:rPr lang="et-EE" dirty="0" err="1" smtClean="0"/>
              <a:t>k</a:t>
            </a:r>
            <a:r>
              <a:rPr lang="fi-FI" dirty="0" err="1" smtClean="0"/>
              <a:t>asutaja</a:t>
            </a:r>
            <a:r>
              <a:rPr lang="fi-FI" dirty="0" smtClean="0"/>
              <a:t> </a:t>
            </a:r>
            <a:r>
              <a:rPr lang="fi-FI" dirty="0" err="1"/>
              <a:t>pääseb</a:t>
            </a:r>
            <a:r>
              <a:rPr lang="fi-FI" dirty="0"/>
              <a:t> </a:t>
            </a:r>
            <a:r>
              <a:rPr lang="fi-FI" dirty="0" err="1"/>
              <a:t>elementidele</a:t>
            </a:r>
            <a:r>
              <a:rPr lang="fi-FI" dirty="0"/>
              <a:t> </a:t>
            </a:r>
            <a:r>
              <a:rPr lang="fi-FI" dirty="0" err="1"/>
              <a:t>juurde</a:t>
            </a:r>
            <a:r>
              <a:rPr lang="fi-FI" dirty="0"/>
              <a:t> indeksi </a:t>
            </a:r>
            <a:r>
              <a:rPr lang="fi-FI" dirty="0" err="1"/>
              <a:t>kaudu</a:t>
            </a:r>
            <a:endParaRPr lang="et-EE" dirty="0" smtClean="0"/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t-EE" dirty="0" smtClean="0">
                <a:cs typeface="Consolas" panose="020B0609020204030204" pitchFamily="49" charset="0"/>
              </a:rPr>
              <a:t>massiivi abil</a:t>
            </a:r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t-EE" dirty="0" smtClean="0">
                <a:cs typeface="Consolas" panose="020B0609020204030204" pitchFamily="49" charset="0"/>
              </a:rPr>
              <a:t>ahelloendina (viitade abil)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67</a:t>
            </a:fld>
            <a:endParaRPr lang="et-EE"/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170654" y="53751"/>
            <a:ext cx="8229600" cy="854969"/>
          </a:xfrm>
        </p:spPr>
        <p:txBody>
          <a:bodyPr>
            <a:normAutofit/>
          </a:bodyPr>
          <a:lstStyle/>
          <a:p>
            <a:r>
              <a:rPr lang="et-EE" dirty="0">
                <a:cs typeface="Consolas" panose="020B0609020204030204" pitchFamily="49" charset="0"/>
              </a:rPr>
              <a:t>Liides </a:t>
            </a:r>
            <a:r>
              <a:rPr lang="et-EE" dirty="0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t-EE" dirty="0"/>
              <a:t> – list</a:t>
            </a:r>
          </a:p>
        </p:txBody>
      </p:sp>
      <p:sp>
        <p:nvSpPr>
          <p:cNvPr id="6" name="Ristkülik 5"/>
          <p:cNvSpPr/>
          <p:nvPr/>
        </p:nvSpPr>
        <p:spPr>
          <a:xfrm>
            <a:off x="170654" y="5894685"/>
            <a:ext cx="843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docs.oracle.com/en/java/javase/11/docs/api/java.base/java/util/List.html</a:t>
            </a:r>
            <a:endParaRPr lang="et-EE" dirty="0" smtClean="0"/>
          </a:p>
          <a:p>
            <a:r>
              <a:rPr lang="et-EE" dirty="0">
                <a:cs typeface="Consolas" panose="020B0609020204030204" pitchFamily="49" charset="0"/>
                <a:hlinkClick r:id="rId4"/>
              </a:rPr>
              <a:t>https://</a:t>
            </a:r>
            <a:r>
              <a:rPr lang="et-EE" dirty="0" smtClean="0">
                <a:cs typeface="Consolas" panose="020B0609020204030204" pitchFamily="49" charset="0"/>
                <a:hlinkClick r:id="rId4"/>
              </a:rPr>
              <a:t>docs.oracle.com/en/java/javase/11/docs/api/java.base/java/util/ArrayList.html</a:t>
            </a:r>
            <a:endParaRPr lang="et-EE" dirty="0" smtClean="0">
              <a:cs typeface="Consolas" panose="020B0609020204030204" pitchFamily="49" charset="0"/>
            </a:endParaRPr>
          </a:p>
          <a:p>
            <a:r>
              <a:rPr lang="et-EE" dirty="0">
                <a:cs typeface="Consolas" panose="020B0609020204030204" pitchFamily="49" charset="0"/>
                <a:hlinkClick r:id="rId5"/>
              </a:rPr>
              <a:t>https://</a:t>
            </a:r>
            <a:r>
              <a:rPr lang="et-EE" dirty="0" smtClean="0">
                <a:cs typeface="Consolas" panose="020B0609020204030204" pitchFamily="49" charset="0"/>
                <a:hlinkClick r:id="rId5"/>
              </a:rPr>
              <a:t>docs.oracle.com/en/java/javase/11/docs/api/java.base/java/util/LinkedList.html</a:t>
            </a:r>
            <a:endParaRPr lang="et-EE" dirty="0"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5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14701"/>
            <a:ext cx="8229600" cy="936104"/>
          </a:xfrm>
        </p:spPr>
        <p:txBody>
          <a:bodyPr/>
          <a:lstStyle/>
          <a:p>
            <a:r>
              <a:rPr lang="et-EE" dirty="0" smtClean="0"/>
              <a:t>Hulk (ingl </a:t>
            </a:r>
            <a:r>
              <a:rPr lang="et-EE" i="1" dirty="0" err="1" smtClean="0"/>
              <a:t>set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41216" y="1844824"/>
            <a:ext cx="8229600" cy="4052341"/>
          </a:xfrm>
        </p:spPr>
        <p:txBody>
          <a:bodyPr>
            <a:normAutofit/>
          </a:bodyPr>
          <a:lstStyle/>
          <a:p>
            <a:r>
              <a:rPr lang="et-EE" dirty="0" err="1" smtClean="0"/>
              <a:t>E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sisalda</a:t>
            </a:r>
            <a:r>
              <a:rPr lang="en-US" dirty="0"/>
              <a:t> </a:t>
            </a:r>
            <a:r>
              <a:rPr lang="en-US" dirty="0" err="1"/>
              <a:t>korduvaid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</a:t>
            </a:r>
            <a:endParaRPr lang="et-EE" dirty="0"/>
          </a:p>
          <a:p>
            <a:r>
              <a:rPr lang="et-EE" dirty="0" smtClean="0"/>
              <a:t>Tavaliselt pole järjestatud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1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268760"/>
            <a:ext cx="8565432" cy="4240981"/>
          </a:xfrm>
        </p:spPr>
        <p:txBody>
          <a:bodyPr>
            <a:normAutofit/>
          </a:bodyPr>
          <a:lstStyle/>
          <a:p>
            <a:r>
              <a:rPr lang="et-EE" dirty="0" smtClean="0"/>
              <a:t>ei ole korduvaid elemente</a:t>
            </a:r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HashSet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/>
              <a:t>elementide</a:t>
            </a:r>
            <a:r>
              <a:rPr lang="en-US" dirty="0"/>
              <a:t> </a:t>
            </a:r>
            <a:r>
              <a:rPr lang="en-US" dirty="0" err="1"/>
              <a:t>lisamise</a:t>
            </a:r>
            <a:r>
              <a:rPr lang="en-US" dirty="0"/>
              <a:t> </a:t>
            </a:r>
            <a:r>
              <a:rPr lang="en-US" dirty="0" err="1"/>
              <a:t>järjekord</a:t>
            </a:r>
            <a:r>
              <a:rPr lang="en-US" dirty="0"/>
              <a:t> </a:t>
            </a:r>
            <a:r>
              <a:rPr lang="en-US" dirty="0" err="1"/>
              <a:t>läheb</a:t>
            </a:r>
            <a:r>
              <a:rPr lang="en-US" dirty="0"/>
              <a:t> </a:t>
            </a:r>
            <a:r>
              <a:rPr lang="en-US" dirty="0" err="1"/>
              <a:t>kaduma</a:t>
            </a:r>
            <a:endParaRPr lang="et-EE" dirty="0"/>
          </a:p>
          <a:p>
            <a:pPr lvl="3"/>
            <a:endParaRPr lang="et-EE" dirty="0" smtClean="0"/>
          </a:p>
          <a:p>
            <a:pPr lvl="1"/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LinkedHashSet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kätte</a:t>
            </a:r>
            <a:r>
              <a:rPr lang="en-US" dirty="0"/>
              <a:t> </a:t>
            </a:r>
            <a:r>
              <a:rPr lang="en-US" dirty="0" err="1"/>
              <a:t>lisamise</a:t>
            </a:r>
            <a:r>
              <a:rPr lang="en-US" dirty="0"/>
              <a:t> </a:t>
            </a:r>
            <a:r>
              <a:rPr lang="en-US" dirty="0" err="1" smtClean="0"/>
              <a:t>järjekorras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69</a:t>
            </a:fld>
            <a:endParaRPr lang="et-EE" dirty="0"/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251520" y="156375"/>
            <a:ext cx="8229600" cy="941958"/>
          </a:xfrm>
        </p:spPr>
        <p:txBody>
          <a:bodyPr>
            <a:normAutofit/>
          </a:bodyPr>
          <a:lstStyle/>
          <a:p>
            <a:r>
              <a:rPr lang="et-EE" dirty="0">
                <a:cs typeface="Consolas" panose="020B0609020204030204" pitchFamily="49" charset="0"/>
              </a:rPr>
              <a:t>Liides 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dirty="0"/>
              <a:t> – hulk</a:t>
            </a:r>
          </a:p>
        </p:txBody>
      </p:sp>
      <p:sp>
        <p:nvSpPr>
          <p:cNvPr id="2" name="Ristkülik 1"/>
          <p:cNvSpPr/>
          <p:nvPr/>
        </p:nvSpPr>
        <p:spPr>
          <a:xfrm>
            <a:off x="69740" y="560217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docs.oracle.com/en/java/javase/11/docs/api/java.base/java/util/Set.html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docs.oracle.com/en/java/javase/11/docs/api/java.base/java/util/HashSet.html</a:t>
            </a:r>
            <a:endParaRPr lang="et-EE" dirty="0" smtClean="0"/>
          </a:p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docs.oracle.com/en/java/javase/11/docs/api/java.base/java/util/LinkedHashSet.html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6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Andmestruktuur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Teatud viisil organiseeritud andmete hulk</a:t>
            </a:r>
          </a:p>
          <a:p>
            <a:r>
              <a:rPr lang="et-EE" dirty="0" smtClean="0"/>
              <a:t>Andmetele juurdepääs, andmetega opereerimine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9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41712"/>
            <a:ext cx="8717541" cy="3577270"/>
          </a:xfrm>
        </p:spPr>
        <p:txBody>
          <a:bodyPr>
            <a:normAutofit/>
          </a:bodyPr>
          <a:lstStyle/>
          <a:p>
            <a:r>
              <a:rPr lang="et-EE" dirty="0" smtClean="0"/>
              <a:t>ei ole korduvaid elemente</a:t>
            </a:r>
          </a:p>
          <a:p>
            <a:r>
              <a:rPr lang="et-EE" dirty="0" smtClean="0"/>
              <a:t>kasvavas järjekorras</a:t>
            </a:r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TreeSet</a:t>
            </a:r>
            <a:endParaRPr lang="et-EE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 smtClean="0"/>
              <a:t>tagab</a:t>
            </a:r>
            <a:r>
              <a:rPr lang="en-US" dirty="0"/>
              <a:t>, et </a:t>
            </a:r>
            <a:r>
              <a:rPr lang="en-US" dirty="0" err="1"/>
              <a:t>elemendid</a:t>
            </a:r>
            <a:r>
              <a:rPr lang="en-US" dirty="0"/>
              <a:t> on </a:t>
            </a:r>
            <a:r>
              <a:rPr lang="et-EE" dirty="0" smtClean="0"/>
              <a:t>järjestatud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70</a:t>
            </a:fld>
            <a:endParaRPr lang="et-EE" dirty="0"/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941958"/>
          </a:xfrm>
        </p:spPr>
        <p:txBody>
          <a:bodyPr>
            <a:noAutofit/>
          </a:bodyPr>
          <a:lstStyle/>
          <a:p>
            <a:pPr lvl="1"/>
            <a:r>
              <a:rPr lang="et-EE" sz="4000" dirty="0" smtClean="0">
                <a:cs typeface="Consolas" panose="020B0609020204030204" pitchFamily="49" charset="0"/>
              </a:rPr>
              <a:t>Liides </a:t>
            </a:r>
            <a:r>
              <a:rPr lang="et-EE" sz="4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SortedSet</a:t>
            </a:r>
            <a:r>
              <a:rPr lang="et-EE" sz="4000" dirty="0" smtClean="0"/>
              <a:t> – järjestatud hulk</a:t>
            </a:r>
          </a:p>
        </p:txBody>
      </p:sp>
      <p:sp>
        <p:nvSpPr>
          <p:cNvPr id="2" name="Ristkülik 1"/>
          <p:cNvSpPr/>
          <p:nvPr/>
        </p:nvSpPr>
        <p:spPr>
          <a:xfrm>
            <a:off x="107504" y="604322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docs.oracle.com/en/java/javase/11/docs/api/java.base/java/util/SortedSet.html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docs.oracle.com/en/java/javase/11/docs/api/java.base/java/util/TreeSet.html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9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71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16632"/>
            <a:ext cx="7492757" cy="65556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hulk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HashSet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 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//Uus hulk</a:t>
            </a:r>
            <a:b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hulk = 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TreeSet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hulk = 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i="1" dirty="0" err="1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LinkedHashSet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endParaRPr lang="et-EE" altLang="et-EE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//Elementide lisamine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t-EE" altLang="et-EE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(hulk);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200" b="1" i="1" dirty="0" err="1" smtClean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(hulk);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//Elemendi kättesaamine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element : hulk){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(element);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//Elemendi kustutamine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hulk.remove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(hulk);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5401072" y="2312876"/>
            <a:ext cx="1152128" cy="240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00" dirty="0"/>
              <a:t>[1, </a:t>
            </a:r>
            <a:r>
              <a:rPr lang="et-EE" sz="2200" dirty="0" smtClean="0"/>
              <a:t>-</a:t>
            </a:r>
            <a:r>
              <a:rPr lang="da-DK" sz="2200" dirty="0" smtClean="0"/>
              <a:t>2</a:t>
            </a:r>
            <a:r>
              <a:rPr lang="da-DK" sz="2200" dirty="0"/>
              <a:t>, </a:t>
            </a:r>
            <a:r>
              <a:rPr lang="da-DK" sz="2200" dirty="0" smtClean="0"/>
              <a:t>3]</a:t>
            </a:r>
            <a:endParaRPr lang="da-DK" sz="2200" dirty="0"/>
          </a:p>
          <a:p>
            <a:pPr algn="ctr"/>
            <a:r>
              <a:rPr lang="da-DK" sz="2200" dirty="0"/>
              <a:t>[1, </a:t>
            </a:r>
            <a:r>
              <a:rPr lang="et-EE" sz="2200" dirty="0" smtClean="0"/>
              <a:t>-</a:t>
            </a:r>
            <a:r>
              <a:rPr lang="da-DK" sz="2200" dirty="0" smtClean="0"/>
              <a:t>2</a:t>
            </a:r>
            <a:r>
              <a:rPr lang="da-DK" sz="2200" dirty="0"/>
              <a:t>, </a:t>
            </a:r>
            <a:r>
              <a:rPr lang="da-DK" sz="2200" dirty="0" smtClean="0"/>
              <a:t>3]</a:t>
            </a:r>
            <a:endParaRPr lang="da-DK" sz="2200" dirty="0"/>
          </a:p>
          <a:p>
            <a:pPr algn="ctr"/>
            <a:r>
              <a:rPr lang="da-DK" sz="2200" dirty="0" smtClean="0"/>
              <a:t>1</a:t>
            </a:r>
            <a:endParaRPr lang="da-DK" sz="2200" dirty="0"/>
          </a:p>
          <a:p>
            <a:pPr algn="ctr"/>
            <a:r>
              <a:rPr lang="et-EE" sz="2200" dirty="0" smtClean="0"/>
              <a:t>-</a:t>
            </a:r>
            <a:r>
              <a:rPr lang="da-DK" sz="2200" dirty="0" smtClean="0"/>
              <a:t>2</a:t>
            </a:r>
            <a:endParaRPr lang="da-DK" sz="2200" dirty="0"/>
          </a:p>
          <a:p>
            <a:pPr algn="ctr"/>
            <a:r>
              <a:rPr lang="da-DK" sz="2200" dirty="0" smtClean="0"/>
              <a:t>3</a:t>
            </a:r>
            <a:endParaRPr lang="da-DK" sz="2200" dirty="0"/>
          </a:p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-2</a:t>
            </a:r>
            <a:r>
              <a:rPr lang="da-DK" sz="2200" dirty="0" smtClean="0"/>
              <a:t>, 3]</a:t>
            </a:r>
            <a:endParaRPr lang="et-EE" sz="2200" dirty="0"/>
          </a:p>
        </p:txBody>
      </p:sp>
      <p:sp>
        <p:nvSpPr>
          <p:cNvPr id="8" name="Ristkülik 7"/>
          <p:cNvSpPr/>
          <p:nvPr/>
        </p:nvSpPr>
        <p:spPr>
          <a:xfrm>
            <a:off x="6625807" y="2332750"/>
            <a:ext cx="1174993" cy="242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-2, </a:t>
            </a:r>
            <a:r>
              <a:rPr lang="da-DK" sz="2200" dirty="0" smtClean="0"/>
              <a:t>1, 3]</a:t>
            </a:r>
            <a:endParaRPr lang="da-DK" sz="2200" dirty="0"/>
          </a:p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-2</a:t>
            </a:r>
            <a:r>
              <a:rPr lang="da-DK" sz="2200" dirty="0" smtClean="0"/>
              <a:t>, </a:t>
            </a:r>
            <a:r>
              <a:rPr lang="et-EE" sz="2200" dirty="0" smtClean="0"/>
              <a:t>1</a:t>
            </a:r>
            <a:r>
              <a:rPr lang="da-DK" sz="2200" dirty="0" smtClean="0"/>
              <a:t>, 3]</a:t>
            </a:r>
            <a:endParaRPr lang="da-DK" sz="2200" dirty="0"/>
          </a:p>
          <a:p>
            <a:pPr algn="ctr"/>
            <a:r>
              <a:rPr lang="et-EE" sz="2200" dirty="0" smtClean="0"/>
              <a:t>-2</a:t>
            </a:r>
            <a:endParaRPr lang="da-DK" sz="2200" dirty="0"/>
          </a:p>
          <a:p>
            <a:pPr algn="ctr"/>
            <a:r>
              <a:rPr lang="et-EE" sz="2200" dirty="0" smtClean="0"/>
              <a:t>1</a:t>
            </a:r>
            <a:endParaRPr lang="da-DK" sz="2200" dirty="0"/>
          </a:p>
          <a:p>
            <a:pPr algn="ctr"/>
            <a:r>
              <a:rPr lang="da-DK" sz="2200" dirty="0" smtClean="0"/>
              <a:t>3</a:t>
            </a:r>
            <a:endParaRPr lang="da-DK" sz="2200" dirty="0"/>
          </a:p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-2</a:t>
            </a:r>
            <a:r>
              <a:rPr lang="da-DK" sz="2200" dirty="0" smtClean="0"/>
              <a:t>, 3]</a:t>
            </a:r>
            <a:endParaRPr lang="et-EE" sz="2200" dirty="0"/>
          </a:p>
        </p:txBody>
      </p:sp>
      <p:sp>
        <p:nvSpPr>
          <p:cNvPr id="2" name="Ristkülik 1"/>
          <p:cNvSpPr/>
          <p:nvPr/>
        </p:nvSpPr>
        <p:spPr>
          <a:xfrm>
            <a:off x="5401072" y="1880828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HashSet</a:t>
            </a:r>
            <a:endParaRPr lang="et-EE" dirty="0"/>
          </a:p>
        </p:txBody>
      </p:sp>
      <p:sp>
        <p:nvSpPr>
          <p:cNvPr id="9" name="Ristkülik 8"/>
          <p:cNvSpPr/>
          <p:nvPr/>
        </p:nvSpPr>
        <p:spPr>
          <a:xfrm>
            <a:off x="6625806" y="1901410"/>
            <a:ext cx="117499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TreeSet</a:t>
            </a:r>
            <a:endParaRPr lang="et-EE" dirty="0"/>
          </a:p>
        </p:txBody>
      </p:sp>
      <p:sp>
        <p:nvSpPr>
          <p:cNvPr id="10" name="Ristkülik 9"/>
          <p:cNvSpPr/>
          <p:nvPr/>
        </p:nvSpPr>
        <p:spPr>
          <a:xfrm>
            <a:off x="7873406" y="2332750"/>
            <a:ext cx="1174993" cy="242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3, </a:t>
            </a:r>
            <a:r>
              <a:rPr lang="da-DK" sz="2200" dirty="0" smtClean="0"/>
              <a:t>1, </a:t>
            </a:r>
            <a:r>
              <a:rPr lang="et-EE" sz="2200" dirty="0" smtClean="0"/>
              <a:t>-2</a:t>
            </a:r>
            <a:r>
              <a:rPr lang="da-DK" sz="2200" dirty="0" smtClean="0"/>
              <a:t>]</a:t>
            </a:r>
            <a:endParaRPr lang="da-DK" sz="2200" dirty="0"/>
          </a:p>
          <a:p>
            <a:pPr algn="ctr"/>
            <a:r>
              <a:rPr lang="da-DK" sz="2200" dirty="0" smtClean="0"/>
              <a:t>[</a:t>
            </a:r>
            <a:r>
              <a:rPr lang="et-EE" sz="2200" dirty="0"/>
              <a:t>3</a:t>
            </a:r>
            <a:r>
              <a:rPr lang="da-DK" sz="2200" dirty="0" smtClean="0"/>
              <a:t>, </a:t>
            </a:r>
            <a:r>
              <a:rPr lang="et-EE" sz="2200" dirty="0" smtClean="0"/>
              <a:t>1</a:t>
            </a:r>
            <a:r>
              <a:rPr lang="da-DK" sz="2200" dirty="0" smtClean="0"/>
              <a:t>, </a:t>
            </a:r>
            <a:r>
              <a:rPr lang="et-EE" sz="2200" dirty="0" smtClean="0"/>
              <a:t>-2</a:t>
            </a:r>
            <a:r>
              <a:rPr lang="da-DK" sz="2200" dirty="0" smtClean="0"/>
              <a:t>]</a:t>
            </a:r>
            <a:endParaRPr lang="da-DK" sz="2200" dirty="0"/>
          </a:p>
          <a:p>
            <a:pPr algn="ctr"/>
            <a:r>
              <a:rPr lang="et-EE" sz="2200" dirty="0"/>
              <a:t>3</a:t>
            </a:r>
            <a:endParaRPr lang="da-DK" sz="2200" dirty="0"/>
          </a:p>
          <a:p>
            <a:pPr algn="ctr"/>
            <a:r>
              <a:rPr lang="et-EE" sz="2200" dirty="0" smtClean="0"/>
              <a:t>1</a:t>
            </a:r>
            <a:endParaRPr lang="da-DK" sz="2200" dirty="0"/>
          </a:p>
          <a:p>
            <a:pPr algn="ctr"/>
            <a:r>
              <a:rPr lang="et-EE" sz="2200" dirty="0" smtClean="0"/>
              <a:t>-2</a:t>
            </a:r>
            <a:endParaRPr lang="da-DK" sz="2200" dirty="0"/>
          </a:p>
          <a:p>
            <a:pPr algn="ctr"/>
            <a:r>
              <a:rPr lang="da-DK" sz="2200" dirty="0" smtClean="0"/>
              <a:t>[3</a:t>
            </a:r>
            <a:r>
              <a:rPr lang="et-EE" sz="2200" dirty="0" smtClean="0"/>
              <a:t>, -2</a:t>
            </a:r>
            <a:r>
              <a:rPr lang="da-DK" sz="2200" dirty="0" smtClean="0"/>
              <a:t>]</a:t>
            </a:r>
            <a:endParaRPr lang="et-EE" sz="2200" dirty="0"/>
          </a:p>
        </p:txBody>
      </p:sp>
      <p:sp>
        <p:nvSpPr>
          <p:cNvPr id="11" name="Ristkülik 10"/>
          <p:cNvSpPr/>
          <p:nvPr/>
        </p:nvSpPr>
        <p:spPr>
          <a:xfrm>
            <a:off x="7873405" y="1700808"/>
            <a:ext cx="1174993" cy="560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Linked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HashSet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53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4170" y="116632"/>
            <a:ext cx="8229600" cy="7496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324252" y="4138758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52016" y="819777"/>
            <a:ext cx="8712968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&lt;String&gt; hulk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"2"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"9"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"5"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"22"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"1"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hulk.add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"15"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(hulk);</a:t>
            </a:r>
            <a:endParaRPr lang="et-EE" altLang="et-E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44170" y="3891500"/>
            <a:ext cx="424847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[1, 2, 5, 9, 15, 22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[1, 15, 2, 22, 5, 9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[</a:t>
            </a:r>
            <a:r>
              <a:rPr lang="et-EE" dirty="0"/>
              <a:t>2, 9, 5, 22, 1, 15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[22, 15, 9, 5, 2, 1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07504" y="4549190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1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4170" y="116632"/>
            <a:ext cx="8229600" cy="7496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324252" y="4138758"/>
            <a:ext cx="2295748" cy="25827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52016" y="819777"/>
            <a:ext cx="8712968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s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HashSet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10L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 s){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"Test - </a:t>
            </a:r>
            <a:r>
              <a:rPr lang="et-EE" altLang="et-EE" sz="24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959" y="3202654"/>
            <a:ext cx="424847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Test – 10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Test </a:t>
            </a:r>
            <a:r>
              <a:rPr lang="et-EE" dirty="0"/>
              <a:t>- 10</a:t>
            </a:r>
            <a:br>
              <a:rPr lang="et-EE" dirty="0"/>
            </a:br>
            <a:r>
              <a:rPr lang="et-EE" dirty="0"/>
              <a:t>Test </a:t>
            </a:r>
            <a:r>
              <a:rPr lang="et-EE" dirty="0" smtClean="0"/>
              <a:t>– 10L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Test - 10</a:t>
            </a:r>
            <a:br>
              <a:rPr lang="et-EE" dirty="0"/>
            </a:br>
            <a:r>
              <a:rPr lang="et-EE" dirty="0"/>
              <a:t>Test - </a:t>
            </a:r>
            <a:r>
              <a:rPr lang="et-EE" dirty="0" smtClean="0"/>
              <a:t>10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49607" y="4960216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58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320480"/>
          </a:xfrm>
        </p:spPr>
        <p:txBody>
          <a:bodyPr>
            <a:normAutofit/>
          </a:bodyPr>
          <a:lstStyle/>
          <a:p>
            <a:r>
              <a:rPr lang="et-EE" dirty="0" smtClean="0"/>
              <a:t>harilikult FIFO </a:t>
            </a:r>
            <a:r>
              <a:rPr lang="en-US" dirty="0"/>
              <a:t>– First In, First Out </a:t>
            </a:r>
            <a:endParaRPr lang="et-EE" dirty="0" smtClean="0"/>
          </a:p>
          <a:p>
            <a:r>
              <a:rPr lang="et-EE" dirty="0"/>
              <a:t>j</a:t>
            </a:r>
            <a:r>
              <a:rPr lang="et-EE" dirty="0" smtClean="0"/>
              <a:t>ärjekord oluline</a:t>
            </a:r>
          </a:p>
          <a:p>
            <a:r>
              <a:rPr lang="fi-FI" dirty="0" err="1"/>
              <a:t>elemente</a:t>
            </a:r>
            <a:r>
              <a:rPr lang="fi-FI" dirty="0"/>
              <a:t> </a:t>
            </a:r>
            <a:r>
              <a:rPr lang="et-EE" dirty="0"/>
              <a:t>lisatakse</a:t>
            </a:r>
            <a:r>
              <a:rPr lang="fi-FI" dirty="0"/>
              <a:t> </a:t>
            </a:r>
            <a:r>
              <a:rPr lang="fi-FI" dirty="0" err="1"/>
              <a:t>lõppu</a:t>
            </a:r>
            <a:r>
              <a:rPr lang="fi-FI" dirty="0"/>
              <a:t> ja </a:t>
            </a:r>
            <a:r>
              <a:rPr lang="fi-FI" dirty="0" err="1"/>
              <a:t>kätte</a:t>
            </a:r>
            <a:r>
              <a:rPr lang="et-EE" dirty="0"/>
              <a:t> saab elemente</a:t>
            </a:r>
            <a:r>
              <a:rPr lang="fi-FI" dirty="0"/>
              <a:t> </a:t>
            </a:r>
            <a:r>
              <a:rPr lang="fi-FI" dirty="0" err="1"/>
              <a:t>ainult</a:t>
            </a:r>
            <a:r>
              <a:rPr lang="fi-FI" dirty="0"/>
              <a:t> </a:t>
            </a:r>
            <a:r>
              <a:rPr lang="fi-FI" dirty="0" err="1"/>
              <a:t>algusest</a:t>
            </a: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endParaRPr lang="et-E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74</a:t>
            </a:fld>
            <a:endParaRPr lang="et-EE"/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251520" y="156375"/>
            <a:ext cx="8229600" cy="941958"/>
          </a:xfrm>
        </p:spPr>
        <p:txBody>
          <a:bodyPr>
            <a:normAutofit/>
          </a:bodyPr>
          <a:lstStyle/>
          <a:p>
            <a:r>
              <a:rPr lang="et-EE" dirty="0">
                <a:cs typeface="Consolas" panose="020B0609020204030204" pitchFamily="49" charset="0"/>
              </a:rPr>
              <a:t>Liides 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t-EE" dirty="0"/>
              <a:t> – järjekord</a:t>
            </a:r>
          </a:p>
        </p:txBody>
      </p:sp>
      <p:sp>
        <p:nvSpPr>
          <p:cNvPr id="7" name="Ristkülik 6"/>
          <p:cNvSpPr/>
          <p:nvPr/>
        </p:nvSpPr>
        <p:spPr>
          <a:xfrm>
            <a:off x="123020" y="6033184"/>
            <a:ext cx="84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docs.oracle.com/en/java/javase/11/docs/api/java.base/java/util/Queue.html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docs.oracle.com/en/java/javase/11/docs/api/java.base/java/util/LinkedList.html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8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75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84298"/>
            <a:ext cx="7337265" cy="58477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//Uus järjekord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jarjekord.add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//Elemendi lisamine</a:t>
            </a:r>
            <a:endParaRPr kumimoji="0" lang="et-EE" altLang="et-EE" sz="2200" b="0" i="1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jarjekord.add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//Elemendi kättesaamine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jarjekord.peek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//Elemendi kustutamine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jarjekord.poll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jarjekord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6732240" y="3498854"/>
            <a:ext cx="223224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2, </a:t>
            </a:r>
            <a:r>
              <a:rPr lang="da-DK" sz="2200" dirty="0" smtClean="0"/>
              <a:t>1</a:t>
            </a:r>
            <a:r>
              <a:rPr lang="da-DK" sz="2200" dirty="0"/>
              <a:t>, </a:t>
            </a:r>
            <a:r>
              <a:rPr lang="da-DK" sz="2200" dirty="0" smtClean="0"/>
              <a:t>3]</a:t>
            </a:r>
            <a:endParaRPr lang="da-DK" sz="2200" dirty="0"/>
          </a:p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2, </a:t>
            </a:r>
            <a:r>
              <a:rPr lang="da-DK" sz="2200" dirty="0" smtClean="0"/>
              <a:t>1</a:t>
            </a:r>
            <a:r>
              <a:rPr lang="da-DK" sz="2200" dirty="0"/>
              <a:t>, </a:t>
            </a:r>
            <a:r>
              <a:rPr lang="da-DK" sz="2200" dirty="0" smtClean="0"/>
              <a:t>3</a:t>
            </a:r>
            <a:r>
              <a:rPr lang="da-DK" sz="2200" dirty="0"/>
              <a:t>, </a:t>
            </a:r>
            <a:r>
              <a:rPr lang="da-DK" sz="2200" dirty="0" smtClean="0"/>
              <a:t>1</a:t>
            </a:r>
            <a:r>
              <a:rPr lang="da-DK" sz="2200" dirty="0"/>
              <a:t>]</a:t>
            </a:r>
          </a:p>
          <a:p>
            <a:pPr algn="ctr"/>
            <a:r>
              <a:rPr lang="da-DK" sz="2200" dirty="0" smtClean="0"/>
              <a:t>1</a:t>
            </a:r>
            <a:endParaRPr lang="da-DK" sz="2200" dirty="0"/>
          </a:p>
          <a:p>
            <a:pPr algn="ctr"/>
            <a:r>
              <a:rPr lang="da-DK" sz="2200" dirty="0"/>
              <a:t>[</a:t>
            </a:r>
            <a:r>
              <a:rPr lang="et-EE" sz="2200" dirty="0"/>
              <a:t>2, </a:t>
            </a:r>
            <a:r>
              <a:rPr lang="da-DK" sz="2200" dirty="0"/>
              <a:t>1, 3, 1]</a:t>
            </a:r>
          </a:p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1, </a:t>
            </a:r>
            <a:r>
              <a:rPr lang="da-DK" sz="2200" dirty="0" smtClean="0"/>
              <a:t>3</a:t>
            </a:r>
            <a:r>
              <a:rPr lang="et-EE" sz="2200" dirty="0" smtClean="0"/>
              <a:t>, 1</a:t>
            </a:r>
            <a:r>
              <a:rPr lang="da-DK" sz="2200" dirty="0" smtClean="0"/>
              <a:t>]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36787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680520"/>
          </a:xfrm>
        </p:spPr>
        <p:txBody>
          <a:bodyPr>
            <a:normAutofit/>
          </a:bodyPr>
          <a:lstStyle/>
          <a:p>
            <a:r>
              <a:rPr lang="et-EE" dirty="0" smtClean="0"/>
              <a:t>LIFO (aga ka FIFO) </a:t>
            </a:r>
            <a:r>
              <a:rPr lang="en-US" dirty="0"/>
              <a:t>– Last In, First Out </a:t>
            </a:r>
            <a:endParaRPr lang="et-EE" dirty="0" smtClean="0"/>
          </a:p>
          <a:p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t-EE" dirty="0"/>
              <a:t>lisatakse </a:t>
            </a:r>
            <a:r>
              <a:rPr lang="et-EE" dirty="0" smtClean="0"/>
              <a:t>algusesse (lõppu) </a:t>
            </a:r>
            <a:r>
              <a:rPr lang="et-EE" dirty="0"/>
              <a:t>ja </a:t>
            </a:r>
            <a:r>
              <a:rPr lang="en-US" dirty="0" err="1"/>
              <a:t>kätte</a:t>
            </a:r>
            <a:r>
              <a:rPr lang="en-US" dirty="0"/>
              <a:t> </a:t>
            </a:r>
            <a:r>
              <a:rPr lang="et-EE" dirty="0"/>
              <a:t>saab elemente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t-EE" dirty="0" smtClean="0"/>
              <a:t>algusest (lõpust)</a:t>
            </a:r>
            <a:r>
              <a:rPr lang="en-US" dirty="0" smtClean="0"/>
              <a:t> </a:t>
            </a:r>
            <a:endParaRPr lang="et-EE" dirty="0"/>
          </a:p>
          <a:p>
            <a:pPr lvl="1"/>
            <a:r>
              <a:rPr lang="en-US" dirty="0" err="1"/>
              <a:t>elemendi</a:t>
            </a:r>
            <a:r>
              <a:rPr lang="en-US" dirty="0"/>
              <a:t> </a:t>
            </a:r>
            <a:r>
              <a:rPr lang="en-US" dirty="0" err="1"/>
              <a:t>lisamine</a:t>
            </a:r>
            <a:r>
              <a:rPr lang="en-US" dirty="0"/>
              <a:t> </a:t>
            </a:r>
            <a:r>
              <a:rPr lang="et-EE" dirty="0"/>
              <a:t>(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/>
              <a:t>) </a:t>
            </a:r>
            <a:endParaRPr lang="et-EE" dirty="0"/>
          </a:p>
          <a:p>
            <a:pPr lvl="1"/>
            <a:r>
              <a:rPr lang="en-US" dirty="0" err="1"/>
              <a:t>elemendi</a:t>
            </a:r>
            <a:r>
              <a:rPr lang="en-US" dirty="0"/>
              <a:t> </a:t>
            </a:r>
            <a:r>
              <a:rPr lang="en-US" dirty="0" err="1"/>
              <a:t>eemaldamine</a:t>
            </a:r>
            <a:r>
              <a:rPr lang="en-US" dirty="0"/>
              <a:t>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/>
              <a:t>) </a:t>
            </a:r>
            <a:endParaRPr lang="et-EE" dirty="0"/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ArrayDeque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76</a:t>
            </a:fld>
            <a:endParaRPr lang="et-EE"/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251520" y="156375"/>
            <a:ext cx="8229600" cy="941958"/>
          </a:xfrm>
        </p:spPr>
        <p:txBody>
          <a:bodyPr>
            <a:normAutofit/>
          </a:bodyPr>
          <a:lstStyle/>
          <a:p>
            <a:r>
              <a:rPr lang="et-EE" dirty="0">
                <a:cs typeface="Consolas" panose="020B0609020204030204" pitchFamily="49" charset="0"/>
              </a:rPr>
              <a:t>Liides 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t-EE" dirty="0"/>
              <a:t> – magasin</a:t>
            </a:r>
          </a:p>
        </p:txBody>
      </p:sp>
      <p:sp>
        <p:nvSpPr>
          <p:cNvPr id="6" name="Ristkülik 5"/>
          <p:cNvSpPr/>
          <p:nvPr/>
        </p:nvSpPr>
        <p:spPr>
          <a:xfrm>
            <a:off x="152654" y="607514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docs.oracle.com/en/java/javase/11/docs/api/java.base/java/util/Deque.html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docs.oracle.com/en/java/javase/11/docs/api/java.base/java/util/ArrayDeque.html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6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77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38553"/>
            <a:ext cx="7026282" cy="6186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//Uus magasin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magasin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ArrayDeque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//Elemendi lisamine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magasin.push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magasin.push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magasin.push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   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(magasin);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magasin.push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(magasin);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//Elemendi kättesaamine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magasin.peek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(magasin);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//Elemendi kustutamine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magasin.pop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(magasin);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6660232" y="2564904"/>
            <a:ext cx="216024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3, 1, 2</a:t>
            </a:r>
            <a:r>
              <a:rPr lang="da-DK" sz="2200" dirty="0" smtClean="0"/>
              <a:t>]</a:t>
            </a:r>
            <a:endParaRPr lang="da-DK" sz="2200" dirty="0"/>
          </a:p>
          <a:p>
            <a:pPr algn="ctr"/>
            <a:r>
              <a:rPr lang="da-DK" sz="2200" dirty="0" smtClean="0"/>
              <a:t>[</a:t>
            </a:r>
            <a:r>
              <a:rPr lang="et-EE" sz="2200" dirty="0" smtClean="0"/>
              <a:t>1, 3, 1, 2</a:t>
            </a:r>
            <a:r>
              <a:rPr lang="da-DK" sz="2200" dirty="0" smtClean="0"/>
              <a:t>]</a:t>
            </a:r>
            <a:endParaRPr lang="da-DK" sz="2200" dirty="0"/>
          </a:p>
          <a:p>
            <a:pPr algn="ctr"/>
            <a:r>
              <a:rPr lang="et-EE" sz="2200" dirty="0"/>
              <a:t>1</a:t>
            </a:r>
            <a:endParaRPr lang="da-DK" sz="2200" dirty="0"/>
          </a:p>
          <a:p>
            <a:pPr algn="ctr"/>
            <a:r>
              <a:rPr lang="da-DK" sz="2200" dirty="0"/>
              <a:t>[</a:t>
            </a:r>
            <a:r>
              <a:rPr lang="et-EE" sz="2200" dirty="0"/>
              <a:t>1, 3, 1, 2</a:t>
            </a:r>
            <a:r>
              <a:rPr lang="da-DK" sz="2200" dirty="0"/>
              <a:t>]</a:t>
            </a:r>
          </a:p>
          <a:p>
            <a:pPr algn="ctr"/>
            <a:r>
              <a:rPr lang="da-DK" sz="2200" dirty="0" smtClean="0"/>
              <a:t>[</a:t>
            </a:r>
            <a:r>
              <a:rPr lang="da-DK" sz="2200" dirty="0"/>
              <a:t>3, </a:t>
            </a:r>
            <a:r>
              <a:rPr lang="et-EE" sz="2200" dirty="0" smtClean="0"/>
              <a:t>1</a:t>
            </a:r>
            <a:r>
              <a:rPr lang="da-DK" sz="2200" dirty="0" smtClean="0"/>
              <a:t>, </a:t>
            </a:r>
            <a:r>
              <a:rPr lang="et-EE" sz="2200" dirty="0"/>
              <a:t>2</a:t>
            </a:r>
            <a:r>
              <a:rPr lang="da-DK" sz="2200" dirty="0" smtClean="0"/>
              <a:t>]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8095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Kas üks klass saab realiseerida mitut liidest?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559224" y="2205575"/>
            <a:ext cx="3816424" cy="45102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46284" y="2012949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52584" y="215040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6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Milliseid liideseid realiseerib 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t-EE" dirty="0" smtClean="0"/>
              <a:t>?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292080" y="3356992"/>
            <a:ext cx="2975620" cy="32575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1844824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Set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Queue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Map</a:t>
            </a:r>
            <a:endParaRPr lang="en-US" dirty="0"/>
          </a:p>
        </p:txBody>
      </p:sp>
      <p:sp>
        <p:nvSpPr>
          <p:cNvPr id="7" name="Ristkülik-viiktekst 6"/>
          <p:cNvSpPr/>
          <p:nvPr/>
        </p:nvSpPr>
        <p:spPr>
          <a:xfrm>
            <a:off x="1691680" y="5733256"/>
            <a:ext cx="2304256" cy="1116704"/>
          </a:xfrm>
          <a:prstGeom prst="wedgeRectCallout">
            <a:avLst>
              <a:gd name="adj1" fmla="val -29857"/>
              <a:gd name="adj2" fmla="val -187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Võib ka mitu valida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91624" y="2534857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8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0175" y="116632"/>
            <a:ext cx="8229600" cy="994122"/>
          </a:xfrm>
        </p:spPr>
        <p:txBody>
          <a:bodyPr/>
          <a:lstStyle/>
          <a:p>
            <a:r>
              <a:rPr lang="et-EE" dirty="0" smtClean="0"/>
              <a:t>Dünaamilised andmestruktuurid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en-US" sz="3700" dirty="0" err="1" smtClean="0"/>
              <a:t>Muutuva</a:t>
            </a:r>
            <a:r>
              <a:rPr lang="en-US" sz="3700" dirty="0" smtClean="0"/>
              <a:t> </a:t>
            </a:r>
            <a:r>
              <a:rPr lang="en-US" sz="3700" dirty="0" err="1" smtClean="0"/>
              <a:t>suurusega</a:t>
            </a:r>
            <a:endParaRPr lang="et-EE" sz="3700" dirty="0" smtClean="0"/>
          </a:p>
          <a:p>
            <a:r>
              <a:rPr lang="en-US" sz="3700" dirty="0" err="1" smtClean="0"/>
              <a:t>Võimaldavad</a:t>
            </a:r>
            <a:r>
              <a:rPr lang="en-US" sz="3700" dirty="0" smtClean="0"/>
              <a:t> </a:t>
            </a:r>
            <a:r>
              <a:rPr lang="en-US" sz="3700" dirty="0" err="1" smtClean="0"/>
              <a:t>elemente</a:t>
            </a:r>
            <a:r>
              <a:rPr lang="en-US" sz="3700" dirty="0" smtClean="0"/>
              <a:t> </a:t>
            </a:r>
            <a:r>
              <a:rPr lang="en-US" sz="3700" dirty="0" err="1" smtClean="0"/>
              <a:t>lisada</a:t>
            </a:r>
            <a:r>
              <a:rPr lang="en-US" sz="3700" dirty="0" smtClean="0"/>
              <a:t> </a:t>
            </a:r>
            <a:r>
              <a:rPr lang="en-US" sz="3700" dirty="0" err="1" smtClean="0"/>
              <a:t>ja</a:t>
            </a:r>
            <a:r>
              <a:rPr lang="en-US" sz="3700" dirty="0" smtClean="0"/>
              <a:t> </a:t>
            </a:r>
            <a:r>
              <a:rPr lang="en-US" sz="3700" dirty="0" err="1" smtClean="0"/>
              <a:t>eemaldada</a:t>
            </a:r>
            <a:endParaRPr lang="et-EE" sz="3700" dirty="0" smtClean="0"/>
          </a:p>
          <a:p>
            <a:r>
              <a:rPr lang="en-US" sz="3700" dirty="0" err="1" smtClean="0"/>
              <a:t>Võimaldavad</a:t>
            </a:r>
            <a:r>
              <a:rPr lang="en-US" sz="3700" dirty="0" smtClean="0"/>
              <a:t> </a:t>
            </a:r>
            <a:r>
              <a:rPr lang="en-US" sz="3700" dirty="0" err="1" smtClean="0"/>
              <a:t>teha</a:t>
            </a:r>
            <a:r>
              <a:rPr lang="en-US" sz="3700" dirty="0" smtClean="0"/>
              <a:t> </a:t>
            </a:r>
            <a:r>
              <a:rPr lang="en-US" sz="3700" dirty="0" err="1" smtClean="0"/>
              <a:t>päringuid</a:t>
            </a:r>
            <a:r>
              <a:rPr lang="en-US" sz="3700" dirty="0" smtClean="0"/>
              <a:t> </a:t>
            </a:r>
            <a:r>
              <a:rPr lang="en-US" sz="3700" dirty="0" err="1" smtClean="0"/>
              <a:t>suuruse</a:t>
            </a:r>
            <a:r>
              <a:rPr lang="en-US" sz="3700" dirty="0" smtClean="0"/>
              <a:t> (</a:t>
            </a:r>
            <a:r>
              <a:rPr lang="en-US" sz="3700" dirty="0" err="1" smtClean="0"/>
              <a:t>elementide</a:t>
            </a:r>
            <a:r>
              <a:rPr lang="en-US" sz="3700" dirty="0" smtClean="0"/>
              <a:t> </a:t>
            </a:r>
            <a:r>
              <a:rPr lang="en-US" sz="3700" dirty="0" err="1" smtClean="0"/>
              <a:t>arvu</a:t>
            </a:r>
            <a:r>
              <a:rPr lang="en-US" sz="3700" dirty="0" smtClean="0"/>
              <a:t>), </a:t>
            </a:r>
            <a:r>
              <a:rPr lang="en-US" sz="3700" dirty="0" err="1" smtClean="0"/>
              <a:t>konkreetse</a:t>
            </a:r>
            <a:r>
              <a:rPr lang="en-US" sz="3700" dirty="0" smtClean="0"/>
              <a:t> </a:t>
            </a:r>
            <a:r>
              <a:rPr lang="en-US" sz="3700" dirty="0" err="1" smtClean="0"/>
              <a:t>elemendi</a:t>
            </a:r>
            <a:r>
              <a:rPr lang="en-US" sz="3700" dirty="0" smtClean="0"/>
              <a:t> </a:t>
            </a:r>
            <a:r>
              <a:rPr lang="en-US" sz="3700" dirty="0" err="1" smtClean="0"/>
              <a:t>sisalduvuse</a:t>
            </a:r>
            <a:r>
              <a:rPr lang="en-US" sz="3700" dirty="0" smtClean="0"/>
              <a:t> </a:t>
            </a:r>
            <a:r>
              <a:rPr lang="en-US" sz="3700" dirty="0" err="1" smtClean="0"/>
              <a:t>kohta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  <a:p>
            <a:r>
              <a:rPr lang="en-US" sz="3700" dirty="0" err="1" smtClean="0"/>
              <a:t>Põhitüübid</a:t>
            </a:r>
            <a:r>
              <a:rPr lang="en-US" sz="3700" dirty="0" smtClean="0"/>
              <a:t>: </a:t>
            </a:r>
            <a:endParaRPr lang="et-EE" sz="3700" dirty="0" smtClean="0"/>
          </a:p>
          <a:p>
            <a:pPr lvl="1"/>
            <a:r>
              <a:rPr lang="en-US" dirty="0" smtClean="0"/>
              <a:t>list (</a:t>
            </a:r>
            <a:r>
              <a:rPr lang="en-US" i="1" dirty="0" smtClean="0"/>
              <a:t>list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n-US" dirty="0" err="1" smtClean="0"/>
              <a:t>magasin</a:t>
            </a:r>
            <a:r>
              <a:rPr lang="en-US" dirty="0" smtClean="0"/>
              <a:t> (</a:t>
            </a:r>
            <a:r>
              <a:rPr lang="en-US" i="1" dirty="0" smtClean="0"/>
              <a:t>stack</a:t>
            </a:r>
            <a:r>
              <a:rPr lang="en-US" dirty="0" smtClean="0"/>
              <a:t>) </a:t>
            </a:r>
            <a:endParaRPr lang="et-EE" dirty="0" smtClean="0"/>
          </a:p>
          <a:p>
            <a:pPr lvl="1"/>
            <a:r>
              <a:rPr lang="en-US" dirty="0" err="1" smtClean="0"/>
              <a:t>järjekord</a:t>
            </a:r>
            <a:r>
              <a:rPr lang="en-US" dirty="0" smtClean="0"/>
              <a:t> (</a:t>
            </a:r>
            <a:r>
              <a:rPr lang="en-US" i="1" dirty="0" smtClean="0"/>
              <a:t>queue</a:t>
            </a:r>
            <a:r>
              <a:rPr lang="en-US" dirty="0" smtClean="0"/>
              <a:t>) </a:t>
            </a:r>
            <a:endParaRPr lang="et-EE" dirty="0" smtClean="0"/>
          </a:p>
          <a:p>
            <a:pPr lvl="1"/>
            <a:r>
              <a:rPr lang="et-EE" dirty="0" smtClean="0"/>
              <a:t>hulk </a:t>
            </a:r>
            <a:r>
              <a:rPr lang="en-US" dirty="0" smtClean="0"/>
              <a:t>(</a:t>
            </a:r>
            <a:r>
              <a:rPr lang="et-EE" i="1" dirty="0" err="1" smtClean="0"/>
              <a:t>set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t-EE" dirty="0"/>
              <a:t>k</a:t>
            </a:r>
            <a:r>
              <a:rPr lang="et-EE" dirty="0" smtClean="0"/>
              <a:t>uhi (</a:t>
            </a:r>
            <a:r>
              <a:rPr lang="et-EE" dirty="0" err="1" smtClean="0"/>
              <a:t>heap</a:t>
            </a:r>
            <a:r>
              <a:rPr lang="et-EE" dirty="0" smtClean="0"/>
              <a:t>)</a:t>
            </a:r>
          </a:p>
          <a:p>
            <a:pPr lvl="1"/>
            <a:r>
              <a:rPr lang="en-US" dirty="0" err="1" smtClean="0"/>
              <a:t>puu</a:t>
            </a:r>
            <a:r>
              <a:rPr lang="et-EE" dirty="0" smtClean="0"/>
              <a:t> (</a:t>
            </a:r>
            <a:r>
              <a:rPr lang="et-EE" i="1" dirty="0" err="1" smtClean="0"/>
              <a:t>tree</a:t>
            </a:r>
            <a:r>
              <a:rPr lang="et-EE" dirty="0" smtClean="0"/>
              <a:t>)</a:t>
            </a:r>
          </a:p>
          <a:p>
            <a:pPr lvl="1"/>
            <a:r>
              <a:rPr lang="en-US" dirty="0" err="1" smtClean="0"/>
              <a:t>graaf</a:t>
            </a:r>
            <a:r>
              <a:rPr lang="et-EE" dirty="0" smtClean="0"/>
              <a:t> (</a:t>
            </a:r>
            <a:r>
              <a:rPr lang="et-EE" i="1" dirty="0" err="1" smtClean="0"/>
              <a:t>graph</a:t>
            </a:r>
            <a:r>
              <a:rPr lang="et-EE" dirty="0" smtClean="0"/>
              <a:t>)</a:t>
            </a:r>
            <a:r>
              <a:rPr lang="en-US" dirty="0" smtClean="0"/>
              <a:t> </a:t>
            </a:r>
            <a:endParaRPr lang="et-EE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t-EE" dirty="0" smtClean="0"/>
              <a:t>      </a:t>
            </a:r>
            <a:r>
              <a:rPr lang="en-US" dirty="0" smtClean="0"/>
              <a:t>…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Milliseid liideseid realiseerib 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t-EE" dirty="0" smtClean="0"/>
              <a:t>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550978" y="2233631"/>
            <a:ext cx="4004444" cy="45102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1844824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Set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Queue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Map</a:t>
            </a:r>
            <a:endParaRPr lang="en-US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52584" y="189054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3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Milliseid liideseid realiseerib 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t-EE" dirty="0" smtClean="0"/>
              <a:t>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4508500" y="2534856"/>
            <a:ext cx="3519884" cy="425964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1844824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Set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Queue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Map</a:t>
            </a:r>
            <a:endParaRPr lang="en-US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91624" y="2534857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CAI2"/>
          <p:cNvSpPr/>
          <p:nvPr>
            <p:custDataLst>
              <p:tags r:id="rId5"/>
            </p:custDataLst>
          </p:nvPr>
        </p:nvSpPr>
        <p:spPr>
          <a:xfrm rot="10800000">
            <a:off x="91624" y="312007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9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6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4170" y="116632"/>
            <a:ext cx="8229600" cy="7496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004048" y="3861048"/>
            <a:ext cx="2615952" cy="286042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52016" y="819777"/>
            <a:ext cx="8712968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ll.poll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ll.add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ll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4495" y="3557908"/>
            <a:ext cx="424847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[4, 6, 8, 8]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[4, 6, 8]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[8, 8, 6, 4]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[8, 6, 4]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[6, 8, 8]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/>
              <a:t>m</a:t>
            </a:r>
            <a:r>
              <a:rPr lang="et-EE" sz="3000" dirty="0" smtClean="0"/>
              <a:t>idagi muud</a:t>
            </a:r>
            <a:endParaRPr lang="en-US" sz="30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52016" y="5855110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8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4170" y="116632"/>
            <a:ext cx="8229600" cy="7496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004048" y="3861048"/>
            <a:ext cx="2615952" cy="286042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52016" y="819777"/>
            <a:ext cx="8712968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Deque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ArrayDeque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ad.pop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ad.push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4495" y="3557908"/>
            <a:ext cx="424847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[4, 6, 8, 8]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[4, 6, 8]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[8, 8, 6, 4]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[8, 6, 4]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 smtClean="0"/>
              <a:t>[6, 8, 8]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3000" dirty="0"/>
              <a:t>m</a:t>
            </a:r>
            <a:r>
              <a:rPr lang="et-EE" sz="3000" dirty="0" smtClean="0"/>
              <a:t>idagi muud</a:t>
            </a:r>
            <a:endParaRPr lang="en-US" sz="3000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18464" y="5255641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7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>Kuidas sorteerida 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LinkedList</a:t>
            </a:r>
            <a:r>
              <a:rPr lang="et-EE" dirty="0"/>
              <a:t>-tüüpi listi 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meielist</a:t>
            </a:r>
            <a:r>
              <a:rPr lang="et-EE" dirty="0"/>
              <a:t> elemendid?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115000" y="4275930"/>
            <a:ext cx="2386608" cy="25003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0918" y="2012949"/>
            <a:ext cx="6817386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meielist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.sort</a:t>
            </a:r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Collections.sort</a:t>
            </a:r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meielist</a:t>
            </a:r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Collection.sort</a:t>
            </a:r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meielist</a:t>
            </a:r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Sorter.sortAsc</a:t>
            </a:r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meielist</a:t>
            </a:r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0491" y="2564904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1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/>
              <a:t>Kuidas eemaldada korduvad elemendid listist 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meielist</a:t>
            </a:r>
            <a:r>
              <a:rPr lang="et-EE" dirty="0"/>
              <a:t>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00192" y="4797152"/>
            <a:ext cx="2201416" cy="205117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90918" y="2012949"/>
            <a:ext cx="8206226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/>
              <a:t>Set</a:t>
            </a:r>
            <a:r>
              <a:rPr lang="et-EE" dirty="0"/>
              <a:t>&lt;</a:t>
            </a:r>
            <a:r>
              <a:rPr lang="et-EE" dirty="0" err="1"/>
              <a:t>Integer</a:t>
            </a:r>
            <a:r>
              <a:rPr lang="et-EE" dirty="0"/>
              <a:t>&gt; </a:t>
            </a:r>
            <a:r>
              <a:rPr lang="et-EE" dirty="0" err="1" smtClean="0"/>
              <a:t>lToS</a:t>
            </a:r>
            <a:r>
              <a:rPr lang="et-EE" dirty="0" smtClean="0"/>
              <a:t> </a:t>
            </a:r>
            <a:r>
              <a:rPr lang="et-EE" dirty="0"/>
              <a:t>= </a:t>
            </a:r>
            <a:r>
              <a:rPr lang="et-EE" dirty="0" err="1"/>
              <a:t>new</a:t>
            </a:r>
            <a:r>
              <a:rPr lang="et-EE" dirty="0"/>
              <a:t> </a:t>
            </a:r>
            <a:r>
              <a:rPr lang="et-EE" dirty="0" err="1"/>
              <a:t>HashSet</a:t>
            </a:r>
            <a:r>
              <a:rPr lang="et-EE" dirty="0" smtClean="0"/>
              <a:t>&lt;&gt;(</a:t>
            </a:r>
            <a:r>
              <a:rPr lang="et-EE" dirty="0" err="1"/>
              <a:t>meielist</a:t>
            </a:r>
            <a:r>
              <a:rPr lang="et-EE" dirty="0" smtClean="0"/>
              <a:t>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/>
              <a:t>Set</a:t>
            </a:r>
            <a:r>
              <a:rPr lang="et-EE" dirty="0"/>
              <a:t>&lt;</a:t>
            </a:r>
            <a:r>
              <a:rPr lang="et-EE" dirty="0" err="1"/>
              <a:t>Integer</a:t>
            </a:r>
            <a:r>
              <a:rPr lang="et-EE" dirty="0"/>
              <a:t>&gt; </a:t>
            </a:r>
            <a:r>
              <a:rPr lang="et-EE" dirty="0" err="1" smtClean="0"/>
              <a:t>lToS</a:t>
            </a:r>
            <a:r>
              <a:rPr lang="et-EE" dirty="0" smtClean="0"/>
              <a:t> </a:t>
            </a:r>
            <a:r>
              <a:rPr lang="et-EE" dirty="0"/>
              <a:t>= </a:t>
            </a:r>
            <a:r>
              <a:rPr lang="et-EE" dirty="0" err="1"/>
              <a:t>meielist.toSet</a:t>
            </a:r>
            <a:r>
              <a:rPr lang="et-EE" dirty="0" smtClean="0"/>
              <a:t>();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/>
              <a:t>Set</a:t>
            </a:r>
            <a:r>
              <a:rPr lang="et-EE" dirty="0"/>
              <a:t>&lt;</a:t>
            </a:r>
            <a:r>
              <a:rPr lang="et-EE" dirty="0" err="1"/>
              <a:t>Integer</a:t>
            </a:r>
            <a:r>
              <a:rPr lang="et-EE" dirty="0"/>
              <a:t>&gt; </a:t>
            </a:r>
            <a:r>
              <a:rPr lang="et-EE" dirty="0" err="1" smtClean="0"/>
              <a:t>lToS</a:t>
            </a:r>
            <a:r>
              <a:rPr lang="et-EE" dirty="0" smtClean="0"/>
              <a:t> </a:t>
            </a:r>
            <a:r>
              <a:rPr lang="et-EE" dirty="0"/>
              <a:t>=  </a:t>
            </a:r>
            <a:r>
              <a:rPr lang="et-EE" dirty="0" err="1"/>
              <a:t>meielist.getSet</a:t>
            </a:r>
            <a:r>
              <a:rPr lang="et-EE" dirty="0" smtClean="0"/>
              <a:t>();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/>
              <a:t>Set</a:t>
            </a:r>
            <a:r>
              <a:rPr lang="et-EE" dirty="0"/>
              <a:t>&lt;</a:t>
            </a:r>
            <a:r>
              <a:rPr lang="et-EE" dirty="0" err="1"/>
              <a:t>Integer</a:t>
            </a:r>
            <a:r>
              <a:rPr lang="et-EE" dirty="0"/>
              <a:t>&gt; </a:t>
            </a:r>
            <a:r>
              <a:rPr lang="et-EE" dirty="0" err="1" smtClean="0"/>
              <a:t>lToS</a:t>
            </a:r>
            <a:r>
              <a:rPr lang="et-EE" dirty="0" smtClean="0"/>
              <a:t> </a:t>
            </a:r>
            <a:r>
              <a:rPr lang="et-EE" dirty="0"/>
              <a:t>= </a:t>
            </a:r>
            <a:r>
              <a:rPr lang="et-EE" dirty="0" err="1"/>
              <a:t>Collections.convertToSet</a:t>
            </a:r>
            <a:r>
              <a:rPr lang="et-EE" dirty="0"/>
              <a:t>(</a:t>
            </a:r>
            <a:r>
              <a:rPr lang="et-EE" dirty="0" err="1"/>
              <a:t>meielist</a:t>
            </a:r>
            <a:r>
              <a:rPr lang="et-EE" dirty="0"/>
              <a:t>);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1018" y="2071471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4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Liidesed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Põhilised</a:t>
            </a:r>
          </a:p>
          <a:p>
            <a:pPr lvl="1"/>
            <a:r>
              <a:rPr lang="et-EE" i="1" dirty="0"/>
              <a:t>Java </a:t>
            </a:r>
            <a:r>
              <a:rPr lang="et-EE" i="1" dirty="0" err="1"/>
              <a:t>Collections</a:t>
            </a:r>
            <a:r>
              <a:rPr lang="et-EE" i="1" dirty="0"/>
              <a:t> </a:t>
            </a:r>
            <a:r>
              <a:rPr lang="et-EE" i="1" dirty="0" err="1"/>
              <a:t>Framework</a:t>
            </a:r>
            <a:endParaRPr lang="et-EE" i="1" dirty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86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460973" y="6238103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docs.oracle.com/javase/tutorial/collections/intro/index.html</a:t>
            </a:r>
            <a:endParaRPr lang="et-EE" sz="20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48855"/>
            <a:ext cx="6146327" cy="2232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4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80337" y="237133"/>
            <a:ext cx="8229600" cy="936104"/>
          </a:xfrm>
        </p:spPr>
        <p:txBody>
          <a:bodyPr/>
          <a:lstStyle/>
          <a:p>
            <a:r>
              <a:rPr lang="et-EE" dirty="0" smtClean="0"/>
              <a:t>Kujutus (ingl </a:t>
            </a:r>
            <a:r>
              <a:rPr lang="et-EE" i="1" dirty="0" err="1" smtClean="0"/>
              <a:t>map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816424"/>
          </a:xfrm>
        </p:spPr>
        <p:txBody>
          <a:bodyPr>
            <a:normAutofit/>
          </a:bodyPr>
          <a:lstStyle/>
          <a:p>
            <a:r>
              <a:rPr lang="et-EE" dirty="0" smtClean="0"/>
              <a:t>Erinevad nimetused</a:t>
            </a:r>
          </a:p>
          <a:p>
            <a:pPr lvl="1"/>
            <a:r>
              <a:rPr lang="et-EE" dirty="0"/>
              <a:t>k</a:t>
            </a:r>
            <a:r>
              <a:rPr lang="et-EE" dirty="0" smtClean="0"/>
              <a:t>ujutis, sõnastik (</a:t>
            </a:r>
            <a:r>
              <a:rPr lang="et-EE" dirty="0" err="1"/>
              <a:t>pythonis</a:t>
            </a:r>
            <a:r>
              <a:rPr lang="et-EE" dirty="0"/>
              <a:t> </a:t>
            </a:r>
            <a:r>
              <a:rPr lang="et-EE" i="1" dirty="0" err="1"/>
              <a:t>dictionary</a:t>
            </a:r>
            <a:r>
              <a:rPr lang="et-EE" dirty="0" smtClean="0"/>
              <a:t>), paisktabel (</a:t>
            </a:r>
            <a:r>
              <a:rPr lang="et-EE" i="1" dirty="0" err="1" smtClean="0"/>
              <a:t>hashtabel</a:t>
            </a:r>
            <a:r>
              <a:rPr lang="et-EE" dirty="0" smtClean="0"/>
              <a:t>)</a:t>
            </a:r>
            <a:endParaRPr lang="en-US" dirty="0" smtClean="0"/>
          </a:p>
          <a:p>
            <a:r>
              <a:rPr lang="et-EE" dirty="0" smtClean="0"/>
              <a:t>K</a:t>
            </a:r>
            <a:r>
              <a:rPr lang="fi-FI" dirty="0" err="1" smtClean="0"/>
              <a:t>aheosalis</a:t>
            </a:r>
            <a:r>
              <a:rPr lang="et-EE" dirty="0" err="1" smtClean="0"/>
              <a:t>ed</a:t>
            </a:r>
            <a:r>
              <a:rPr lang="fi-FI" dirty="0" smtClean="0"/>
              <a:t> </a:t>
            </a:r>
            <a:r>
              <a:rPr lang="fi-FI" dirty="0" err="1" smtClean="0"/>
              <a:t>kirjed</a:t>
            </a:r>
            <a:r>
              <a:rPr lang="et-EE" dirty="0" smtClean="0"/>
              <a:t>:</a:t>
            </a:r>
            <a:r>
              <a:rPr lang="fi-FI" dirty="0" smtClean="0"/>
              <a:t> </a:t>
            </a:r>
            <a:r>
              <a:rPr lang="fi-FI" dirty="0" err="1" smtClean="0"/>
              <a:t>võt</a:t>
            </a:r>
            <a:r>
              <a:rPr lang="et-EE" dirty="0" smtClean="0"/>
              <a:t>i</a:t>
            </a:r>
            <a:r>
              <a:rPr lang="fi-FI" dirty="0" smtClean="0"/>
              <a:t> </a:t>
            </a:r>
            <a:r>
              <a:rPr lang="fi-FI" dirty="0"/>
              <a:t>ja </a:t>
            </a:r>
            <a:r>
              <a:rPr lang="fi-FI" dirty="0" err="1" smtClean="0"/>
              <a:t>väärtus</a:t>
            </a:r>
            <a:endParaRPr lang="et-EE" dirty="0" smtClean="0"/>
          </a:p>
          <a:p>
            <a:r>
              <a:rPr lang="fi-FI" dirty="0" err="1"/>
              <a:t>Võtmete</a:t>
            </a:r>
            <a:r>
              <a:rPr lang="fi-FI" dirty="0"/>
              <a:t> </a:t>
            </a:r>
            <a:r>
              <a:rPr lang="fi-FI" dirty="0" err="1"/>
              <a:t>seas</a:t>
            </a:r>
            <a:r>
              <a:rPr lang="fi-FI" dirty="0"/>
              <a:t> ei </a:t>
            </a:r>
            <a:r>
              <a:rPr lang="fi-FI" dirty="0" err="1"/>
              <a:t>tohi</a:t>
            </a:r>
            <a:r>
              <a:rPr lang="fi-FI" dirty="0"/>
              <a:t> olla </a:t>
            </a:r>
            <a:r>
              <a:rPr lang="fi-FI" dirty="0" err="1"/>
              <a:t>korduvaid</a:t>
            </a:r>
            <a:r>
              <a:rPr lang="fi-FI" dirty="0"/>
              <a:t> </a:t>
            </a:r>
            <a:r>
              <a:rPr lang="fi-FI" dirty="0" err="1"/>
              <a:t>elemente</a:t>
            </a:r>
            <a:endParaRPr lang="et-EE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87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6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504" y="1484785"/>
            <a:ext cx="8880770" cy="3528392"/>
          </a:xfrm>
        </p:spPr>
        <p:txBody>
          <a:bodyPr>
            <a:normAutofit/>
          </a:bodyPr>
          <a:lstStyle/>
          <a:p>
            <a:r>
              <a:rPr lang="et-EE" dirty="0" smtClean="0"/>
              <a:t>võtmed ja väärtused</a:t>
            </a:r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HashMap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err="1" smtClean="0"/>
              <a:t>elementide</a:t>
            </a:r>
            <a:r>
              <a:rPr lang="en-US" dirty="0" smtClean="0"/>
              <a:t> </a:t>
            </a:r>
            <a:r>
              <a:rPr lang="en-US" dirty="0" err="1"/>
              <a:t>lisamise</a:t>
            </a:r>
            <a:r>
              <a:rPr lang="en-US" dirty="0"/>
              <a:t> </a:t>
            </a:r>
            <a:r>
              <a:rPr lang="en-US" dirty="0" err="1"/>
              <a:t>järjekord</a:t>
            </a:r>
            <a:r>
              <a:rPr lang="en-US" dirty="0"/>
              <a:t> </a:t>
            </a:r>
            <a:r>
              <a:rPr lang="en-US" dirty="0" err="1"/>
              <a:t>läheb</a:t>
            </a:r>
            <a:r>
              <a:rPr lang="en-US" dirty="0"/>
              <a:t> </a:t>
            </a:r>
            <a:r>
              <a:rPr lang="en-US" dirty="0" err="1"/>
              <a:t>kaduma</a:t>
            </a:r>
            <a:endParaRPr lang="et-EE" dirty="0"/>
          </a:p>
          <a:p>
            <a:pPr lvl="1"/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LinkedHashMap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t-EE" dirty="0"/>
              <a:t>e</a:t>
            </a:r>
            <a:r>
              <a:rPr lang="et-EE" dirty="0" smtClean="0"/>
              <a:t>lemente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/>
              <a:t>kätte</a:t>
            </a:r>
            <a:r>
              <a:rPr lang="en-US" dirty="0"/>
              <a:t> </a:t>
            </a:r>
            <a:r>
              <a:rPr lang="en-US" dirty="0" err="1"/>
              <a:t>lisamise</a:t>
            </a:r>
            <a:r>
              <a:rPr lang="en-US" dirty="0"/>
              <a:t> </a:t>
            </a:r>
            <a:r>
              <a:rPr lang="en-US" dirty="0" err="1" smtClean="0"/>
              <a:t>järjekorras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88</a:t>
            </a:fld>
            <a:endParaRPr lang="et-EE"/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251520" y="156375"/>
            <a:ext cx="8229600" cy="941958"/>
          </a:xfrm>
        </p:spPr>
        <p:txBody>
          <a:bodyPr>
            <a:normAutofit/>
          </a:bodyPr>
          <a:lstStyle/>
          <a:p>
            <a:r>
              <a:rPr lang="et-EE" dirty="0"/>
              <a:t>Liides </a:t>
            </a:r>
            <a:r>
              <a:rPr lang="et-EE" dirty="0" err="1"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t-EE" dirty="0"/>
              <a:t> – kujutus</a:t>
            </a:r>
          </a:p>
        </p:txBody>
      </p:sp>
      <p:sp>
        <p:nvSpPr>
          <p:cNvPr id="2" name="Ristkülik 1"/>
          <p:cNvSpPr/>
          <p:nvPr/>
        </p:nvSpPr>
        <p:spPr>
          <a:xfrm>
            <a:off x="14990" y="5894685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docs.oracle.com/en/java/javase/11/docs/api/java.base/java/util/Map.html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docs.oracle.com/en/java/javase/11/docs/api/java.base/java/util/HashMap.html</a:t>
            </a:r>
            <a:endParaRPr lang="et-EE" dirty="0" smtClean="0"/>
          </a:p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docs.oracle.com/en/java/javase/11/docs/api/java.base/java/util/LinkedHashMap.html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8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5422" y="1363965"/>
            <a:ext cx="8880770" cy="3554803"/>
          </a:xfrm>
        </p:spPr>
        <p:txBody>
          <a:bodyPr>
            <a:normAutofit/>
          </a:bodyPr>
          <a:lstStyle/>
          <a:p>
            <a:r>
              <a:rPr lang="et-EE" dirty="0" smtClean="0"/>
              <a:t>võtmed on järjestatud</a:t>
            </a:r>
          </a:p>
          <a:p>
            <a:r>
              <a:rPr lang="et-EE" dirty="0" smtClean="0"/>
              <a:t>Klass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TreeMap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89</a:t>
            </a:fld>
            <a:endParaRPr lang="et-EE"/>
          </a:p>
        </p:txBody>
      </p:sp>
      <p:sp>
        <p:nvSpPr>
          <p:cNvPr id="5" name="Pealkiri 1"/>
          <p:cNvSpPr>
            <a:spLocks noGrp="1"/>
          </p:cNvSpPr>
          <p:nvPr>
            <p:ph type="title"/>
          </p:nvPr>
        </p:nvSpPr>
        <p:spPr>
          <a:xfrm>
            <a:off x="251520" y="156375"/>
            <a:ext cx="8856984" cy="941958"/>
          </a:xfrm>
        </p:spPr>
        <p:txBody>
          <a:bodyPr>
            <a:noAutofit/>
          </a:bodyPr>
          <a:lstStyle/>
          <a:p>
            <a:pPr lvl="1"/>
            <a:r>
              <a:rPr lang="et-EE" sz="4000" dirty="0" smtClean="0"/>
              <a:t>Liides </a:t>
            </a:r>
            <a:r>
              <a:rPr lang="et-EE" sz="4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SortedMap</a:t>
            </a:r>
            <a:r>
              <a:rPr lang="et-EE" sz="4000" dirty="0" smtClean="0"/>
              <a:t> – järjestatud kujutus</a:t>
            </a:r>
          </a:p>
        </p:txBody>
      </p:sp>
      <p:sp>
        <p:nvSpPr>
          <p:cNvPr id="2" name="Ristkülik 1"/>
          <p:cNvSpPr/>
          <p:nvPr/>
        </p:nvSpPr>
        <p:spPr>
          <a:xfrm>
            <a:off x="179512" y="6033184"/>
            <a:ext cx="8736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docs.oracle.com/en/java/javase/11/docs/api/java.base/java/util/SortedMap.html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docs.oracle.com/en/java/javase/11/docs/api/java.base/java/util/TreeMap.html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Ise teha või olemasolevat kasutada?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Eelmisel korral hakkasime ise listi tegema</a:t>
            </a:r>
          </a:p>
          <a:p>
            <a:pPr lvl="1"/>
            <a:r>
              <a:rPr lang="et-EE" dirty="0" smtClean="0"/>
              <a:t>jätkame</a:t>
            </a:r>
          </a:p>
          <a:p>
            <a:pPr marL="457200" lvl="1" indent="0">
              <a:buNone/>
            </a:pPr>
            <a:r>
              <a:rPr lang="et-EE" dirty="0" smtClean="0"/>
              <a:t> </a:t>
            </a:r>
          </a:p>
          <a:p>
            <a:pPr lvl="1"/>
            <a:endParaRPr lang="et-EE" dirty="0" smtClean="0"/>
          </a:p>
          <a:p>
            <a:r>
              <a:rPr lang="et-EE" dirty="0" smtClean="0"/>
              <a:t>Pärast vaatleme </a:t>
            </a:r>
            <a:r>
              <a:rPr lang="et-EE" i="1" dirty="0" smtClean="0"/>
              <a:t>Javas</a:t>
            </a:r>
            <a:r>
              <a:rPr lang="et-EE" dirty="0" smtClean="0"/>
              <a:t> olemasolevaid</a:t>
            </a:r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1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90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111" y="592172"/>
            <a:ext cx="7803739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//Uus kujutus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&lt;String,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kujutus =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HashMap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&lt;String, 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 kujutus = 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TreeMap</a:t>
            </a: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//Kirje lisamine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"Mari"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"Jüri"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"Peeter"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(kujutus);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"Mari"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(kujutus);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323528" y="4937045"/>
            <a:ext cx="3960440" cy="120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200" dirty="0"/>
              <a:t>{Peeter=30, Jüri=22, Mari=20}</a:t>
            </a:r>
          </a:p>
          <a:p>
            <a:pPr algn="ctr"/>
            <a:r>
              <a:rPr lang="et-EE" sz="2200" dirty="0"/>
              <a:t>{Peeter=30, Jüri=22, Mari=15</a:t>
            </a:r>
            <a:r>
              <a:rPr lang="et-EE" sz="2200" dirty="0" smtClean="0"/>
              <a:t>}</a:t>
            </a:r>
            <a:endParaRPr lang="et-EE" sz="2200" dirty="0"/>
          </a:p>
        </p:txBody>
      </p:sp>
      <p:sp>
        <p:nvSpPr>
          <p:cNvPr id="2" name="Ristkülik 1"/>
          <p:cNvSpPr/>
          <p:nvPr/>
        </p:nvSpPr>
        <p:spPr>
          <a:xfrm>
            <a:off x="323528" y="6272453"/>
            <a:ext cx="3960440" cy="325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HashMap</a:t>
            </a:r>
            <a:endParaRPr lang="et-EE" dirty="0"/>
          </a:p>
        </p:txBody>
      </p:sp>
      <p:sp>
        <p:nvSpPr>
          <p:cNvPr id="7" name="Ristkülik 6"/>
          <p:cNvSpPr/>
          <p:nvPr/>
        </p:nvSpPr>
        <p:spPr>
          <a:xfrm>
            <a:off x="4427984" y="4937045"/>
            <a:ext cx="3960440" cy="1204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200" dirty="0" smtClean="0"/>
              <a:t>{Jüri=22</a:t>
            </a:r>
            <a:r>
              <a:rPr lang="et-EE" sz="2200" dirty="0"/>
              <a:t>, Mari=20, </a:t>
            </a:r>
            <a:r>
              <a:rPr lang="et-EE" sz="2200" dirty="0" smtClean="0"/>
              <a:t>Peeter=30}</a:t>
            </a:r>
            <a:endParaRPr lang="et-EE" sz="2200" dirty="0"/>
          </a:p>
          <a:p>
            <a:pPr algn="ctr"/>
            <a:r>
              <a:rPr lang="et-EE" sz="2200" dirty="0" smtClean="0"/>
              <a:t>{Jüri=22</a:t>
            </a:r>
            <a:r>
              <a:rPr lang="et-EE" sz="2200" dirty="0"/>
              <a:t>, Mari=15, Peeter=30}</a:t>
            </a:r>
          </a:p>
        </p:txBody>
      </p:sp>
      <p:sp>
        <p:nvSpPr>
          <p:cNvPr id="8" name="Ristkülik 7"/>
          <p:cNvSpPr/>
          <p:nvPr/>
        </p:nvSpPr>
        <p:spPr>
          <a:xfrm>
            <a:off x="4427984" y="6272453"/>
            <a:ext cx="3960440" cy="325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err="1" smtClean="0"/>
              <a:t>TreeMap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304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91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39742"/>
            <a:ext cx="7803739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//Kirje sisalduvus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kujutus.containsKey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"Maria"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kujutus.containsKey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"Mari"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kujutus.containsValue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kujutus.containsValue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//Kirje kättesaamine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kujutus.get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"Jüri"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//Kirje kustutamine</a:t>
            </a:r>
            <a:br>
              <a:rPr kumimoji="0" lang="et-EE" altLang="et-EE" sz="2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kujutus.remove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"Peeter"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(kujutus);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5076056" y="4258793"/>
            <a:ext cx="2808312" cy="2420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200" dirty="0" err="1" smtClean="0"/>
              <a:t>false</a:t>
            </a:r>
            <a:endParaRPr lang="et-EE" sz="2200" dirty="0"/>
          </a:p>
          <a:p>
            <a:pPr algn="ctr"/>
            <a:r>
              <a:rPr lang="et-EE" sz="2200" dirty="0" err="1"/>
              <a:t>true</a:t>
            </a:r>
            <a:endParaRPr lang="et-EE" sz="2200" dirty="0"/>
          </a:p>
          <a:p>
            <a:pPr algn="ctr"/>
            <a:r>
              <a:rPr lang="et-EE" sz="2200" dirty="0" err="1"/>
              <a:t>false</a:t>
            </a:r>
            <a:endParaRPr lang="et-EE" sz="2200" dirty="0"/>
          </a:p>
          <a:p>
            <a:pPr algn="ctr"/>
            <a:r>
              <a:rPr lang="et-EE" sz="2200" dirty="0" err="1"/>
              <a:t>true</a:t>
            </a:r>
            <a:endParaRPr lang="et-EE" sz="2200" dirty="0"/>
          </a:p>
          <a:p>
            <a:pPr algn="ctr"/>
            <a:r>
              <a:rPr lang="et-EE" sz="2200" dirty="0"/>
              <a:t>22</a:t>
            </a:r>
          </a:p>
          <a:p>
            <a:pPr algn="ctr"/>
            <a:r>
              <a:rPr lang="et-EE" sz="2200" dirty="0"/>
              <a:t>{Jüri=22, Mari=15}</a:t>
            </a:r>
          </a:p>
        </p:txBody>
      </p:sp>
    </p:spTree>
    <p:extLst>
      <p:ext uri="{BB962C8B-B14F-4D97-AF65-F5344CB8AC3E}">
        <p14:creationId xmlns:p14="http://schemas.microsoft.com/office/powerpoint/2010/main" val="25611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Millised liidesed ei ole liidese </a:t>
            </a:r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Collection</a:t>
            </a:r>
            <a:r>
              <a:rPr lang="et-EE" dirty="0" smtClean="0"/>
              <a:t> alamliidesteks?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292080" y="3356992"/>
            <a:ext cx="2975620" cy="32575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1844824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Set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Queue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Map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/>
              <a:t>Deque</a:t>
            </a:r>
            <a:endParaRPr lang="en-US" dirty="0"/>
          </a:p>
        </p:txBody>
      </p:sp>
      <p:sp>
        <p:nvSpPr>
          <p:cNvPr id="7" name="Ristkülik-viiktekst 6"/>
          <p:cNvSpPr/>
          <p:nvPr/>
        </p:nvSpPr>
        <p:spPr>
          <a:xfrm>
            <a:off x="1691680" y="5733256"/>
            <a:ext cx="2304256" cy="1116704"/>
          </a:xfrm>
          <a:prstGeom prst="wedgeRectCallout">
            <a:avLst>
              <a:gd name="adj1" fmla="val -36471"/>
              <a:gd name="adj2" fmla="val -121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Võib ka mitu valida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07504" y="3622425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7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6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4170" y="116632"/>
            <a:ext cx="8229600" cy="7496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148064" y="4005064"/>
            <a:ext cx="2471936" cy="271641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24738" y="980728"/>
            <a:ext cx="871296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&lt;String,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kujutus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HashMap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kujutus.keySet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3568" y="3202654"/>
            <a:ext cx="424847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{A, B, C</a:t>
            </a:r>
            <a:r>
              <a:rPr lang="et-EE" dirty="0" smtClean="0"/>
              <a:t>}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[A, B, C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[1, 2, 3]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{1, 2, 3</a:t>
            </a:r>
            <a:r>
              <a:rPr lang="et-EE" dirty="0" smtClean="0"/>
              <a:t>}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m</a:t>
            </a:r>
            <a:r>
              <a:rPr lang="et-EE" dirty="0" smtClean="0"/>
              <a:t>idagi muud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09220" y="3903808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2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4170" y="116632"/>
            <a:ext cx="8229600" cy="7496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148064" y="4005064"/>
            <a:ext cx="2471936" cy="271641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35496" y="904652"/>
            <a:ext cx="9145016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&lt;String,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kujutus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LinkedHashMap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kujutus.values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3239" y="3202654"/>
            <a:ext cx="424847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[B, A, C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[</a:t>
            </a:r>
            <a:r>
              <a:rPr lang="et-EE" dirty="0"/>
              <a:t>A, B, C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[1, 2, 3]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[2, 1, 3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23339" y="5064609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170" name="DefaultOcx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5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44170" y="116632"/>
            <a:ext cx="8229600" cy="74966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Mis ilmub ekraanile?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004048" y="3645024"/>
            <a:ext cx="3240360" cy="30764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179512" y="904652"/>
            <a:ext cx="8784976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String&gt; kujutus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TreeMap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kujutus.entrySet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3240" y="2843644"/>
            <a:ext cx="4248472" cy="187220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[1, 3, 5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[</a:t>
            </a:r>
            <a:r>
              <a:rPr lang="et-EE" dirty="0"/>
              <a:t>A, B, C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[5=A, 1=B, 3=C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[1=B, 3=C, 5=A</a:t>
            </a:r>
            <a:r>
              <a:rPr lang="et-EE" dirty="0" smtClean="0"/>
              <a:t>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[A=5, B=1, C=3]</a:t>
            </a:r>
            <a:endParaRPr lang="et-EE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  <a:endParaRPr lang="et-EE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veateade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55134" y="4653136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4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8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Geneerilised (üldistatud)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cs typeface="Courier New" pitchFamily="49" charset="0"/>
              </a:rPr>
              <a:t>Interface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Collection&lt;E&gt;</a:t>
            </a:r>
          </a:p>
          <a:p>
            <a:pPr lvl="1"/>
            <a:r>
              <a:rPr lang="en-US" b="1" dirty="0" smtClean="0">
                <a:cs typeface="Courier New" pitchFamily="49" charset="0"/>
              </a:rPr>
              <a:t>Interface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Set&lt;E&gt;</a:t>
            </a:r>
          </a:p>
          <a:p>
            <a:pPr lvl="2"/>
            <a:r>
              <a:rPr lang="en-US" b="1" dirty="0" smtClean="0">
                <a:cs typeface="Courier New" pitchFamily="49" charset="0"/>
              </a:rPr>
              <a:t>Interface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SortedSet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&lt;E&gt;</a:t>
            </a:r>
          </a:p>
          <a:p>
            <a:pPr lvl="1"/>
            <a:r>
              <a:rPr lang="en-US" b="1" dirty="0" smtClean="0">
                <a:cs typeface="Courier New" pitchFamily="49" charset="0"/>
              </a:rPr>
              <a:t>Interface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List&lt;E&gt;</a:t>
            </a:r>
          </a:p>
          <a:p>
            <a:pPr lvl="1"/>
            <a:r>
              <a:rPr lang="en-US" b="1" dirty="0" smtClean="0">
                <a:cs typeface="Courier New" pitchFamily="49" charset="0"/>
              </a:rPr>
              <a:t>Interface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Queue&lt;E&gt;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cs typeface="Courier New" pitchFamily="49" charset="0"/>
              </a:rPr>
              <a:t>Interface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Map&lt;K,V&gt;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cs typeface="Courier New" pitchFamily="49" charset="0"/>
              </a:rPr>
              <a:t>Interface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SortedMap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&lt;K,V&gt;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96</a:t>
            </a:fld>
            <a:endParaRPr lang="et-EE"/>
          </a:p>
        </p:txBody>
      </p:sp>
      <p:sp>
        <p:nvSpPr>
          <p:cNvPr id="5" name="Ristkülik-viiktekst 4"/>
          <p:cNvSpPr/>
          <p:nvPr/>
        </p:nvSpPr>
        <p:spPr>
          <a:xfrm>
            <a:off x="6228184" y="2564904"/>
            <a:ext cx="2555776" cy="1656184"/>
          </a:xfrm>
          <a:prstGeom prst="wedgeRectCallout">
            <a:avLst>
              <a:gd name="adj1" fmla="val -47674"/>
              <a:gd name="adj2" fmla="val -76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Tüübiparameeter, tüübimuutuja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Sageli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E – Element</a:t>
            </a:r>
            <a:r>
              <a:rPr lang="et-EE" dirty="0" smtClean="0"/>
              <a:t> </a:t>
            </a:r>
            <a:r>
              <a:rPr lang="en-US" dirty="0" smtClean="0"/>
              <a:t> (</a:t>
            </a:r>
            <a:r>
              <a:rPr lang="et-EE" dirty="0" smtClean="0"/>
              <a:t>eriti</a:t>
            </a:r>
            <a:r>
              <a:rPr lang="en-US" dirty="0" smtClean="0"/>
              <a:t> </a:t>
            </a:r>
            <a:r>
              <a:rPr lang="en-US" i="1" dirty="0" smtClean="0"/>
              <a:t>Java Collections Framework</a:t>
            </a:r>
            <a:r>
              <a:rPr lang="en-US" dirty="0" smtClean="0"/>
              <a:t>)</a:t>
            </a:r>
          </a:p>
          <a:p>
            <a:r>
              <a:rPr lang="en-US" dirty="0" smtClean="0"/>
              <a:t>K – Key</a:t>
            </a:r>
            <a:r>
              <a:rPr lang="et-EE" dirty="0" smtClean="0"/>
              <a:t> (võti)</a:t>
            </a:r>
            <a:endParaRPr lang="en-US" dirty="0" smtClean="0"/>
          </a:p>
          <a:p>
            <a:r>
              <a:rPr lang="en-US" dirty="0" smtClean="0"/>
              <a:t>N – Number</a:t>
            </a:r>
            <a:r>
              <a:rPr lang="et-EE" dirty="0" smtClean="0"/>
              <a:t> (arv)</a:t>
            </a:r>
            <a:endParaRPr lang="en-US" dirty="0" smtClean="0"/>
          </a:p>
          <a:p>
            <a:r>
              <a:rPr lang="en-US" dirty="0" smtClean="0"/>
              <a:t>T – Type</a:t>
            </a:r>
            <a:r>
              <a:rPr lang="et-EE" dirty="0" smtClean="0"/>
              <a:t> (tüüp)</a:t>
            </a:r>
            <a:endParaRPr lang="en-US" dirty="0" smtClean="0"/>
          </a:p>
          <a:p>
            <a:r>
              <a:rPr lang="en-US" dirty="0" smtClean="0"/>
              <a:t>V – Value</a:t>
            </a:r>
            <a:r>
              <a:rPr lang="et-EE" dirty="0" smtClean="0"/>
              <a:t> (väärtus)</a:t>
            </a:r>
            <a:endParaRPr lang="en-US" dirty="0" smtClean="0"/>
          </a:p>
          <a:p>
            <a:r>
              <a:rPr lang="en-US" dirty="0" smtClean="0"/>
              <a:t>S,</a:t>
            </a:r>
            <a:r>
              <a:rPr lang="et-EE" dirty="0" smtClean="0"/>
              <a:t> </a:t>
            </a:r>
            <a:r>
              <a:rPr lang="en-US" dirty="0" smtClean="0"/>
              <a:t>U,</a:t>
            </a:r>
            <a:r>
              <a:rPr lang="et-EE" dirty="0" smtClean="0"/>
              <a:t> </a:t>
            </a:r>
            <a:r>
              <a:rPr lang="en-US" dirty="0" smtClean="0"/>
              <a:t>V etc. – 2</a:t>
            </a:r>
            <a:r>
              <a:rPr lang="et-EE" dirty="0" smtClean="0"/>
              <a:t>.</a:t>
            </a:r>
            <a:r>
              <a:rPr lang="en-US" dirty="0" smtClean="0"/>
              <a:t>, 3</a:t>
            </a:r>
            <a:r>
              <a:rPr lang="et-EE" dirty="0" smtClean="0"/>
              <a:t>.</a:t>
            </a:r>
            <a:r>
              <a:rPr lang="en-US" dirty="0" smtClean="0"/>
              <a:t>, 4</a:t>
            </a:r>
            <a:r>
              <a:rPr lang="et-EE" dirty="0" smtClean="0"/>
              <a:t>. tüüp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97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2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Geneerilised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4</a:t>
            </a:r>
            <a:r>
              <a:rPr lang="et-EE" dirty="0" smtClean="0"/>
              <a:t>. loengus juba natuke oli</a:t>
            </a:r>
          </a:p>
          <a:p>
            <a:r>
              <a:rPr lang="et-EE" dirty="0" smtClean="0"/>
              <a:t>Sarnaseid asju kokku võtta</a:t>
            </a:r>
          </a:p>
          <a:p>
            <a:r>
              <a:rPr lang="et-EE" dirty="0" smtClean="0"/>
              <a:t>Selleks, et vältida käitusaegseid vigu </a:t>
            </a:r>
          </a:p>
          <a:p>
            <a:pPr lvl="1"/>
            <a:r>
              <a:rPr lang="et-EE" dirty="0" smtClean="0"/>
              <a:t>kontrollitakse juba kompileerimise ajal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98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179512" y="6140906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200" dirty="0">
                <a:hlinkClick r:id="rId3"/>
              </a:rPr>
              <a:t>https://docs.oracle.com/javase/tutorial/java/generics</a:t>
            </a:r>
            <a:r>
              <a:rPr lang="et-EE" sz="2200" dirty="0" smtClean="0">
                <a:hlinkClick r:id="rId3"/>
              </a:rPr>
              <a:t>/</a:t>
            </a:r>
            <a:endParaRPr lang="et-EE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9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Väga sarnased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99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80728"/>
            <a:ext cx="8581195" cy="517064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element :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(element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element :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(element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Character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Character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element :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inputArray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(element + 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3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19c8965c-bb8e-4f69-ade2-98367e727852"/>
  <p:tag name="WASPOLLED" val="740C1D974C414987BE2AA132E45F24AF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8D4C0C089F842BBB6ABADA02FB85FB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illiseid liideseid realiseerib klass?"/>
  <p:tag name="ANSWERSALIAS" val="Set|smicln|List|smicln|Queue|smicln|Map"/>
  <p:tag name="SLIDEORDER" val="3"/>
  <p:tag name="SLIDEGUID" val="EB17BB29BDA34D11A01911363FFFEE5B"/>
  <p:tag name="NUMRESPONSES" val="4"/>
  <p:tag name="VALUES" val="Incorrect|smicln|Correct|smicln|Correct|smicln|Incorrect"/>
  <p:tag name="RESPONSESGATHERED" val="True"/>
  <p:tag name="TOTALRESPONSES" val="78"/>
  <p:tag name="RESPONSECOUNT" val="78"/>
  <p:tag name="SLICED" val="False"/>
  <p:tag name="RESPONSES" val="2;2;32;32;32;-;321;23;32;2;2;2;-;4321;2;321;21;321;2;2;2;3;2;32;3;32;32;32;2;3;12;2;342;32;3;1;32;-;23;4;42;12;2;43;312;4;2;321;21;2;23;2;13;42;2;32;3;3;2;32;2;2;2;-;32;2314;3;32;3;32;23;-;2;2;2;23;42;-;-;-;-;-;321;-;32;321;-;321;-;-;-;-;-;-;321;-;-;-;-;-;-;-;-;-;-;-;-;-;-;-;-;-;13;-;"/>
  <p:tag name="CHARTSTRINGSTD" val="18 64 44 9"/>
  <p:tag name="CHARTSTRINGREV" val="9 44 64 18"/>
  <p:tag name="CHARTSTRINGSTDPER" val="0,230769230769231 0,82051282051282 0,564102564102564 0,115384615384615"/>
  <p:tag name="CHARTSTRINGREVPER" val="0,115384615384615 0,564102564102564 0,82051282051282 0,23076923076923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71EA449E6B746C296CEF9C3C4C44C2B&lt;/guid&gt;&#10;        &lt;description /&gt;&#10;        &lt;date&gt;4/24/2017 1:41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111245A58FB454EBDF3FE74EAB4EE4F&lt;/guid&gt;&#10;            &lt;repollguid&gt;3BFD593029A64DB297CE59832609600A&lt;/repollguid&gt;&#10;            &lt;sourceid&gt;A8C77787F2ED4774AD5F682236D11DD9&lt;/sourceid&gt;&#10;            &lt;questiontext&gt;Kuidas sorteerida LinkedList-tüüpi listi meielist elemendid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D17EB81A8FA47B197D6950D8289E0F1&lt;/guid&gt;&#10;                    &lt;answertext&gt;meielist.sort();&lt;/answertext&gt;&#10;                    &lt;valuetype&gt;-1&lt;/valuetype&gt;&#10;                &lt;/answer&gt;&#10;                &lt;answer&gt;&#10;                    &lt;guid&gt;602DC8F290BD4D02BB5051131DAAF780&lt;/guid&gt;&#10;                    &lt;answertext&gt;Collections.sort(meielist);&lt;/answertext&gt;&#10;                    &lt;valuetype&gt;1&lt;/valuetype&gt;&#10;                &lt;/answer&gt;&#10;                &lt;answer&gt;&#10;                    &lt;guid&gt;2CF19F498AEA45648BECE193607D5596&lt;/guid&gt;&#10;                    &lt;answertext&gt;Collection.sort(meielist);&lt;/answertext&gt;&#10;                    &lt;valuetype&gt;-1&lt;/valuetype&gt;&#10;                &lt;/answer&gt;&#10;                &lt;answer&gt;&#10;                    &lt;guid&gt;4D772D975AEE4EC894E2CCD0508702C3&lt;/guid&gt;&#10;                    &lt;answertext&gt;Sorter.sortAsc(meielist);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das sorteerida LinkedList-tüüpi listi meielist elemendid?[;crlf;]51[;]69[;]51[;]False[;]37[;][;crlf;]2,03921568627451[;]2[;]0,624995194137617[;]0,390618992695117[;crlf;]7[;]-1[;]meielist.sort();1[;]meielist.sort();[;][;crlf;]37[;]1[;]Collections.sort(meielist);2[;]Collections.sort(meielist);[;][;crlf;]5[;]-1[;]Collection.sort(meielist);3[;]Collection.sort(meielist);[;][;crlf;]2[;]-1[;]Sorter.sortAsc(meielist);4[;]Sorter.sortAsc(meielist);[;]"/>
  <p:tag name="HASRESULTS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"/>
  <p:tag name="FONTSIZE" val="32"/>
  <p:tag name="BULLETTYPE" val="ppBulletArabicPeriod"/>
  <p:tag name="ANSWERTEXT" val="Set&#10;List&#10;Queue&#10;Map"/>
  <p:tag name="ZEROBASED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8D4C0C089F842BBB6ABADA02FB85FB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illiseid liideseid realiseerib klass?"/>
  <p:tag name="ANSWERSALIAS" val="Set|smicln|List|smicln|Queue|smicln|Map"/>
  <p:tag name="SLIDEORDER" val="3"/>
  <p:tag name="SLIDEGUID" val="EB17BB29BDA34D11A01911363FFFEE5B"/>
  <p:tag name="NUMRESPONSES" val="4"/>
  <p:tag name="VALUES" val="Incorrect|smicln|Correct|smicln|Correct|smicln|Incorrect"/>
  <p:tag name="RESPONSESGATHERED" val="True"/>
  <p:tag name="TOTALRESPONSES" val="78"/>
  <p:tag name="RESPONSECOUNT" val="78"/>
  <p:tag name="SLICED" val="False"/>
  <p:tag name="RESPONSES" val="2;2;32;32;32;-;321;23;32;2;2;2;-;4321;2;321;21;321;2;2;2;3;2;32;3;32;32;32;2;3;12;2;342;32;3;1;32;-;23;4;42;12;2;43;312;4;2;321;21;2;23;2;13;42;2;32;3;3;2;32;2;2;2;-;32;2314;3;32;3;32;23;-;2;2;2;23;42;-;-;-;-;-;321;-;32;321;-;321;-;-;-;-;-;-;321;-;-;-;-;-;-;-;-;-;-;-;-;-;-;-;-;-;13;-;"/>
  <p:tag name="CHARTSTRINGSTD" val="18 64 44 9"/>
  <p:tag name="CHARTSTRINGREV" val="9 44 64 18"/>
  <p:tag name="CHARTSTRINGSTDPER" val="0,230769230769231 0,82051282051282 0,564102564102564 0,115384615384615"/>
  <p:tag name="CHARTSTRINGREVPER" val="0,115384615384615 0,564102564102564 0,82051282051282 0,23076923076923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71EA449E6B746C296CEF9C3C4C44C2B&lt;/guid&gt;&#10;        &lt;description /&gt;&#10;        &lt;date&gt;4/24/2017 1:41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67356E665A24C5791746412969DB4D2&lt;/guid&gt;&#10;            &lt;repollguid&gt;3BFD593029A64DB297CE59832609600A&lt;/repollguid&gt;&#10;            &lt;sourceid&gt;A8C77787F2ED4774AD5F682236D11DD9&lt;/sourceid&gt;&#10;            &lt;questiontext&gt;Kuidas eemaldada korduvad elemendid listist meielis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8D17EB81A8FA47B197D6950D8289E0F1&lt;/guid&gt;&#10;                    &lt;answertext&gt;Set&amp;lt;Integer&amp;gt; lToS = new HashSet&amp;lt;&amp;gt;(meielist);&lt;/answertext&gt;&#10;                    &lt;valuetype&gt;1&lt;/valuetype&gt;&#10;                &lt;/answer&gt;&#10;                &lt;answer&gt;&#10;                    &lt;guid&gt;602DC8F290BD4D02BB5051131DAAF780&lt;/guid&gt;&#10;                    &lt;answertext&gt;Set&amp;lt;Integer&amp;gt; lToS = meielist.toSet();&lt;/answertext&gt;&#10;                    &lt;valuetype&gt;-1&lt;/valuetype&gt;&#10;                &lt;/answer&gt;&#10;                &lt;answer&gt;&#10;                    &lt;guid&gt;2CF19F498AEA45648BECE193607D5596&lt;/guid&gt;&#10;                    &lt;answertext&gt;Set&amp;lt;Integer&amp;gt; lToS =  meielist.getSet();&lt;/answertext&gt;&#10;                    &lt;valuetype&gt;-1&lt;/valuetype&gt;&#10;                &lt;/answer&gt;&#10;                &lt;answer&gt;&#10;                    &lt;guid&gt;4D772D975AEE4EC894E2CCD0508702C3&lt;/guid&gt;&#10;                    &lt;answertext&gt;Set&amp;lt;Integer&amp;gt; lToS = Collections.convertToSet(meielist);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das eemaldada korduvad elemendid listist meielist?[;crlf;]49[;]69[;]49[;]False[;]23[;][;crlf;]2,06122448979592[;]2[;]1,21903547127086[;]1,48604748021658[;crlf;]23[;]1[;]Set&lt;Integer&gt; lToS = new HashSet&lt;&gt;(meielist);1[;]Set&lt;Integer&gt; lToS = new HashSet&lt;&gt;(meielist);[;][;crlf;]12[;]-1[;]Set&lt;Integer&gt; lToS = meielist.toSet();2[;]Set&lt;Integer&gt; lToS = meielist.toSet();[;][;crlf;]2[;]-1[;]Set&lt;Integer&gt; lToS =  meielist.getSet();3[;]Set&lt;Integer&gt; lToS =  meielist.getSet();[;][;crlf;]12[;]-1[;]Set&lt;Integer&gt; lToS = Collections.convertToSet(meielist);4[;]Set&lt;Integer&gt; lToS = Collections.convertToSet(meielist);[;]"/>
  <p:tag name="HASRESULTS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"/>
  <p:tag name="FONTSIZE" val="32"/>
  <p:tag name="BULLETTYPE" val="ppBulletArabicPeriod"/>
  <p:tag name="ANSWERTEXT" val="Set&#10;List&#10;Queue&#10;Map"/>
  <p:tag name="ZEROBASED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8D4C0C089F842BBB6ABADA02FB85FB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2"/>
  <p:tag name="SLIDEGUID" val="F10E43A9FA6646CABE90F4B27F7E8135"/>
  <p:tag name="ANSWERSALIAS" val="Set|smicln|List|smicln|Queue|smicln|Map"/>
  <p:tag name="NUMRESPONSES" val="4"/>
  <p:tag name="QUESTIONALIAS" val="Milliseid liideseid realiseerib klass ArrayList? "/>
  <p:tag name="VALUES" val="Incorrect|smicln|Correct|smicln|Incorrect|smicln|Incorrect"/>
  <p:tag name="RESPONSESGATHERED" val="True"/>
  <p:tag name="TOTALRESPONSES" val="77"/>
  <p:tag name="RESPONSECOUNT" val="77"/>
  <p:tag name="SLICED" val="False"/>
  <p:tag name="RESPONSES" val="2;321;32;2;321;32;321;2;-;4321;4312;432;-;321;4;321;21;321;421;432;2;21;23;2;32;431;21;4132;32;23;4321;132;1342;21;3;-;21;2;321;21;12;42;32;2;321;42;12;1432;12;2;12;-;431;42;142;321;2;12;12;2;4321;2;-;-;32;2;2;321;32;312;213;-;213;2;321;4132;32;-;-;-;-;-;321;-;321;321;-;321;-;-;4321;-;-;-;3214;-;-;-;-;-;-;-;-;-;-;-;-;-;-;-;-;-;4312;-;"/>
  <p:tag name="CHARTSTRINGSTD" val="46 73 45 21"/>
  <p:tag name="CHARTSTRINGREV" val="21 45 73 46"/>
  <p:tag name="CHARTSTRINGSTDPER" val="0,597402597402597 0,948051948051948 0,584415584415584 0,272727272727273"/>
  <p:tag name="CHARTSTRINGREVPER" val="0,272727272727273 0,584415584415584 0,948051948051948 0,597402597402597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278E6D0C4DFF47DF8374B8B746648AC7&lt;/guid&gt;&#10;        &lt;description /&gt;&#10;        &lt;date&gt;4/24/2017 1:39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A6D90A347084D59BA5E843C301EB836&lt;/guid&gt;&#10;            &lt;repollguid&gt;07D3B2AC20F04CD49B7D6542B9339776&lt;/repollguid&gt;&#10;            &lt;sourceid&gt;CDE5491C73EE4123BDF8064211810D8B&lt;/sourceid&gt;&#10;            &lt;questiontext&gt;Millised liidesed ei ole liidese Collection alamliidesteks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answers&gt;&#10;                &lt;answer&gt;&#10;                    &lt;guid&gt;9C18127C0F3445D1AF0D581B8F4C9DFF&lt;/guid&gt;&#10;                    &lt;answertext&gt;Set&lt;/answertext&gt;&#10;                    &lt;valuetype&gt;-1&lt;/valuetype&gt;&#10;                &lt;/answer&gt;&#10;                &lt;answer&gt;&#10;                    &lt;guid&gt;C044A1A1854D408E91573781123ED411&lt;/guid&gt;&#10;                    &lt;answertext&gt;List&lt;/answertext&gt;&#10;                    &lt;valuetype&gt;-1&lt;/valuetype&gt;&#10;                &lt;/answer&gt;&#10;                &lt;answer&gt;&#10;                    &lt;guid&gt;854C100168EB43D1BB3BC05FF877B2DA&lt;/guid&gt;&#10;                    &lt;answertext&gt;Queue&lt;/answertext&gt;&#10;                    &lt;valuetype&gt;-1&lt;/valuetype&gt;&#10;                &lt;/answer&gt;&#10;                &lt;answer&gt;&#10;                    &lt;guid&gt;CB85B6FCD53348ABB89288C6690CE1F7&lt;/guid&gt;&#10;                    &lt;answertext&gt;Map&lt;/answertext&gt;&#10;                    &lt;valuetype&gt;1&lt;/valuetype&gt;&#10;                &lt;/answer&gt;&#10;                &lt;answer&gt;&#10;                    &lt;guid&gt;BA1F72CC813642028A307D99C7A17226&lt;/guid&gt;&#10;                    &lt;answertext&gt;Dequ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d liidesed ei ole liidese Collection alamliidesteks? [;crlf;]55[;]69[;]90[;]False[;]24[;][;crlf;]3,6[;]4[;]1,22746350930146[;]1,50666666666667[;crlf;]10[;]-1[;]Set1[;]Set[;][;crlf;]6[;]-1[;]List2[;]List[;][;crlf;]15[;]-1[;]Queue3[;]Queue[;][;crlf;]38[;]1[;]Map4[;]Map[;][;crlf;]21[;]-1[;]Deque5[;]Deque[;]"/>
  <p:tag name="HASRESULTS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"/>
  <p:tag name="FONTSIZE" val="32"/>
  <p:tag name="BULLETTYPE" val="ppBulletArabicPeriod"/>
  <p:tag name="ANSWERTEXT" val="Set&#10;List&#10;Queue&#10;Map"/>
  <p:tag name="ZEROBASED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57D231346EF4A519D686AF0A1CCF84A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{A, B, C}&lt;/answertext&gt;&#10;                    &lt;valuetype&gt;-1&lt;/valuetype&gt;&#10;                &lt;/answer&gt;&#10;                &lt;answer&gt;&#10;                    &lt;guid&gt;BAF02D9E08DF4933BE11CD9FD3A49EF3&lt;/guid&gt;&#10;                    &lt;answertext&gt;[A, B, C]&lt;/answertext&gt;&#10;                    &lt;valuetype&gt;1&lt;/valuetype&gt;&#10;                &lt;/answer&gt;&#10;                &lt;answer&gt;&#10;                    &lt;guid&gt;500422A4504B428195E3733076336080&lt;/guid&gt;&#10;                    &lt;answertext&gt;[1, 2, 3]&lt;/answertext&gt;&#10;                    &lt;valuetype&gt;-1&lt;/valuetype&gt;&#10;                &lt;/answer&gt;&#10;                &lt;answer&gt;&#10;                    &lt;guid&gt;0FE71C6353914F0E98CB79D6D2AEAD1C&lt;/guid&gt;&#10;                    &lt;answertext&gt;{1, 2, 3}&lt;/answertext&gt;&#10;                    &lt;valuetype&gt;-1&lt;/valuetype&gt;&#10;                &lt;/answer&gt;&#10;                &lt;answer&gt;&#10;                    &lt;guid&gt;213E138D79CF4853B12378C01CAFEAF8&lt;/guid&gt;&#10;                    &lt;answertext&gt;midagi muud&lt;/answertext&gt;&#10;                    &lt;valuetype&gt;-1&lt;/valuetype&gt;&#10;                &lt;/answer&gt;&#10;                &lt;answer&gt;&#10;                    &lt;guid&gt;F1FCC6438EF240A4BBBDF7D24290C293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48[;]69[;]48[;]False[;]13[;][;crlf;]2,125[;]2[;]1,48077963699307[;]2,19270833333333[;crlf;]23[;]-1[;]{A, B, C}1[;]{A, B, C}[;][;crlf;]13[;]1[;][A, B, C]2[;][A, B, C][;][;crlf;]2[;]-1[;][1, 2, 3]3[;][1, 2, 3][;][;crlf;]6[;]-1[;]{1, 2, 3}4[;]{1, 2, 3}[;][;crlf;]1[;]-1[;]midagi muud5[;]midagi muud[;][;crlf;]3[;]-1[;]veateade6[;]veateade[;]"/>
  <p:tag name="HASRESULTS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BDCD9EE9D64C66BFC21BEA575D4B2B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[B, A, C]&lt;/answertext&gt;&#10;                    &lt;valuetype&gt;-1&lt;/valuetype&gt;&#10;                &lt;/answer&gt;&#10;                &lt;answer&gt;&#10;                    &lt;guid&gt;BAF02D9E08DF4933BE11CD9FD3A49EF3&lt;/guid&gt;&#10;                    &lt;answertext&gt;[A, B, C]&lt;/answertext&gt;&#10;                    &lt;valuetype&gt;-1&lt;/valuetype&gt;&#10;                &lt;/answer&gt;&#10;                &lt;answer&gt;&#10;                    &lt;guid&gt;500422A4504B428195E3733076336080&lt;/guid&gt;&#10;                    &lt;answertext&gt;[1, 2, 3]&lt;/answertext&gt;&#10;                    &lt;valuetype&gt;-1&lt;/valuetype&gt;&#10;                &lt;/answer&gt;&#10;                &lt;answer&gt;&#10;                    &lt;guid&gt;0FE71C6353914F0E98CB79D6D2AEAD1C&lt;/guid&gt;&#10;                    &lt;answertext&gt;[2, 1, 3]&lt;/answertext&gt;&#10;                    &lt;valuetype&gt;1&lt;/valuetype&gt;&#10;                &lt;/answer&gt;&#10;                &lt;answer&gt;&#10;                    &lt;guid&gt;213E138D79CF4853B12378C01CAFEAF8&lt;/guid&gt;&#10;                    &lt;answertext&gt;midagi muud&lt;/answertext&gt;&#10;                    &lt;valuetype&gt;-1&lt;/valuetype&gt;&#10;                &lt;/answer&gt;&#10;                &lt;answer&gt;&#10;                    &lt;guid&gt;F1FCC6438EF240A4BBBDF7D24290C293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0[;]69[;]50[;]False[;]38[;][;crlf;]3,8[;]4[;]0,565685424949238[;]0,32[;crlf;]0[;]-1[;][B, A, C]1[;][B, A, C][;][;crlf;]2[;]-1[;][A, B, C]2[;][A, B, C][;][;crlf;]8[;]-1[;][1, 2, 3]3[;][1, 2, 3][;][;crlf;]38[;]1[;][2, 1, 3]4[;][2, 1, 3][;][;crlf;]2[;]-1[;]midagi muud5[;]midagi muud[;][;crlf;]0[;]-1[;]veateade6[;]veateade[;]"/>
  <p:tag name="HASRESULTS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0D75CA1E50428AA82F20D346878582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[1, 3, 5]&lt;/answertext&gt;&#10;                    &lt;valuetype&gt;-1&lt;/valuetype&gt;&#10;                &lt;/answer&gt;&#10;                &lt;answer&gt;&#10;                    &lt;guid&gt;BAF02D9E08DF4933BE11CD9FD3A49EF3&lt;/guid&gt;&#10;                    &lt;answertext&gt;[A, B, C]&lt;/answertext&gt;&#10;                    &lt;valuetype&gt;-1&lt;/valuetype&gt;&#10;                &lt;/answer&gt;&#10;                &lt;answer&gt;&#10;                    &lt;guid&gt;500422A4504B428195E3733076336080&lt;/guid&gt;&#10;                    &lt;answertext&gt;[5=A, 1=B, 3=C]&lt;/answertext&gt;&#10;                    &lt;valuetype&gt;-1&lt;/valuetype&gt;&#10;                &lt;/answer&gt;&#10;                &lt;answer&gt;&#10;                    &lt;guid&gt;0FE71C6353914F0E98CB79D6D2AEAD1C&lt;/guid&gt;&#10;                    &lt;answertext&gt;[1=B, 3=C, 5=A]&lt;/answertext&gt;&#10;                    &lt;valuetype&gt;1&lt;/valuetype&gt;&#10;                &lt;/answer&gt;&#10;                &lt;answer&gt;&#10;                    &lt;guid&gt;213E138D79CF4853B12378C01CAFEAF8&lt;/guid&gt;&#10;                    &lt;answertext&gt;[A=5, B=1, C=3]&lt;/answertext&gt;&#10;                    &lt;valuetype&gt;-1&lt;/valuetype&gt;&#10;                &lt;/answer&gt;&#10;                &lt;answer&gt;&#10;                    &lt;guid&gt;F1FCC6438EF240A4BBBDF7D24290C293&lt;/guid&gt;&#10;                    &lt;answertext&gt;midagi muud&lt;/answertext&gt;&#10;                    &lt;valuetype&gt;-1&lt;/valuetype&gt;&#10;                &lt;/answer&gt;&#10;                &lt;answer&gt;&#10;                    &lt;guid&gt;7537BB1A5C0C45F9A776E115B0EDDE3E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48[;]69[;]48[;]False[;]31[;][;crlf;]3,85416666666667[;]4[;]0,706799810570307[;]0,499565972222222[;crlf;]1[;]-1[;][1, 3, 5]1[;][1, 3, 5][;][;crlf;]0[;]-1[;][A, B, C]2[;][A, B, C][;][;crlf;]10[;]-1[;][5=A, 1=B, 3=C]3[;][5=A, 1=B, 3=C][;][;crlf;]31[;]1[;][1=B, 3=C, 5=A]4[;][1=B, 3=C, 5=A][;][;crlf;]6[;]-1[;][A=5, B=1, C=3]5[;][A=5, B=1, C=3][;][;crlf;]0[;]-1[;]midagi muud6[;]midagi muud[;][;crlf;]0[;]-1[;]veateade7[;]veateade[;]"/>
  <p:tag name="HASRESULTS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CA0509252B14537B87666B7F26F3F5D"/>
  <p:tag name="SLIDEID" val="ACA0509252B14537B87666B7F26F3F5D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juhtub?"/>
  <p:tag name="ANSWERSALIAS" val="ekraanile 10|smicln|ei kompileeru|smicln|käitusaegne veateade|smicln|midagi muud"/>
  <p:tag name="VALUES" val="Correct|smicln|Incorrect|smicln|Incorrect|smicln|Incorrect"/>
  <p:tag name="RESPONSESGATHERED" val="True"/>
  <p:tag name="TOTALRESPONSES" val="105"/>
  <p:tag name="RESPONSECOUNT" val="105"/>
  <p:tag name="SLICED" val="False"/>
  <p:tag name="RESPONSES" val="-;2;1;1;1;1;1;1;2;1;1;2;1;4;1;1;1;1;1;1;1;3;1;1;1;1;2;1;1;1;1;1;1;-;1;-;1;1;4;1;1;1;1;1;1;1;-;1;-;1;1;-;1;1;1;1;1;1;1;-;1;1;2;1;1;-;1;1;1;1;1;1;1;1;1;1;1;3;1;1;1;1;1;1;1;1;1;1;1;1;1;1;1;1;1;1;1;1;1;1;1;1;1;1;1;1;1;1;1;1;1;1;1;"/>
  <p:tag name="CHARTSTRINGSTD" val="96 5 2 2"/>
  <p:tag name="CHARTSTRINGREV" val="2 2 5 96"/>
  <p:tag name="CHARTSTRINGSTDPER" val="0,914285714285714 0,0476190476190476 0,019047619047619 0,019047619047619"/>
  <p:tag name="CHARTSTRINGREVPER" val="0,019047619047619 0,019047619047619 0,0476190476190476 0,91428571428571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8C89E9D7C18418FAD2E77C586C8BE6C&lt;/guid&gt;&#10;        &lt;description /&gt;&#10;        &lt;date&gt;4/24/2017 1:08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704BF143CC2499C97706FA2D8A0D114&lt;/guid&gt;&#10;            &lt;repollguid&gt;19F540B857854BED802C18B2CB944994&lt;/repollguid&gt;&#10;            &lt;sourceid&gt;886E4D7EB4C34D70B86A261A13A3D709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9422FD50C8334A0895BDD1A802FD5C4C&lt;/guid&gt;&#10;                    &lt;answertext&gt;10&lt;/answertext&gt;&#10;                    &lt;valuetype&gt;1&lt;/valuetype&gt;&#10;                &lt;/answer&gt;&#10;                &lt;answer&gt;&#10;                    &lt;guid&gt;6E32A4FACC0A452E8DBECA201AE20D3E&lt;/guid&gt;&#10;                    &lt;answertext&gt;ei kompileeru&lt;/answertext&gt;&#10;                    &lt;valuetype&gt;-1&lt;/valuetype&gt;&#10;                &lt;/answer&gt;&#10;                &lt;answer&gt;&#10;                    &lt;guid&gt;B14CFE4158B844E59012CC93AF72DC8E&lt;/guid&gt;&#10;                    &lt;answertext&gt;käitusaegne veateade&lt;/answertext&gt;&#10;                    &lt;valuetype&gt;-1&lt;/valuetype&gt;&#10;                &lt;/answer&gt;&#10;                &lt;answer&gt;&#10;                    &lt;guid&gt;6709E565E5FD4C07AF42E1F66265DDD3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2[;]69[;]52[;]False[;]26[;][;crlf;]1,86538461538462[;]1,5[;]0,941129561787858[;]0,885724852071006[;crlf;]26[;]1[;]101[;]10[;][;crlf;]8[;]-1[;]ei kompileeru2[;]ei kompileeru[;][;crlf;]17[;]-1[;]käitusaegne veateade3[;]käitusaegne veateade[;][;crlf;]1[;]-1[;]midagi muud4[;]midagi muud[;]"/>
  <p:tag name="HASRESULTS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ekraanile 10&#10;ei kompileeru&#10;käitusaegne veateade&#10;midagi muud"/>
  <p:tag name="ZEROBASED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31D1F65A32E42A88D442D7E2FF51F4F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10&lt;/answertext&gt;&#10;                    &lt;valuetype&gt;-1&lt;/valuetype&gt;&#10;                &lt;/answer&gt;&#10;                &lt;answer&gt;&#10;                    &lt;guid&gt;BAF02D9E08DF4933BE11CD9FD3A49EF3&lt;/guid&gt;&#10;                    &lt;answertext&gt;ei kompileeru&lt;/answertext&gt;&#10;                    &lt;valuetype&gt;1&lt;/valuetype&gt;&#10;                &lt;/answer&gt;&#10;                &lt;answer&gt;&#10;                    &lt;guid&gt;500422A4504B428195E3733076336080&lt;/guid&gt;&#10;                    &lt;answertext&gt;käitusaegne veateade&lt;/answertext&gt;&#10;                    &lt;valuetype&gt;-1&lt;/valuetype&gt;&#10;                &lt;/answer&gt;&#10;                &lt;answer&gt;&#10;                    &lt;guid&gt;0FE71C6353914F0E98CB79D6D2AEAD1C&lt;/guid&gt;&#10;                    &lt;answertext&gt;mitte midag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48[;]69[;]48[;]False[;]25[;][;crlf;]2,25[;]2[;]0,692218655243173[;]0,479166666666667[;crlf;]6[;]-1[;]101[;]10[;][;crlf;]25[;]1[;]ei kompileeru2[;]ei kompileeru[;][;crlf;]16[;]-1[;]käitusaegne veateade3[;]käitusaegne veateade[;][;crlf;]1[;]-1[;]mitte midagi4[;]mitte midagi[;]"/>
  <p:tag name="HASRESULTS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"/>
  <p:tag name="SLIDEGUID" val="EF27355375A148259A3C2A658DE3F9E8"/>
  <p:tag name="QUESTIONALIAS" val="Kas on lubatud?"/>
  <p:tag name="ANSWERSALIAS" val="jah|smicln|ei"/>
  <p:tag name="VALUES" val="Correct|smicln|Incorrect"/>
  <p:tag name="RESPONSESGATHERED" val="True"/>
  <p:tag name="TOTALRESPONSES" val="80"/>
  <p:tag name="RESPONSECOUNT" val="80"/>
  <p:tag name="SLICED" val="False"/>
  <p:tag name="RESPONSES" val="1;1;1;1;1;1;1;1;1;1;2;1;-;1;1;1;1;1;1;1;1;2;1;1;1;1;1;1;1;2;1;1;1;1;1;1;2;1;1;1;1;1;1;1;1;1;1;1;1;1;2;-;1;1;1;2;1;2;1;1;1;2;1;-;1;1;1;1;2;1;1;-;1;1;1;1;1;1;-;-;-;-;1;-;-;1;-;1;-;-;1;-;-;-;1;-;-;-;-;-;-;-;-;-;-;-;-;-;-;-;-;-;1;"/>
  <p:tag name="CHARTSTRINGSTD" val="71 9"/>
  <p:tag name="CHARTSTRINGREV" val="9 71"/>
  <p:tag name="CHARTSTRINGSTDPER" val="0,8875 0,1125"/>
  <p:tag name="CHARTSTRINGREVPER" val="0,1125 0,887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6DCCC46F94540C294C0450E502CB98A&lt;/guid&gt;&#10;        &lt;description /&gt;&#10;        &lt;date&gt;4/24/2017 1:08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32328A10C864704B463177582F2B19A&lt;/guid&gt;&#10;            &lt;repollguid&gt;A7C678C0CC734682873A7298528CCA08&lt;/repollguid&gt;&#10;            &lt;sourceid&gt;CE9034A07C354B189E7AB977897EB2BE&lt;/sourceid&gt;&#10;            &lt;questiontext&gt;Kas on lubatud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23E275BA33444D992FBB35BBB9B85EE&lt;/guid&gt;&#10;                    &lt;answertext&gt;jah&lt;/answertext&gt;&#10;                    &lt;valuetype&gt;1&lt;/valuetype&gt;&#10;                &lt;/answer&gt;&#10;                &lt;answer&gt;&#10;                    &lt;guid&gt;B6E593EDF545401293E273627D45F73E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on lubatud?[;crlf;]55[;]69[;]55[;]False[;]44[;][;crlf;]1,2[;]1[;]0,4[;]0,16[;crlf;]44[;]1[;]jah1[;]jah[;][;crlf;]11[;]-1[;]ei2[;]ei[;]"/>
  <p:tag name="HASRESULTS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jah&#10;ei"/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BC51B29DF445D99A1230CC89955CCA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Loengu tempo oli[;crlf;]47[;]69[;]78[;]False[;]0[;][;crlf;]2,14102564102564[;]2[;]0,499342104978217[;]0,249342537804076[;crlf;]5[;]0[;]liiga kiire1[;]liiga kiire[;][;crlf;]57[;]0[;]paras2[;]paras[;][;crlf;]16[;]0[;]liiga aeglane3[;]liiga aeglane[;]"/>
  <p:tag name="HASRESULTS" val="True"/>
  <p:tag name="LIVECHARTING" val="False"/>
  <p:tag name="AUTOOPENPOLL" val="True"/>
  <p:tag name="AUTOFORMATCHART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3EF8BC234EE4BA6A0846A978873C136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Materjal tundus [;crlf;]47[;]69[;]72[;]False[;]0[;][;crlf;]2[;]2[;]0,372677996249965[;]0,138888888888889[;crlf;]5[;]0[;]liiga lihtne1[;]liiga lihtne[;][;crlf;]62[;]0[;]parajalt jõukohane2[;]parajalt jõukohane[;][;crlf;]5[;]0[;]liiga keeruline3[;]liiga keeruline[;]"/>
  <p:tag name="HASRESULTS" val="True"/>
  <p:tag name="LIVECHARTING" val="False"/>
  <p:tag name="AUTOOPENPOLL" val="True"/>
  <p:tag name="AUTOFORMATCHART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5A958E039949359A89C98BEC813EBB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52[;]52[;]91[;]False[;]0[;][;crlf;]3,56043956043956[;]4[;]1,3359672892685[;]1,78480859799541[;crlf;]4[;]0[;]0-2 tundi1[;]0-2 tundi[;][;crlf;]15[;]0[;]2-4 tundi2[;]2-4 tundi[;][;crlf;]25[;]0[;]4-6 tundi  3[;]4-6 tundi  [;][;crlf;]30[;]0[;]6-8 tundi4[;]6-8 tundi[;][;crlf;]11[;]0[;]8-10 tundi5[;]8-10 tundi[;][;crlf;]4[;]0[;]10-12 tundi6[;]10-12 tundi[;][;crlf;]0[;]0[;]12-14 tundi7[;]12-14 tundi[;][;crlf;]2[;]0[;]üle 14 tunni8[;]üle 14 tunni[;]"/>
  <p:tag name="HASRESUL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C006290A3A34D89A007B4B585F9AE28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[1, 2, 5, 9, 15, 22]&lt;/answertext&gt;&#10;                    &lt;valuetype&gt;-1&lt;/valuetype&gt;&#10;                &lt;/answer&gt;&#10;                &lt;answer&gt;&#10;                    &lt;guid&gt;BAF02D9E08DF4933BE11CD9FD3A49EF3&lt;/guid&gt;&#10;                    &lt;answertext&gt;[1, 15, 2, 22, 5, 9]&lt;/answertext&gt;&#10;                    &lt;valuetype&gt;1&lt;/valuetype&gt;&#10;                &lt;/answer&gt;&#10;                &lt;answer&gt;&#10;                    &lt;guid&gt;500422A4504B428195E3733076336080&lt;/guid&gt;&#10;                    &lt;answertext&gt;[2, 9, 5, 22, 1, 15]&lt;/answertext&gt;&#10;                    &lt;valuetype&gt;-1&lt;/valuetype&gt;&#10;                &lt;/answer&gt;&#10;                &lt;answer&gt;&#10;                    &lt;guid&gt;0FE71C6353914F0E98CB79D6D2AEAD1C&lt;/guid&gt;&#10;                    &lt;answertext&gt;[22, 15, 9, 5, 2, 1]&lt;/answertext&gt;&#10;                    &lt;valuetype&gt;-1&lt;/valuetype&gt;&#10;                &lt;/answer&gt;&#10;                &lt;answer&gt;&#10;                    &lt;guid&gt;213E138D79CF4853B12378C01CAFEAF8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2[;]62[;]52[;]False[;]5[;][;crlf;]1,84615384615385[;]1[;]1,23076923076923[;]1,51479289940828[;crlf;]32[;]-1[;][1, 2, 5, 9, 15, 22]1[;][1, 2, 5, 9, 15, 22][;][;crlf;]5[;]1[;][1, 15, 2, 22, 5, 9]2[;][1, 15, 2, 22, 5, 9][;][;crlf;]9[;]-1[;][2, 9, 5, 22, 1, 15]3[;][2, 9, 5, 22, 1, 15][;][;crlf;]3[;]-1[;][22, 15, 9, 5, 2, 1]4[;][22, 15, 9, 5, 2, 1][;][;crlf;]3[;]-1[;]veateade5[;]veateade[;]"/>
  <p:tag name="HASRESULTS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F36410212F94EC689FB1B984494451F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52[;]56[;]84[;]False[;]0[;][;crlf;]2,55952380952381[;]2[;]0,930324962122049[;]0,865504535147392[;crlf;]7[;]0[;]Isegi ees1[;]Isegi ees[;][;crlf;]40[;]0[;]Täiesti graafikus2[;]Täiesti graafikus[;][;crlf;]22[;]0[;]Veidi maas, aga saan ise hakkama  3[;]Veidi maas, aga saan ise hakkama  [;][;crlf;]13[;]0[;]Kõvasti maas, vajan abi4[;]Kõvasti maas, vajan abi[;][;crlf;]2[;]0[;]Ei oska öelda5[;]Ei oska öelda[;]"/>
  <p:tag name="HASRESULTS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27A853E044046CD9C0C603FA8029E76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Test – 10&lt;/answertext&gt;&#10;                    &lt;valuetype&gt;-1&lt;/valuetype&gt;&#10;                &lt;/answer&gt;&#10;                &lt;answer&gt;&#10;                    &lt;guid&gt;BAF02D9E08DF4933BE11CD9FD3A49EF3&lt;/guid&gt;&#10;                    &lt;answertext&gt;Test - 10Test – 10L&lt;/answertext&gt;&#10;                    &lt;valuetype&gt;1&lt;/valuetype&gt;&#10;                &lt;/answer&gt;&#10;                &lt;answer&gt;&#10;                    &lt;guid&gt;500422A4504B428195E3733076336080&lt;/guid&gt;&#10;                    &lt;answertext&gt;Test - 10Test - 10&lt;/answertext&gt;&#10;                    &lt;valuetype&gt;-1&lt;/valuetype&gt;&#10;                &lt;/answer&gt;&#10;                &lt;answer&gt;&#10;                    &lt;guid&gt;0FE71C6353914F0E98CB79D6D2AEAD1C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1[;]63[;]51[;]False[;]23[;][;crlf;]2,54901960784314[;]2[;]0,774944033151745[;]0,600538254517493[;crlf;]3[;]-1[;]Test – 101[;]Test – 10[;][;crlf;]23[;]1[;]Test - 10Test – 10L2[;]Test - 10Test – 10L[;][;crlf;]19[;]-1[;]Test - 10Test - 103[;]Test - 10Test - 10[;][;crlf;]6[;]-1[;]veateade4[;]veateade[;]"/>
  <p:tag name="HASRESULTS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8D4C0C089F842BBB6ABADA02FB85FBF"/>
  <p:tag name="SLIDEID" val="48D4C0C089F842BBB6ABADA02FB85FBF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üks klass saab realiseerida mitu liidest?"/>
  <p:tag name="ANSWERSALIAS" val="Jah|smicln|Ei"/>
  <p:tag name="VALUES" val="Correct|smicln|Incorrect"/>
  <p:tag name="RESPONSESGATHERED" val="True"/>
  <p:tag name="TOTALRESPONSES" val="73"/>
  <p:tag name="RESPONSECOUNT" val="73"/>
  <p:tag name="SLICED" val="False"/>
  <p:tag name="RESPONSES" val="-;1;1;1;1;2;1;1;1;1;1;1;-;2;1;-;1;-;-;1;1;1;2;1;1;2;1;1;1;1;1;1;1;1;1;1;1;1;1;1;1;1;1;1;1;1;1;1;1;1;1;-;1;2;1;1;1;1;1;1;1;1;1;-;1;1;1;1;1;1;1;-;-;2;1;1;2;-;-;-;-;-;1;-;1;-;-;-;-;-;1;-;-;-;1;-;-;-;-;-;-;-;-;-;-;-;-;-;-;-;-;-;-;1;"/>
  <p:tag name="CHARTSTRINGSTD" val="66 7"/>
  <p:tag name="CHARTSTRINGREV" val="7 66"/>
  <p:tag name="CHARTSTRINGSTDPER" val="0,904109589041096 0,0958904109589041"/>
  <p:tag name="CHARTSTRINGREVPER" val="0,0958904109589041 0,904109589041096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6039C75C853472E9AAF97D65F538FE7&lt;/guid&gt;&#10;        &lt;description /&gt;&#10;        &lt;date&gt;4/24/2017 1:38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AD1CA1AD5CB45C9A8B0889CA40B29BC&lt;/guid&gt;&#10;            &lt;repollguid&gt;8D72B89BFCC04DE5AD381433A20A42FA&lt;/repollguid&gt;&#10;            &lt;sourceid&gt;3C092AABB69D48208C2CF14EC7588CF9&lt;/sourceid&gt;&#10;            &lt;questiontext&gt;Kas üks klass saab realiseerida mitut liides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6BE587851F44F1B8060083FC6ED0565&lt;/guid&gt;&#10;                    &lt;answertext&gt;Jah&lt;/answertext&gt;&#10;                    &lt;valuetype&gt;1&lt;/valuetype&gt;&#10;                &lt;/answer&gt;&#10;                &lt;answer&gt;&#10;                    &lt;guid&gt;FBB3D83AC6FC4823A58FA7037A9EF476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üks klass saab realiseerida mitut liidest?[;crlf;]58[;]66[;]58[;]False[;]53[;][;crlf;]1,08620689655172[;]1[;]0,280669320622409[;]0,0787752675386445[;crlf;]53[;]1[;]Jah1[;]Jah[;][;crlf;]5[;]-1[;]Ei2[;]Ei[;]"/>
  <p:tag name="HASRESULTS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Jah&#10;Ei"/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8D4C0C089F842BBB6ABADA02FB85FB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SLIDEORDER" val="2"/>
  <p:tag name="SLIDEGUID" val="F10E43A9FA6646CABE90F4B27F7E8135"/>
  <p:tag name="ANSWERSALIAS" val="Set|smicln|List|smicln|Queue|smicln|Map"/>
  <p:tag name="NUMRESPONSES" val="4"/>
  <p:tag name="QUESTIONALIAS" val="Milliseid liideseid realiseerib klass ArrayList? "/>
  <p:tag name="VALUES" val="Incorrect|smicln|Correct|smicln|Incorrect|smicln|Incorrect"/>
  <p:tag name="RESPONSESGATHERED" val="True"/>
  <p:tag name="TOTALRESPONSES" val="77"/>
  <p:tag name="RESPONSECOUNT" val="77"/>
  <p:tag name="SLICED" val="False"/>
  <p:tag name="RESPONSES" val="2;321;32;2;321;32;321;2;-;4321;4312;432;-;321;4;321;21;321;421;432;2;21;23;2;32;431;21;4132;32;23;4321;132;1342;21;3;-;21;2;321;21;12;42;32;2;321;42;12;1432;12;2;12;-;431;42;142;321;2;12;12;2;4321;2;-;-;32;2;2;321;32;312;213;-;213;2;321;4132;32;-;-;-;-;-;321;-;321;321;-;321;-;-;4321;-;-;-;3214;-;-;-;-;-;-;-;-;-;-;-;-;-;-;-;-;-;4312;-;"/>
  <p:tag name="CHARTSTRINGSTD" val="46 73 45 21"/>
  <p:tag name="CHARTSTRINGREV" val="21 45 73 46"/>
  <p:tag name="CHARTSTRINGSTDPER" val="0,597402597402597 0,948051948051948 0,584415584415584 0,272727272727273"/>
  <p:tag name="CHARTSTRINGREVPER" val="0,272727272727273 0,584415584415584 0,948051948051948 0,597402597402597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278E6D0C4DFF47DF8374B8B746648AC7&lt;/guid&gt;&#10;        &lt;description /&gt;&#10;        &lt;date&gt;4/24/2017 1:39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55DA7605FB14BBD9F02E4BAF90FA1D2&lt;/guid&gt;&#10;            &lt;repollguid&gt;07D3B2AC20F04CD49B7D6542B9339776&lt;/repollguid&gt;&#10;            &lt;sourceid&gt;CDE5491C73EE4123BDF8064211810D8B&lt;/sourceid&gt;&#10;            &lt;questiontext&gt;Milliseid liideseid realiseerib klass ArrayList?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answers&gt;&#10;                &lt;answer&gt;&#10;                    &lt;guid&gt;9C18127C0F3445D1AF0D581B8F4C9DFF&lt;/guid&gt;&#10;                    &lt;answertext&gt;Set &lt;/answertext&gt;&#10;                    &lt;valuetype&gt;-1&lt;/valuetype&gt;&#10;                &lt;/answer&gt;&#10;                &lt;answer&gt;&#10;                    &lt;guid&gt;C044A1A1854D408E91573781123ED411&lt;/guid&gt;&#10;                    &lt;answertext&gt;List &lt;/answertext&gt;&#10;                    &lt;valuetype&gt;1&lt;/valuetype&gt;&#10;                &lt;/answer&gt;&#10;                &lt;answer&gt;&#10;                    &lt;guid&gt;854C100168EB43D1BB3BC05FF877B2DA&lt;/guid&gt;&#10;                    &lt;answertext&gt;Queue &lt;/answertext&gt;&#10;                    &lt;valuetype&gt;-1&lt;/valuetype&gt;&#10;                &lt;/answer&gt;&#10;                &lt;answer&gt;&#10;                    &lt;guid&gt;CB85B6FCD53348ABB89288C6690CE1F7&lt;/guid&gt;&#10;                    &lt;answertext&gt;Map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id liideseid realiseerib klass ArrayList? [;crlf;]59[;]67[;]110[;]False[;]27[;][;crlf;]2,2[;]2[;]0,902521719708426[;]0,814545454545454[;crlf;]23[;]-1[;]Set1[;]Set[;][;crlf;]55[;]1[;]List2[;]List[;][;crlf;]19[;]-1[;]Queue3[;]Queue[;][;crlf;]13[;]-1[;]Map4[;]Map[;]"/>
  <p:tag name="HASRESULTS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"/>
  <p:tag name="FONTSIZE" val="32"/>
  <p:tag name="BULLETTYPE" val="ppBulletArabicPeriod"/>
  <p:tag name="ANSWERTEXT" val="Set&#10;List&#10;Queue&#10;Map"/>
  <p:tag name="ZEROBASED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8D4C0C089F842BBB6ABADA02FB85FB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Set|smicln|List|smicln|Queue|smicln|Map"/>
  <p:tag name="NUMRESPONSES" val="4"/>
  <p:tag name="SLIDEORDER" val="3"/>
  <p:tag name="SLIDEGUID" val="117FCFB514CD4383B6BC8EC3A6C3E047"/>
  <p:tag name="QUESTIONALIAS" val="Milliseid liideseid realiseerib klass HashSet?"/>
  <p:tag name="VALUES" val="Correct|smicln|Incorrect|smicln|Incorrect|smicln|Incorrect"/>
  <p:tag name="RESPONSESGATHERED" val="True"/>
  <p:tag name="TOTALRESPONSES" val="69"/>
  <p:tag name="RESPONSECOUNT" val="69"/>
  <p:tag name="SLICED" val="False"/>
  <p:tag name="RESPONSES" val="1;1;1;1;1;1;4;41;-;-;1;41;-;4321;-;321;1;321;3;-;1;14;1;241;1;1;1;1;1;1;1;1;-;1;1;-;1;1;1;-;1;1;4;-;321;312;-;1;1;1;41;-;1;21;1;1;1;1;41;41;1;1;1;-;1;1;1;321;1;-;1;-;1;1;1;1;3;-;-;-;-;-;321;-;321;321;-;321;-;-;-;-;-;-;321;-;-;-;-;-;-;-;-;-;-;-;-;-;-;-;-;-;1;-;"/>
  <p:tag name="CHARTSTRINGSTD" val="65 13 13 10"/>
  <p:tag name="CHARTSTRINGREV" val="10 13 13 65"/>
  <p:tag name="CHARTSTRINGSTDPER" val="0,942028985507246 0,188405797101449 0,188405797101449 0,144927536231884"/>
  <p:tag name="CHARTSTRINGREVPER" val="0,144927536231884 0,188405797101449 0,188405797101449 0,942028985507246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30870900B1944641B710CF8DD82024AE&lt;/guid&gt;&#10;        &lt;description /&gt;&#10;        &lt;date&gt;4/24/2017 1:40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ED03749AA084C0484840BDA46D0F0B4&lt;/guid&gt;&#10;            &lt;repollguid&gt;68FF3E17D78F4054A7171479478449AF&lt;/repollguid&gt;&#10;            &lt;sourceid&gt;A7DEEE9B35B44F9CBBC031A288F686B8&lt;/sourceid&gt;&#10;            &lt;questiontext&gt;Milliseid liideseid realiseerib klass HashSe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answers&gt;&#10;                &lt;answer&gt;&#10;                    &lt;guid&gt;79AFCAC26CB94E9D96EE57A82BC1CCE7&lt;/guid&gt;&#10;                    &lt;answertext&gt;Set &lt;/answertext&gt;&#10;                    &lt;valuetype&gt;1&lt;/valuetype&gt;&#10;                &lt;/answer&gt;&#10;                &lt;answer&gt;&#10;                    &lt;guid&gt;4162EBE483E0480487E7774C645DCC7A&lt;/guid&gt;&#10;                    &lt;answertext&gt;List &lt;/answertext&gt;&#10;                    &lt;valuetype&gt;-1&lt;/valuetype&gt;&#10;                &lt;/answer&gt;&#10;                &lt;answer&gt;&#10;                    &lt;guid&gt;CDF389DA46054525AE7EBAE52CA706C5&lt;/guid&gt;&#10;                    &lt;answertext&gt;Queue &lt;/answertext&gt;&#10;                    &lt;valuetype&gt;-1&lt;/valuetype&gt;&#10;                &lt;/answer&gt;&#10;                &lt;answer&gt;&#10;                    &lt;guid&gt;ECA40FEE205640F0837A136FFFF8EB54&lt;/guid&gt;&#10;                    &lt;answertext&gt;Map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id liideseid realiseerib klass HashSet?[;crlf;]53[;]67[;]80[;]False[;]28[;][;crlf;]1,725[;]1[;]1,06036550302242[;]1,124375[;crlf;]49[;]1[;]Set1[;]Set[;][;crlf;]14[;]-1[;]List2[;]List[;][;crlf;]7[;]-1[;]Queue3[;]Queue[;][;crlf;]10[;]-1[;]Map4[;]Map[;]"/>
  <p:tag name="HASRESULTS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"/>
  <p:tag name="FONTSIZE" val="32"/>
  <p:tag name="BULLETTYPE" val="ppBulletArabicPeriod"/>
  <p:tag name="ANSWERTEXT" val="Set&#10;List&#10;Queue&#10;Map"/>
  <p:tag name="ZEROBASED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8D4C0C089F842BBB6ABADA02FB85FBF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illiseid liideseid realiseerib klass?"/>
  <p:tag name="ANSWERSALIAS" val="Set|smicln|List|smicln|Queue|smicln|Map"/>
  <p:tag name="SLIDEORDER" val="3"/>
  <p:tag name="SLIDEGUID" val="EB17BB29BDA34D11A01911363FFFEE5B"/>
  <p:tag name="NUMRESPONSES" val="4"/>
  <p:tag name="VALUES" val="Incorrect|smicln|Correct|smicln|Correct|smicln|Incorrect"/>
  <p:tag name="RESPONSESGATHERED" val="True"/>
  <p:tag name="TOTALRESPONSES" val="78"/>
  <p:tag name="RESPONSECOUNT" val="78"/>
  <p:tag name="SLICED" val="False"/>
  <p:tag name="RESPONSES" val="2;2;32;32;32;-;321;23;32;2;2;2;-;4321;2;321;21;321;2;2;2;3;2;32;3;32;32;32;2;3;12;2;342;32;3;1;32;-;23;4;42;12;2;43;312;4;2;321;21;2;23;2;13;42;2;32;3;3;2;32;2;2;2;-;32;2314;3;32;3;32;23;-;2;2;2;23;42;-;-;-;-;-;321;-;32;321;-;321;-;-;-;-;-;-;321;-;-;-;-;-;-;-;-;-;-;-;-;-;-;-;-;-;13;-;"/>
  <p:tag name="CHARTSTRINGSTD" val="18 64 44 9"/>
  <p:tag name="CHARTSTRINGREV" val="9 44 64 18"/>
  <p:tag name="CHARTSTRINGSTDPER" val="0,230769230769231 0,82051282051282 0,564102564102564 0,115384615384615"/>
  <p:tag name="CHARTSTRINGREVPER" val="0,115384615384615 0,564102564102564 0,82051282051282 0,23076923076923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71EA449E6B746C296CEF9C3C4C44C2B&lt;/guid&gt;&#10;        &lt;description /&gt;&#10;        &lt;date&gt;4/24/2017 1:41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0E40EDCB9734CF094D7520A99AFDD91&lt;/guid&gt;&#10;            &lt;repollguid&gt;3BFD593029A64DB297CE59832609600A&lt;/repollguid&gt;&#10;            &lt;sourceid&gt;A8C77787F2ED4774AD5F682236D11DD9&lt;/sourceid&gt;&#10;            &lt;questiontext&gt;Milliseid liideseid realiseerib klass LinkedLis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4&lt;/responselimit&gt;&#10;            &lt;bulletstyle&gt;0&lt;/bulletstyle&gt;&#10;            &lt;correctanswerindicator&gt;True&lt;/correctanswerindicator&gt;&#10;            &lt;answers&gt;&#10;                &lt;answer&gt;&#10;                    &lt;guid&gt;8D17EB81A8FA47B197D6950D8289E0F1&lt;/guid&gt;&#10;                    &lt;answertext&gt;Set &lt;/answertext&gt;&#10;                    &lt;valuetype&gt;-1&lt;/valuetype&gt;&#10;                &lt;/answer&gt;&#10;                &lt;answer&gt;&#10;                    &lt;guid&gt;602DC8F290BD4D02BB5051131DAAF780&lt;/guid&gt;&#10;                    &lt;answertext&gt;List &lt;/answertext&gt;&#10;                    &lt;valuetype&gt;1&lt;/valuetype&gt;&#10;                &lt;/answer&gt;&#10;                &lt;answer&gt;&#10;                    &lt;guid&gt;2CF19F498AEA45648BECE193607D5596&lt;/guid&gt;&#10;                    &lt;answertext&gt;Queue &lt;/answertext&gt;&#10;                    &lt;valuetype&gt;1&lt;/valuetype&gt;&#10;                &lt;/answer&gt;&#10;                &lt;answer&gt;&#10;                    &lt;guid&gt;4D772D975AEE4EC894E2CCD0508702C3&lt;/guid&gt;&#10;                    &lt;answertext&gt;Map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id liideseid realiseerib klass LinkedList?[;crlf;]53[;]67[;]83[;]False[;]19[;][;crlf;]2,27710843373494[;]2[;]0,626969244879889[;]0,393090434025258[;crlf;]7[;]-1[;]Set1[;]Set[;][;crlf;]47[;]1[;]List2[;]List[;][;crlf;]28[;]1[;]Queue3[;]Queue[;][;crlf;]1[;]-1[;]Map4[;]Map[;]"/>
  <p:tag name="HASRESULT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8"/>
  <p:tag name="FONTSIZE" val="32"/>
  <p:tag name="BULLETTYPE" val="ppBulletArabicPeriod"/>
  <p:tag name="ANSWERTEXT" val="Set&#10;List&#10;Queue&#10;Map"/>
  <p:tag name="ZEROBASED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FCFE671C4BE4FE99EE2077E7D23DD43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[4, 6, 8, 8]&lt;/answertext&gt;&#10;                    &lt;valuetype&gt;-1&lt;/valuetype&gt;&#10;                &lt;/answer&gt;&#10;                &lt;answer&gt;&#10;                    &lt;guid&gt;BAF02D9E08DF4933BE11CD9FD3A49EF3&lt;/guid&gt;&#10;                    &lt;answertext&gt;[4, 6, 8]&lt;/answertext&gt;&#10;                    &lt;valuetype&gt;-1&lt;/valuetype&gt;&#10;                &lt;/answer&gt;&#10;                &lt;answer&gt;&#10;                    &lt;guid&gt;500422A4504B428195E3733076336080&lt;/guid&gt;&#10;                    &lt;answertext&gt;[8, 8, 6, 4]&lt;/answertext&gt;&#10;                    &lt;valuetype&gt;-1&lt;/valuetype&gt;&#10;                &lt;/answer&gt;&#10;                &lt;answer&gt;&#10;                    &lt;guid&gt;0FE71C6353914F0E98CB79D6D2AEAD1C&lt;/guid&gt;&#10;                    &lt;answertext&gt;[8, 6, 4]&lt;/answertext&gt;&#10;                    &lt;valuetype&gt;-1&lt;/valuetype&gt;&#10;                &lt;/answer&gt;&#10;                &lt;answer&gt;&#10;                    &lt;guid&gt;213E138D79CF4853B12378C01CAFEAF8&lt;/guid&gt;&#10;                    &lt;answertext&gt;[6, 8, 8]&lt;/answertext&gt;&#10;                    &lt;valuetype&gt;1&lt;/valuetype&gt;&#10;                &lt;/answer&gt;&#10;                &lt;answer&gt;&#10;                    &lt;guid&gt;4AA1C39CFB9340879DBC28230133B7BA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50[;]68[;]50[;]False[;]22[;][;crlf;]3,34[;]3[;]1,58252962057587[;]2,5044[;crlf;]7[;]-1[;][4, 6, 8, 8]1[;][4, 6, 8, 8][;][;crlf;]14[;]-1[;][4, 6, 8]2[;][4, 6, 8][;][;crlf;]6[;]-1[;][8, 8, 6, 4]3[;][8, 8, 6, 4][;][;crlf;]1[;]-1[;][8, 6, 4]4[;][8, 6, 4][;][;crlf;]22[;]1[;][6, 8, 8]5[;][6, 8, 8][;][;crlf;]0[;]-1[;]midagi muud6[;]midagi muud[;]"/>
  <p:tag name="HASRESULTS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0"/>
  <p:tag name="FONTSIZE" val="32"/>
  <p:tag name="BULLETTYPE" val="ppBulletArabicPeriod"/>
  <p:tag name="ANSWERTEXT" val="ekraanile 10&#10;ei kompileeru&#10;käitusaegne veateade&#10;mitte midagi"/>
  <p:tag name="ZEROBASED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CA0509252B14537B87666B7F26F3F5D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SLIDEORDER" val="2"/>
  <p:tag name="SLIDEGUID" val="057247A70E5B4D319DCAA8B4DC81DDC5"/>
  <p:tag name="ANSWERSALIAS" val="ekraanile 10|smicln|ei kompileeru|smicln|käitusaegne veateade|smicln|mitte midagi"/>
  <p:tag name="VALUES" val="Incorrect|smicln|Correct|smicln|Incorrect|smicln|Incorrect"/>
  <p:tag name="RESPONSESGATHERED" val="True"/>
  <p:tag name="TOTALRESPONSES" val="104"/>
  <p:tag name="RESPONSECOUNT" val="104"/>
  <p:tag name="SLICED" val="False"/>
  <p:tag name="RESPONSES" val="2;3;2;2;2;2;1;2;-;2;3;2;2;4;2;2;3;2;3;2;3;2;3;2;2;3;2;2;2;2;2;2;-;2;2;-;2;2;3;2;2;2;2;3;2;1;1;2;2;2;2;-;1;3;3;2;2;3;3;3;3;3;2;-;2;2;2;2;2;2;2;2;3;2;2;2;2;-;-;-;-;2;2;2;2;2;2;2;2;2;3;2;2;2;2;2;2;2;2;2;2;2;2;2;2;2;2;2;2;2;2;2;2;"/>
  <p:tag name="CHARTSTRINGSTD" val="4 81 18 1"/>
  <p:tag name="CHARTSTRINGREV" val="1 18 81 4"/>
  <p:tag name="CHARTSTRINGSTDPER" val="0,0384615384615385 0,778846153846154 0,173076923076923 0,00961538461538462"/>
  <p:tag name="CHARTSTRINGREVPER" val="0,00961538461538462 0,173076923076923 0,778846153846154 0,038461538461538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A584733218048AF82FB67F69C209606&lt;/guid&gt;&#10;        &lt;description /&gt;&#10;        &lt;date&gt;4/24/2017 1:08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902E760B76C48CBAA7B8785AF3CA135&lt;/guid&gt;&#10;            &lt;repollguid&gt;726D313C7EF84535BE47D20E72BDAA7F&lt;/repollguid&gt;&#10;            &lt;sourceid&gt;23CF1EF0E3084A378EA59C9ED674A7D1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83BBFACECFC424184C00D59A86C6F1A&lt;/guid&gt;&#10;                    &lt;answertext&gt;[4, 6, 8, 8]&lt;/answertext&gt;&#10;                    &lt;valuetype&gt;-1&lt;/valuetype&gt;&#10;                &lt;/answer&gt;&#10;                &lt;answer&gt;&#10;                    &lt;guid&gt;BAF02D9E08DF4933BE11CD9FD3A49EF3&lt;/guid&gt;&#10;                    &lt;answertext&gt;[4, 6, 8]&lt;/answertext&gt;&#10;                    &lt;valuetype&gt;-1&lt;/valuetype&gt;&#10;                &lt;/answer&gt;&#10;                &lt;answer&gt;&#10;                    &lt;guid&gt;500422A4504B428195E3733076336080&lt;/guid&gt;&#10;                    &lt;answertext&gt;[8, 8, 6, 4]&lt;/answertext&gt;&#10;                    &lt;valuetype&gt;-1&lt;/valuetype&gt;&#10;                &lt;/answer&gt;&#10;                &lt;answer&gt;&#10;                    &lt;guid&gt;0FE71C6353914F0E98CB79D6D2AEAD1C&lt;/guid&gt;&#10;                    &lt;answertext&gt;[8, 6, 4]&lt;/answertext&gt;&#10;                    &lt;valuetype&gt;1&lt;/valuetype&gt;&#10;                &lt;/answer&gt;&#10;                &lt;answer&gt;&#10;                    &lt;guid&gt;213E138D79CF4853B12378C01CAFEAF8&lt;/guid&gt;&#10;                    &lt;answertext&gt;[6, 8, 8]&lt;/answertext&gt;&#10;                    &lt;valuetype&gt;-1&lt;/valuetype&gt;&#10;                &lt;/answer&gt;&#10;                &lt;answer&gt;&#10;                    &lt;guid&gt;4AA1C39CFB9340879DBC28230133B7BA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47[;]69[;]47[;]False[;]13[;][;crlf;]2,82978723404255[;]2[;]1,24317967302056[;]1,5454956994115[;crlf;]2[;]-1[;][4, 6, 8, 8]1[;][4, 6, 8, 8][;][;crlf;]27[;]-1[;][4, 6, 8]2[;][4, 6, 8][;][;crlf;]1[;]-1[;][8, 8, 6, 4]3[;][8, 8, 6, 4][;][;crlf;]13[;]1[;][8, 6, 4]4[;][8, 6, 4][;][;crlf;]2[;]-1[;][6, 8, 8]5[;][6, 8, 8][;][;crlf;]2[;]-1[;]midagi muud6[;]midagi muud[;]"/>
  <p:tag name="HASRESULTS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41,45,32,50,13,4,9,55,1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22138</TotalTime>
  <Words>2717</Words>
  <Application>Microsoft Office PowerPoint</Application>
  <PresentationFormat>Ekraaniseanss (4:3)</PresentationFormat>
  <Paragraphs>1098</Paragraphs>
  <Slides>110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110</vt:i4>
      </vt:variant>
    </vt:vector>
  </HeadingPairs>
  <TitlesOfParts>
    <vt:vector size="116" baseType="lpstr">
      <vt:lpstr>Arial</vt:lpstr>
      <vt:lpstr>Wingdings</vt:lpstr>
      <vt:lpstr>Courier New</vt:lpstr>
      <vt:lpstr>Calibri</vt:lpstr>
      <vt:lpstr>Consolas</vt:lpstr>
      <vt:lpstr>Tarkvarakomplekti Office kujundus</vt:lpstr>
      <vt:lpstr>Objektorienteeritud programmeerimine</vt:lpstr>
      <vt:lpstr>Eelmisel nädalal</vt:lpstr>
      <vt:lpstr>Umbes mitu tundi tegelesite eelmisel nädalal selle ainega (loeng+praktikum+iseseisvalt)? </vt:lpstr>
      <vt:lpstr>Kuivõrd olete selle ainega graafikus? </vt:lpstr>
      <vt:lpstr>Lisamaterjal</vt:lpstr>
      <vt:lpstr>Täna</vt:lpstr>
      <vt:lpstr>Andmestruktuur</vt:lpstr>
      <vt:lpstr>Dünaamilised andmestruktuurid</vt:lpstr>
      <vt:lpstr>Ise teha või olemasolevat kasutada?</vt:lpstr>
      <vt:lpstr>List</vt:lpstr>
      <vt:lpstr>Isetehtud listi programm</vt:lpstr>
      <vt:lpstr>Liides</vt:lpstr>
      <vt:lpstr>Abstraktne klass</vt:lpstr>
      <vt:lpstr>Abstraktne klass (järg)</vt:lpstr>
      <vt:lpstr>List lihtahelana</vt:lpstr>
      <vt:lpstr>Tipu vahelepanek</vt:lpstr>
      <vt:lpstr>Tipu vahelepanek</vt:lpstr>
      <vt:lpstr>Tipu eemaldamine</vt:lpstr>
      <vt:lpstr>Tipu eemaldamine</vt:lpstr>
      <vt:lpstr>Algus</vt:lpstr>
      <vt:lpstr>Uus tipp algusesse</vt:lpstr>
      <vt:lpstr>Uus tipp algusesse</vt:lpstr>
      <vt:lpstr>Uus tipp algusesse</vt:lpstr>
      <vt:lpstr>Uus tipp algusesse</vt:lpstr>
      <vt:lpstr>Uus tipp algusesse</vt:lpstr>
      <vt:lpstr>Uus tipp lõppu</vt:lpstr>
      <vt:lpstr>Uus tipp lõppu</vt:lpstr>
      <vt:lpstr>Uus tipp lõppu</vt:lpstr>
      <vt:lpstr>Uus tipp</vt:lpstr>
      <vt:lpstr>Uus tipp</vt:lpstr>
      <vt:lpstr>Uus tipp</vt:lpstr>
      <vt:lpstr>Uus tipp</vt:lpstr>
      <vt:lpstr>Uus tipp</vt:lpstr>
      <vt:lpstr>Uus tipp</vt:lpstr>
      <vt:lpstr>Uus tipp</vt:lpstr>
      <vt:lpstr>Uus tipp</vt:lpstr>
      <vt:lpstr>Esimese eemaldamine</vt:lpstr>
      <vt:lpstr>Esimese eemaldamine</vt:lpstr>
      <vt:lpstr>Viimase eemaldamine</vt:lpstr>
      <vt:lpstr>Viimase eemaldamine</vt:lpstr>
      <vt:lpstr>Viimase eemaldamine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Teisendamine sõneks</vt:lpstr>
      <vt:lpstr>Teisendamine sõneks</vt:lpstr>
      <vt:lpstr>Teisendamine sõneks</vt:lpstr>
      <vt:lpstr>Teisendamine sõneks</vt:lpstr>
      <vt:lpstr>Teisendamine sõneks</vt:lpstr>
      <vt:lpstr>PowerPointi esitlus</vt:lpstr>
      <vt:lpstr>Magasin, järjekord </vt:lpstr>
      <vt:lpstr>Listi abil</vt:lpstr>
      <vt:lpstr>Magasin</vt:lpstr>
      <vt:lpstr>PowerPointi esitlus</vt:lpstr>
      <vt:lpstr>Mis on olemas? </vt:lpstr>
      <vt:lpstr>Milles erinevused?</vt:lpstr>
      <vt:lpstr>Liidesed</vt:lpstr>
      <vt:lpstr>Skeem</vt:lpstr>
      <vt:lpstr>Üldotstarbelised</vt:lpstr>
      <vt:lpstr>Liides Collection – kogum</vt:lpstr>
      <vt:lpstr>Collection</vt:lpstr>
      <vt:lpstr>Valikulised meetodid</vt:lpstr>
      <vt:lpstr>PowerPointi esitlus</vt:lpstr>
      <vt:lpstr>Liides List – list</vt:lpstr>
      <vt:lpstr>Hulk (ingl set)</vt:lpstr>
      <vt:lpstr>Liides Set – hulk</vt:lpstr>
      <vt:lpstr>Liides SortedSet – järjestatud hulk</vt:lpstr>
      <vt:lpstr>PowerPointi esitlus</vt:lpstr>
      <vt:lpstr>Mis ilmub ekraanile?</vt:lpstr>
      <vt:lpstr>Mis ilmub ekraanile?</vt:lpstr>
      <vt:lpstr>Liides Queue – järjekord</vt:lpstr>
      <vt:lpstr>PowerPointi esitlus</vt:lpstr>
      <vt:lpstr>Liides Deque – magasin</vt:lpstr>
      <vt:lpstr>PowerPointi esitlus</vt:lpstr>
      <vt:lpstr>Kas üks klass saab realiseerida mitut liidest?</vt:lpstr>
      <vt:lpstr>Milliseid liideseid realiseerib klass ArrayList? </vt:lpstr>
      <vt:lpstr>Milliseid liideseid realiseerib klass HashSet?</vt:lpstr>
      <vt:lpstr>Milliseid liideseid realiseerib klass LinkedList?</vt:lpstr>
      <vt:lpstr>Mis ilmub ekraanile?</vt:lpstr>
      <vt:lpstr>Mis ilmub ekraanile?</vt:lpstr>
      <vt:lpstr>Kuidas sorteerida LinkedList-tüüpi listi meielist elemendid?</vt:lpstr>
      <vt:lpstr>Kuidas eemaldada korduvad elemendid listist meielist?</vt:lpstr>
      <vt:lpstr>Liidesed</vt:lpstr>
      <vt:lpstr>Kujutus (ingl map)</vt:lpstr>
      <vt:lpstr>Liides Map – kujutus</vt:lpstr>
      <vt:lpstr>Liides SortedMap – järjestatud kujutus</vt:lpstr>
      <vt:lpstr>PowerPointi esitlus</vt:lpstr>
      <vt:lpstr>PowerPointi esitlus</vt:lpstr>
      <vt:lpstr>Millised liidesed ei ole liidese Collection alamliidesteks? </vt:lpstr>
      <vt:lpstr>Mis ilmub ekraanile?</vt:lpstr>
      <vt:lpstr>Mis ilmub ekraanile?</vt:lpstr>
      <vt:lpstr>Mis ilmub ekraanile?</vt:lpstr>
      <vt:lpstr>Geneerilised (üldistatud)</vt:lpstr>
      <vt:lpstr>Sageli</vt:lpstr>
      <vt:lpstr>Geneerilised</vt:lpstr>
      <vt:lpstr>Väga sarnased</vt:lpstr>
      <vt:lpstr>Geneeriline meetod</vt:lpstr>
      <vt:lpstr>Kompileerimisel geneeriline info kaob</vt:lpstr>
      <vt:lpstr>Tagastustüüp tüübimuutujaga</vt:lpstr>
      <vt:lpstr>Kompileerimisel</vt:lpstr>
      <vt:lpstr>Geneerilised klassid ja liidesed</vt:lpstr>
      <vt:lpstr>Mis ilmub ekraanile?</vt:lpstr>
      <vt:lpstr>Mis ilmub ekraanile?</vt:lpstr>
      <vt:lpstr>Kas on lubatud?</vt:lpstr>
      <vt:lpstr>Loengu tempo oli</vt:lpstr>
      <vt:lpstr>Materjal tundus 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1992</cp:revision>
  <cp:lastPrinted>2019-04-29T08:26:46Z</cp:lastPrinted>
  <dcterms:created xsi:type="dcterms:W3CDTF">2012-02-16T12:14:12Z</dcterms:created>
  <dcterms:modified xsi:type="dcterms:W3CDTF">2019-04-29T11:20:33Z</dcterms:modified>
</cp:coreProperties>
</file>