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7" r:id="rId2"/>
    <p:sldId id="1092" r:id="rId3"/>
    <p:sldId id="1166" r:id="rId4"/>
    <p:sldId id="1167" r:id="rId5"/>
    <p:sldId id="1093" r:id="rId6"/>
    <p:sldId id="1188" r:id="rId7"/>
    <p:sldId id="1189" r:id="rId8"/>
    <p:sldId id="1190" r:id="rId9"/>
    <p:sldId id="1191" r:id="rId10"/>
    <p:sldId id="1192" r:id="rId11"/>
    <p:sldId id="1187" r:id="rId12"/>
    <p:sldId id="1204" r:id="rId13"/>
    <p:sldId id="1193" r:id="rId14"/>
    <p:sldId id="1194" r:id="rId15"/>
    <p:sldId id="1195" r:id="rId16"/>
    <p:sldId id="1196" r:id="rId17"/>
    <p:sldId id="1197" r:id="rId18"/>
    <p:sldId id="1205" r:id="rId19"/>
    <p:sldId id="1198" r:id="rId20"/>
    <p:sldId id="1199" r:id="rId21"/>
    <p:sldId id="1200" r:id="rId22"/>
    <p:sldId id="1201" r:id="rId23"/>
    <p:sldId id="1202" r:id="rId24"/>
    <p:sldId id="1203" r:id="rId25"/>
    <p:sldId id="1184" r:id="rId26"/>
    <p:sldId id="1105" r:id="rId27"/>
    <p:sldId id="1104" r:id="rId28"/>
    <p:sldId id="1106" r:id="rId29"/>
    <p:sldId id="1108" r:id="rId30"/>
    <p:sldId id="1109" r:id="rId31"/>
    <p:sldId id="1107" r:id="rId32"/>
    <p:sldId id="1110" r:id="rId33"/>
    <p:sldId id="1111" r:id="rId34"/>
    <p:sldId id="1112" r:id="rId35"/>
    <p:sldId id="1113" r:id="rId36"/>
    <p:sldId id="1114" r:id="rId37"/>
    <p:sldId id="1116" r:id="rId38"/>
    <p:sldId id="1117" r:id="rId39"/>
    <p:sldId id="1178" r:id="rId40"/>
    <p:sldId id="1118" r:id="rId41"/>
    <p:sldId id="1119" r:id="rId42"/>
    <p:sldId id="1120" r:id="rId43"/>
    <p:sldId id="1121" r:id="rId44"/>
    <p:sldId id="1122" r:id="rId45"/>
    <p:sldId id="1123" r:id="rId46"/>
    <p:sldId id="1124" r:id="rId47"/>
    <p:sldId id="1125" r:id="rId48"/>
    <p:sldId id="1126" r:id="rId49"/>
    <p:sldId id="1127" r:id="rId50"/>
    <p:sldId id="1128" r:id="rId51"/>
    <p:sldId id="1129" r:id="rId52"/>
    <p:sldId id="1132" r:id="rId53"/>
    <p:sldId id="1133" r:id="rId54"/>
    <p:sldId id="1130" r:id="rId55"/>
    <p:sldId id="1131" r:id="rId56"/>
    <p:sldId id="1134" r:id="rId57"/>
    <p:sldId id="1135" r:id="rId58"/>
    <p:sldId id="1136" r:id="rId59"/>
    <p:sldId id="1137" r:id="rId60"/>
    <p:sldId id="1138" r:id="rId61"/>
    <p:sldId id="1139" r:id="rId62"/>
    <p:sldId id="1179" r:id="rId63"/>
    <p:sldId id="1180" r:id="rId64"/>
    <p:sldId id="1181" r:id="rId65"/>
    <p:sldId id="1182" r:id="rId66"/>
    <p:sldId id="1140" r:id="rId67"/>
    <p:sldId id="1141" r:id="rId68"/>
    <p:sldId id="1158" r:id="rId69"/>
    <p:sldId id="1185" r:id="rId70"/>
    <p:sldId id="1153" r:id="rId71"/>
    <p:sldId id="1186" r:id="rId72"/>
    <p:sldId id="1176" r:id="rId73"/>
    <p:sldId id="1177" r:id="rId74"/>
    <p:sldId id="591" r:id="rId75"/>
  </p:sldIdLst>
  <p:sldSz cx="9144000" cy="6858000" type="screen4x3"/>
  <p:notesSz cx="6669088" cy="9753600"/>
  <p:embeddedFontLs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onsolas" panose="020B0609020204030204" pitchFamily="49" charset="0"/>
      <p:regular r:id="rId82"/>
      <p:bold r:id="rId83"/>
      <p:italic r:id="rId84"/>
      <p:boldItalic r:id="rId85"/>
    </p:embeddedFont>
  </p:embeddedFontLst>
  <p:custDataLst>
    <p:tags r:id="rId86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1" autoAdjust="0"/>
    <p:restoredTop sz="94660"/>
  </p:normalViewPr>
  <p:slideViewPr>
    <p:cSldViewPr>
      <p:cViewPr varScale="1">
        <p:scale>
          <a:sx n="116" d="100"/>
          <a:sy n="116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84" Type="http://schemas.openxmlformats.org/officeDocument/2006/relationships/font" Target="fonts/font7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EC9D701A-6105-4CB8-87BE-EF516143980F}" type="datetimeFigureOut">
              <a:rPr lang="et-EE" smtClean="0"/>
              <a:t>6.05.2019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012A8B75-B532-4B34-A5E0-389DC2BEFF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223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6.05.2019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7F0A-8638-402A-8E28-6B99E6CE0DE6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FD5-629F-4540-B413-2D57C302CE57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C154-AF94-4E48-8087-1731396E35CE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D2A1-EAC9-459A-BACF-BB5D1C539DAB}" type="datetime1">
              <a:rPr lang="et-EE" smtClean="0"/>
              <a:pPr/>
              <a:t>6.05.2019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A16-0D4A-4B51-8193-345BEDFD222C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9CA4-D2B8-49E4-8D7A-9278E3D4290D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222-1CFE-44C4-870B-7E18E7F922BD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6C8-53A0-410B-B7B2-3DC5B20C1652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BE6-AFF5-4DAF-8FE3-24217CE69B0B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053-8B55-478B-BEFE-4A50BC3AC2BD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01E-894B-4F49-B5D6-AF84AA0DD770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2E63-29D3-44CC-AFE1-22C79C8D6F75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B82C-60DD-4D9D-A1D9-B0D26A0F2BE0}" type="datetime1">
              <a:rPr lang="et-EE" smtClean="0"/>
              <a:pPr/>
              <a:t>6.05.2019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lang/Iterabl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docs.oracle.com/en/java/javase/11/docs/api/java.base/java/util/Iterator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ListIterator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lang/Comparabl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hyperlink" Target="https://docs.oracle.com/en/java/javase/11/docs/api/java.base/java/util/Comparato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s.edu.ee/materjalid/poimimine/telgede_toimimine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hyperlink" Target="http://www.tlu.ee/opmat/tp/poimimine/telgede_toimimine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lang/Thread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Relationship Id="rId4" Type="http://schemas.openxmlformats.org/officeDocument/2006/relationships/hyperlink" Target="https://docs.oracle.com/en/java/javase/11/docs/api/java.base/java/lang/Runnable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lang/Thread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lang/Thread.State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tutorial/java/generics/wildcards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essential/concurrency/sync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 smtClean="0"/>
              <a:t>13. loeng, 6. mai</a:t>
            </a:r>
          </a:p>
          <a:p>
            <a:endParaRPr lang="et-EE" dirty="0" smtClean="0"/>
          </a:p>
          <a:p>
            <a:r>
              <a:rPr lang="et-EE" dirty="0" smtClean="0"/>
              <a:t>Marina Lepp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7880" y="106334"/>
            <a:ext cx="7886700" cy="1325563"/>
          </a:xfrm>
        </p:spPr>
        <p:txBody>
          <a:bodyPr/>
          <a:lstStyle/>
          <a:p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&lt;? super A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7880" y="1431897"/>
            <a:ext cx="7886700" cy="4351338"/>
          </a:xfrm>
        </p:spPr>
        <p:txBody>
          <a:bodyPr/>
          <a:lstStyle/>
          <a:p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List&lt;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t-EE" dirty="0"/>
              <a:t>- ainult tüübi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dirty="0" smtClean="0"/>
              <a:t> </a:t>
            </a:r>
            <a:r>
              <a:rPr lang="et-EE" dirty="0"/>
              <a:t>elemendid </a:t>
            </a:r>
            <a:r>
              <a:rPr lang="et-EE" dirty="0" smtClean="0"/>
              <a:t>(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t-EE" dirty="0" smtClean="0"/>
              <a:t>,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dirty="0" smtClean="0"/>
              <a:t> </a:t>
            </a:r>
            <a:r>
              <a:rPr lang="et-EE" dirty="0"/>
              <a:t>jne. ei sobi</a:t>
            </a:r>
            <a:r>
              <a:rPr lang="et-EE" dirty="0" smtClean="0"/>
              <a:t>)</a:t>
            </a:r>
          </a:p>
          <a:p>
            <a:endParaRPr lang="et-EE" dirty="0"/>
          </a:p>
          <a:p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List&lt;?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super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t-EE" dirty="0" smtClean="0"/>
              <a:t> </a:t>
            </a:r>
            <a:r>
              <a:rPr lang="et-EE" dirty="0"/>
              <a:t>- tüübi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dirty="0" smtClean="0"/>
              <a:t> </a:t>
            </a:r>
            <a:r>
              <a:rPr lang="et-EE" dirty="0"/>
              <a:t>või selle </a:t>
            </a:r>
            <a:r>
              <a:rPr lang="et-EE" dirty="0" smtClean="0"/>
              <a:t>ülemklasside </a:t>
            </a:r>
            <a:r>
              <a:rPr lang="et-EE" dirty="0"/>
              <a:t>elemendid (sobivad nii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dirty="0" smtClean="0"/>
              <a:t>, </a:t>
            </a:r>
            <a:r>
              <a:rPr lang="et-EE" dirty="0"/>
              <a:t>kui ka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t-EE" dirty="0" smtClean="0"/>
              <a:t> ja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dirty="0" smtClean="0"/>
              <a:t>  tüüpide </a:t>
            </a:r>
            <a:r>
              <a:rPr lang="et-EE" dirty="0"/>
              <a:t>elemendid)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85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Romb (ingl k </a:t>
            </a:r>
            <a:r>
              <a:rPr lang="et-EE" i="1" dirty="0" err="1" smtClean="0"/>
              <a:t>diamond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4525963"/>
          </a:xfrm>
        </p:spPr>
        <p:txBody>
          <a:bodyPr/>
          <a:lstStyle/>
          <a:p>
            <a:r>
              <a:rPr lang="et-EE" dirty="0" smtClean="0"/>
              <a:t>Java 7</a:t>
            </a:r>
          </a:p>
          <a:p>
            <a:pPr lvl="1"/>
            <a:r>
              <a:rPr lang="et-EE" dirty="0" smtClean="0"/>
              <a:t>romb &lt;&gt;</a:t>
            </a:r>
          </a:p>
          <a:p>
            <a:pPr marL="457200" lvl="1" indent="0">
              <a:buNone/>
            </a:pPr>
            <a:endParaRPr lang="et-EE" dirty="0" smtClean="0"/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Map&lt;String, List&lt;String&gt;&gt;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myMap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t-EE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HashMap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&lt;String,</a:t>
            </a: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List&lt;String&gt;&gt;();</a:t>
            </a:r>
            <a:endParaRPr lang="et-EE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Map&lt;String, List&lt;String&gt;&gt;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myMap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t-EE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HashMap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&lt;&gt;();</a:t>
            </a:r>
            <a:endParaRPr lang="et-EE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7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9468" y="281765"/>
            <a:ext cx="9131300" cy="914987"/>
          </a:xfrm>
        </p:spPr>
        <p:txBody>
          <a:bodyPr>
            <a:noAutofit/>
          </a:bodyPr>
          <a:lstStyle/>
          <a:p>
            <a:r>
              <a:rPr lang="et-EE" sz="3500" dirty="0" smtClean="0"/>
              <a:t>Milliste </a:t>
            </a:r>
            <a:r>
              <a:rPr lang="et-EE" sz="3500" dirty="0"/>
              <a:t>valikute puhul järgnev kood </a:t>
            </a:r>
            <a:r>
              <a:rPr lang="et-EE" sz="3500" dirty="0" err="1"/>
              <a:t>kompileerub</a:t>
            </a:r>
            <a:r>
              <a:rPr lang="et-EE" sz="3500" dirty="0"/>
              <a:t>, kui need (ühe kaupa) lisada </a:t>
            </a:r>
            <a:r>
              <a:rPr lang="et-EE" sz="3500" dirty="0">
                <a:latin typeface="Consolas" panose="020B0609020204030204" pitchFamily="49" charset="0"/>
                <a:cs typeface="Consolas" panose="020B0609020204030204" pitchFamily="49" charset="0"/>
              </a:rPr>
              <a:t>//rida1</a:t>
            </a:r>
            <a:r>
              <a:rPr lang="et-EE" sz="3500" dirty="0"/>
              <a:t> asemele?</a:t>
            </a:r>
            <a:endParaRPr lang="en-US" sz="35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715317" y="4077072"/>
            <a:ext cx="2295748" cy="258271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290225" y="1268760"/>
            <a:ext cx="6344034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{}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{}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 {}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 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List&lt;?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B&gt; test(){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//rida1</a:t>
            </a:r>
            <a:b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4293096"/>
            <a:ext cx="6120680" cy="25577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/>
              <a:t>return</a:t>
            </a:r>
            <a:r>
              <a:rPr lang="et-EE" sz="2800" dirty="0"/>
              <a:t> </a:t>
            </a:r>
            <a:r>
              <a:rPr lang="et-EE" sz="2800" dirty="0" err="1"/>
              <a:t>new</a:t>
            </a:r>
            <a:r>
              <a:rPr lang="et-EE" sz="2800" dirty="0"/>
              <a:t> </a:t>
            </a:r>
            <a:r>
              <a:rPr lang="et-EE" sz="2800" dirty="0" err="1" smtClean="0"/>
              <a:t>LinkedList</a:t>
            </a:r>
            <a:r>
              <a:rPr lang="et-EE" sz="2800" dirty="0" smtClean="0"/>
              <a:t>&lt;C&gt;();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/>
              <a:t>return</a:t>
            </a:r>
            <a:r>
              <a:rPr lang="et-EE" sz="2800" dirty="0"/>
              <a:t> </a:t>
            </a:r>
            <a:r>
              <a:rPr lang="et-EE" sz="2800" dirty="0" err="1"/>
              <a:t>new</a:t>
            </a:r>
            <a:r>
              <a:rPr lang="et-EE" sz="2800" dirty="0"/>
              <a:t> </a:t>
            </a:r>
            <a:r>
              <a:rPr lang="et-EE" sz="2800" dirty="0" err="1"/>
              <a:t>ArrayList</a:t>
            </a:r>
            <a:r>
              <a:rPr lang="et-EE" sz="2800" dirty="0"/>
              <a:t>&lt;A</a:t>
            </a:r>
            <a:r>
              <a:rPr lang="et-EE" sz="2800" dirty="0" smtClean="0"/>
              <a:t>&gt;();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/>
              <a:t>return</a:t>
            </a:r>
            <a:r>
              <a:rPr lang="et-EE" sz="2800" dirty="0"/>
              <a:t> </a:t>
            </a:r>
            <a:r>
              <a:rPr lang="et-EE" sz="2800" dirty="0" err="1"/>
              <a:t>new</a:t>
            </a:r>
            <a:r>
              <a:rPr lang="et-EE" sz="2800" dirty="0"/>
              <a:t> </a:t>
            </a:r>
            <a:r>
              <a:rPr lang="et-EE" sz="2800" dirty="0" err="1"/>
              <a:t>ArrayList</a:t>
            </a:r>
            <a:r>
              <a:rPr lang="et-EE" sz="2800" dirty="0"/>
              <a:t>&lt;B</a:t>
            </a:r>
            <a:r>
              <a:rPr lang="et-EE" sz="2800" dirty="0" smtClean="0"/>
              <a:t>&gt;();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/>
              <a:t>return</a:t>
            </a:r>
            <a:r>
              <a:rPr lang="et-EE" sz="2800" dirty="0"/>
              <a:t> </a:t>
            </a:r>
            <a:r>
              <a:rPr lang="et-EE" sz="2800" dirty="0" err="1"/>
              <a:t>new</a:t>
            </a:r>
            <a:r>
              <a:rPr lang="et-EE" sz="2800" dirty="0"/>
              <a:t> </a:t>
            </a:r>
            <a:r>
              <a:rPr lang="et-EE" sz="2800" dirty="0" err="1"/>
              <a:t>ArrayList</a:t>
            </a:r>
            <a:r>
              <a:rPr lang="et-EE" sz="2800" dirty="0"/>
              <a:t>&lt;C</a:t>
            </a:r>
            <a:r>
              <a:rPr lang="et-EE" sz="2800" dirty="0" smtClean="0"/>
              <a:t>&gt;();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return new </a:t>
            </a:r>
            <a:r>
              <a:rPr lang="en-US" sz="2800" dirty="0" err="1"/>
              <a:t>ArrayList</a:t>
            </a:r>
            <a:r>
              <a:rPr lang="en-US" sz="2800" dirty="0"/>
              <a:t>&lt;? extends B</a:t>
            </a:r>
            <a:r>
              <a:rPr lang="en-US" sz="2800" dirty="0" smtClean="0"/>
              <a:t>&gt;();</a:t>
            </a:r>
            <a:endParaRPr lang="en-US" sz="2600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40733" y="4399260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CAI1"/>
          <p:cNvSpPr/>
          <p:nvPr>
            <p:custDataLst>
              <p:tags r:id="rId5"/>
            </p:custDataLst>
          </p:nvPr>
        </p:nvSpPr>
        <p:spPr>
          <a:xfrm rot="10800000">
            <a:off x="215900" y="5407372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CAI1"/>
          <p:cNvSpPr/>
          <p:nvPr>
            <p:custDataLst>
              <p:tags r:id="rId6"/>
            </p:custDataLst>
          </p:nvPr>
        </p:nvSpPr>
        <p:spPr>
          <a:xfrm rot="10800000">
            <a:off x="240733" y="5911428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646146" name="DefaultOcx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0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9134" y="44624"/>
            <a:ext cx="8229600" cy="1143000"/>
          </a:xfrm>
        </p:spPr>
        <p:txBody>
          <a:bodyPr/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t-EE" b="1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504" y="1119837"/>
            <a:ext cx="8928992" cy="5601638"/>
          </a:xfrm>
        </p:spPr>
        <p:txBody>
          <a:bodyPr>
            <a:normAutofit/>
          </a:bodyPr>
          <a:lstStyle/>
          <a:p>
            <a:r>
              <a:rPr lang="et-EE" dirty="0" smtClean="0"/>
              <a:t>Liides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Iterable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/>
              <a:t>saab kasutada </a:t>
            </a:r>
            <a:r>
              <a:rPr lang="en-US" dirty="0" smtClean="0"/>
              <a:t>"</a:t>
            </a:r>
            <a:r>
              <a:rPr lang="en-US" dirty="0" err="1" smtClean="0"/>
              <a:t>foreach</a:t>
            </a:r>
            <a:r>
              <a:rPr lang="en-US" dirty="0" smtClean="0"/>
              <a:t>" </a:t>
            </a:r>
            <a:r>
              <a:rPr lang="et-EE" dirty="0" smtClean="0"/>
              <a:t>konstruktsiooni</a:t>
            </a:r>
          </a:p>
          <a:p>
            <a:pPr lvl="1"/>
            <a:r>
              <a:rPr lang="et-EE" dirty="0" smtClean="0"/>
              <a:t>alamliides on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Collection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realiseeritud paljudes klassides</a:t>
            </a:r>
          </a:p>
          <a:p>
            <a:pPr lvl="2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dirty="0" smtClean="0">
                <a:cs typeface="Courier New" panose="02070309020205020404" pitchFamily="49" charset="0"/>
              </a:rPr>
              <a:t>,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t-EE" dirty="0" smtClean="0">
                <a:cs typeface="Courier New" pitchFamily="49" charset="0"/>
              </a:rPr>
              <a:t>,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r>
              <a:rPr lang="et-EE" dirty="0" smtClean="0">
                <a:cs typeface="Courier New" pitchFamily="49" charset="0"/>
              </a:rPr>
              <a:t>,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TreeSet</a:t>
            </a:r>
            <a:r>
              <a:rPr lang="et-EE" dirty="0" smtClean="0">
                <a:cs typeface="Courier New" panose="02070309020205020404" pitchFamily="49" charset="0"/>
              </a:rPr>
              <a:t>, ...</a:t>
            </a:r>
            <a:endParaRPr lang="et-EE" dirty="0" smtClean="0"/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&lt;T&gt;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iterator()</a:t>
            </a:r>
            <a:r>
              <a:rPr lang="et-EE" dirty="0" smtClean="0">
                <a:latin typeface="Calibri" panose="020F0502020204030204" pitchFamily="34" charset="0"/>
                <a:cs typeface="Courier New" pitchFamily="49" charset="0"/>
              </a:rPr>
              <a:t> – ainus meetod</a:t>
            </a:r>
          </a:p>
          <a:p>
            <a:pPr lvl="2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hasNext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13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-108520" y="6088559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docs.oracle.com/en/java/javase/11/docs/api/java.base/java/lang/Iterable.html</a:t>
            </a:r>
            <a:endParaRPr lang="et-EE" dirty="0" smtClean="0"/>
          </a:p>
          <a:p>
            <a:pPr lvl="1"/>
            <a:r>
              <a:rPr lang="et-EE" dirty="0">
                <a:cs typeface="Courier New" pitchFamily="49" charset="0"/>
                <a:hlinkClick r:id="rId4"/>
              </a:rPr>
              <a:t>https://</a:t>
            </a:r>
            <a:r>
              <a:rPr lang="et-EE" dirty="0" smtClean="0">
                <a:cs typeface="Courier New" pitchFamily="49" charset="0"/>
                <a:hlinkClick r:id="rId4"/>
              </a:rPr>
              <a:t>docs.oracle.com/en/java/javase/11/docs/api/java.base/java/util/Iterator.html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4576" y="130622"/>
            <a:ext cx="8229600" cy="922114"/>
          </a:xfrm>
        </p:spPr>
        <p:txBody>
          <a:bodyPr/>
          <a:lstStyle/>
          <a:p>
            <a:r>
              <a:rPr lang="et-EE" b="1" dirty="0" err="1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t-EE" b="1" dirty="0"/>
              <a:t>, </a:t>
            </a:r>
            <a:r>
              <a:rPr lang="et-EE" b="1" dirty="0" err="1">
                <a:latin typeface="Courier New" pitchFamily="49" charset="0"/>
                <a:cs typeface="Courier New" pitchFamily="49" charset="0"/>
              </a:rPr>
              <a:t>Iterator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14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1347378"/>
            <a:ext cx="7026282" cy="41549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HashSet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"Tartu"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"Narva"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"Tallinn"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"Valga"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"Pärnu"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"Tartu"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set.iterator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iterator.hasNext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iterator.next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2339752" y="5502362"/>
            <a:ext cx="58326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latin typeface="Courier New" pitchFamily="49" charset="0"/>
                <a:cs typeface="Courier New" pitchFamily="49" charset="0"/>
              </a:rPr>
              <a:t>[Narva, </a:t>
            </a:r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Valga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, Pärnu, </a:t>
            </a:r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Tallinn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, Tartu]</a:t>
            </a:r>
          </a:p>
          <a:p>
            <a:r>
              <a:rPr lang="fi-FI" sz="2000" dirty="0">
                <a:latin typeface="Courier New" pitchFamily="49" charset="0"/>
                <a:cs typeface="Courier New" pitchFamily="49" charset="0"/>
              </a:rPr>
              <a:t>Narva </a:t>
            </a:r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Valga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 Pärnu </a:t>
            </a:r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Tallinn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 Tartu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irge noolkonnektor 6"/>
          <p:cNvCxnSpPr/>
          <p:nvPr/>
        </p:nvCxnSpPr>
        <p:spPr>
          <a:xfrm flipH="1">
            <a:off x="7812360" y="4293096"/>
            <a:ext cx="87444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77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4576" y="130622"/>
            <a:ext cx="8229600" cy="922114"/>
          </a:xfrm>
        </p:spPr>
        <p:txBody>
          <a:bodyPr/>
          <a:lstStyle/>
          <a:p>
            <a:r>
              <a:rPr lang="et-EE" b="1" dirty="0" err="1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t-EE" b="1" dirty="0"/>
              <a:t>, </a:t>
            </a:r>
            <a:r>
              <a:rPr lang="et-EE" b="1" dirty="0" err="1">
                <a:latin typeface="Courier New" pitchFamily="49" charset="0"/>
                <a:cs typeface="Courier New" pitchFamily="49" charset="0"/>
              </a:rPr>
              <a:t>Iterator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15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4144" y="1560567"/>
            <a:ext cx="6404317" cy="353943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HashSet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"Tartu"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"Narva"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"Tallinn"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"Valga"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"Pärnu"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"Tartu"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sz="24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(String linn :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(linn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t-EE" altLang="et-EE" sz="24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2339752" y="5502362"/>
            <a:ext cx="58326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latin typeface="Courier New" pitchFamily="49" charset="0"/>
                <a:cs typeface="Courier New" pitchFamily="49" charset="0"/>
              </a:rPr>
              <a:t>[Narva, </a:t>
            </a:r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Valga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, Pärnu, </a:t>
            </a:r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Tallinn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, Tartu]</a:t>
            </a:r>
          </a:p>
          <a:p>
            <a:r>
              <a:rPr lang="fi-FI" sz="2000" dirty="0">
                <a:latin typeface="Courier New" pitchFamily="49" charset="0"/>
                <a:cs typeface="Courier New" pitchFamily="49" charset="0"/>
              </a:rPr>
              <a:t>Narva </a:t>
            </a:r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Valga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 Pärnu </a:t>
            </a:r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Tallinn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 Tartu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irge noolkonnektor 6"/>
          <p:cNvCxnSpPr/>
          <p:nvPr/>
        </p:nvCxnSpPr>
        <p:spPr>
          <a:xfrm flipH="1">
            <a:off x="5004048" y="4509120"/>
            <a:ext cx="1152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79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16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88640"/>
            <a:ext cx="8853706" cy="550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&lt;&gt;(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Arrays.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asList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lL.add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-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lL.removeLast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lL.addFirst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(-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sisu:"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ListIterator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listIterator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lL.listIterator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listIterator.hasNext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listIterator.next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sisu tagurpidi:"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listIterator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lL.listIterator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lL.size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listIterator.hasPrevious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listIterator.previous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262650" y="5326666"/>
            <a:ext cx="4248472" cy="1420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 sisu:</a:t>
            </a:r>
          </a:p>
          <a:p>
            <a:r>
              <a:rPr lang="fi-FI" sz="2000" dirty="0">
                <a:latin typeface="Courier New" pitchFamily="49" charset="0"/>
                <a:cs typeface="Courier New" pitchFamily="49" charset="0"/>
              </a:rPr>
              <a:t>-3 10 -5 1 2 30 3 1 </a:t>
            </a:r>
          </a:p>
          <a:p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 sisu </a:t>
            </a:r>
            <a:r>
              <a:rPr lang="fi-FI" sz="2000" dirty="0" err="1">
                <a:latin typeface="Courier New" pitchFamily="49" charset="0"/>
                <a:cs typeface="Courier New" pitchFamily="49" charset="0"/>
              </a:rPr>
              <a:t>tagurpidi</a:t>
            </a:r>
            <a:r>
              <a:rPr lang="fi-FI" sz="20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fi-FI" sz="2000" dirty="0">
                <a:latin typeface="Courier New" pitchFamily="49" charset="0"/>
                <a:cs typeface="Courier New" pitchFamily="49" charset="0"/>
              </a:rPr>
              <a:t>1 3 30 2 1 -5 10 -3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irge noolkonnektor 6"/>
          <p:cNvCxnSpPr/>
          <p:nvPr/>
        </p:nvCxnSpPr>
        <p:spPr>
          <a:xfrm flipH="1">
            <a:off x="8604448" y="2492896"/>
            <a:ext cx="5230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/>
          <p:cNvCxnSpPr/>
          <p:nvPr/>
        </p:nvCxnSpPr>
        <p:spPr>
          <a:xfrm flipH="1">
            <a:off x="6948264" y="4509120"/>
            <a:ext cx="1152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stkülik 10"/>
          <p:cNvSpPr/>
          <p:nvPr/>
        </p:nvSpPr>
        <p:spPr>
          <a:xfrm>
            <a:off x="0" y="6051444"/>
            <a:ext cx="4139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700" dirty="0">
                <a:hlinkClick r:id="rId3"/>
              </a:rPr>
              <a:t>https://</a:t>
            </a:r>
            <a:r>
              <a:rPr lang="et-EE" sz="1700" dirty="0" smtClean="0">
                <a:hlinkClick r:id="rId3"/>
              </a:rPr>
              <a:t>docs.oracle.com/en/java/javase/11/docs/api/java.base/java/util/ListIterator.html</a:t>
            </a:r>
            <a:endParaRPr lang="et-EE" sz="1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8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29527" y="44624"/>
            <a:ext cx="8229600" cy="796949"/>
          </a:xfrm>
        </p:spPr>
        <p:txBody>
          <a:bodyPr/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580112" y="4138758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87843" y="895907"/>
            <a:ext cx="8712968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st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ArrayDeque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st.push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st.push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st.push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st.push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st.iterator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it.hasNext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it.next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t-EE" altLang="et-EE" sz="24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3933056"/>
            <a:ext cx="4536504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2 8 5 1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1 2 5 8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1 5 8 2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8 5 2 1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/>
              <a:t>m</a:t>
            </a:r>
            <a:r>
              <a:rPr lang="et-EE" sz="2600" dirty="0" smtClean="0"/>
              <a:t>idagi muud</a:t>
            </a:r>
            <a:endParaRPr lang="en-US" sz="2600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68598" y="4869160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29527" y="44624"/>
            <a:ext cx="8229600" cy="796949"/>
          </a:xfrm>
        </p:spPr>
        <p:txBody>
          <a:bodyPr/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580112" y="4138758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07504" y="836712"/>
            <a:ext cx="8956157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llist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llist.add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llist.add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llist.add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llist.add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ListIterator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llist.listIterator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llist.size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lit.hasPrevious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lit.previous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3933056"/>
            <a:ext cx="4536504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2 8 5 1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1 2 5 8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1 5 8 2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8 5 2 1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600" dirty="0"/>
              <a:t>m</a:t>
            </a:r>
            <a:r>
              <a:rPr lang="et-EE" sz="2600" dirty="0" smtClean="0"/>
              <a:t>idagi muud</a:t>
            </a:r>
            <a:endParaRPr lang="en-US" sz="2600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68598" y="4869160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0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Järjestamine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Võrdlemine</a:t>
            </a:r>
          </a:p>
          <a:p>
            <a:pPr lvl="1"/>
            <a:r>
              <a:rPr lang="et-EE" dirty="0" smtClean="0"/>
              <a:t>loomulik järjestus </a:t>
            </a:r>
          </a:p>
          <a:p>
            <a:pPr lvl="2"/>
            <a:r>
              <a:rPr lang="et-EE" sz="28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Comparable</a:t>
            </a:r>
            <a:endParaRPr lang="et-EE" sz="2800" i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t-EE" dirty="0" smtClean="0"/>
              <a:t>teine variant</a:t>
            </a:r>
          </a:p>
          <a:p>
            <a:pPr lvl="2"/>
            <a:r>
              <a:rPr lang="et-EE" sz="28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Comparator</a:t>
            </a:r>
            <a:endParaRPr lang="et-EE" sz="2800" i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19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107504" y="602128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docs.oracle.com/en/java/javase/11/docs/api/java.base/java/lang/Comparable.html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docs.oracle.com/en/java/javase/11/docs/api/java.base/java/util/Comparator.html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4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t-EE" dirty="0" smtClean="0"/>
              <a:t>Eelmisel nädalal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et-EE" dirty="0" smtClean="0"/>
              <a:t>Loeng</a:t>
            </a:r>
          </a:p>
          <a:p>
            <a:pPr lvl="1"/>
            <a:r>
              <a:rPr lang="et-EE" dirty="0" smtClean="0"/>
              <a:t>dünaamilised andmestruktuurid</a:t>
            </a:r>
          </a:p>
          <a:p>
            <a:pPr lvl="1"/>
            <a:r>
              <a:rPr lang="et-EE" dirty="0"/>
              <a:t>g</a:t>
            </a:r>
            <a:r>
              <a:rPr lang="et-EE" dirty="0" smtClean="0"/>
              <a:t>eneerilised tüübid</a:t>
            </a:r>
          </a:p>
          <a:p>
            <a:r>
              <a:rPr lang="et-EE" dirty="0" smtClean="0"/>
              <a:t>Praktikum</a:t>
            </a:r>
          </a:p>
          <a:p>
            <a:pPr lvl="1"/>
            <a:r>
              <a:rPr lang="et-EE" dirty="0" smtClean="0"/>
              <a:t>andmestruktuurid</a:t>
            </a:r>
          </a:p>
          <a:p>
            <a:endParaRPr lang="et-EE" dirty="0" smtClean="0"/>
          </a:p>
          <a:p>
            <a:r>
              <a:rPr lang="et-EE" dirty="0" err="1" smtClean="0"/>
              <a:t>Volbriöö</a:t>
            </a:r>
            <a:endParaRPr lang="et-EE" dirty="0" smtClean="0"/>
          </a:p>
          <a:p>
            <a:r>
              <a:rPr lang="et-EE" dirty="0" smtClean="0"/>
              <a:t>Kevadpüha</a:t>
            </a:r>
          </a:p>
          <a:p>
            <a:r>
              <a:rPr lang="et-EE" dirty="0" smtClean="0"/>
              <a:t>Tartu tudengipäevad</a:t>
            </a:r>
            <a:endParaRPr lang="et-EE" dirty="0"/>
          </a:p>
          <a:p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1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>
                <a:cs typeface="Courier New" pitchFamily="49" charset="0"/>
              </a:rPr>
              <a:t>Liidesed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Comparator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Comparable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t-EE" b="1" dirty="0" smtClean="0">
                <a:cs typeface="Courier New" pitchFamily="49" charset="0"/>
              </a:rPr>
              <a:t> </a:t>
            </a:r>
            <a:r>
              <a:rPr lang="et-EE" dirty="0" smtClean="0"/>
              <a:t>oli varem </a:t>
            </a:r>
          </a:p>
          <a:p>
            <a:pPr lvl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t-EE" dirty="0" smtClean="0"/>
          </a:p>
          <a:p>
            <a:r>
              <a:rPr lang="et-E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Comparator</a:t>
            </a:r>
            <a:endParaRPr lang="et-E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int compare(Object o1, Object o2) 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equals(Object o) 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20</a:t>
            </a:fld>
            <a:endParaRPr lang="et-EE"/>
          </a:p>
        </p:txBody>
      </p:sp>
      <p:sp>
        <p:nvSpPr>
          <p:cNvPr id="5" name="Ristkülik-viiktekst 4"/>
          <p:cNvSpPr/>
          <p:nvPr/>
        </p:nvSpPr>
        <p:spPr>
          <a:xfrm>
            <a:off x="3059832" y="5733256"/>
            <a:ext cx="4392488" cy="900680"/>
          </a:xfrm>
          <a:prstGeom prst="wedgeRectCallout">
            <a:avLst>
              <a:gd name="adj1" fmla="val -37886"/>
              <a:gd name="adj2" fmla="val -159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Tegelikult nagunii </a:t>
            </a:r>
            <a:r>
              <a:rPr lang="et-E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sz="2400" dirty="0" smtClean="0"/>
              <a:t> klassis olemas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7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Comparator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21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6037" y="1628800"/>
            <a:ext cx="7774885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MinuComparator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 a, String b)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b.compareTo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5475" y="1979075"/>
            <a:ext cx="8425705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 ts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TreeSet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&lt;&gt;(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MinuComparator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ts.add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"Räpina"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ts.add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"Tartu"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ts.add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"Tallinn"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ts.add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"Viljandi"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 o : ts)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81575"/>
          </a:xfrm>
        </p:spPr>
        <p:txBody>
          <a:bodyPr/>
          <a:lstStyle/>
          <a:p>
            <a:r>
              <a:rPr lang="et-EE" b="1" dirty="0" err="1">
                <a:latin typeface="Courier New" pitchFamily="49" charset="0"/>
                <a:cs typeface="Courier New" pitchFamily="49" charset="0"/>
              </a:rPr>
              <a:t>Comparator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22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3491880" y="5949280"/>
            <a:ext cx="4752528" cy="67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Viljandi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Tartu Tallinn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Räpina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5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Comparator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smtClean="0">
                <a:latin typeface="Calibri" panose="020F0502020204030204" pitchFamily="34" charset="0"/>
                <a:cs typeface="Courier New" pitchFamily="49" charset="0"/>
              </a:rPr>
              <a:t>(v2)</a:t>
            </a:r>
            <a:endParaRPr lang="en-US" b="1" dirty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23</a:t>
            </a:fld>
            <a:endParaRPr lang="et-EE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9408" y="1628800"/>
            <a:ext cx="8225329" cy="249299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MinuComparator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Comparator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&lt;String&gt;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 a, String b)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4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&gt;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?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-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Pilv 7"/>
          <p:cNvSpPr/>
          <p:nvPr/>
        </p:nvSpPr>
        <p:spPr>
          <a:xfrm>
            <a:off x="7884368" y="4293096"/>
            <a:ext cx="1008112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0?</a:t>
            </a:r>
            <a:endParaRPr lang="et-EE" dirty="0"/>
          </a:p>
        </p:txBody>
      </p:sp>
      <p:cxnSp>
        <p:nvCxnSpPr>
          <p:cNvPr id="10" name="Sirge noolkonnektor 9"/>
          <p:cNvCxnSpPr>
            <a:stCxn id="8" idx="3"/>
          </p:cNvCxnSpPr>
          <p:nvPr/>
        </p:nvCxnSpPr>
        <p:spPr>
          <a:xfrm flipH="1" flipV="1">
            <a:off x="8244408" y="3429000"/>
            <a:ext cx="144016" cy="901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2771800" y="5669173"/>
            <a:ext cx="4752528" cy="67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Tartu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Räpina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Tallinn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Viljandi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6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34915" y="65161"/>
            <a:ext cx="8229600" cy="789435"/>
          </a:xfrm>
        </p:spPr>
        <p:txBody>
          <a:bodyPr/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156176" y="4774512"/>
            <a:ext cx="1944216" cy="20388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07504" y="797145"/>
            <a:ext cx="8928992" cy="17081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1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1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1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1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1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MinuComparator</a:t>
            </a: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1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lang="et-EE" altLang="et-EE" sz="21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1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Comparator</a:t>
            </a: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&lt;String&gt; {</a:t>
            </a:r>
            <a:b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1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1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1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1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1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compare</a:t>
            </a: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(String a, String b) {</a:t>
            </a:r>
            <a:b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1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1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1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b.compareTo</a:t>
            </a: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(a);</a:t>
            </a:r>
            <a:b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4293096"/>
            <a:ext cx="4536504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C A E 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A C D 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E D C 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D E A 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m</a:t>
            </a:r>
            <a:r>
              <a:rPr lang="et-EE" sz="2800" dirty="0" smtClean="0"/>
              <a:t>idagi muud</a:t>
            </a:r>
            <a:endParaRPr lang="en-US" sz="2800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13668" y="5373216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extBox 9"/>
          <p:cNvSpPr txBox="1"/>
          <p:nvPr/>
        </p:nvSpPr>
        <p:spPr>
          <a:xfrm>
            <a:off x="2433955" y="1973745"/>
            <a:ext cx="6602541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&lt;String,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TreeMap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</a:t>
            </a:r>
            <a:b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MinuComparator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tm.put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"C"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tm.put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tm.put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"E"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tm.put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"D"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(String o :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tm.keySet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 + 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t-EE" altLang="et-EE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78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t-EE" dirty="0" smtClean="0"/>
              <a:t>Lõim?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940152" y="2934582"/>
            <a:ext cx="3203848" cy="360432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5338936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Puusüü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P</a:t>
            </a:r>
            <a:r>
              <a:rPr lang="fi-FI" sz="2800" dirty="0" err="1" smtClean="0"/>
              <a:t>aralleel</a:t>
            </a:r>
            <a:r>
              <a:rPr lang="et-EE" sz="2800" dirty="0" err="1" smtClean="0"/>
              <a:t>ne</a:t>
            </a:r>
            <a:r>
              <a:rPr lang="fi-FI" sz="2800" dirty="0" smtClean="0"/>
              <a:t> </a:t>
            </a:r>
            <a:r>
              <a:rPr lang="fi-FI" sz="2800" dirty="0" err="1" smtClean="0"/>
              <a:t>protsess</a:t>
            </a:r>
            <a:r>
              <a:rPr lang="fi-FI" sz="2800" dirty="0" smtClean="0"/>
              <a:t> </a:t>
            </a:r>
            <a:r>
              <a:rPr lang="fi-FI" sz="2800" dirty="0"/>
              <a:t>sama </a:t>
            </a:r>
            <a:r>
              <a:rPr lang="fi-FI" sz="2800" dirty="0" err="1"/>
              <a:t>programmi</a:t>
            </a:r>
            <a:r>
              <a:rPr lang="fi-FI" sz="2800" dirty="0"/>
              <a:t> </a:t>
            </a:r>
            <a:r>
              <a:rPr lang="fi-FI" sz="2800" dirty="0" err="1" smtClean="0"/>
              <a:t>koosseisus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Piki </a:t>
            </a:r>
            <a:r>
              <a:rPr lang="et-EE" sz="2800" dirty="0"/>
              <a:t>kangast suunduvad lõngad, </a:t>
            </a:r>
            <a:r>
              <a:rPr lang="et-EE" sz="2800" dirty="0" smtClean="0"/>
              <a:t>kanga </a:t>
            </a:r>
            <a:r>
              <a:rPr lang="et-EE" sz="2800" dirty="0"/>
              <a:t>põhikude</a:t>
            </a:r>
            <a:endParaRPr lang="en-US" sz="2800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80361" y="321297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CAI1"/>
          <p:cNvSpPr/>
          <p:nvPr>
            <p:custDataLst>
              <p:tags r:id="rId5"/>
            </p:custDataLst>
          </p:nvPr>
        </p:nvSpPr>
        <p:spPr>
          <a:xfrm rot="10800000">
            <a:off x="63500" y="164797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CAI1"/>
          <p:cNvSpPr/>
          <p:nvPr>
            <p:custDataLst>
              <p:tags r:id="rId6"/>
            </p:custDataLst>
          </p:nvPr>
        </p:nvSpPr>
        <p:spPr>
          <a:xfrm rot="10800000">
            <a:off x="73844" y="226969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89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Lõimed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lnSpcReduction="10000"/>
          </a:bodyPr>
          <a:lstStyle/>
          <a:p>
            <a:endParaRPr lang="et-EE" dirty="0" smtClean="0">
              <a:hlinkClick r:id="rId3"/>
            </a:endParaRPr>
          </a:p>
          <a:p>
            <a:pPr>
              <a:buNone/>
            </a:pPr>
            <a:endParaRPr lang="et-EE" dirty="0" smtClean="0">
              <a:hlinkClick r:id="rId3"/>
            </a:endParaRPr>
          </a:p>
          <a:p>
            <a:endParaRPr lang="et-EE" dirty="0" smtClean="0">
              <a:hlinkClick r:id="rId3"/>
            </a:endParaRPr>
          </a:p>
          <a:p>
            <a:endParaRPr lang="et-EE" dirty="0" smtClean="0">
              <a:hlinkClick r:id="rId3"/>
            </a:endParaRPr>
          </a:p>
          <a:p>
            <a:endParaRPr lang="et-EE" dirty="0" smtClean="0">
              <a:hlinkClick r:id="rId3"/>
            </a:endParaRPr>
          </a:p>
          <a:p>
            <a:pPr>
              <a:buNone/>
            </a:pPr>
            <a:endParaRPr lang="et-EE" dirty="0" smtClean="0">
              <a:hlinkClick r:id="rId3"/>
            </a:endParaRPr>
          </a:p>
          <a:p>
            <a:endParaRPr lang="et-EE" dirty="0" smtClean="0">
              <a:hlinkClick r:id="rId3"/>
            </a:endParaRPr>
          </a:p>
          <a:p>
            <a:endParaRPr lang="et-EE" dirty="0" smtClean="0">
              <a:hlinkClick r:id="rId3"/>
            </a:endParaRPr>
          </a:p>
          <a:p>
            <a:pPr marL="0" indent="0">
              <a:buNone/>
            </a:pPr>
            <a:r>
              <a:rPr lang="et-EE" sz="1800" dirty="0">
                <a:hlinkClick r:id="rId4"/>
              </a:rPr>
              <a:t>http://www.tlu.ee/opmat/tp</a:t>
            </a:r>
            <a:r>
              <a:rPr lang="et-EE" sz="1800" dirty="0" smtClean="0">
                <a:hlinkClick r:id="rId4"/>
              </a:rPr>
              <a:t>/</a:t>
            </a:r>
            <a:br>
              <a:rPr lang="et-EE" sz="1800" dirty="0" smtClean="0">
                <a:hlinkClick r:id="rId4"/>
              </a:rPr>
            </a:br>
            <a:r>
              <a:rPr lang="et-EE" sz="1800" dirty="0" err="1" smtClean="0">
                <a:hlinkClick r:id="rId4"/>
              </a:rPr>
              <a:t>poimimine</a:t>
            </a:r>
            <a:r>
              <a:rPr lang="et-EE" sz="1800" dirty="0" smtClean="0">
                <a:hlinkClick r:id="rId4"/>
              </a:rPr>
              <a:t>/telgede_toimimine.html</a:t>
            </a:r>
            <a:endParaRPr lang="en-US" sz="18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65602" name="Picture 2" descr="http://www.tps.edu.ee/materjalid/poimimine/6cc3b5696d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844824"/>
            <a:ext cx="3200400" cy="3619500"/>
          </a:xfrm>
          <a:prstGeom prst="rect">
            <a:avLst/>
          </a:prstGeom>
          <a:noFill/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41" y="1844823"/>
            <a:ext cx="3032978" cy="3744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52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Teha mitut tegevust korraga!?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Mängida</a:t>
            </a:r>
          </a:p>
          <a:p>
            <a:r>
              <a:rPr lang="et-EE" dirty="0" smtClean="0"/>
              <a:t>Suhelda</a:t>
            </a:r>
          </a:p>
          <a:p>
            <a:r>
              <a:rPr lang="et-EE" dirty="0" smtClean="0"/>
              <a:t>Õppida </a:t>
            </a:r>
          </a:p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8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Multitegumtöötlus</a:t>
            </a:r>
            <a:r>
              <a:rPr lang="en-US" dirty="0" smtClean="0"/>
              <a:t> (</a:t>
            </a:r>
            <a:r>
              <a:rPr lang="en-US" i="1" dirty="0" smtClean="0"/>
              <a:t>multitasking</a:t>
            </a:r>
            <a:r>
              <a:rPr lang="en-US" dirty="0" smtClean="0"/>
              <a:t>)</a:t>
            </a:r>
            <a:r>
              <a:rPr lang="et-EE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t-EE" dirty="0" smtClean="0"/>
              <a:t>lõimtöötlus</a:t>
            </a:r>
            <a:r>
              <a:rPr lang="en-US" dirty="0" smtClean="0"/>
              <a:t> (</a:t>
            </a:r>
            <a:r>
              <a:rPr lang="en-US" i="1" dirty="0" smtClean="0"/>
              <a:t>multithreading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Multitegumtöötlus</a:t>
            </a:r>
            <a:endParaRPr lang="et-EE" dirty="0" smtClean="0"/>
          </a:p>
          <a:p>
            <a:pPr lvl="1"/>
            <a:r>
              <a:rPr lang="et-EE" dirty="0" err="1"/>
              <a:t>k</a:t>
            </a:r>
            <a:r>
              <a:rPr lang="en-US" dirty="0" err="1" smtClean="0"/>
              <a:t>aht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enamat</a:t>
            </a:r>
            <a:r>
              <a:rPr lang="en-US" dirty="0" smtClean="0"/>
              <a:t> </a:t>
            </a:r>
            <a:r>
              <a:rPr lang="en-US" dirty="0" err="1" smtClean="0"/>
              <a:t>tegumit</a:t>
            </a:r>
            <a:r>
              <a:rPr lang="en-US" dirty="0" smtClean="0"/>
              <a:t> </a:t>
            </a:r>
            <a:r>
              <a:rPr lang="en-US" dirty="0" err="1" smtClean="0"/>
              <a:t>täidetakse</a:t>
            </a:r>
            <a:r>
              <a:rPr lang="en-US" dirty="0" smtClean="0"/>
              <a:t> </a:t>
            </a:r>
            <a:r>
              <a:rPr lang="en-US" dirty="0" err="1" smtClean="0"/>
              <a:t>samaaegselt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vaheldumisi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t-EE" dirty="0"/>
              <a:t>n</a:t>
            </a:r>
            <a:r>
              <a:rPr lang="en-US" dirty="0" err="1" smtClean="0"/>
              <a:t>äiteks</a:t>
            </a:r>
            <a:r>
              <a:rPr lang="en-US" dirty="0" smtClean="0"/>
              <a:t> </a:t>
            </a:r>
            <a:r>
              <a:rPr lang="et-EE" dirty="0" smtClean="0"/>
              <a:t>MP3-</a:t>
            </a:r>
            <a:r>
              <a:rPr lang="en-US" dirty="0" err="1" smtClean="0"/>
              <a:t>mängija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mängida</a:t>
            </a:r>
            <a:r>
              <a:rPr lang="en-US" dirty="0" smtClean="0"/>
              <a:t> </a:t>
            </a:r>
            <a:r>
              <a:rPr lang="en-US" dirty="0" err="1" smtClean="0"/>
              <a:t>samal</a:t>
            </a:r>
            <a:r>
              <a:rPr lang="en-US" dirty="0" smtClean="0"/>
              <a:t> </a:t>
            </a:r>
            <a:r>
              <a:rPr lang="en-US" dirty="0" err="1" smtClean="0"/>
              <a:t>ajal</a:t>
            </a:r>
            <a:r>
              <a:rPr lang="en-US" dirty="0" smtClean="0"/>
              <a:t>,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teiste</a:t>
            </a:r>
            <a:r>
              <a:rPr lang="en-US" dirty="0" smtClean="0"/>
              <a:t> </a:t>
            </a:r>
            <a:r>
              <a:rPr lang="en-US" dirty="0" err="1" smtClean="0"/>
              <a:t>programmidega</a:t>
            </a:r>
            <a:r>
              <a:rPr lang="en-US" dirty="0" smtClean="0"/>
              <a:t> </a:t>
            </a:r>
            <a:r>
              <a:rPr lang="en-US" dirty="0" err="1" smtClean="0"/>
              <a:t>töötatakse</a:t>
            </a:r>
            <a:endParaRPr lang="et-EE" dirty="0" smtClean="0"/>
          </a:p>
          <a:p>
            <a:pPr lvl="1">
              <a:buNone/>
            </a:pPr>
            <a:endParaRPr lang="en-US" dirty="0" smtClean="0"/>
          </a:p>
          <a:p>
            <a:r>
              <a:rPr lang="et-EE" dirty="0" smtClean="0"/>
              <a:t>Lõimtöötlus </a:t>
            </a:r>
          </a:p>
          <a:p>
            <a:pPr lvl="1"/>
            <a:r>
              <a:rPr lang="fi-FI" dirty="0" err="1" smtClean="0"/>
              <a:t>kaht</a:t>
            </a:r>
            <a:r>
              <a:rPr lang="fi-FI" dirty="0" smtClean="0"/>
              <a:t> </a:t>
            </a:r>
            <a:r>
              <a:rPr lang="fi-FI" dirty="0" err="1" smtClean="0"/>
              <a:t>või</a:t>
            </a:r>
            <a:r>
              <a:rPr lang="fi-FI" dirty="0" smtClean="0"/>
              <a:t> </a:t>
            </a:r>
            <a:r>
              <a:rPr lang="fi-FI" dirty="0" err="1" smtClean="0"/>
              <a:t>enamat</a:t>
            </a:r>
            <a:r>
              <a:rPr lang="fi-FI" dirty="0" smtClean="0"/>
              <a:t> sama </a:t>
            </a:r>
            <a:r>
              <a:rPr lang="fi-FI" dirty="0" err="1" smtClean="0"/>
              <a:t>programmi</a:t>
            </a:r>
            <a:r>
              <a:rPr lang="fi-FI" dirty="0" smtClean="0"/>
              <a:t> osa </a:t>
            </a:r>
            <a:r>
              <a:rPr lang="fi-FI" dirty="0" err="1" smtClean="0"/>
              <a:t>täidetakse</a:t>
            </a:r>
            <a:r>
              <a:rPr lang="fi-FI" dirty="0" smtClean="0"/>
              <a:t> </a:t>
            </a:r>
            <a:r>
              <a:rPr lang="fi-FI" dirty="0" err="1" smtClean="0"/>
              <a:t>samaaegselt</a:t>
            </a:r>
            <a:r>
              <a:rPr lang="fi-FI" dirty="0" smtClean="0"/>
              <a:t> </a:t>
            </a:r>
            <a:r>
              <a:rPr lang="fi-FI" dirty="0" err="1" smtClean="0"/>
              <a:t>või</a:t>
            </a:r>
            <a:r>
              <a:rPr lang="fi-FI" dirty="0" smtClean="0"/>
              <a:t> </a:t>
            </a:r>
            <a:r>
              <a:rPr lang="fi-FI" dirty="0" err="1" smtClean="0"/>
              <a:t>vaheldumisi</a:t>
            </a:r>
            <a:endParaRPr lang="et-EE" dirty="0" smtClean="0"/>
          </a:p>
          <a:p>
            <a:r>
              <a:rPr lang="et-EE" dirty="0" smtClean="0"/>
              <a:t>Lõim </a:t>
            </a:r>
          </a:p>
          <a:p>
            <a:pPr lvl="1"/>
            <a:r>
              <a:rPr lang="nn-NO" dirty="0" smtClean="0"/>
              <a:t>iseseisvalt, teistest programmiosadest sõltumatult täidetav programmiosa </a:t>
            </a:r>
          </a:p>
          <a:p>
            <a:pPr lvl="1"/>
            <a:r>
              <a:rPr lang="et-EE" dirty="0" smtClean="0"/>
              <a:t>(t</a:t>
            </a:r>
            <a:r>
              <a:rPr lang="fi-FI" dirty="0" err="1" smtClean="0"/>
              <a:t>eises</a:t>
            </a:r>
            <a:r>
              <a:rPr lang="fi-FI" dirty="0" smtClean="0"/>
              <a:t> </a:t>
            </a:r>
            <a:r>
              <a:rPr lang="fi-FI" dirty="0" err="1" smtClean="0"/>
              <a:t>protsessis</a:t>
            </a:r>
            <a:r>
              <a:rPr lang="fi-FI" dirty="0" smtClean="0"/>
              <a:t> </a:t>
            </a:r>
            <a:r>
              <a:rPr lang="fi-FI" dirty="0" err="1" smtClean="0"/>
              <a:t>asuv</a:t>
            </a:r>
            <a:r>
              <a:rPr lang="fi-FI" dirty="0" smtClean="0"/>
              <a:t> ja </a:t>
            </a:r>
            <a:r>
              <a:rPr lang="fi-FI" dirty="0" err="1" smtClean="0"/>
              <a:t>tema</a:t>
            </a:r>
            <a:r>
              <a:rPr lang="fi-FI" dirty="0" smtClean="0"/>
              <a:t> </a:t>
            </a:r>
            <a:r>
              <a:rPr lang="fi-FI" dirty="0" err="1" smtClean="0"/>
              <a:t>ressursse</a:t>
            </a:r>
            <a:r>
              <a:rPr lang="fi-FI" dirty="0" smtClean="0"/>
              <a:t> </a:t>
            </a:r>
            <a:r>
              <a:rPr lang="fi-FI" dirty="0" err="1" smtClean="0"/>
              <a:t>kasutav</a:t>
            </a:r>
            <a:r>
              <a:rPr lang="fi-FI" dirty="0" smtClean="0"/>
              <a:t> </a:t>
            </a:r>
            <a:r>
              <a:rPr lang="fi-FI" dirty="0" err="1" smtClean="0"/>
              <a:t>protsess</a:t>
            </a:r>
            <a:r>
              <a:rPr lang="et-EE" dirty="0" smtClean="0"/>
              <a:t>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7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t-EE" dirty="0" smtClean="0"/>
              <a:t>Lõimed ja protsessid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77562" y="1141413"/>
            <a:ext cx="8630942" cy="5455939"/>
          </a:xfrm>
        </p:spPr>
        <p:txBody>
          <a:bodyPr>
            <a:normAutofit fontScale="85000" lnSpcReduction="10000"/>
          </a:bodyPr>
          <a:lstStyle/>
          <a:p>
            <a:r>
              <a:rPr lang="fi-FI" dirty="0" err="1" smtClean="0"/>
              <a:t>Protsessi</a:t>
            </a:r>
            <a:r>
              <a:rPr lang="fi-FI" dirty="0" smtClean="0"/>
              <a:t> </a:t>
            </a:r>
            <a:r>
              <a:rPr lang="fi-FI" dirty="0" err="1" smtClean="0"/>
              <a:t>võib</a:t>
            </a:r>
            <a:r>
              <a:rPr lang="fi-FI" dirty="0" smtClean="0"/>
              <a:t> </a:t>
            </a:r>
            <a:r>
              <a:rPr lang="fi-FI" dirty="0" err="1" smtClean="0"/>
              <a:t>vaadelda</a:t>
            </a:r>
            <a:r>
              <a:rPr lang="fi-FI" dirty="0" smtClean="0"/>
              <a:t> </a:t>
            </a:r>
            <a:r>
              <a:rPr lang="fi-FI" dirty="0" err="1" smtClean="0"/>
              <a:t>rakendusena</a:t>
            </a:r>
            <a:r>
              <a:rPr lang="fi-FI" dirty="0" smtClean="0"/>
              <a:t>, </a:t>
            </a:r>
            <a:r>
              <a:rPr lang="fi-FI" dirty="0" err="1" smtClean="0"/>
              <a:t>tal</a:t>
            </a:r>
            <a:r>
              <a:rPr lang="fi-FI" dirty="0" smtClean="0"/>
              <a:t> on </a:t>
            </a:r>
            <a:r>
              <a:rPr lang="fi-FI" dirty="0" err="1" smtClean="0"/>
              <a:t>käituskeskkond</a:t>
            </a:r>
            <a:r>
              <a:rPr lang="fi-FI" dirty="0" smtClean="0"/>
              <a:t> ja </a:t>
            </a:r>
            <a:r>
              <a:rPr lang="fi-FI" dirty="0" err="1" smtClean="0"/>
              <a:t>mälu</a:t>
            </a:r>
            <a:endParaRPr lang="et-EE" dirty="0" smtClean="0"/>
          </a:p>
          <a:p>
            <a:r>
              <a:rPr lang="et-EE" dirty="0" smtClean="0"/>
              <a:t>Üldiselt Java rakendus üks protsess</a:t>
            </a:r>
          </a:p>
          <a:p>
            <a:pPr lvl="1"/>
            <a:r>
              <a:rPr lang="et-EE" dirty="0" smtClean="0"/>
              <a:t>saab luua lisaprotsesse, kui isendeid </a:t>
            </a:r>
            <a:r>
              <a:rPr lang="et-EE" dirty="0"/>
              <a:t>klassist </a:t>
            </a:r>
            <a:r>
              <a:rPr lang="et-EE" sz="2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ProcessBuilder</a:t>
            </a:r>
            <a:endParaRPr lang="et-EE" sz="2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t-EE" dirty="0" err="1"/>
              <a:t>l</a:t>
            </a:r>
            <a:r>
              <a:rPr lang="en-US" dirty="0" err="1" smtClean="0"/>
              <a:t>õimed</a:t>
            </a:r>
            <a:r>
              <a:rPr lang="en-US" dirty="0" smtClean="0"/>
              <a:t> on </a:t>
            </a:r>
            <a:r>
              <a:rPr lang="en-US" dirty="0" err="1" smtClean="0"/>
              <a:t>nn</a:t>
            </a:r>
            <a:r>
              <a:rPr lang="en-US" dirty="0" smtClean="0"/>
              <a:t> “</a:t>
            </a:r>
            <a:r>
              <a:rPr lang="en-US" dirty="0" err="1" smtClean="0"/>
              <a:t>kergekaalulised</a:t>
            </a:r>
            <a:r>
              <a:rPr lang="en-US" dirty="0" smtClean="0"/>
              <a:t>” (</a:t>
            </a:r>
            <a:r>
              <a:rPr lang="en-US" i="1" dirty="0" smtClean="0"/>
              <a:t>lightweight</a:t>
            </a:r>
            <a:r>
              <a:rPr lang="en-US" dirty="0" smtClean="0"/>
              <a:t>) </a:t>
            </a:r>
            <a:r>
              <a:rPr lang="en-US" dirty="0" err="1" smtClean="0"/>
              <a:t>protsessid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nõuavad</a:t>
            </a:r>
            <a:r>
              <a:rPr lang="en-US" dirty="0" smtClean="0"/>
              <a:t> </a:t>
            </a:r>
            <a:r>
              <a:rPr lang="en-US" dirty="0" err="1" smtClean="0"/>
              <a:t>vähem</a:t>
            </a:r>
            <a:r>
              <a:rPr lang="en-US" dirty="0" smtClean="0"/>
              <a:t> </a:t>
            </a:r>
            <a:r>
              <a:rPr lang="en-US" dirty="0" err="1" smtClean="0"/>
              <a:t>ressursse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Ühes</a:t>
            </a:r>
            <a:r>
              <a:rPr lang="en-US" dirty="0" smtClean="0"/>
              <a:t> </a:t>
            </a:r>
            <a:r>
              <a:rPr lang="en-US" dirty="0" err="1" smtClean="0"/>
              <a:t>protsessis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töötada</a:t>
            </a:r>
            <a:r>
              <a:rPr lang="en-US" dirty="0" smtClean="0"/>
              <a:t> </a:t>
            </a:r>
            <a:r>
              <a:rPr lang="en-US" dirty="0" err="1" smtClean="0"/>
              <a:t>mitu</a:t>
            </a:r>
            <a:r>
              <a:rPr lang="en-US" dirty="0" smtClean="0"/>
              <a:t> </a:t>
            </a:r>
            <a:r>
              <a:rPr lang="en-US" dirty="0" err="1" smtClean="0"/>
              <a:t>lõime</a:t>
            </a:r>
            <a:r>
              <a:rPr lang="en-US" dirty="0" smtClean="0"/>
              <a:t> </a:t>
            </a:r>
            <a:r>
              <a:rPr lang="en-US" dirty="0" err="1" smtClean="0"/>
              <a:t>paralleelselt</a:t>
            </a:r>
            <a:endParaRPr lang="en-US" dirty="0" smtClean="0"/>
          </a:p>
          <a:p>
            <a:r>
              <a:rPr lang="fi-FI" dirty="0" err="1" smtClean="0"/>
              <a:t>Mitmelõimelisus</a:t>
            </a:r>
            <a:r>
              <a:rPr lang="fi-FI" dirty="0" smtClean="0"/>
              <a:t> on Java </a:t>
            </a:r>
            <a:r>
              <a:rPr lang="fi-FI" dirty="0" err="1" smtClean="0"/>
              <a:t>platvormi</a:t>
            </a:r>
            <a:r>
              <a:rPr lang="fi-FI" dirty="0" smtClean="0"/>
              <a:t> </a:t>
            </a:r>
            <a:r>
              <a:rPr lang="fi-FI" dirty="0" err="1" smtClean="0"/>
              <a:t>omadus</a:t>
            </a:r>
            <a:endParaRPr lang="et-EE" dirty="0" smtClean="0"/>
          </a:p>
          <a:p>
            <a:pPr lvl="1"/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/>
              <a:t>Igal</a:t>
            </a:r>
            <a:r>
              <a:rPr lang="en-US" dirty="0" smtClean="0"/>
              <a:t> Java </a:t>
            </a:r>
            <a:r>
              <a:rPr lang="en-US" dirty="0" err="1" smtClean="0"/>
              <a:t>programmil</a:t>
            </a:r>
            <a:r>
              <a:rPr lang="en-US" dirty="0" smtClean="0"/>
              <a:t> on </a:t>
            </a:r>
            <a:r>
              <a:rPr lang="en-US" dirty="0" err="1" smtClean="0"/>
              <a:t>vähemalt</a:t>
            </a:r>
            <a:r>
              <a:rPr lang="en-US" dirty="0" smtClean="0"/>
              <a:t> </a:t>
            </a:r>
            <a:r>
              <a:rPr lang="en-US" dirty="0" err="1" smtClean="0"/>
              <a:t>üks</a:t>
            </a:r>
            <a:r>
              <a:rPr lang="en-US" dirty="0" smtClean="0"/>
              <a:t> </a:t>
            </a:r>
            <a:r>
              <a:rPr lang="en-US" dirty="0" err="1" smtClean="0"/>
              <a:t>lõim</a:t>
            </a:r>
            <a:r>
              <a:rPr lang="en-US" dirty="0" smtClean="0"/>
              <a:t> –</a:t>
            </a:r>
            <a:r>
              <a:rPr lang="et-EE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main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tegelikult </a:t>
            </a:r>
            <a:r>
              <a:rPr lang="et-EE" dirty="0">
                <a:cs typeface="Courier New" pitchFamily="49" charset="0"/>
              </a:rPr>
              <a:t>rohkemgi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8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830387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137760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9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 lõimed head?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Saab teha programmi efektiivsemaks</a:t>
            </a:r>
          </a:p>
          <a:p>
            <a:pPr lvl="1"/>
            <a:r>
              <a:rPr lang="et-EE" dirty="0" smtClean="0"/>
              <a:t>näiteks kuskilt tuleb mingeid andmeid oodata</a:t>
            </a:r>
          </a:p>
          <a:p>
            <a:pPr lvl="1"/>
            <a:endParaRPr lang="et-EE" dirty="0" smtClean="0"/>
          </a:p>
          <a:p>
            <a:r>
              <a:rPr lang="et-EE" dirty="0" smtClean="0"/>
              <a:t>Erinevad lõimed samade andmete kallal</a:t>
            </a:r>
          </a:p>
          <a:p>
            <a:pPr lvl="1"/>
            <a:r>
              <a:rPr lang="et-EE" dirty="0" smtClean="0"/>
              <a:t>hea </a:t>
            </a:r>
          </a:p>
          <a:p>
            <a:pPr lvl="1"/>
            <a:r>
              <a:rPr lang="et-EE" dirty="0" smtClean="0"/>
              <a:t>ohtlik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9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Ressursside kasutamine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Ühine kasutamine</a:t>
            </a:r>
          </a:p>
          <a:p>
            <a:r>
              <a:rPr lang="et-EE" dirty="0" smtClean="0"/>
              <a:t>Koostöö</a:t>
            </a:r>
          </a:p>
          <a:p>
            <a:r>
              <a:rPr lang="et-EE" dirty="0" smtClean="0"/>
              <a:t>Reeglid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8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7504" y="5275"/>
            <a:ext cx="8229600" cy="778098"/>
          </a:xfrm>
        </p:spPr>
        <p:txBody>
          <a:bodyPr>
            <a:normAutofit/>
          </a:bodyPr>
          <a:lstStyle/>
          <a:p>
            <a:r>
              <a:rPr lang="et-EE" dirty="0" smtClean="0"/>
              <a:t>Javas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0" y="855381"/>
            <a:ext cx="9144000" cy="54539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Javas </a:t>
            </a:r>
            <a:r>
              <a:rPr lang="en-US" sz="2800" dirty="0" err="1" smtClean="0"/>
              <a:t>iga</a:t>
            </a:r>
            <a:r>
              <a:rPr lang="en-US" sz="2800" dirty="0" smtClean="0"/>
              <a:t> </a:t>
            </a:r>
            <a:r>
              <a:rPr lang="en-US" sz="2800" dirty="0" err="1" smtClean="0"/>
              <a:t>lõim</a:t>
            </a:r>
            <a:r>
              <a:rPr lang="en-US" sz="2800" dirty="0" smtClean="0"/>
              <a:t> on </a:t>
            </a:r>
            <a:r>
              <a:rPr lang="en-US" sz="2800" dirty="0" err="1" smtClean="0"/>
              <a:t>seotud</a:t>
            </a:r>
            <a:r>
              <a:rPr lang="en-US" sz="2800" dirty="0" smtClean="0"/>
              <a:t> </a:t>
            </a:r>
            <a:r>
              <a:rPr lang="en-US" sz="2800" dirty="0" err="1" smtClean="0"/>
              <a:t>klassi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t-EE" sz="2800" dirty="0" smtClean="0"/>
              <a:t> </a:t>
            </a:r>
            <a:r>
              <a:rPr lang="en-US" sz="2800" dirty="0" err="1" smtClean="0"/>
              <a:t>isendiga</a:t>
            </a:r>
            <a:endParaRPr lang="en-US" sz="2800" dirty="0" smtClean="0"/>
          </a:p>
          <a:p>
            <a:endParaRPr lang="en-US" sz="1900" dirty="0" smtClean="0"/>
          </a:p>
          <a:p>
            <a:r>
              <a:rPr lang="fi-FI" sz="2800" dirty="0" err="1" smtClean="0"/>
              <a:t>Lõime</a:t>
            </a:r>
            <a:r>
              <a:rPr lang="fi-FI" sz="2800" dirty="0" smtClean="0"/>
              <a:t> </a:t>
            </a:r>
            <a:r>
              <a:rPr lang="fi-FI" sz="2800" dirty="0" err="1" smtClean="0"/>
              <a:t>loomiseks</a:t>
            </a:r>
            <a:r>
              <a:rPr lang="fi-FI" sz="2800" dirty="0" smtClean="0"/>
              <a:t> on kaks </a:t>
            </a:r>
            <a:r>
              <a:rPr lang="fi-FI" sz="2800" dirty="0" err="1" smtClean="0"/>
              <a:t>põhilist</a:t>
            </a:r>
            <a:r>
              <a:rPr lang="fi-FI" sz="2800" dirty="0" smtClean="0"/>
              <a:t> </a:t>
            </a:r>
            <a:r>
              <a:rPr lang="fi-FI" sz="2800" dirty="0" err="1" smtClean="0"/>
              <a:t>moodust</a:t>
            </a:r>
            <a:r>
              <a:rPr lang="fi-FI" sz="2800" dirty="0" smtClean="0"/>
              <a:t>:</a:t>
            </a:r>
            <a:endParaRPr lang="et-EE" sz="2800" dirty="0" smtClean="0"/>
          </a:p>
          <a:p>
            <a:endParaRPr lang="et-EE" sz="1100" dirty="0" smtClean="0"/>
          </a:p>
          <a:p>
            <a:pPr lvl="1"/>
            <a:r>
              <a:rPr lang="et-EE" sz="2600" dirty="0" smtClean="0"/>
              <a:t>l</a:t>
            </a:r>
            <a:r>
              <a:rPr lang="en-US" sz="2600" dirty="0" err="1" smtClean="0"/>
              <a:t>uua</a:t>
            </a:r>
            <a:r>
              <a:rPr lang="en-US" sz="2600" dirty="0" smtClean="0"/>
              <a:t> </a:t>
            </a:r>
            <a:r>
              <a:rPr lang="en-US" sz="2600" dirty="0" err="1" smtClean="0"/>
              <a:t>klassi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t-EE" sz="2600" dirty="0" smtClean="0"/>
              <a:t> </a:t>
            </a:r>
            <a:r>
              <a:rPr lang="en-US" sz="2600" dirty="0" err="1" smtClean="0"/>
              <a:t>alamklass</a:t>
            </a:r>
            <a:r>
              <a:rPr lang="en-US" sz="2600" dirty="0" smtClean="0"/>
              <a:t> ja </a:t>
            </a:r>
            <a:r>
              <a:rPr lang="en-US" sz="2600" dirty="0" err="1" smtClean="0"/>
              <a:t>kirjutada</a:t>
            </a:r>
            <a:r>
              <a:rPr lang="en-US" sz="2600" dirty="0" smtClean="0"/>
              <a:t> </a:t>
            </a:r>
            <a:r>
              <a:rPr lang="en-US" sz="2600" dirty="0" err="1" smtClean="0"/>
              <a:t>lõime</a:t>
            </a:r>
            <a:r>
              <a:rPr lang="en-US" sz="2600" dirty="0" smtClean="0"/>
              <a:t> </a:t>
            </a:r>
            <a:r>
              <a:rPr lang="en-US" sz="2600" dirty="0" err="1" smtClean="0"/>
              <a:t>tegevus</a:t>
            </a:r>
            <a:r>
              <a:rPr lang="en-US" sz="2600" dirty="0" smtClean="0"/>
              <a:t> </a:t>
            </a:r>
            <a:r>
              <a:rPr lang="en-US" sz="2600" dirty="0" err="1" smtClean="0"/>
              <a:t>meetodisse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run()</a:t>
            </a:r>
            <a:endParaRPr lang="et-EE" sz="26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t-EE" sz="1100" dirty="0" smtClean="0"/>
          </a:p>
          <a:p>
            <a:pPr lvl="1"/>
            <a:r>
              <a:rPr lang="et-EE" sz="2600" dirty="0" smtClean="0"/>
              <a:t>l</a:t>
            </a:r>
            <a:r>
              <a:rPr lang="en-US" sz="2600" dirty="0" err="1" smtClean="0"/>
              <a:t>uua</a:t>
            </a:r>
            <a:r>
              <a:rPr lang="en-US" sz="2600" dirty="0" smtClean="0"/>
              <a:t> </a:t>
            </a:r>
            <a:r>
              <a:rPr lang="en-US" sz="2600" dirty="0" err="1" smtClean="0"/>
              <a:t>liidest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Runnable</a:t>
            </a:r>
            <a:r>
              <a:rPr lang="et-EE" sz="2600" dirty="0" smtClean="0"/>
              <a:t> </a:t>
            </a:r>
            <a:r>
              <a:rPr lang="en-US" sz="2600" dirty="0" smtClean="0"/>
              <a:t>r</a:t>
            </a:r>
            <a:r>
              <a:rPr lang="et-EE" sz="2600" dirty="0" err="1" smtClean="0"/>
              <a:t>ealiseeriv</a:t>
            </a:r>
            <a:r>
              <a:rPr lang="et-EE" sz="2600" dirty="0" smtClean="0"/>
              <a:t> </a:t>
            </a:r>
            <a:r>
              <a:rPr lang="en-US" sz="2600" dirty="0" err="1" smtClean="0"/>
              <a:t>klass</a:t>
            </a:r>
            <a:r>
              <a:rPr lang="en-US" sz="2600" dirty="0" smtClean="0"/>
              <a:t> </a:t>
            </a:r>
            <a:r>
              <a:rPr lang="en-US" sz="2600" dirty="0" err="1" smtClean="0"/>
              <a:t>ja</a:t>
            </a:r>
            <a:r>
              <a:rPr lang="en-US" sz="2600" dirty="0" smtClean="0"/>
              <a:t> </a:t>
            </a:r>
            <a:r>
              <a:rPr lang="en-US" sz="2600" dirty="0" err="1" smtClean="0"/>
              <a:t>kirjutada</a:t>
            </a:r>
            <a:r>
              <a:rPr lang="et-EE" sz="2600" dirty="0" smtClean="0"/>
              <a:t> </a:t>
            </a:r>
            <a:r>
              <a:rPr lang="en-US" sz="2600" dirty="0" err="1" smtClean="0"/>
              <a:t>lõime</a:t>
            </a:r>
            <a:r>
              <a:rPr lang="en-US" sz="2600" dirty="0" smtClean="0"/>
              <a:t> </a:t>
            </a:r>
            <a:r>
              <a:rPr lang="en-US" sz="2600" dirty="0" err="1" smtClean="0"/>
              <a:t>tegevus</a:t>
            </a:r>
            <a:r>
              <a:rPr lang="en-US" sz="2600" dirty="0" smtClean="0"/>
              <a:t> </a:t>
            </a:r>
            <a:r>
              <a:rPr lang="en-US" sz="2600" dirty="0" err="1" smtClean="0"/>
              <a:t>meetodisse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run()</a:t>
            </a:r>
            <a:r>
              <a:rPr lang="en-US" sz="2600" dirty="0" smtClean="0">
                <a:cs typeface="Courier New" pitchFamily="49" charset="0"/>
              </a:rPr>
              <a:t>.</a:t>
            </a:r>
            <a:r>
              <a:rPr lang="en-US" sz="2600" dirty="0" smtClean="0"/>
              <a:t> </a:t>
            </a:r>
            <a:r>
              <a:rPr lang="en-US" sz="2600" dirty="0" err="1" smtClean="0"/>
              <a:t>Lõime</a:t>
            </a:r>
            <a:r>
              <a:rPr lang="en-US" sz="2600" dirty="0" smtClean="0"/>
              <a:t> </a:t>
            </a:r>
            <a:r>
              <a:rPr lang="en-US" sz="2600" dirty="0" err="1" smtClean="0"/>
              <a:t>loomiseks</a:t>
            </a:r>
            <a:r>
              <a:rPr lang="en-US" sz="2600" dirty="0" smtClean="0"/>
              <a:t> </a:t>
            </a:r>
            <a:r>
              <a:rPr lang="en-US" sz="2600" dirty="0" err="1" smtClean="0"/>
              <a:t>luua</a:t>
            </a:r>
            <a:r>
              <a:rPr lang="en-US" sz="2600" dirty="0" smtClean="0"/>
              <a:t> </a:t>
            </a:r>
            <a:r>
              <a:rPr lang="en-US" sz="2600" dirty="0" err="1" smtClean="0"/>
              <a:t>klassi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t-EE" sz="2600" dirty="0" smtClean="0"/>
              <a:t> </a:t>
            </a:r>
            <a:r>
              <a:rPr lang="en-US" sz="2600" dirty="0" err="1" smtClean="0"/>
              <a:t>isend</a:t>
            </a:r>
            <a:r>
              <a:rPr lang="en-US" sz="2600" dirty="0" smtClean="0"/>
              <a:t>, mille </a:t>
            </a:r>
            <a:r>
              <a:rPr lang="en-US" sz="2600" dirty="0" err="1" smtClean="0"/>
              <a:t>konstruktorile</a:t>
            </a:r>
            <a:r>
              <a:rPr lang="en-US" sz="2600" dirty="0" smtClean="0"/>
              <a:t> </a:t>
            </a:r>
            <a:r>
              <a:rPr lang="en-US" sz="2600" dirty="0" err="1" smtClean="0"/>
              <a:t>anda</a:t>
            </a:r>
            <a:r>
              <a:rPr lang="en-US" sz="2600" dirty="0" smtClean="0"/>
              <a:t> </a:t>
            </a:r>
            <a:r>
              <a:rPr lang="en-US" sz="2600" dirty="0" err="1" smtClean="0"/>
              <a:t>ette</a:t>
            </a:r>
            <a:r>
              <a:rPr lang="en-US" sz="2600" dirty="0" smtClean="0"/>
              <a:t> </a:t>
            </a:r>
            <a:r>
              <a:rPr lang="en-US" sz="2600" dirty="0" err="1" smtClean="0"/>
              <a:t>antud</a:t>
            </a:r>
            <a:r>
              <a:rPr lang="en-US" sz="2600" dirty="0" smtClean="0"/>
              <a:t> </a:t>
            </a:r>
            <a:r>
              <a:rPr lang="en-US" sz="2600" dirty="0" err="1" smtClean="0"/>
              <a:t>klassi</a:t>
            </a:r>
            <a:r>
              <a:rPr lang="en-US" sz="2600" dirty="0" smtClean="0"/>
              <a:t> </a:t>
            </a:r>
            <a:r>
              <a:rPr lang="en-US" sz="2600" dirty="0" err="1" smtClean="0"/>
              <a:t>isend</a:t>
            </a:r>
            <a:endParaRPr lang="en-US" sz="2600" dirty="0" smtClean="0"/>
          </a:p>
          <a:p>
            <a:endParaRPr lang="en-US" sz="1900" dirty="0" smtClean="0"/>
          </a:p>
          <a:p>
            <a:r>
              <a:rPr lang="en-US" sz="2800" dirty="0" err="1" smtClean="0"/>
              <a:t>Lõime</a:t>
            </a:r>
            <a:r>
              <a:rPr lang="en-US" sz="2800" dirty="0" smtClean="0"/>
              <a:t> </a:t>
            </a:r>
            <a:r>
              <a:rPr lang="en-US" sz="2800" dirty="0" err="1" smtClean="0"/>
              <a:t>käivitamiseks</a:t>
            </a:r>
            <a:r>
              <a:rPr lang="en-US" sz="2800" dirty="0" smtClean="0"/>
              <a:t> </a:t>
            </a:r>
            <a:r>
              <a:rPr lang="en-US" sz="2800" dirty="0" err="1" smtClean="0"/>
              <a:t>kasutada</a:t>
            </a:r>
            <a:r>
              <a:rPr lang="et-EE" sz="2800" dirty="0" smtClean="0"/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t-EE" sz="2800" dirty="0" smtClean="0"/>
              <a:t> </a:t>
            </a:r>
            <a:r>
              <a:rPr lang="en-US" sz="2800" dirty="0" err="1" smtClean="0"/>
              <a:t>meetodit</a:t>
            </a:r>
            <a:r>
              <a:rPr lang="et-EE" sz="2800" dirty="0" smtClean="0"/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start()</a:t>
            </a:r>
            <a:endParaRPr lang="en-US" sz="28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istkülik 4"/>
          <p:cNvSpPr/>
          <p:nvPr/>
        </p:nvSpPr>
        <p:spPr>
          <a:xfrm>
            <a:off x="107504" y="607514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docs.oracle.com/en/java/javase/11/docs/api/java.base/java/lang/Thread.html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docs.oracle.com/en/java/javase/11/docs/api/java.base/java/lang/Runnable.html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8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25126" y="44624"/>
            <a:ext cx="8229600" cy="1143000"/>
          </a:xfrm>
        </p:spPr>
        <p:txBody>
          <a:bodyPr/>
          <a:lstStyle/>
          <a:p>
            <a:r>
              <a:rPr lang="et-EE" dirty="0" smtClean="0"/>
              <a:t>1. moodus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137" y="1484784"/>
            <a:ext cx="8510663" cy="452431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Lõim(String s){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setName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 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konstruktoris"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"Töötab lõim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			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getName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8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74848" y="28789"/>
            <a:ext cx="8229600" cy="879931"/>
          </a:xfrm>
        </p:spPr>
        <p:txBody>
          <a:bodyPr/>
          <a:lstStyle/>
          <a:p>
            <a:r>
              <a:rPr lang="et-EE" dirty="0" smtClean="0"/>
              <a:t>1. moodus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980728"/>
            <a:ext cx="7661072" cy="489364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TestLõim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Lõim t1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t1.start();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Lõim t2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"Teine"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t2.start();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Lõim t3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"Kolmas"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t3.start();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"t1 =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t1);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"t2 =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t2);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"t3 =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t3);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-viiktekst 5"/>
          <p:cNvSpPr/>
          <p:nvPr/>
        </p:nvSpPr>
        <p:spPr>
          <a:xfrm>
            <a:off x="2051720" y="5373216"/>
            <a:ext cx="6336704" cy="1440160"/>
          </a:xfrm>
          <a:prstGeom prst="wedgeRectCallout">
            <a:avLst>
              <a:gd name="adj1" fmla="val -38389"/>
              <a:gd name="adj2" fmla="val -15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dirty="0" smtClean="0"/>
              <a:t>Käivitab uue lõime (meetod </a:t>
            </a:r>
            <a:r>
              <a:rPr lang="et-E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et-EE" sz="2400" dirty="0" smtClean="0"/>
              <a:t>), juhtimine tuleb peameetodisse tagasi</a:t>
            </a:r>
          </a:p>
          <a:p>
            <a:endParaRPr lang="et-EE" sz="2400" dirty="0" smtClean="0"/>
          </a:p>
          <a:p>
            <a:r>
              <a:rPr lang="en-US" sz="2400" dirty="0" err="1" smtClean="0"/>
              <a:t>Peameetod</a:t>
            </a:r>
            <a:r>
              <a:rPr lang="en-US" sz="2400" dirty="0" smtClean="0"/>
              <a:t> </a:t>
            </a:r>
            <a:r>
              <a:rPr lang="en-US" sz="2400" dirty="0" err="1" smtClean="0"/>
              <a:t>ja</a:t>
            </a:r>
            <a:r>
              <a:rPr lang="en-US" sz="2400" dirty="0" smtClean="0"/>
              <a:t> </a:t>
            </a:r>
            <a:r>
              <a:rPr lang="en-US" sz="2400" dirty="0" err="1" smtClean="0"/>
              <a:t>lõim</a:t>
            </a:r>
            <a:r>
              <a:rPr lang="en-US" sz="2400" dirty="0" smtClean="0"/>
              <a:t> </a:t>
            </a:r>
            <a:r>
              <a:rPr lang="en-US" sz="2400" dirty="0" err="1" smtClean="0"/>
              <a:t>töötavad</a:t>
            </a:r>
            <a:r>
              <a:rPr lang="en-US" sz="2400" dirty="0" smtClean="0"/>
              <a:t> </a:t>
            </a:r>
            <a:r>
              <a:rPr lang="en-US" sz="2400" dirty="0" err="1" smtClean="0"/>
              <a:t>edasi</a:t>
            </a:r>
            <a:r>
              <a:rPr lang="en-US" sz="2400" dirty="0" smtClean="0"/>
              <a:t> </a:t>
            </a:r>
            <a:r>
              <a:rPr lang="en-US" sz="2400" dirty="0" err="1" smtClean="0"/>
              <a:t>sõltumatult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1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36365"/>
            <a:ext cx="8229600" cy="811560"/>
          </a:xfrm>
        </p:spPr>
        <p:txBody>
          <a:bodyPr/>
          <a:lstStyle/>
          <a:p>
            <a:r>
              <a:rPr lang="et-EE" dirty="0" smtClean="0"/>
              <a:t>Katsetame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168" y="11390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Klassid 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Lõim</a:t>
            </a:r>
            <a:r>
              <a:rPr lang="et-EE" dirty="0" smtClean="0"/>
              <a:t> ja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TestLõim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istkülik 4"/>
          <p:cNvSpPr/>
          <p:nvPr/>
        </p:nvSpPr>
        <p:spPr>
          <a:xfrm>
            <a:off x="611560" y="2087180"/>
            <a:ext cx="6336704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Esimene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konstruktoris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Teine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konstruktoris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Kolmas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konstruktoris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Töötab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lõim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Teine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t1 = Thread[Esimene,5,main]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t2 = Thread[Teine,5,]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t3 = Thread[Kolmas,5,main]</a:t>
            </a: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Töötab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lõim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Esimene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Töötab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lõim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Kolmas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istkülik-viiktekst 5"/>
          <p:cNvSpPr/>
          <p:nvPr/>
        </p:nvSpPr>
        <p:spPr>
          <a:xfrm>
            <a:off x="4860032" y="5157191"/>
            <a:ext cx="3096344" cy="1594923"/>
          </a:xfrm>
          <a:prstGeom prst="wedgeRectCallout">
            <a:avLst>
              <a:gd name="adj1" fmla="val -71724"/>
              <a:gd name="adj2" fmla="val -8415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800" dirty="0" smtClean="0"/>
              <a:t>lõime nimi,</a:t>
            </a:r>
          </a:p>
          <a:p>
            <a:r>
              <a:rPr lang="et-EE" sz="2800" dirty="0" smtClean="0"/>
              <a:t>lõime prioriteet, </a:t>
            </a:r>
          </a:p>
          <a:p>
            <a:r>
              <a:rPr lang="et-EE" sz="2800" dirty="0" smtClean="0"/>
              <a:t>rühma nimi</a:t>
            </a:r>
            <a:endParaRPr lang="en-US" sz="2800" dirty="0"/>
          </a:p>
        </p:txBody>
      </p:sp>
      <p:sp>
        <p:nvSpPr>
          <p:cNvPr id="7" name="Ristkülik-viiktekst 6"/>
          <p:cNvSpPr/>
          <p:nvPr/>
        </p:nvSpPr>
        <p:spPr>
          <a:xfrm>
            <a:off x="7256984" y="3076073"/>
            <a:ext cx="1584176" cy="1152128"/>
          </a:xfrm>
          <a:prstGeom prst="wedgeRectCallout">
            <a:avLst>
              <a:gd name="adj1" fmla="val -220547"/>
              <a:gd name="adj2" fmla="val 429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 smtClean="0">
                <a:solidFill>
                  <a:schemeClr val="tx1"/>
                </a:solidFill>
              </a:rPr>
              <a:t>Miks pole rühma nime?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7414" y="188640"/>
            <a:ext cx="8229600" cy="922114"/>
          </a:xfrm>
        </p:spPr>
        <p:txBody>
          <a:bodyPr/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start(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t1.start()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smtClean="0"/>
              <a:t/>
            </a:r>
            <a:br>
              <a:rPr lang="et-EE" b="1" dirty="0" smtClean="0"/>
            </a:br>
            <a:endParaRPr lang="et-EE" b="1" dirty="0" smtClean="0"/>
          </a:p>
          <a:p>
            <a:r>
              <a:rPr lang="en-US" dirty="0" err="1" smtClean="0"/>
              <a:t>Kui</a:t>
            </a:r>
            <a:r>
              <a:rPr lang="en-US" dirty="0" smtClean="0"/>
              <a:t> me </a:t>
            </a:r>
            <a:r>
              <a:rPr lang="en-US" dirty="0" err="1" smtClean="0"/>
              <a:t>loome</a:t>
            </a:r>
            <a:r>
              <a:rPr lang="en-US" dirty="0" smtClean="0"/>
              <a:t> </a:t>
            </a:r>
            <a:r>
              <a:rPr lang="en-US" dirty="0" err="1" smtClean="0"/>
              <a:t>uue</a:t>
            </a:r>
            <a:r>
              <a:rPr lang="en-US" dirty="0" smtClean="0"/>
              <a:t> </a:t>
            </a:r>
            <a:r>
              <a:rPr lang="en-US" dirty="0" err="1" smtClean="0"/>
              <a:t>lõime</a:t>
            </a:r>
            <a:r>
              <a:rPr lang="en-US" dirty="0" smtClean="0"/>
              <a:t> 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käivitame</a:t>
            </a:r>
            <a:r>
              <a:rPr lang="en-US" dirty="0" smtClean="0"/>
              <a:t> </a:t>
            </a:r>
            <a:r>
              <a:rPr lang="en-US" dirty="0" err="1" smtClean="0"/>
              <a:t>meetodi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start()</a:t>
            </a:r>
            <a:r>
              <a:rPr lang="en-US" dirty="0" smtClean="0"/>
              <a:t>,</a:t>
            </a:r>
            <a:r>
              <a:rPr lang="et-EE" dirty="0" smtClean="0"/>
              <a:t> </a:t>
            </a:r>
            <a:r>
              <a:rPr lang="en-US" dirty="0" err="1" smtClean="0"/>
              <a:t>siis</a:t>
            </a:r>
            <a:r>
              <a:rPr lang="en-US" dirty="0" smtClean="0"/>
              <a:t> me </a:t>
            </a:r>
            <a:r>
              <a:rPr lang="en-US" dirty="0" err="1" smtClean="0"/>
              <a:t>palume</a:t>
            </a:r>
            <a:r>
              <a:rPr lang="en-US" dirty="0" smtClean="0"/>
              <a:t> JVM </a:t>
            </a:r>
            <a:r>
              <a:rPr lang="en-US" dirty="0" err="1" smtClean="0"/>
              <a:t>luua</a:t>
            </a:r>
            <a:r>
              <a:rPr lang="en-US" dirty="0" smtClean="0"/>
              <a:t> </a:t>
            </a:r>
            <a:r>
              <a:rPr lang="en-US" dirty="0" err="1" smtClean="0"/>
              <a:t>uus</a:t>
            </a:r>
            <a:r>
              <a:rPr lang="en-US" dirty="0" smtClean="0"/>
              <a:t> </a:t>
            </a:r>
            <a:r>
              <a:rPr lang="en-US" dirty="0" err="1" smtClean="0"/>
              <a:t>täiendav</a:t>
            </a:r>
            <a:r>
              <a:rPr lang="en-US" dirty="0" smtClean="0"/>
              <a:t> </a:t>
            </a:r>
            <a:r>
              <a:rPr lang="en-US" dirty="0" err="1" smtClean="0"/>
              <a:t>lõim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Lõime</a:t>
            </a:r>
            <a:r>
              <a:rPr lang="en-US" dirty="0" smtClean="0"/>
              <a:t> </a:t>
            </a:r>
            <a:r>
              <a:rPr lang="en-US" dirty="0" err="1" smtClean="0"/>
              <a:t>käivitamisel</a:t>
            </a:r>
            <a:r>
              <a:rPr lang="en-US" dirty="0" smtClean="0"/>
              <a:t> </a:t>
            </a:r>
            <a:r>
              <a:rPr lang="en-US" dirty="0" err="1" smtClean="0"/>
              <a:t>pöördume</a:t>
            </a:r>
            <a:r>
              <a:rPr lang="en-US" dirty="0" smtClean="0"/>
              <a:t> </a:t>
            </a:r>
            <a:r>
              <a:rPr lang="en-US" dirty="0" err="1" smtClean="0"/>
              <a:t>meetodi</a:t>
            </a:r>
            <a:r>
              <a:rPr lang="et-EE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start() </a:t>
            </a:r>
            <a:r>
              <a:rPr lang="en-US" dirty="0" err="1" smtClean="0"/>
              <a:t>poole</a:t>
            </a:r>
            <a:r>
              <a:rPr lang="en-US" dirty="0" smtClean="0"/>
              <a:t>. JVM </a:t>
            </a:r>
            <a:r>
              <a:rPr lang="en-US" dirty="0" err="1" smtClean="0"/>
              <a:t>pöördub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meetodi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run()</a:t>
            </a:r>
            <a:r>
              <a:rPr lang="en-US" dirty="0" err="1" smtClean="0"/>
              <a:t>poole</a:t>
            </a:r>
            <a:r>
              <a:rPr lang="en-US" dirty="0" smtClean="0"/>
              <a:t>, </a:t>
            </a:r>
            <a:r>
              <a:rPr lang="en-US" dirty="0" err="1" smtClean="0"/>
              <a:t>siis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tuleb</a:t>
            </a:r>
            <a:r>
              <a:rPr lang="en-US" dirty="0" smtClean="0"/>
              <a:t> </a:t>
            </a:r>
            <a:r>
              <a:rPr lang="en-US" dirty="0" err="1" smtClean="0"/>
              <a:t>sobiv</a:t>
            </a:r>
            <a:r>
              <a:rPr lang="en-US" dirty="0" smtClean="0"/>
              <a:t> </a:t>
            </a:r>
            <a:r>
              <a:rPr lang="en-US" dirty="0" err="1" smtClean="0"/>
              <a:t>hetk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pöörduda</a:t>
            </a:r>
            <a:r>
              <a:rPr lang="en-US" dirty="0" smtClean="0"/>
              <a:t> juba </a:t>
            </a:r>
            <a:r>
              <a:rPr lang="en-US" dirty="0" err="1" smtClean="0"/>
              <a:t>käivitunud</a:t>
            </a:r>
            <a:r>
              <a:rPr lang="en-US" dirty="0" smtClean="0"/>
              <a:t> </a:t>
            </a:r>
            <a:r>
              <a:rPr lang="en-US" dirty="0" err="1" smtClean="0"/>
              <a:t>lõime</a:t>
            </a:r>
            <a:r>
              <a:rPr lang="et-EE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start()</a:t>
            </a:r>
            <a:r>
              <a:rPr lang="en-US" b="1" dirty="0" smtClean="0"/>
              <a:t> </a:t>
            </a:r>
            <a:r>
              <a:rPr lang="en-US" dirty="0" err="1" smtClean="0"/>
              <a:t>meetodi</a:t>
            </a:r>
            <a:r>
              <a:rPr lang="en-US" dirty="0" smtClean="0"/>
              <a:t> </a:t>
            </a:r>
            <a:r>
              <a:rPr lang="en-US" dirty="0" err="1" smtClean="0"/>
              <a:t>poole</a:t>
            </a:r>
            <a:r>
              <a:rPr lang="en-US" dirty="0" smtClean="0"/>
              <a:t>, </a:t>
            </a:r>
            <a:r>
              <a:rPr lang="en-US" dirty="0" err="1" smtClean="0"/>
              <a:t>siis</a:t>
            </a:r>
            <a:r>
              <a:rPr lang="en-US" dirty="0" smtClean="0"/>
              <a:t> JVM</a:t>
            </a:r>
            <a:r>
              <a:rPr lang="et-EE" dirty="0" smtClean="0"/>
              <a:t> </a:t>
            </a:r>
            <a:r>
              <a:rPr lang="en-US" dirty="0" err="1" smtClean="0"/>
              <a:t>viskab</a:t>
            </a:r>
            <a:r>
              <a:rPr lang="en-US" dirty="0" smtClean="0"/>
              <a:t> </a:t>
            </a:r>
            <a:r>
              <a:rPr lang="en-US" dirty="0" err="1" smtClean="0"/>
              <a:t>erind</a:t>
            </a:r>
            <a:r>
              <a:rPr lang="et-EE" dirty="0" smtClean="0"/>
              <a:t>i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IllegalThreadStateException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8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Lõimerühmad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Saab ise teha 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ThreadGroup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/>
              <a:t>Kõige juureks </a:t>
            </a:r>
            <a:r>
              <a:rPr lang="et-E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t-EE" dirty="0" smtClean="0"/>
              <a:t> ja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main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8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5204" y="116632"/>
            <a:ext cx="8229600" cy="778098"/>
          </a:xfrm>
        </p:spPr>
        <p:txBody>
          <a:bodyPr/>
          <a:lstStyle/>
          <a:p>
            <a:r>
              <a:rPr lang="et-EE" dirty="0" smtClean="0"/>
              <a:t>Taustal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110223"/>
            <a:ext cx="9001000" cy="224676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JuurteJuurde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 String[]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ThreadGroup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taustal =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Thread.</a:t>
            </a:r>
            <a:r>
              <a:rPr kumimoji="0" lang="et-EE" altLang="et-EE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currentThread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getThreadGroup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getParent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taustal.list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79512" y="3501008"/>
            <a:ext cx="8784976" cy="322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java.lang.ThreadGroup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[name=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system,maxpri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=10]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Thread[Reference Handler,10,system]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Thread[Finalizer,8,system]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Thread[Signal Dispatcher,9,system]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Thread[Attach Listener,5,system]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java.lang.ThreadGroup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[name=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main,maxpri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=10]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Thread[main,5,main]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Thread[Monitor Ctrl-Break,5,main]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java.lang.ThreadGroup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[name=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InnocuousThreadGroup,maxpri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=10]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Thread[Common-Cleaner,8,InnocuousThreadGroup]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2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247" y="84449"/>
            <a:ext cx="8229600" cy="831913"/>
          </a:xfrm>
        </p:spPr>
        <p:txBody>
          <a:bodyPr>
            <a:noAutofit/>
          </a:bodyPr>
          <a:lstStyle/>
          <a:p>
            <a:r>
              <a:rPr lang="et-EE" sz="3200" dirty="0"/>
              <a:t>Mis väljastatakse ekraanile?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156176" y="4140929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4280618"/>
            <a:ext cx="3168352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t</a:t>
            </a:r>
            <a:r>
              <a:rPr lang="et-EE" sz="2800" dirty="0" smtClean="0"/>
              <a:t>est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t</a:t>
            </a:r>
            <a:r>
              <a:rPr lang="et-EE" sz="2800" dirty="0" smtClean="0"/>
              <a:t>est</a:t>
            </a:r>
            <a:br>
              <a:rPr lang="et-EE" sz="2800" dirty="0" smtClean="0"/>
            </a:br>
            <a:r>
              <a:rPr lang="et-EE" sz="2800" dirty="0" smtClean="0"/>
              <a:t>test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veateade</a:t>
            </a:r>
            <a:endParaRPr lang="en-US" sz="2800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536341" y="6291203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7298" y="916362"/>
            <a:ext cx="6391493" cy="317009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"test"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Test t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t.start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t.start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8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059" y="1700808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499992" y="1577975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6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44948"/>
            <a:ext cx="8229600" cy="886431"/>
          </a:xfrm>
        </p:spPr>
        <p:txBody>
          <a:bodyPr>
            <a:noAutofit/>
          </a:bodyPr>
          <a:lstStyle/>
          <a:p>
            <a:r>
              <a:rPr lang="et-EE" sz="3200" dirty="0" smtClean="0"/>
              <a:t>Millised võivad ekraanile ilmuda?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TPChart"/>
          <p:cNvSpPr/>
          <p:nvPr>
            <p:custDataLst>
              <p:tags r:id="rId2"/>
            </p:custDataLst>
          </p:nvPr>
        </p:nvSpPr>
        <p:spPr>
          <a:xfrm>
            <a:off x="6588224" y="3933056"/>
            <a:ext cx="2295748" cy="258271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767736" y="1124744"/>
            <a:ext cx="1908720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ABAB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12AB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A12B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BA12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A1B2</a:t>
            </a:r>
            <a:endParaRPr lang="en-US" sz="2800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6361336" y="167678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CAI2"/>
          <p:cNvSpPr/>
          <p:nvPr>
            <p:custDataLst>
              <p:tags r:id="rId5"/>
            </p:custDataLst>
          </p:nvPr>
        </p:nvSpPr>
        <p:spPr>
          <a:xfrm rot="10800000">
            <a:off x="6361336" y="2188848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CAI3"/>
          <p:cNvSpPr/>
          <p:nvPr>
            <p:custDataLst>
              <p:tags r:id="rId6"/>
            </p:custDataLst>
          </p:nvPr>
        </p:nvSpPr>
        <p:spPr>
          <a:xfrm rot="10800000">
            <a:off x="6361336" y="3212976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ectangle 72"/>
          <p:cNvSpPr>
            <a:spLocks noChangeArrowheads="1"/>
          </p:cNvSpPr>
          <p:nvPr/>
        </p:nvSpPr>
        <p:spPr bwMode="auto">
          <a:xfrm>
            <a:off x="322530" y="1080219"/>
            <a:ext cx="5756704" cy="5078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Lõim1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"B"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Lõim2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"1"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"2"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AB12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Lõim1().start();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Lõim2().start();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9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247" y="84449"/>
            <a:ext cx="8229600" cy="831913"/>
          </a:xfrm>
        </p:spPr>
        <p:txBody>
          <a:bodyPr>
            <a:noAutofit/>
          </a:bodyPr>
          <a:lstStyle/>
          <a:p>
            <a:r>
              <a:rPr lang="et-EE" sz="3200" dirty="0" smtClean="0"/>
              <a:t>Millised võivad ekraanile ilmuda?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588224" y="3933056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6388" y="1092561"/>
            <a:ext cx="2027584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ABAB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12AB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A12B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BA12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A1B2</a:t>
            </a:r>
            <a:endParaRPr lang="en-US" sz="2800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6494430" y="1652505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143992" y="1092561"/>
            <a:ext cx="6263253" cy="5078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Lõim1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"B"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Lõim2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"1"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"2"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AB12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Lõim2().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Lõim1().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start(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t-EE" b="1" dirty="0" smtClean="0"/>
              <a:t> </a:t>
            </a:r>
            <a:r>
              <a:rPr lang="et-EE" dirty="0" smtClean="0"/>
              <a:t>või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run(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Las JVM pöördub ise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run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t-EE" dirty="0" smtClean="0"/>
              <a:t> poole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8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8793" y="123884"/>
            <a:ext cx="8229600" cy="922114"/>
          </a:xfrm>
        </p:spPr>
        <p:txBody>
          <a:bodyPr/>
          <a:lstStyle/>
          <a:p>
            <a:r>
              <a:rPr lang="et-EE" dirty="0" smtClean="0"/>
              <a:t>2. moodus lõimede tegemiseks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048961"/>
            <a:ext cx="8892178" cy="550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PrindiArvud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Runnable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esimeneArv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viimaneArv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PrindiArvud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n1,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n2)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esimeneArv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n1;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viimaneArv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n2;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esimeneArv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viimaneArv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(i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"; 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0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6856" y="160576"/>
            <a:ext cx="8229600" cy="850106"/>
          </a:xfrm>
        </p:spPr>
        <p:txBody>
          <a:bodyPr/>
          <a:lstStyle/>
          <a:p>
            <a:r>
              <a:rPr lang="et-EE" dirty="0" smtClean="0"/>
              <a:t>2. moodus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istkülik 5"/>
          <p:cNvSpPr/>
          <p:nvPr/>
        </p:nvSpPr>
        <p:spPr>
          <a:xfrm>
            <a:off x="395536" y="5661248"/>
            <a:ext cx="82809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1; 2; 3; 20; 21; 22; 23; 24; 25; 26; 27; 28; 50; 51; 52; 53; 54; 55; 56; 29; 4; 57; 30; 58; 59; 60; 5; 6; 7; 8; 9; 10; </a:t>
            </a:r>
            <a:endParaRPr lang="en-US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1079" y="1021883"/>
            <a:ext cx="7337265" cy="44935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TestPrindiArvud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Runnable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r1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PrindiArvud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Runnable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r2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PrindiArvud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Runnable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r3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PrindiArvud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t1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(r1);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t2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(r2);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t3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(r3);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t1.start();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t2.start();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t3.start();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8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Mooduste võrdlemine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Klassi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t-EE" dirty="0" smtClean="0"/>
              <a:t> alamklass</a:t>
            </a:r>
          </a:p>
          <a:p>
            <a:pPr lvl="1"/>
            <a:r>
              <a:rPr lang="et-EE" dirty="0" smtClean="0"/>
              <a:t>lihtsam</a:t>
            </a:r>
          </a:p>
          <a:p>
            <a:endParaRPr lang="et-EE" dirty="0" smtClean="0"/>
          </a:p>
          <a:p>
            <a:r>
              <a:rPr lang="et-EE" dirty="0" smtClean="0"/>
              <a:t>Realiseerida liides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Runnable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üldisem, ei pea olema klassi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t-EE" dirty="0" smtClean="0">
                <a:cs typeface="Courier New" pitchFamily="49" charset="0"/>
              </a:rPr>
              <a:t> alamklass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parem kõrgema taseme lõimetöötluse jaoks</a:t>
            </a:r>
          </a:p>
          <a:p>
            <a:pPr lvl="1"/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4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Thread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892480" cy="4525963"/>
          </a:xfrm>
        </p:spPr>
        <p:txBody>
          <a:bodyPr>
            <a:normAutofit/>
          </a:bodyPr>
          <a:lstStyle/>
          <a:p>
            <a:r>
              <a:rPr lang="et-EE" dirty="0" smtClean="0"/>
              <a:t>Konstruktorid</a:t>
            </a:r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t-EE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 name)</a:t>
            </a:r>
            <a:endParaRPr lang="et-EE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Runnable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 target)</a:t>
            </a:r>
            <a:endParaRPr lang="et-EE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Thread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ThreadGroup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 group, 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Runnable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 target, 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 name)</a:t>
            </a:r>
            <a:endParaRPr lang="et-EE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et-EE" dirty="0" smtClean="0"/>
          </a:p>
          <a:p>
            <a:r>
              <a:rPr lang="et-EE" dirty="0" smtClean="0"/>
              <a:t>Vaikimisi nimi </a:t>
            </a:r>
            <a:r>
              <a:rPr lang="en-US" dirty="0" smtClean="0"/>
              <a:t>"Thread-"+</a:t>
            </a:r>
            <a:r>
              <a:rPr lang="en-US" i="1" dirty="0" smtClean="0"/>
              <a:t>n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istkülik 4"/>
          <p:cNvSpPr/>
          <p:nvPr/>
        </p:nvSpPr>
        <p:spPr>
          <a:xfrm>
            <a:off x="179512" y="634081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docs.oracle.com/en/java/javase/11/docs/api/java.base/java/lang/Thread.html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Thread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meetodeid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getPriority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getState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interrupt()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isAlive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isDaemon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join()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run()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setPriority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newPriority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sleep(long 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millis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start()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lvl="1"/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“Elus”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start()</a:t>
            </a:r>
            <a:r>
              <a:rPr lang="et-EE" sz="3200" dirty="0" smtClean="0"/>
              <a:t>on tehtud ja </a:t>
            </a:r>
            <a:r>
              <a:rPr lang="et-EE" sz="3200" b="1" dirty="0" err="1" smtClean="0">
                <a:latin typeface="Courier New" pitchFamily="49" charset="0"/>
                <a:cs typeface="Courier New" pitchFamily="49" charset="0"/>
              </a:rPr>
              <a:t>run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t-EE" sz="3200" dirty="0" smtClean="0"/>
              <a:t>ei ole lõpuni täidetud</a:t>
            </a:r>
          </a:p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isAlive(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/>
              <a:t>Lisame 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TestLõim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t1.isAlive());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3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Mis on 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t1.isAlive()</a:t>
            </a:r>
            <a:r>
              <a:rPr lang="et-EE" sz="3200" b="1" dirty="0" smtClean="0">
                <a:latin typeface="+mn-lt"/>
                <a:cs typeface="Courier New" pitchFamily="49" charset="0"/>
              </a:rPr>
              <a:t> </a:t>
            </a:r>
            <a:r>
              <a:rPr lang="et-EE" sz="3200" dirty="0" smtClean="0"/>
              <a:t>väärtus?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948660" y="4077072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70391" y="3664042"/>
            <a:ext cx="2484784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true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false</a:t>
            </a:r>
            <a:endParaRPr lang="et-EE" sz="2800" dirty="0" smtClean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727999" y="4246299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ectangle 77"/>
          <p:cNvSpPr>
            <a:spLocks noChangeArrowheads="1"/>
          </p:cNvSpPr>
          <p:nvPr/>
        </p:nvSpPr>
        <p:spPr bwMode="auto">
          <a:xfrm>
            <a:off x="1187624" y="1737104"/>
            <a:ext cx="5791970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 t1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(t1.isAlive());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t1.start();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4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Natuke veel andmestruktuuridest</a:t>
            </a:r>
          </a:p>
          <a:p>
            <a:pPr lvl="1"/>
            <a:r>
              <a:rPr lang="et-EE" dirty="0" err="1" smtClean="0"/>
              <a:t>Metamärgid</a:t>
            </a:r>
            <a:endParaRPr lang="et-EE" dirty="0" smtClean="0"/>
          </a:p>
          <a:p>
            <a:pPr lvl="1"/>
            <a:r>
              <a:rPr lang="et-EE" dirty="0" err="1" smtClean="0"/>
              <a:t>Itereerimine</a:t>
            </a:r>
            <a:endParaRPr lang="et-EE" dirty="0" smtClean="0"/>
          </a:p>
          <a:p>
            <a:pPr lvl="1"/>
            <a:r>
              <a:rPr lang="et-EE" dirty="0" smtClean="0"/>
              <a:t>Järjestamine</a:t>
            </a:r>
          </a:p>
          <a:p>
            <a:r>
              <a:rPr lang="et-EE" dirty="0" smtClean="0"/>
              <a:t>Lõimed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Mis on 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t1.isAlive()</a:t>
            </a:r>
            <a:r>
              <a:rPr lang="et-EE" sz="3200" b="1" dirty="0" smtClean="0">
                <a:latin typeface="+mn-lt"/>
                <a:cs typeface="Courier New" pitchFamily="49" charset="0"/>
              </a:rPr>
              <a:t> </a:t>
            </a:r>
            <a:r>
              <a:rPr lang="et-EE" sz="3200" dirty="0" smtClean="0"/>
              <a:t>väärtus?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300192" y="4077072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29418" y="3573016"/>
            <a:ext cx="2484784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true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false</a:t>
            </a:r>
            <a:endParaRPr lang="et-EE" sz="2800" dirty="0" smtClean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860492" y="3717032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77"/>
          <p:cNvSpPr>
            <a:spLocks noChangeArrowheads="1"/>
          </p:cNvSpPr>
          <p:nvPr/>
        </p:nvSpPr>
        <p:spPr bwMode="auto">
          <a:xfrm>
            <a:off x="1031942" y="1719000"/>
            <a:ext cx="5791970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 t1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t1.start();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(t1.isAlive());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Mis on 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t1.isAlive()</a:t>
            </a:r>
            <a:r>
              <a:rPr lang="et-EE" sz="3200" b="1" dirty="0" smtClean="0">
                <a:latin typeface="+mn-lt"/>
                <a:cs typeface="Courier New" pitchFamily="49" charset="0"/>
              </a:rPr>
              <a:t> </a:t>
            </a:r>
            <a:r>
              <a:rPr lang="et-EE" sz="3200" dirty="0" smtClean="0"/>
              <a:t>väärtus?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516216" y="4077072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59632" y="3655146"/>
            <a:ext cx="2484784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true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false</a:t>
            </a:r>
            <a:endParaRPr lang="et-EE" sz="2800" dirty="0" smtClean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709216" y="4275283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78"/>
          <p:cNvSpPr>
            <a:spLocks noChangeArrowheads="1"/>
          </p:cNvSpPr>
          <p:nvPr/>
        </p:nvSpPr>
        <p:spPr bwMode="auto">
          <a:xfrm>
            <a:off x="1115616" y="1675140"/>
            <a:ext cx="5791970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 t1 = </a:t>
            </a:r>
            <a:r>
              <a:rPr kumimoji="0" lang="et-EE" altLang="et-EE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Lõim(</a:t>
            </a:r>
            <a:r>
              <a:rPr kumimoji="0" lang="et-EE" altLang="et-EE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t1.run();</a:t>
            </a:r>
            <a:b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.println(t1.isAlive());</a:t>
            </a:r>
            <a:endParaRPr kumimoji="0" lang="et-EE" altLang="et-E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1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922114"/>
          </a:xfrm>
        </p:spPr>
        <p:txBody>
          <a:bodyPr/>
          <a:lstStyle/>
          <a:p>
            <a:r>
              <a:rPr lang="et-EE" dirty="0" smtClean="0"/>
              <a:t>Lõime seisundid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00592" y="966738"/>
            <a:ext cx="8435280" cy="559673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NEW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t-EE" dirty="0" smtClean="0"/>
              <a:t>lõim ei ole veel startinud</a:t>
            </a:r>
            <a:br>
              <a:rPr lang="et-EE" dirty="0" smtClean="0"/>
            </a:br>
            <a:endParaRPr lang="en-US" dirty="0" smtClean="0"/>
          </a:p>
          <a:p>
            <a:r>
              <a:rPr lang="en-US" b="1" dirty="0" smtClean="0"/>
              <a:t>RUNNABLE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t-EE" dirty="0" smtClean="0"/>
              <a:t>lõim on JVM-s käivitatud</a:t>
            </a:r>
            <a:br>
              <a:rPr lang="et-EE" dirty="0" smtClean="0"/>
            </a:br>
            <a:endParaRPr lang="en-US" dirty="0" smtClean="0"/>
          </a:p>
          <a:p>
            <a:r>
              <a:rPr lang="en-US" b="1" dirty="0" smtClean="0"/>
              <a:t>BLOCKED</a:t>
            </a:r>
            <a:r>
              <a:rPr lang="et-EE" b="1" dirty="0"/>
              <a:t/>
            </a:r>
            <a:br>
              <a:rPr lang="et-EE" b="1" dirty="0"/>
            </a:br>
            <a:r>
              <a:rPr lang="et-EE" dirty="0" smtClean="0"/>
              <a:t>lõim on blokeeritud ja ootab monitori järgi</a:t>
            </a:r>
            <a:br>
              <a:rPr lang="et-EE" dirty="0" smtClean="0"/>
            </a:br>
            <a:endParaRPr lang="en-US" dirty="0" smtClean="0"/>
          </a:p>
          <a:p>
            <a:r>
              <a:rPr lang="en-US" b="1" dirty="0" smtClean="0"/>
              <a:t>WAITING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t-EE" dirty="0" smtClean="0"/>
              <a:t>lõim ootab määramata aja teise lõime teatud tegevuse sooritamist </a:t>
            </a:r>
            <a:br>
              <a:rPr lang="et-EE" dirty="0" smtClean="0"/>
            </a:br>
            <a:endParaRPr lang="en-US" dirty="0" smtClean="0"/>
          </a:p>
          <a:p>
            <a:r>
              <a:rPr lang="en-US" b="1" dirty="0" smtClean="0"/>
              <a:t>TIMED_WAITING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t-EE" dirty="0" smtClean="0"/>
              <a:t>lõim </a:t>
            </a:r>
            <a:r>
              <a:rPr lang="et-EE" dirty="0"/>
              <a:t>ootab </a:t>
            </a:r>
            <a:r>
              <a:rPr lang="et-EE" dirty="0" smtClean="0"/>
              <a:t>ettenähtud </a:t>
            </a:r>
            <a:r>
              <a:rPr lang="et-EE" dirty="0"/>
              <a:t>aja teise lõime teatud tegevuse </a:t>
            </a:r>
            <a:r>
              <a:rPr lang="et-EE" dirty="0" smtClean="0"/>
              <a:t>sooritamist </a:t>
            </a:r>
            <a:br>
              <a:rPr lang="et-EE" dirty="0" smtClean="0"/>
            </a:br>
            <a:endParaRPr lang="en-US" dirty="0" smtClean="0"/>
          </a:p>
          <a:p>
            <a:r>
              <a:rPr lang="en-US" b="1" dirty="0" smtClean="0"/>
              <a:t>TERMINATED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t-EE" dirty="0" smtClean="0"/>
              <a:t>lõim on töö lõpetanud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istkülik 4"/>
          <p:cNvSpPr/>
          <p:nvPr/>
        </p:nvSpPr>
        <p:spPr>
          <a:xfrm>
            <a:off x="8152" y="6169580"/>
            <a:ext cx="872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docs.oracle.com/en/java/javase/11/docs/api/java.base/java/lang/Thread.State.html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1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6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787468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Mis on 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t1.getState()</a:t>
            </a:r>
            <a:r>
              <a:rPr lang="et-EE" sz="3200" b="1" dirty="0" smtClean="0">
                <a:latin typeface="+mn-lt"/>
                <a:cs typeface="Courier New" pitchFamily="49" charset="0"/>
              </a:rPr>
              <a:t> </a:t>
            </a:r>
            <a:r>
              <a:rPr lang="et-EE" sz="3200" dirty="0" smtClean="0"/>
              <a:t>väärtus?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300192" y="4005064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284984"/>
            <a:ext cx="3960440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NEW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RUNNABLE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BLOCKED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WAITING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TIMED_WAITING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TERMINATED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697280" y="3330704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80"/>
          <p:cNvSpPr>
            <a:spLocks noChangeArrowheads="1"/>
          </p:cNvSpPr>
          <p:nvPr/>
        </p:nvSpPr>
        <p:spPr bwMode="auto">
          <a:xfrm>
            <a:off x="971600" y="1665392"/>
            <a:ext cx="5961888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 t1 = </a:t>
            </a:r>
            <a:r>
              <a:rPr kumimoji="0" lang="et-EE" altLang="et-EE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Lõim(</a:t>
            </a:r>
            <a:r>
              <a:rPr kumimoji="0" lang="et-EE" altLang="et-EE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.println(t1.getState());</a:t>
            </a:r>
            <a:b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t1.start();</a:t>
            </a:r>
            <a:endParaRPr kumimoji="0" lang="et-EE" altLang="et-E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2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Mis on 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t1.getState()</a:t>
            </a:r>
            <a:r>
              <a:rPr lang="et-EE" sz="3200" b="1" dirty="0" smtClean="0">
                <a:latin typeface="+mn-lt"/>
                <a:cs typeface="Courier New" pitchFamily="49" charset="0"/>
              </a:rPr>
              <a:t> </a:t>
            </a:r>
            <a:r>
              <a:rPr lang="et-EE" sz="3200" dirty="0" smtClean="0"/>
              <a:t>väärtus?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228184" y="4077072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284984"/>
            <a:ext cx="3960440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NEW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RUNNABLE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BLOCKED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WAITING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TIMED_WAITING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TERMINATED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646480" y="3892891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79"/>
          <p:cNvSpPr>
            <a:spLocks noChangeArrowheads="1"/>
          </p:cNvSpPr>
          <p:nvPr/>
        </p:nvSpPr>
        <p:spPr bwMode="auto">
          <a:xfrm>
            <a:off x="1052880" y="1644286"/>
            <a:ext cx="5961888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 t1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t1.start();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(t1.getState());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6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Millal TERMINATED</a:t>
            </a:r>
            <a:r>
              <a:rPr lang="et-EE" dirty="0" smtClean="0">
                <a:latin typeface="+mn-lt"/>
                <a:cs typeface="Courier New" pitchFamily="49" charset="0"/>
              </a:rPr>
              <a:t>?</a:t>
            </a:r>
            <a:endParaRPr lang="en-US" dirty="0">
              <a:latin typeface="+mn-lt"/>
              <a:cs typeface="Courier New" pitchFamily="49" charset="0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686800" cy="4525963"/>
          </a:xfrm>
        </p:spPr>
        <p:txBody>
          <a:bodyPr/>
          <a:lstStyle/>
          <a:p>
            <a:r>
              <a:rPr lang="et-EE" dirty="0" smtClean="0"/>
              <a:t>NEW ja RUNNABLE juba olid</a:t>
            </a:r>
          </a:p>
          <a:p>
            <a:endParaRPr lang="et-EE" dirty="0" smtClean="0"/>
          </a:p>
          <a:p>
            <a:r>
              <a:rPr lang="et-EE" dirty="0" smtClean="0"/>
              <a:t>Klassi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TestLõim</a:t>
            </a:r>
            <a:r>
              <a:rPr lang="et-EE" dirty="0" smtClean="0"/>
              <a:t> lõppu</a:t>
            </a: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System.</a:t>
            </a:r>
            <a:r>
              <a:rPr lang="en-US" b="1" i="1" dirty="0" err="1" smtClean="0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(t1.getState());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1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332656"/>
            <a:ext cx="8279831" cy="61093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 s){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setName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 + 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konstruktoris" 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3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"Töötab lõim " 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getName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getName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"Unine"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)){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Thread.</a:t>
            </a:r>
            <a:r>
              <a:rPr kumimoji="0" lang="et-EE" altLang="et-EE" sz="2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sleep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9000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InterruptedException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 {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RuntimeException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(e);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57</a:t>
            </a:fld>
            <a:endParaRPr lang="en-US"/>
          </a:p>
        </p:txBody>
      </p:sp>
      <p:cxnSp>
        <p:nvCxnSpPr>
          <p:cNvPr id="8" name="Sirge noolkonnektor 7"/>
          <p:cNvCxnSpPr/>
          <p:nvPr/>
        </p:nvCxnSpPr>
        <p:spPr>
          <a:xfrm flipH="1">
            <a:off x="6166520" y="4077072"/>
            <a:ext cx="2520280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90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712968" cy="48320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TestLõim1 {</a:t>
            </a:r>
          </a:p>
          <a:p>
            <a:r>
              <a:rPr lang="et-EE" sz="22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2200" b="1" dirty="0" smtClean="0">
                <a:solidFill>
                  <a:srgbClr val="000000"/>
                </a:solidFill>
                <a:latin typeface="Courier New"/>
              </a:rPr>
              <a:t>Lõim1 t1 = </a:t>
            </a:r>
            <a:r>
              <a:rPr lang="de-DE" sz="22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de-DE" sz="2200" b="1" dirty="0" smtClean="0">
                <a:solidFill>
                  <a:srgbClr val="000000"/>
                </a:solidFill>
                <a:latin typeface="Courier New"/>
              </a:rPr>
              <a:t> Lõim1(</a:t>
            </a:r>
            <a:r>
              <a:rPr lang="de-DE" sz="22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de-DE" sz="2200" b="1" dirty="0" err="1" smtClean="0">
                <a:solidFill>
                  <a:srgbClr val="2A00FF"/>
                </a:solidFill>
                <a:latin typeface="Courier New"/>
              </a:rPr>
              <a:t>Esimene</a:t>
            </a:r>
            <a:r>
              <a:rPr lang="de-DE" sz="22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de-DE" sz="22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t1.start();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2200" b="1" dirty="0" smtClean="0">
                <a:solidFill>
                  <a:srgbClr val="000000"/>
                </a:solidFill>
                <a:latin typeface="Courier New"/>
              </a:rPr>
              <a:t>Lõim1 t2 = </a:t>
            </a:r>
            <a:r>
              <a:rPr lang="de-DE" sz="22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de-DE" sz="2200" b="1" dirty="0" smtClean="0">
                <a:solidFill>
                  <a:srgbClr val="000000"/>
                </a:solidFill>
                <a:latin typeface="Courier New"/>
              </a:rPr>
              <a:t> Lõim1(</a:t>
            </a:r>
            <a:r>
              <a:rPr lang="de-DE" sz="22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de-DE" sz="2200" b="1" dirty="0" err="1" smtClean="0">
                <a:solidFill>
                  <a:srgbClr val="2A00FF"/>
                </a:solidFill>
                <a:latin typeface="Courier New"/>
              </a:rPr>
              <a:t>Teine</a:t>
            </a:r>
            <a:r>
              <a:rPr lang="de-DE" sz="22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de-DE" sz="22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t2.start();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Lõim1 t3 = </a:t>
            </a: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Lõim1(</a:t>
            </a:r>
            <a:r>
              <a:rPr lang="en-US" sz="22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200" b="1" dirty="0" err="1" smtClean="0">
                <a:solidFill>
                  <a:srgbClr val="2A00FF"/>
                </a:solidFill>
                <a:latin typeface="Courier New"/>
              </a:rPr>
              <a:t>Unine</a:t>
            </a:r>
            <a:r>
              <a:rPr lang="en-US" sz="22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t3.start();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2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2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200" b="1" i="1" dirty="0" smtClean="0">
                <a:solidFill>
                  <a:srgbClr val="2A00FF"/>
                </a:solidFill>
                <a:latin typeface="Courier New"/>
              </a:rPr>
              <a:t>"t1 = "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 + t1);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2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2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200" b="1" i="1" dirty="0" smtClean="0">
                <a:solidFill>
                  <a:srgbClr val="2A00FF"/>
                </a:solidFill>
                <a:latin typeface="Courier New"/>
              </a:rPr>
              <a:t>"t2 = "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 + t2);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2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2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200" b="1" i="1" dirty="0" smtClean="0">
                <a:solidFill>
                  <a:srgbClr val="2A00FF"/>
                </a:solidFill>
                <a:latin typeface="Courier New"/>
              </a:rPr>
              <a:t>"t3 = "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 + t3);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2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2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200" b="1" i="1" dirty="0" smtClean="0">
                <a:solidFill>
                  <a:srgbClr val="2A00FF"/>
                </a:solidFill>
                <a:latin typeface="Courier New"/>
              </a:rPr>
              <a:t>"t3 = "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 + t3.getState());</a:t>
            </a:r>
          </a:p>
          <a:p>
            <a:r>
              <a:rPr lang="et-EE" sz="22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fi-FI" sz="2200" b="1" i="1" dirty="0" smtClean="0">
              <a:solidFill>
                <a:srgbClr val="000000"/>
              </a:solidFill>
              <a:latin typeface="Courier New"/>
            </a:endParaRPr>
          </a:p>
        </p:txBody>
      </p:sp>
      <p:cxnSp>
        <p:nvCxnSpPr>
          <p:cNvPr id="8" name="Sirge noolkonnektor 7"/>
          <p:cNvCxnSpPr/>
          <p:nvPr/>
        </p:nvCxnSpPr>
        <p:spPr>
          <a:xfrm flipV="1">
            <a:off x="3563888" y="4293096"/>
            <a:ext cx="2448272" cy="1080120"/>
          </a:xfrm>
          <a:prstGeom prst="straightConnector1">
            <a:avLst/>
          </a:prstGeom>
          <a:ln w="793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1907704" y="5301208"/>
            <a:ext cx="4032448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dirty="0"/>
              <a:t>v</a:t>
            </a:r>
            <a:r>
              <a:rPr lang="et-EE" sz="2400" dirty="0" smtClean="0"/>
              <a:t>ahel RUNNABLE, </a:t>
            </a:r>
          </a:p>
          <a:p>
            <a:r>
              <a:rPr lang="et-EE" sz="2400" dirty="0" smtClean="0"/>
              <a:t>vahel BLOCKED,</a:t>
            </a:r>
          </a:p>
          <a:p>
            <a:r>
              <a:rPr lang="et-EE" sz="2400" dirty="0" smtClean="0"/>
              <a:t>vahel TIMED_WAITING</a:t>
            </a:r>
          </a:p>
        </p:txBody>
      </p:sp>
      <p:sp>
        <p:nvSpPr>
          <p:cNvPr id="9" name="Ristkülik-viiktekst 8"/>
          <p:cNvSpPr/>
          <p:nvPr/>
        </p:nvSpPr>
        <p:spPr>
          <a:xfrm>
            <a:off x="7524328" y="5373216"/>
            <a:ext cx="1418456" cy="1080120"/>
          </a:xfrm>
          <a:prstGeom prst="wedgeRectCallout">
            <a:avLst>
              <a:gd name="adj1" fmla="val -222208"/>
              <a:gd name="adj2" fmla="val 3145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Eriti kui panna pikem aeg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5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Ei sekkunud teise lõime tegemistesse (otseselt)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Katkestamine</a:t>
            </a:r>
          </a:p>
          <a:p>
            <a:pPr lvl="1"/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t3.interrupt()</a:t>
            </a:r>
          </a:p>
          <a:p>
            <a:r>
              <a:rPr lang="et-EE" dirty="0" smtClean="0"/>
              <a:t>Oodata kuni teine on lõppenud</a:t>
            </a:r>
          </a:p>
          <a:p>
            <a:pPr lvl="1"/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t3.join()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8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Metamärgid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8649" y="1825625"/>
            <a:ext cx="7979891" cy="4877100"/>
          </a:xfrm>
        </p:spPr>
        <p:txBody>
          <a:bodyPr>
            <a:normAutofit/>
          </a:bodyPr>
          <a:lstStyle/>
          <a:p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&lt;?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&lt;T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Comparable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&lt;T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</a:p>
          <a:p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&lt;?&gt;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&lt;? super A&gt; </a:t>
            </a:r>
            <a:endParaRPr lang="et-EE" dirty="0" smtClean="0"/>
          </a:p>
          <a:p>
            <a:pPr marL="0" indent="0">
              <a:buNone/>
            </a:pPr>
            <a:endParaRPr lang="et-EE" dirty="0">
              <a:hlinkClick r:id="rId2"/>
            </a:endParaRP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251520" y="620186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2"/>
              </a:rPr>
              <a:t>https://docs.oracle.com/javase/tutorial/java/generics/wildcards.html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447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332656"/>
            <a:ext cx="7026282" cy="48320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t1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t1.start();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t2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"Teine"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t2.start();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t3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"Unine"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t3.start();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"t1 =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t1);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"t2 =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t2);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"t3 =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t3);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t3.interrupt();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60</a:t>
            </a:fld>
            <a:endParaRPr lang="en-US"/>
          </a:p>
        </p:txBody>
      </p:sp>
      <p:cxnSp>
        <p:nvCxnSpPr>
          <p:cNvPr id="8" name="Sirge noolkonnektor 7"/>
          <p:cNvCxnSpPr/>
          <p:nvPr/>
        </p:nvCxnSpPr>
        <p:spPr>
          <a:xfrm flipH="1" flipV="1">
            <a:off x="4211960" y="4293096"/>
            <a:ext cx="2952328" cy="39541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467544" y="5064180"/>
            <a:ext cx="8430289" cy="1657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Töötab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lõim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Unine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Caused by: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java.lang.InterruptedException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sleep interrupted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java.base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java.lang.Thread.sleep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(Native Method)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LõimU.run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(LõimU.java:11)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2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9568" y="339621"/>
            <a:ext cx="8387232" cy="517064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InterruptedException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t1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t1.start();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t2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"Teine"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t2.start();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t3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LõimU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"Unine"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t3.start();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t3.join();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"t1 =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t1);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"t2 =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t2);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"t3 =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t3);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61</a:t>
            </a:fld>
            <a:endParaRPr lang="en-US"/>
          </a:p>
        </p:txBody>
      </p:sp>
      <p:cxnSp>
        <p:nvCxnSpPr>
          <p:cNvPr id="8" name="Sirge noolkonnektor 7"/>
          <p:cNvCxnSpPr/>
          <p:nvPr/>
        </p:nvCxnSpPr>
        <p:spPr>
          <a:xfrm flipH="1">
            <a:off x="3182890" y="3501008"/>
            <a:ext cx="3498300" cy="144016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1367402" y="5805264"/>
            <a:ext cx="356463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sz="2400" dirty="0" smtClean="0">
                <a:solidFill>
                  <a:schemeClr val="tx1"/>
                </a:solidFill>
                <a:cs typeface="Courier New" pitchFamily="49" charset="0"/>
              </a:rPr>
              <a:t> läheb edasi pärast t3</a:t>
            </a:r>
            <a:endParaRPr lang="en-US" sz="2400" dirty="0">
              <a:solidFill>
                <a:schemeClr val="tx1"/>
              </a:solidFill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8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7503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Mis ilmub ekraanile?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228184" y="4181531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827584" y="1220503"/>
            <a:ext cx="6772047" cy="1815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 = 0;</a:t>
            </a:r>
          </a:p>
          <a:p>
            <a:r>
              <a:rPr lang="et-E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 = 0;</a:t>
            </a:r>
          </a:p>
          <a:p>
            <a:r>
              <a:rPr lang="et-E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c++;</a:t>
            </a:r>
          </a:p>
          <a:p>
            <a:r>
              <a:rPr lang="et-E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t-E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  <a:endParaRPr lang="en-US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284984"/>
            <a:ext cx="3960440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veateade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646480" y="3892891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0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7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243880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Mis ilmub ekraanile?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257380" y="4124428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111599" y="1499579"/>
            <a:ext cx="6480720" cy="1384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800" b="1" dirty="0" err="1">
                <a:latin typeface="Consolas" panose="020B0609020204030204" pitchFamily="49" charset="0"/>
              </a:rPr>
              <a:t>int</a:t>
            </a:r>
            <a:r>
              <a:rPr lang="et-EE" sz="2800" b="1" dirty="0">
                <a:latin typeface="Consolas" panose="020B0609020204030204" pitchFamily="49" charset="0"/>
              </a:rPr>
              <a:t> c = 0;</a:t>
            </a:r>
          </a:p>
          <a:p>
            <a:r>
              <a:rPr lang="et-EE" sz="2800" b="1" dirty="0">
                <a:latin typeface="Consolas" panose="020B0609020204030204" pitchFamily="49" charset="0"/>
              </a:rPr>
              <a:t>c = c++;</a:t>
            </a:r>
          </a:p>
          <a:p>
            <a:r>
              <a:rPr lang="et-EE" sz="2800" b="1" dirty="0" err="1">
                <a:latin typeface="Consolas" panose="020B0609020204030204" pitchFamily="49" charset="0"/>
              </a:rPr>
              <a:t>System.out.println</a:t>
            </a:r>
            <a:r>
              <a:rPr lang="et-EE" sz="2800" b="1" dirty="0">
                <a:latin typeface="Consolas" panose="020B0609020204030204" pitchFamily="49" charset="0"/>
              </a:rPr>
              <a:t>(c);</a:t>
            </a:r>
            <a:endParaRPr lang="en-US" sz="2800" b="1" dirty="0" smtClean="0">
              <a:latin typeface="Courier New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284984"/>
            <a:ext cx="3960440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veateade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697280" y="3330704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5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 = c++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c = c</a:t>
            </a:r>
          </a:p>
          <a:p>
            <a:pPr marL="0" indent="0">
              <a:buNone/>
            </a:pPr>
            <a:r>
              <a:rPr lang="et-EE" dirty="0" smtClean="0"/>
              <a:t>c++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err="1"/>
              <a:t>int</a:t>
            </a:r>
            <a:r>
              <a:rPr lang="et-EE" dirty="0"/>
              <a:t> temp = </a:t>
            </a:r>
            <a:r>
              <a:rPr lang="et-EE" dirty="0" smtClean="0"/>
              <a:t>c; </a:t>
            </a:r>
            <a:r>
              <a:rPr lang="et-EE" dirty="0"/>
              <a:t>// temp = 0</a:t>
            </a:r>
            <a:br>
              <a:rPr lang="et-EE" dirty="0"/>
            </a:br>
            <a:r>
              <a:rPr lang="et-EE" dirty="0"/>
              <a:t>c</a:t>
            </a:r>
            <a:r>
              <a:rPr lang="et-EE" dirty="0" smtClean="0"/>
              <a:t>++; </a:t>
            </a:r>
            <a:r>
              <a:rPr lang="et-EE" dirty="0"/>
              <a:t>// </a:t>
            </a:r>
            <a:r>
              <a:rPr lang="et-EE" dirty="0" smtClean="0"/>
              <a:t>c = 1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>c</a:t>
            </a:r>
            <a:r>
              <a:rPr lang="et-EE" dirty="0" smtClean="0"/>
              <a:t> </a:t>
            </a:r>
            <a:r>
              <a:rPr lang="et-EE" dirty="0"/>
              <a:t>= temp; // </a:t>
            </a:r>
            <a:r>
              <a:rPr lang="et-EE" dirty="0" smtClean="0"/>
              <a:t>c </a:t>
            </a:r>
            <a:r>
              <a:rPr lang="et-EE" dirty="0"/>
              <a:t>= 0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t-EE" dirty="0" err="1" smtClean="0"/>
              <a:t>javap</a:t>
            </a:r>
            <a:r>
              <a:rPr lang="et-EE" dirty="0" smtClean="0"/>
              <a:t> –c Liitmine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54360" y="1169963"/>
            <a:ext cx="8435280" cy="5551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dirty="0" err="1"/>
              <a:t>Compiled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"Liitmine.java"</a:t>
            </a:r>
          </a:p>
          <a:p>
            <a:pPr marL="0" indent="0">
              <a:buNone/>
            </a:pPr>
            <a:r>
              <a:rPr lang="et-EE" dirty="0" err="1"/>
              <a:t>public</a:t>
            </a:r>
            <a:r>
              <a:rPr lang="et-EE" dirty="0"/>
              <a:t> </a:t>
            </a:r>
            <a:r>
              <a:rPr lang="et-EE" dirty="0" err="1"/>
              <a:t>class</a:t>
            </a:r>
            <a:r>
              <a:rPr lang="et-EE" dirty="0"/>
              <a:t> Liitmine {</a:t>
            </a:r>
          </a:p>
          <a:p>
            <a:pPr marL="0" indent="0">
              <a:buNone/>
            </a:pPr>
            <a:r>
              <a:rPr lang="et-EE" dirty="0"/>
              <a:t>  </a:t>
            </a:r>
            <a:r>
              <a:rPr lang="et-EE" dirty="0" err="1"/>
              <a:t>public</a:t>
            </a:r>
            <a:r>
              <a:rPr lang="et-EE" dirty="0"/>
              <a:t> Liitmine();</a:t>
            </a:r>
          </a:p>
          <a:p>
            <a:pPr marL="0" indent="0">
              <a:buNone/>
            </a:pPr>
            <a:r>
              <a:rPr lang="et-EE" dirty="0"/>
              <a:t>    </a:t>
            </a:r>
            <a:r>
              <a:rPr lang="et-EE" dirty="0" err="1"/>
              <a:t>Code</a:t>
            </a:r>
            <a:r>
              <a:rPr lang="et-EE" dirty="0"/>
              <a:t>:</a:t>
            </a:r>
          </a:p>
          <a:p>
            <a:pPr marL="0" indent="0">
              <a:buNone/>
            </a:pPr>
            <a:r>
              <a:rPr lang="et-EE" dirty="0"/>
              <a:t>       0: aload_0</a:t>
            </a:r>
          </a:p>
          <a:p>
            <a:pPr marL="0" indent="0">
              <a:buNone/>
            </a:pPr>
            <a:r>
              <a:rPr lang="et-EE" dirty="0"/>
              <a:t>       1: </a:t>
            </a:r>
            <a:r>
              <a:rPr lang="et-EE" dirty="0" err="1"/>
              <a:t>invokespecial</a:t>
            </a:r>
            <a:r>
              <a:rPr lang="et-EE" dirty="0"/>
              <a:t> </a:t>
            </a:r>
            <a:r>
              <a:rPr lang="et-EE" dirty="0" smtClean="0"/>
              <a:t>#1                  </a:t>
            </a:r>
            <a:r>
              <a:rPr lang="et-EE" dirty="0"/>
              <a:t>// </a:t>
            </a:r>
            <a:r>
              <a:rPr lang="et-EE" dirty="0" err="1"/>
              <a:t>Method</a:t>
            </a:r>
            <a:r>
              <a:rPr lang="et-EE" dirty="0"/>
              <a:t> </a:t>
            </a:r>
            <a:r>
              <a:rPr lang="et-EE" dirty="0" err="1"/>
              <a:t>java</a:t>
            </a:r>
            <a:r>
              <a:rPr lang="et-EE" dirty="0"/>
              <a:t>/lang/</a:t>
            </a:r>
            <a:r>
              <a:rPr lang="et-EE" dirty="0" err="1"/>
              <a:t>Object</a:t>
            </a:r>
            <a:r>
              <a:rPr lang="et-EE" dirty="0"/>
              <a:t>."&lt;</a:t>
            </a:r>
            <a:r>
              <a:rPr lang="et-EE" dirty="0" err="1"/>
              <a:t>init</a:t>
            </a:r>
            <a:r>
              <a:rPr lang="et-EE" dirty="0" smtClean="0"/>
              <a:t>&gt;": ()</a:t>
            </a:r>
            <a:r>
              <a:rPr lang="et-EE" dirty="0"/>
              <a:t>V</a:t>
            </a:r>
          </a:p>
          <a:p>
            <a:pPr marL="0" indent="0">
              <a:buNone/>
            </a:pPr>
            <a:r>
              <a:rPr lang="et-EE" dirty="0"/>
              <a:t>       4: </a:t>
            </a:r>
            <a:r>
              <a:rPr lang="et-EE" dirty="0" err="1"/>
              <a:t>return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  </a:t>
            </a:r>
            <a:r>
              <a:rPr lang="et-EE" dirty="0" err="1"/>
              <a:t>public</a:t>
            </a:r>
            <a:r>
              <a:rPr lang="et-EE" dirty="0"/>
              <a:t> </a:t>
            </a:r>
            <a:r>
              <a:rPr lang="et-EE" dirty="0" err="1"/>
              <a:t>static</a:t>
            </a:r>
            <a:r>
              <a:rPr lang="et-EE" dirty="0"/>
              <a:t> </a:t>
            </a:r>
            <a:r>
              <a:rPr lang="et-EE" dirty="0" err="1"/>
              <a:t>void</a:t>
            </a:r>
            <a:r>
              <a:rPr lang="et-EE" dirty="0"/>
              <a:t> </a:t>
            </a:r>
            <a:r>
              <a:rPr lang="et-EE" dirty="0" err="1"/>
              <a:t>main</a:t>
            </a:r>
            <a:r>
              <a:rPr lang="et-EE" dirty="0"/>
              <a:t>(</a:t>
            </a:r>
            <a:r>
              <a:rPr lang="et-EE" dirty="0" err="1"/>
              <a:t>java.lang.String</a:t>
            </a:r>
            <a:r>
              <a:rPr lang="et-EE" dirty="0"/>
              <a:t>[]);</a:t>
            </a:r>
          </a:p>
          <a:p>
            <a:pPr marL="0" indent="0">
              <a:buNone/>
            </a:pPr>
            <a:r>
              <a:rPr lang="et-EE" dirty="0"/>
              <a:t>    </a:t>
            </a:r>
            <a:r>
              <a:rPr lang="et-EE" dirty="0" err="1"/>
              <a:t>Code</a:t>
            </a:r>
            <a:r>
              <a:rPr lang="et-EE" dirty="0"/>
              <a:t>:</a:t>
            </a:r>
          </a:p>
          <a:p>
            <a:pPr marL="0" indent="0">
              <a:buNone/>
            </a:pPr>
            <a:r>
              <a:rPr lang="et-EE" dirty="0"/>
              <a:t>       0: iconst_0</a:t>
            </a:r>
          </a:p>
          <a:p>
            <a:pPr marL="0" indent="0">
              <a:buNone/>
            </a:pPr>
            <a:r>
              <a:rPr lang="et-EE" dirty="0"/>
              <a:t>       1: istore_1</a:t>
            </a:r>
          </a:p>
          <a:p>
            <a:pPr marL="0" indent="0">
              <a:buNone/>
            </a:pPr>
            <a:r>
              <a:rPr lang="et-EE" dirty="0"/>
              <a:t>       2: iload_1</a:t>
            </a:r>
          </a:p>
          <a:p>
            <a:pPr marL="0" indent="0">
              <a:buNone/>
            </a:pPr>
            <a:r>
              <a:rPr lang="et-EE" dirty="0"/>
              <a:t>       3: </a:t>
            </a:r>
            <a:r>
              <a:rPr lang="et-EE" dirty="0" err="1"/>
              <a:t>iinc</a:t>
            </a:r>
            <a:r>
              <a:rPr lang="et-EE" dirty="0"/>
              <a:t>          1, 1</a:t>
            </a:r>
          </a:p>
          <a:p>
            <a:pPr marL="0" indent="0">
              <a:buNone/>
            </a:pPr>
            <a:r>
              <a:rPr lang="et-EE" dirty="0"/>
              <a:t>       6: </a:t>
            </a:r>
            <a:r>
              <a:rPr lang="et-EE" dirty="0" smtClean="0"/>
              <a:t>istore_1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  7: </a:t>
            </a:r>
            <a:r>
              <a:rPr lang="en-US" dirty="0" err="1"/>
              <a:t>getstatic</a:t>
            </a:r>
            <a:r>
              <a:rPr lang="en-US" dirty="0"/>
              <a:t>       #2 //Field java/</a:t>
            </a:r>
            <a:r>
              <a:rPr lang="en-US" dirty="0" err="1"/>
              <a:t>lang</a:t>
            </a:r>
            <a:r>
              <a:rPr lang="en-US" dirty="0"/>
              <a:t>/</a:t>
            </a:r>
            <a:r>
              <a:rPr lang="en-US" dirty="0" err="1"/>
              <a:t>System.out:Ljava</a:t>
            </a:r>
            <a:r>
              <a:rPr lang="en-US" dirty="0"/>
              <a:t>/</a:t>
            </a:r>
            <a:r>
              <a:rPr lang="en-US" dirty="0" err="1"/>
              <a:t>io</a:t>
            </a:r>
            <a:r>
              <a:rPr lang="en-US" dirty="0"/>
              <a:t>/</a:t>
            </a:r>
            <a:r>
              <a:rPr lang="en-US" dirty="0" err="1"/>
              <a:t>PrintStream</a:t>
            </a:r>
            <a:r>
              <a:rPr lang="en-US" dirty="0" smtClean="0"/>
              <a:t>;</a:t>
            </a:r>
            <a:endParaRPr lang="et-EE" dirty="0" smtClean="0"/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10: iload_1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     </a:t>
            </a:r>
            <a:r>
              <a:rPr lang="et-EE" dirty="0" smtClean="0"/>
              <a:t>11</a:t>
            </a:r>
            <a:r>
              <a:rPr lang="en-US" dirty="0" smtClean="0"/>
              <a:t>: </a:t>
            </a:r>
            <a:r>
              <a:rPr lang="en-US" dirty="0" err="1" smtClean="0"/>
              <a:t>invokevirtual</a:t>
            </a:r>
            <a:r>
              <a:rPr lang="en-US" dirty="0" smtClean="0"/>
              <a:t>   </a:t>
            </a:r>
            <a:r>
              <a:rPr lang="en-US" dirty="0"/>
              <a:t>#4 //Method java/</a:t>
            </a:r>
            <a:r>
              <a:rPr lang="en-US" dirty="0" err="1"/>
              <a:t>io</a:t>
            </a:r>
            <a:r>
              <a:rPr lang="en-US" dirty="0"/>
              <a:t>/</a:t>
            </a:r>
            <a:r>
              <a:rPr lang="en-US" dirty="0" err="1"/>
              <a:t>PrintStream.println</a:t>
            </a:r>
            <a:r>
              <a:rPr lang="en-US" dirty="0" smtClean="0"/>
              <a:t>:(</a:t>
            </a:r>
            <a:r>
              <a:rPr lang="et-EE" dirty="0" smtClean="0"/>
              <a:t>I</a:t>
            </a:r>
            <a:r>
              <a:rPr lang="en-US" dirty="0" smtClean="0"/>
              <a:t>)V</a:t>
            </a:r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t-EE" dirty="0" smtClean="0"/>
              <a:t>    14</a:t>
            </a:r>
            <a:r>
              <a:rPr lang="en-US" dirty="0" smtClean="0"/>
              <a:t>: return</a:t>
            </a:r>
            <a:endParaRPr lang="en-US" dirty="0"/>
          </a:p>
          <a:p>
            <a:pPr marL="0" indent="0">
              <a:buNone/>
            </a:pPr>
            <a:r>
              <a:rPr lang="et-EE" dirty="0" smtClean="0"/>
              <a:t>}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t-EE" dirty="0" smtClean="0"/>
              <a:t>Tahaks kasutada samu andmeid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23528" y="1340767"/>
            <a:ext cx="8496944" cy="5380707"/>
          </a:xfrm>
        </p:spPr>
        <p:txBody>
          <a:bodyPr>
            <a:normAutofit/>
          </a:bodyPr>
          <a:lstStyle/>
          <a:p>
            <a:r>
              <a:rPr lang="et-EE" dirty="0" smtClean="0"/>
              <a:t>Mured</a:t>
            </a:r>
          </a:p>
          <a:p>
            <a:pPr lvl="1"/>
            <a:r>
              <a:rPr lang="et-EE" dirty="0" smtClean="0"/>
              <a:t>lõimede vastastikune mõju (</a:t>
            </a:r>
            <a:r>
              <a:rPr lang="en-US" i="1" dirty="0" smtClean="0"/>
              <a:t>thread interference</a:t>
            </a:r>
            <a:r>
              <a:rPr lang="et-EE" dirty="0" smtClean="0"/>
              <a:t>)</a:t>
            </a:r>
            <a:r>
              <a:rPr lang="en-US" dirty="0" smtClean="0"/>
              <a:t> </a:t>
            </a:r>
            <a:endParaRPr lang="et-EE" dirty="0" smtClean="0"/>
          </a:p>
          <a:p>
            <a:pPr lvl="2"/>
            <a:r>
              <a:rPr lang="et-EE" dirty="0" smtClean="0"/>
              <a:t>ka üks direktiiv võib JVM mõttes olla mitmesammuline</a:t>
            </a:r>
          </a:p>
          <a:p>
            <a:pPr lvl="3"/>
            <a:r>
              <a:rPr lang="et-EE" dirty="0" smtClean="0"/>
              <a:t>näiteks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c++ </a:t>
            </a:r>
            <a:r>
              <a:rPr lang="et-EE" dirty="0" smtClean="0"/>
              <a:t>korral 3 sammu</a:t>
            </a:r>
          </a:p>
          <a:p>
            <a:pPr lvl="3"/>
            <a:r>
              <a:rPr lang="et-EE" dirty="0"/>
              <a:t>k</a:t>
            </a:r>
            <a:r>
              <a:rPr lang="et-EE" dirty="0" smtClean="0"/>
              <a:t>ui teine lõim teeb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c--</a:t>
            </a:r>
            <a:r>
              <a:rPr lang="et-EE" dirty="0" smtClean="0"/>
              <a:t> </a:t>
            </a:r>
          </a:p>
          <a:p>
            <a:pPr lvl="1"/>
            <a:r>
              <a:rPr lang="et-EE" dirty="0" smtClean="0"/>
              <a:t>mälu terviklikkus (</a:t>
            </a:r>
            <a:r>
              <a:rPr lang="en-US" i="1" dirty="0" smtClean="0"/>
              <a:t>memory consistency</a:t>
            </a:r>
            <a:r>
              <a:rPr lang="et-EE" dirty="0" smtClean="0"/>
              <a:t>)</a:t>
            </a:r>
          </a:p>
          <a:p>
            <a:pPr lvl="2"/>
            <a:r>
              <a:rPr lang="et-EE" dirty="0" smtClean="0"/>
              <a:t>kui erinevate lõimede “arusaam” andmetest ei ole sama</a:t>
            </a:r>
          </a:p>
          <a:p>
            <a:pPr lvl="2"/>
            <a:r>
              <a:rPr lang="et-EE" dirty="0" smtClean="0"/>
              <a:t>juhtub-varem seos (</a:t>
            </a:r>
            <a:r>
              <a:rPr lang="et-EE" i="1" dirty="0" err="1" smtClean="0"/>
              <a:t>happens-before</a:t>
            </a:r>
            <a:r>
              <a:rPr lang="et-EE" dirty="0" smtClean="0"/>
              <a:t>)</a:t>
            </a:r>
          </a:p>
          <a:p>
            <a:r>
              <a:rPr lang="et-EE" dirty="0" smtClean="0"/>
              <a:t>Lahenduseks on sünkroniseerimine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Ristkülik 4"/>
          <p:cNvSpPr/>
          <p:nvPr/>
        </p:nvSpPr>
        <p:spPr>
          <a:xfrm>
            <a:off x="323528" y="6308777"/>
            <a:ext cx="7787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docs.oracle.com/javase/tutorial/essential/concurrency/sync.html</a:t>
            </a:r>
            <a:endParaRPr lang="et-E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3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</a:t>
            </a:r>
            <a:r>
              <a:rPr lang="en-US" dirty="0" err="1" smtClean="0"/>
              <a:t>ünkroniseerimine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t-EE" dirty="0" err="1" smtClean="0"/>
              <a:t>A</a:t>
            </a:r>
            <a:r>
              <a:rPr lang="en-US" dirty="0" err="1" smtClean="0"/>
              <a:t>nda</a:t>
            </a:r>
            <a:r>
              <a:rPr lang="en-US" dirty="0" smtClean="0"/>
              <a:t> </a:t>
            </a:r>
            <a:r>
              <a:rPr lang="en-US" dirty="0" err="1" smtClean="0"/>
              <a:t>ühele</a:t>
            </a:r>
            <a:r>
              <a:rPr lang="en-US" dirty="0" smtClean="0"/>
              <a:t> </a:t>
            </a:r>
            <a:r>
              <a:rPr lang="en-US" dirty="0" err="1" smtClean="0"/>
              <a:t>lõimele</a:t>
            </a:r>
            <a:r>
              <a:rPr lang="en-US" dirty="0" smtClean="0"/>
              <a:t> </a:t>
            </a:r>
            <a:r>
              <a:rPr lang="en-US" dirty="0" err="1" smtClean="0"/>
              <a:t>juurdepääs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blokeerida</a:t>
            </a:r>
            <a:r>
              <a:rPr lang="en-US" dirty="0" smtClean="0"/>
              <a:t> </a:t>
            </a:r>
            <a:r>
              <a:rPr lang="en-US" dirty="0" err="1" smtClean="0"/>
              <a:t>samal</a:t>
            </a:r>
            <a:r>
              <a:rPr lang="en-US" dirty="0" smtClean="0"/>
              <a:t> </a:t>
            </a:r>
            <a:r>
              <a:rPr lang="en-US" dirty="0" err="1" smtClean="0"/>
              <a:t>ajal</a:t>
            </a:r>
            <a:r>
              <a:rPr lang="en-US" dirty="0" smtClean="0"/>
              <a:t> </a:t>
            </a:r>
            <a:r>
              <a:rPr lang="en-US" dirty="0" err="1" smtClean="0"/>
              <a:t>teisi</a:t>
            </a:r>
            <a:endParaRPr lang="et-EE" dirty="0" smtClean="0"/>
          </a:p>
          <a:p>
            <a:r>
              <a:rPr lang="et-EE" dirty="0" smtClean="0"/>
              <a:t>“Lukustada” ühe lõime jaoks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2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Loendur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5829" y="1556792"/>
            <a:ext cx="8552341" cy="38164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Loendur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suurenda()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algneN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algneN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"algne = 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algneN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", n =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21751"/>
            <a:ext cx="8229600" cy="958977"/>
          </a:xfrm>
        </p:spPr>
        <p:txBody>
          <a:bodyPr/>
          <a:lstStyle/>
          <a:p>
            <a:r>
              <a:rPr lang="et-EE" dirty="0" smtClean="0"/>
              <a:t>Võidujooks (</a:t>
            </a:r>
            <a:r>
              <a:rPr lang="et-EE" i="1" dirty="0" err="1"/>
              <a:t>race</a:t>
            </a:r>
            <a:r>
              <a:rPr lang="et-EE" i="1" dirty="0"/>
              <a:t> </a:t>
            </a:r>
            <a:r>
              <a:rPr lang="et-EE" i="1" dirty="0" err="1"/>
              <a:t>condition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8460" y="1124744"/>
            <a:ext cx="6814686" cy="532453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Võidujooks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Runnable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Loendur </a:t>
            </a:r>
            <a:r>
              <a:rPr kumimoji="0" lang="et-EE" altLang="et-EE" sz="2000" b="0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loendur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Loendur();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100000000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0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loendur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.suurenda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Võidujooks lõim1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Võidujooks();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(lõim1,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"Lõim-1"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t.start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Võidujooks lõim2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Võidujooks();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(lõim2,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"Lõim-2"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s.start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6507" y="140839"/>
            <a:ext cx="7886700" cy="859825"/>
          </a:xfrm>
        </p:spPr>
        <p:txBody>
          <a:bodyPr/>
          <a:lstStyle/>
          <a:p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&lt;?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45409" y="1000665"/>
            <a:ext cx="8215023" cy="3508456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List&lt;Number&gt; </a:t>
            </a:r>
            <a:r>
              <a:rPr lang="et-EE" dirty="0" smtClean="0"/>
              <a:t>- ainult tüübi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t-EE" dirty="0" smtClean="0"/>
              <a:t> elemendid (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dirty="0" smtClean="0"/>
              <a:t>,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dirty="0" smtClean="0"/>
              <a:t> jne. ei sobi)</a:t>
            </a:r>
          </a:p>
          <a:p>
            <a:endParaRPr lang="et-EE" sz="1500" dirty="0" smtClean="0"/>
          </a:p>
          <a:p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List&lt;?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 Number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t-EE" dirty="0" smtClean="0"/>
              <a:t> - tüübi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t-EE" dirty="0" smtClean="0"/>
              <a:t> või selle alamklasside elemendid (sobivad nii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t-EE" dirty="0" smtClean="0"/>
              <a:t>, kui ka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dirty="0" smtClean="0"/>
              <a:t>,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dirty="0" smtClean="0"/>
              <a:t> jne. tüübi elemendid</a:t>
            </a: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92" y="4611346"/>
            <a:ext cx="4720104" cy="2179188"/>
          </a:xfrm>
          <a:prstGeom prst="rect">
            <a:avLst/>
          </a:prstGeom>
        </p:spPr>
      </p:pic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</a:t>
            </a:fld>
            <a:endParaRPr lang="et-EE"/>
          </a:p>
        </p:txBody>
      </p:sp>
      <p:sp>
        <p:nvSpPr>
          <p:cNvPr id="6" name="Sisu kohatäide 2"/>
          <p:cNvSpPr txBox="1">
            <a:spLocks/>
          </p:cNvSpPr>
          <p:nvPr/>
        </p:nvSpPr>
        <p:spPr>
          <a:xfrm>
            <a:off x="245409" y="4653136"/>
            <a:ext cx="4902655" cy="2137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dirty="0" smtClean="0"/>
              <a:t> tähendab siin nii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dirty="0" smtClean="0"/>
              <a:t> (klasside puhul), kui ka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dirty="0" smtClean="0"/>
              <a:t> (liideste puhul)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64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Palju asju veel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t-EE" dirty="0" smtClean="0"/>
              <a:t>Deemonlõimed (</a:t>
            </a:r>
            <a:r>
              <a:rPr lang="et-EE" i="1" dirty="0" err="1" smtClean="0"/>
              <a:t>daemon</a:t>
            </a:r>
            <a:r>
              <a:rPr lang="et-EE" i="1" dirty="0" smtClean="0"/>
              <a:t> </a:t>
            </a:r>
            <a:r>
              <a:rPr lang="et-EE" i="1" dirty="0" err="1" smtClean="0"/>
              <a:t>threads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K</a:t>
            </a:r>
            <a:r>
              <a:rPr lang="en-US" dirty="0" err="1" smtClean="0"/>
              <a:t>äituskeskonna</a:t>
            </a:r>
            <a:r>
              <a:rPr lang="et-EE" dirty="0" err="1" smtClean="0"/>
              <a:t>ga</a:t>
            </a:r>
            <a:r>
              <a:rPr lang="et-EE" dirty="0" smtClean="0"/>
              <a:t>  </a:t>
            </a:r>
            <a:r>
              <a:rPr lang="en-US" dirty="0" smtClean="0"/>
              <a:t>(</a:t>
            </a:r>
            <a:r>
              <a:rPr lang="en-US" i="1" dirty="0" smtClean="0"/>
              <a:t>runtime environment </a:t>
            </a:r>
            <a:r>
              <a:rPr lang="en-US" dirty="0" smtClean="0"/>
              <a:t>) </a:t>
            </a:r>
            <a:r>
              <a:rPr lang="et-EE" dirty="0" smtClean="0"/>
              <a:t>seotud </a:t>
            </a:r>
            <a:r>
              <a:rPr lang="en-US" dirty="0" err="1" smtClean="0"/>
              <a:t>tööd</a:t>
            </a:r>
            <a:endParaRPr lang="et-EE" dirty="0" smtClean="0"/>
          </a:p>
          <a:p>
            <a:r>
              <a:rPr lang="et-EE" dirty="0" smtClean="0"/>
              <a:t>Tupikud (</a:t>
            </a:r>
            <a:r>
              <a:rPr lang="et-EE" i="1" dirty="0" err="1" smtClean="0"/>
              <a:t>deadlocks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Lõimed igavesti blokeeritud, ootavad üksteise järel</a:t>
            </a:r>
          </a:p>
          <a:p>
            <a:r>
              <a:rPr lang="et-EE" dirty="0" smtClean="0"/>
              <a:t>…</a:t>
            </a:r>
          </a:p>
          <a:p>
            <a:r>
              <a:rPr lang="et-EE" dirty="0" smtClean="0"/>
              <a:t>…</a:t>
            </a:r>
            <a:endParaRPr lang="en-US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8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Eksamiülesannetest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Eksami näidisülesanded on </a:t>
            </a:r>
            <a:r>
              <a:rPr lang="et-EE" dirty="0" err="1" smtClean="0"/>
              <a:t>Moodle’is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41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8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5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osalemast!</a:t>
            </a:r>
            <a:br>
              <a:rPr lang="et-EE" dirty="0" smtClean="0"/>
            </a:br>
            <a:r>
              <a:rPr lang="et-EE" dirty="0" smtClean="0"/>
              <a:t>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9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8408" y="365126"/>
            <a:ext cx="8617788" cy="1325563"/>
          </a:xfrm>
        </p:spPr>
        <p:txBody>
          <a:bodyPr/>
          <a:lstStyle/>
          <a:p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&lt;T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Comparable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&lt;T&gt;&gt;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Tüüp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t-EE" dirty="0" smtClean="0"/>
              <a:t>, mis realiseerib liidest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Comparable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&lt;T&gt;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20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&lt;?&gt;</a:t>
            </a:r>
            <a:r>
              <a:rPr lang="et-EE" dirty="0" smtClean="0"/>
              <a:t> - tundmatu tüüp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Sama, mis 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&lt;?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dirty="0" smtClean="0"/>
              <a:t>Meetodi realiseerimisel on vaja ainult klassi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dirty="0" smtClean="0"/>
              <a:t> meetodeid</a:t>
            </a:r>
          </a:p>
          <a:p>
            <a:r>
              <a:rPr lang="et-EE" dirty="0" smtClean="0"/>
              <a:t>Meetod, mis ei sõltu tüübiparameetrist (nt. suurus või tühjendamine)</a:t>
            </a:r>
            <a:endParaRPr lang="et-E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4581128"/>
            <a:ext cx="7026282" cy="178510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(List&lt;?&gt; list)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list)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71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2.0"/>
  <p:tag name="LUIDIAENABLED" val="False"/>
  <p:tag name="EXPANDSHOWBAR" val="True"/>
  <p:tag name="TPPRESENTATIONGUID" val="e8837a9b-4e1b-4944-a9d3-7a20f97eccb5"/>
  <p:tag name="WASPOLLED" val="2C583A043B6D4AFDA715BB692BCF6A99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7"/>
  <p:tag name="SLIDEGUID" val="642125D46F3049E4BE0E3C6EA189BD01"/>
  <p:tag name="QUESTIONALIAS" val="Mis on t1.getState() väärtus?"/>
  <p:tag name="ANSWERSALIAS" val="NEW|smicln|RUNNABLE|smicln|BLOCKED|smicln|WAITING|smicln|TIMED_WAITING|smicln|TERMINATED"/>
  <p:tag name="NUMRESPONSES" val="1"/>
  <p:tag name="VALUES" val="Correct|smicln|Incorrect|smicln|Incorrect|smicln|Incorrect|smicln|Incorrect|smicln|Incorrect"/>
  <p:tag name="RESPONSESGATHERED" val="True"/>
  <p:tag name="TOTALRESPONSES" val="55"/>
  <p:tag name="RESPONSECOUNT" val="55"/>
  <p:tag name="SLICED" val="False"/>
  <p:tag name="RESPONSES" val="2;3;1;1;1;4;4;-;2;2;2;1;2;3;2;2;2;4;4;2;4;2;2;1;-;2;2;1;1;2;6;2;2;4;1;2;1;2;2;1;1;1;-;1;4;1;2;4;-;4;2;1;4;2;-;1;1;1;2;1;"/>
  <p:tag name="CHARTSTRINGSTD" val="19 23 2 10 0 1"/>
  <p:tag name="CHARTSTRINGREV" val="1 0 10 2 23 19"/>
  <p:tag name="CHARTSTRINGSTDPER" val="0,345454545454545 0,418181818181818 0,0363636363636364 0,181818181818182 0 0,0181818181818182"/>
  <p:tag name="CHARTSTRINGREVPER" val="0,0181818181818182 0 0,181818181818182 0,0363636363636364 0,418181818181818 0,34545454545454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3679776BB734DD29441ABCFD9785774&lt;/guid&gt;&#10;        &lt;description /&gt;&#10;        &lt;date&gt;2/6/2017 1:37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ADA003C3F8045228F6EDAB1167428B0&lt;/guid&gt;&#10;            &lt;repollguid&gt;5EFA879B7DDE4C6C9EBA5DDE9FF8A272&lt;/repollguid&gt;&#10;            &lt;sourceid&gt;02E1531AE0374FCFAF7E95AD4A337A6F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B217BAC5381484D89FEEE178CE6DEBD&lt;/guid&gt;&#10;                    &lt;answertext&gt;0&lt;/answertext&gt;&#10;                    &lt;valuetype&gt;-1&lt;/valuetype&gt;&#10;                &lt;/answer&gt;&#10;                &lt;answer&gt;&#10;                    &lt;guid&gt;C554351B2C6048C88A855107C55B8604&lt;/guid&gt;&#10;                    &lt;answertext&gt;1&lt;/answertext&gt;&#10;                    &lt;valuetype&gt;1&lt;/valuetype&gt;&#10;                &lt;/answer&gt;&#10;                &lt;answer&gt;&#10;                    &lt;guid&gt;E89014DB8F514D9CB1275918A71F0A29&lt;/guid&gt;&#10;                    &lt;answertext&gt;midagi muud&lt;/answertext&gt;&#10;                    &lt;valuetype&gt;-1&lt;/valuetype&gt;&#10;                &lt;/answer&gt;&#10;                &lt;answer&gt;&#10;                    &lt;guid&gt;AD7C17A905EA49689A90228AA5848C41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4[;]68[;]54[;]False[;]27[;][;crlf;]1,55555555555556[;]2[;]0,598351645237167[;]0,358024691358025[;crlf;]26[;]-1[;]01[;]0[;][;crlf;]27[;]1[;]12[;]1[;][;crlf;]0[;]-1[;]midagi muud3[;]midagi muud[;][;crlf;]1[;]-1[;]veateade4[;]veateade[;]"/>
  <p:tag name="HASRESULTS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3"/>
  <p:tag name="FONTSIZE" val="28"/>
  <p:tag name="BULLETTYPE" val="ppBulletArabicPeriod"/>
  <p:tag name="ANSWERTEXT" val="NEW&#10;RUNNABLE&#10;BLOCKED&#10;WAITING&#10;TIMED_WAITING&#10;TERMINATED"/>
  <p:tag name="ZEROBASED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B529A80187749E7B0C9AA9A426C4020&lt;/guid&gt;&#10;            &lt;repollguid&gt;726D313C7EF84535BE47D20E72BDAA7F&lt;/repollguid&gt;&#10;            &lt;sourceid&gt;23CF1EF0E3084A378EA59C9ED674A7D1&lt;/sourceid&gt;&#10;            &lt;questiontext&gt;Milliste valikute puhul järgnev kood kompileerub, kui need (ühe kaupa) lisada //rida1 aseme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5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return new LinkedList&amp;lt;C&amp;gt;();&lt;/answertext&gt;&#10;                    &lt;valuetype&gt;1&lt;/valuetype&gt;&#10;                &lt;/answer&gt;&#10;                &lt;answer&gt;&#10;                    &lt;guid&gt;BAF02D9E08DF4933BE11CD9FD3A49EF3&lt;/guid&gt;&#10;                    &lt;answertext&gt;return new ArrayList&amp;lt;A&amp;gt;();&lt;/answertext&gt;&#10;                    &lt;valuetype&gt;-1&lt;/valuetype&gt;&#10;                &lt;/answer&gt;&#10;                &lt;answer&gt;&#10;                    &lt;guid&gt;500422A4504B428195E3733076336080&lt;/guid&gt;&#10;                    &lt;answertext&gt;return new ArrayList&amp;lt;B&amp;gt;();&lt;/answertext&gt;&#10;                    &lt;valuetype&gt;1&lt;/valuetype&gt;&#10;                &lt;/answer&gt;&#10;                &lt;answer&gt;&#10;                    &lt;guid&gt;0FE71C6353914F0E98CB79D6D2AEAD1C&lt;/guid&gt;&#10;                    &lt;answertext&gt;return new ArrayList&amp;lt;C&amp;gt;();&lt;/answertext&gt;&#10;                    &lt;valuetype&gt;1&lt;/valuetype&gt;&#10;                &lt;/answer&gt;&#10;                &lt;answer&gt;&#10;                    &lt;guid&gt;9383330453614953B7A7772F231F8EAD&lt;/guid&gt;&#10;                    &lt;answertext&gt;return new ArrayList&amp;lt;? extends B&amp;gt;();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te valikute puhul järgnev kood kompileerub, kui need (ühe kaupa) lisada //rida1 asemele?[;crlf;]54[;]64[;]129[;]False[;]4[;][;crlf;]3,13953488372093[;]3[;]1,31623250253179[;]1,73246800072111[;crlf;]20[;]1[;]return new LinkedList&lt;C&gt;();1[;]return new LinkedList&lt;C&gt;();[;][;crlf;]19[;]-1[;]return new ArrayList&lt;A&gt;();2[;]return new ArrayList&lt;A&gt;();[;][;crlf;]38[;]1[;]return new ArrayList&lt;B&gt;();3[;]return new ArrayList&lt;B&gt;();[;][;crlf;]27[;]1[;]return new ArrayList&lt;C&gt;();4[;]return new ArrayList&lt;C&gt;();[;][;crlf;]25[;]-1[;]return new ArrayList&lt;? extends B&gt;();5[;]return new ArrayList&lt;? extends B&gt;();[;]"/>
  <p:tag name="HASRESULTS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7"/>
  <p:tag name="SLIDEGUID" val="642125D46F3049E4BE0E3C6EA189BD01"/>
  <p:tag name="QUESTIONALIAS" val="Mis on t1.getState() väärtus?"/>
  <p:tag name="ANSWERSALIAS" val="NEW|smicln|RUNNABLE|smicln|BLOCKED|smicln|WAITING|smicln|TIMED_WAITING|smicln|TERMINATED"/>
  <p:tag name="NUMRESPONSES" val="1"/>
  <p:tag name="VALUES" val="Correct|smicln|Incorrect|smicln|Incorrect|smicln|Incorrect|smicln|Incorrect|smicln|Incorrect"/>
  <p:tag name="RESPONSESGATHERED" val="True"/>
  <p:tag name="TOTALRESPONSES" val="55"/>
  <p:tag name="RESPONSECOUNT" val="55"/>
  <p:tag name="SLICED" val="False"/>
  <p:tag name="RESPONSES" val="2;3;1;1;1;4;4;-;2;2;2;1;2;3;2;2;2;4;4;2;4;2;2;1;-;2;2;1;1;2;6;2;2;4;1;2;1;2;2;1;1;1;-;1;4;1;2;4;-;4;2;1;4;2;-;1;1;1;2;1;"/>
  <p:tag name="CHARTSTRINGSTD" val="19 23 2 10 0 1"/>
  <p:tag name="CHARTSTRINGREV" val="1 0 10 2 23 19"/>
  <p:tag name="CHARTSTRINGSTDPER" val="0,345454545454545 0,418181818181818 0,0363636363636364 0,181818181818182 0 0,0181818181818182"/>
  <p:tag name="CHARTSTRINGREVPER" val="0,0181818181818182 0 0,181818181818182 0,0363636363636364 0,418181818181818 0,34545454545454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3679776BB734DD29441ABCFD9785774&lt;/guid&gt;&#10;        &lt;description /&gt;&#10;        &lt;date&gt;2/6/2017 1:38:4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D65130AAE124D1994BAA14234A8239A&lt;/guid&gt;&#10;            &lt;repollguid&gt;5EFA879B7DDE4C6C9EBA5DDE9FF8A272&lt;/repollguid&gt;&#10;            &lt;sourceid&gt;02E1531AE0374FCFAF7E95AD4A337A6F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B217BAC5381484D89FEEE178CE6DEBD&lt;/guid&gt;&#10;                    &lt;answertext&gt;0&lt;/answertext&gt;&#10;                    &lt;valuetype&gt;1&lt;/valuetype&gt;&#10;                &lt;/answer&gt;&#10;                &lt;answer&gt;&#10;                    &lt;guid&gt;C554351B2C6048C88A855107C55B8604&lt;/guid&gt;&#10;                    &lt;answertext&gt;1&lt;/answertext&gt;&#10;                    &lt;valuetype&gt;-1&lt;/valuetype&gt;&#10;                &lt;/answer&gt;&#10;                &lt;answer&gt;&#10;                    &lt;guid&gt;E89014DB8F514D9CB1275918A71F0A29&lt;/guid&gt;&#10;                    &lt;answertext&gt;midagi muud&lt;/answertext&gt;&#10;                    &lt;valuetype&gt;-1&lt;/valuetype&gt;&#10;                &lt;/answer&gt;&#10;                &lt;answer&gt;&#10;                    &lt;guid&gt;AD7C17A905EA49689A90228AA5848C41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49[;]69[;]49[;]False[;]12[;][;crlf;]1,91836734693878[;]2[;]0,751508271000897[;]0,564764681382757[;crlf;]12[;]1[;]01[;]0[;][;crlf;]33[;]-1[;]12[;]1[;][;crlf;]0[;]-1[;]midagi muud3[;]midagi muud[;][;crlf;]4[;]-1[;]veateade4[;]veateade[;]"/>
  <p:tag name="HASRESULTS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3"/>
  <p:tag name="FONTSIZE" val="28"/>
  <p:tag name="BULLETTYPE" val="ppBulletArabicPeriod"/>
  <p:tag name="ANSWERTEXT" val="NEW&#10;RUNNABLE&#10;BLOCKED&#10;WAITING&#10;TIMED_WAITING&#10;TERMINATED"/>
  <p:tag name="ZEROBASED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6/2017 1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3E0140D25A24FEA966D43493C07EFB5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oengu tempo oli[;crlf;]56[;]70[;]74[;]False[;]0[;][;crlf;]1,94594594594595[;]2[;]0,363611460731722[;]0,132213294375457[;crlf;]7[;]0[;]liiga kiire1[;]liiga kiire[;][;crlf;]64[;]0[;]paras2[;]paras[;][;crlf;]3[;]0[;]liiga aeglane3[;]liiga aeglane[;]"/>
  <p:tag name="HASRESULTS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COLORTYPE" val="SCHEME"/>
  <p:tag name="DEFINEDCOLORS" val="3,6,41,45,32,50,13,4,9,55,1"/>
  <p:tag name="NUMBERFORMAT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13/2018 10:05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652B04B67CC4FCA90D5FF3D4E7A98CD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aterjal tundus [;crlf;]48[;]70[;]73[;]False[;]0[;][;crlf;]2,10958904109589[;]2[;]0,455157471940716[;]0,207168324263464[;crlf;]4[;]0[;]liiga lihtne1[;]liiga lihtne[;][;crlf;]57[;]0[;]parajalt jõukohane2[;]parajalt jõukohane[;][;crlf;]12[;]0[;]liiga keeruline3[;]liiga keeruline[;]"/>
  <p:tag name="HASRESULTS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6091FB132F3458A9A5B017626FFD7D6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2 8 5 1&lt;/answertext&gt;&#10;                    &lt;valuetype&gt;-1&lt;/valuetype&gt;&#10;                &lt;/answer&gt;&#10;                &lt;answer&gt;&#10;                    &lt;guid&gt;BAF02D9E08DF4933BE11CD9FD3A49EF3&lt;/guid&gt;&#10;                    &lt;answertext&gt;1 2 5 8&lt;/answertext&gt;&#10;                    &lt;valuetype&gt;-1&lt;/valuetype&gt;&#10;                &lt;/answer&gt;&#10;                &lt;answer&gt;&#10;                    &lt;guid&gt;500422A4504B428195E3733076336080&lt;/guid&gt;&#10;                    &lt;answertext&gt;1 5 8 2&lt;/answertext&gt;&#10;                    &lt;valuetype&gt;1&lt;/valuetype&gt;&#10;                &lt;/answer&gt;&#10;                &lt;answer&gt;&#10;                    &lt;guid&gt;0FE71C6353914F0E98CB79D6D2AEAD1C&lt;/guid&gt;&#10;                    &lt;answertext&gt;8 5 2 1&lt;/answertext&gt;&#10;                    &lt;valuetype&gt;-1&lt;/valuetype&gt;&#10;                &lt;/answer&gt;&#10;                &lt;answer&gt;&#10;                    &lt;guid&gt;9383330453614953B7A7772F231F8EAD&lt;/guid&gt;&#10;                    &lt;answertext&gt;mitte midagi&lt;/answertext&gt;&#10;                    &lt;valuetype&gt;-1&lt;/valuetype&gt;&#10;                &lt;/answer&gt;&#10;                &lt;answer&gt;&#10;                    &lt;guid&gt;65BC43547E584B65BEE2B6D921177EEE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4[;]64[;]54[;]False[;]36[;][;crlf;]2,72222222222222[;]3[;]1,07869376883042[;]1,16358024691358[;crlf;]11[;]-1[;]2 8 5 11[;]2 8 5 1[;][;crlf;]2[;]-1[;]1 2 5 82[;]1 2 5 8[;][;crlf;]36[;]1[;]1 5 8 23[;]1 5 8 2[;][;crlf;]3[;]-1[;]8 5 2 14[;]8 5 2 1[;][;crlf;]0[;]-1[;]mitte midagi5[;]mitte midagi[;][;crlf;]2[;]-1[;]midagi muud6[;]midagi muud[;]"/>
  <p:tag name="HASRESULTS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A62D490F34D4B29AA9971ADA3104678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2 8 5 1&lt;/answertext&gt;&#10;                    &lt;valuetype&gt;-1&lt;/valuetype&gt;&#10;                &lt;/answer&gt;&#10;                &lt;answer&gt;&#10;                    &lt;guid&gt;BAF02D9E08DF4933BE11CD9FD3A49EF3&lt;/guid&gt;&#10;                    &lt;answertext&gt;1 2 5 8&lt;/answertext&gt;&#10;                    &lt;valuetype&gt;-1&lt;/valuetype&gt;&#10;                &lt;/answer&gt;&#10;                &lt;answer&gt;&#10;                    &lt;guid&gt;500422A4504B428195E3733076336080&lt;/guid&gt;&#10;                    &lt;answertext&gt;1 5 8 2&lt;/answertext&gt;&#10;                    &lt;valuetype&gt;1&lt;/valuetype&gt;&#10;                &lt;/answer&gt;&#10;                &lt;answer&gt;&#10;                    &lt;guid&gt;0FE71C6353914F0E98CB79D6D2AEAD1C&lt;/guid&gt;&#10;                    &lt;answertext&gt;8 5 2 1&lt;/answertext&gt;&#10;                    &lt;valuetype&gt;-1&lt;/valuetype&gt;&#10;                &lt;/answer&gt;&#10;                &lt;answer&gt;&#10;                    &lt;guid&gt;9383330453614953B7A7772F231F8EAD&lt;/guid&gt;&#10;                    &lt;answertext&gt;mitte midagi&lt;/answertext&gt;&#10;                    &lt;valuetype&gt;-1&lt;/valuetype&gt;&#10;                &lt;/answer&gt;&#10;                &lt;answer&gt;&#10;                    &lt;guid&gt;65BC43547E584B65BEE2B6D921177EEE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1[;]65[;]51[;]False[;]35[;][;crlf;]2,6078431372549[;]3[;]1,01127819280217[;]1,02268358323722[;crlf;]12[;]-1[;]2 8 5 11[;]2 8 5 1[;][;crlf;]1[;]-1[;]1 2 5 82[;]1 2 5 8[;][;crlf;]35[;]1[;]1 5 8 23[;]1 5 8 2[;][;crlf;]2[;]-1[;]8 5 2 14[;]8 5 2 1[;][;crlf;]0[;]-1[;]mitte midagi5[;]mitte midagi[;][;crlf;]1[;]-1[;]midagi muud6[;]midagi muud[;]"/>
  <p:tag name="HASRESULTS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15DAC4F97CC496F8CDFE39D2EB3D357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C A E D&lt;/answertext&gt;&#10;                    &lt;valuetype&gt;-1&lt;/valuetype&gt;&#10;                &lt;/answer&gt;&#10;                &lt;answer&gt;&#10;                    &lt;guid&gt;BAF02D9E08DF4933BE11CD9FD3A49EF3&lt;/guid&gt;&#10;                    &lt;answertext&gt;A C D E&lt;/answertext&gt;&#10;                    &lt;valuetype&gt;-1&lt;/valuetype&gt;&#10;                &lt;/answer&gt;&#10;                &lt;answer&gt;&#10;                    &lt;guid&gt;500422A4504B428195E3733076336080&lt;/guid&gt;&#10;                    &lt;answertext&gt;E D C A&lt;/answertext&gt;&#10;                    &lt;valuetype&gt;1&lt;/valuetype&gt;&#10;                &lt;/answer&gt;&#10;                &lt;answer&gt;&#10;                    &lt;guid&gt;0FE71C6353914F0E98CB79D6D2AEAD1C&lt;/guid&gt;&#10;                    &lt;answertext&gt;D E A C&lt;/answertext&gt;&#10;                    &lt;valuetype&gt;-1&lt;/valuetype&gt;&#10;                &lt;/answer&gt;&#10;                &lt;answer&gt;&#10;                    &lt;guid&gt;D9F16C1761784A46A94787F4F9A38C5F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2[;]66[;]52[;]False[;]17[;][;crlf;]2,48076923076923[;]2[;]1,10053107137112[;]1,21116863905325[;crlf;]10[;]-1[;]C A E D1[;]C A E D[;][;crlf;]18[;]-1[;]A C D E2[;]A C D E[;][;crlf;]17[;]1[;]E D C A3[;]E D C A[;][;crlf;]3[;]-1[;]D E A C4[;]D E A C[;][;crlf;]4[;]-1[;]midagi muud5[;]midagi muud[;]"/>
  <p:tag name="HASRESULTS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4884DFED5394BC89A048916F902BAFC"/>
  <p:tag name="SLIDEID" val="94884DFED5394BC89A048916F902BAFC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NUMRESPONSES" val="3"/>
  <p:tag name="QUESTIONALIAS" val="Erind?"/>
  <p:tag name="ANSWERSALIAS" val="Linn Albaania lõunaosas|smicln|India poliitik, parlamendi alamkoja liige|smicln|Programmi töö käigus tekkida võiv selline eriolukord, mis ei pruugi tingimata olla saatuslik programmi edasisele täitmisele"/>
  <p:tag name="VALUES" val="Correct|smicln|Incorrect|smicln|Correct"/>
  <p:tag name="RESPONSESGATHERED" val="True"/>
  <p:tag name="TOTALRESPONSES" val="89"/>
  <p:tag name="RESPONSECOUNT" val="89"/>
  <p:tag name="SLICED" val="False"/>
  <p:tag name="RESPONSES" val="3;321;213;3;123;231;213;213;321;21;321;3;231;321;-;23;321;3;321;312;231;1;3;3;13;321;321;123;123;2;132;3;321;321;321;3;231;3;312;123;31;21;2;321;3;3;321;321;321;3;3;-;23;3;1;3;3;321;3;321;13;321;23;321;3;3;-;213;23;1;3;3;3;2;3;123;3;-;3;3;3;321;321;312;123;2;321;321;3;213;31;21;21;"/>
  <p:tag name="CHARTSTRINGSTD" val="53 54 78"/>
  <p:tag name="CHARTSTRINGREV" val="78 54 53"/>
  <p:tag name="CHARTSTRINGSTDPER" val="0,595505617977528 0,606741573033708 0,876404494382023"/>
  <p:tag name="CHARTSTRINGREVPER" val="0,876404494382023 0,606741573033708 0,59550561797752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7AF5E1C697B45EABC8352382C9C37F1&lt;/guid&gt;&#10;        &lt;description /&gt;&#10;        &lt;date&gt;4/10/2017 1:09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37FAA60FA6D40BABA5B46413C37B7D2&lt;/guid&gt;&#10;            &lt;repollguid&gt;CA59463E14564C51ACF088EFA5913B42&lt;/repollguid&gt;&#10;            &lt;sourceid&gt;8B273775049D4E8683BC36836BFFE611&lt;/sourceid&gt;&#10;            &lt;questiontext&gt;Lõim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3&lt;/responselimit&gt;&#10;            &lt;bulletstyle&gt;0&lt;/bulletstyle&gt;&#10;            &lt;correctanswerindicator&gt;True&lt;/correctanswerindicator&gt;&#10;            &lt;answers&gt;&#10;                &lt;answer&gt;&#10;                    &lt;guid&gt;1B0F273145A24D49BB9677D75B66CF78&lt;/guid&gt;&#10;                    &lt;answertext&gt;Puusüü&lt;/answertext&gt;&#10;                    &lt;valuetype&gt;1&lt;/valuetype&gt;&#10;                &lt;/answer&gt;&#10;                &lt;answer&gt;&#10;                    &lt;guid&gt;442F2E36770E45BC9017C02A29E01226&lt;/guid&gt;&#10;                    &lt;answertext&gt;Paralleelne protsess sama programmi koosseisus&lt;/answertext&gt;&#10;                    &lt;valuetype&gt;1&lt;/valuetype&gt;&#10;                &lt;/answer&gt;&#10;                &lt;answer&gt;&#10;                    &lt;guid&gt;BD934FD098F24735B3B6FEDFFBF927CA&lt;/guid&gt;&#10;                    &lt;answertext&gt;Piki kangast suunduvad lõngad, kanga põhikud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õim?[;crlf;]53[;]66[;]95[;]False[;]9[;][;crlf;]2,25263157894737[;]2[;]0,680068433903709[;]0,462493074792244[;crlf;]13[;]1[;]Puusüü1[;]Puusüü[;][;crlf;]45[;]1[;]Paralleelne protsess sama programmi koosseisus2[;]Paralleelne protsess sama programmi koosseisus[;][;crlf;]37[;]1[;]Piki kangast suunduvad lõngad, kanga põhikude3[;]Piki kangast suunduvad lõngad, kanga põhikude[;]"/>
  <p:tag name="HASRESULTS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3/6/2017 12:17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DE62397835E450DB8F896C6CADD1FD4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53[;]53[;]89[;]False[;]0[;][;crlf;]3,23595505617978[;]3[;]1,41439209088007[;]2,0005049867441[;crlf;]12[;]0[;]0-2 tundi1[;]0-2 tundi[;][;crlf;]14[;]0[;]2-4 tundi2[;]2-4 tundi[;][;crlf;]25[;]0[;]4-6 tundi  3[;]4-6 tundi  [;][;crlf;]24[;]0[;]6-8 tundi4[;]6-8 tundi[;][;crlf;]9[;]0[;]8-10 tundi5[;]8-10 tundi[;][;crlf;]4[;]0[;]10-12 tundi6[;]10-12 tundi[;][;crlf;]0[;]0[;]12-14 tundi7[;]12-14 tundi[;][;crlf;]1[;]0[;]üle 14 tunni8[;]üle 14 tunni[;]"/>
  <p:tag name="HASRESULTS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89"/>
  <p:tag name="FONTSIZE" val="28"/>
  <p:tag name="BULLETTYPE" val="ppBulletArabicPeriod"/>
  <p:tag name="ANSWERTEXT" val="Linn Albaania lõunaosas&#10;India poliitik, parlamendi alamkoja liige&#10;Programmi töö käigus tekkida võiv selline eriolukord, mis ei pruugi tingimata olla saatuslik programmi edasisele täitmisele"/>
  <p:tag name="ZEROBAS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Millised võivad ekraanile ilmuda?"/>
  <p:tag name="NUMRESPONSES" val="5"/>
  <p:tag name="ANSWERSALIAS" val="ABAB|smicln|12AB|smicln|A12B|smicln|BA12|smicln|A1B2"/>
  <p:tag name="SLIDEORDER" val="5"/>
  <p:tag name="SLIDEGUID" val="F36DAE7697C748DB8E80B816E4BAD47E"/>
  <p:tag name="VALUES" val="Incorrect|smicln|Correct|smicln|Incorrect|smicln|Incorrect|smicln|Incorrect"/>
  <p:tag name="RESPONSESGATHERED" val="True"/>
  <p:tag name="TOTALRESPONSES" val="56"/>
  <p:tag name="RESPONSECOUNT" val="56"/>
  <p:tag name="SLICED" val="False"/>
  <p:tag name="RESPONSES" val="-;54321;2;2;2;352;2;2;532;2;2;2;-;2;532;2;2;2;532;532;2;5321;2;2;5321;2;2;2;2;532;2;532;2;532;2;532;532;532;2;2;2;2;2;253;2;532;2;2;2;2;532;2;-;2;2;253;2;2;54321;-;"/>
  <p:tag name="CHARTSTRINGSTD" val="4 56 19 2 19"/>
  <p:tag name="CHARTSTRINGREV" val="19 2 19 56 4"/>
  <p:tag name="CHARTSTRINGSTDPER" val="0,0714285714285714 1 0,339285714285714 0,0357142857142857 0,339285714285714"/>
  <p:tag name="CHARTSTRINGREVPER" val="0,339285714285714 0,0357142857142857 0,339285714285714 1 0,0714285714285714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E7FD3102485433A94D2767B19750F0F&lt;/guid&gt;&#10;        &lt;description /&gt;&#10;        &lt;date&gt;5/2/2016 1:13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283224BD9B44BFAB0E15C90509D444F&lt;/guid&gt;&#10;            &lt;repollguid&gt;DF66282A80DB45C1B597E76EF20AA033&lt;/repollguid&gt;&#10;            &lt;sourceid&gt;4C1950BA22A34F9787F026B143210558&lt;/sourceid&gt;&#10;            &lt;questiontext&gt;Mis väljastatakse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116B55D15194E93A3E6DBE8335BD80B&lt;/guid&gt;&#10;                    &lt;answertext&gt;test&lt;/answertext&gt;&#10;                    &lt;valuetype&gt;-1&lt;/valuetype&gt;&#10;                &lt;/answer&gt;&#10;                &lt;answer&gt;&#10;                    &lt;guid&gt;ECA56AB8EE474386B3484D6644EB3A68&lt;/guid&gt;&#10;                    &lt;answertext&gt;testtest&lt;/answertext&gt;&#10;                    &lt;valuetype&gt;-1&lt;/valuetype&gt;&#10;                &lt;/answer&gt;&#10;                &lt;answer&gt;&#10;                    &lt;guid&gt;22D67348EA294AFBA799D339E1A57B3D&lt;/guid&gt;&#10;                    &lt;answertext&gt;midagi muud&lt;/answertext&gt;&#10;                    &lt;valuetype&gt;-1&lt;/valuetype&gt;&#10;                &lt;/answer&gt;&#10;                &lt;answer&gt;&#10;                    &lt;guid&gt;741162E0AB364B7DBEBED4093E327F04&lt;/guid&gt;&#10;                    &lt;answertext&gt;veatead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väljastatakse ekraanile?[;crlf;]47[;]66[;]47[;]False[;]29[;][;crlf;]3,25531914893617[;]4[;]1,02038968581122[;]1,04119511090991[;crlf;]3[;]-1[;]test1[;]test[;][;crlf;]11[;]-1[;]testtest2[;]testtest[;][;crlf;]4[;]-1[;]midagi muud3[;]midagi muud[;][;crlf;]29[;]1[;]veateade4[;]veateade[;]"/>
  <p:tag name="HASRESULTS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41,45,32,50,13,4,9,55,1"/>
  <p:tag name="COLORTYPE" val="SCHEME"/>
  <p:tag name="NUMBERFORMA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4"/>
  <p:tag name="FONTSIZE" val="28"/>
  <p:tag name="BULLETTYPE" val="ppBulletArabicPeriod"/>
  <p:tag name="ANSWERTEXT" val="ABAB&#10;12AB&#10;A12B&#10;BA12&#10;A1B2"/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LABELFORMAT" val="0"/>
  <p:tag name="NUMBERFORMAT" val="0"/>
  <p:tag name="COLORTYPE" val="SCHEM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Millised võivad ekraanile ilmuda?"/>
  <p:tag name="NUMRESPONSES" val="5"/>
  <p:tag name="ANSWERSALIAS" val="ABAB|smicln|12AB|smicln|A12B|smicln|BA12|smicln|A1B2"/>
  <p:tag name="SLIDEORDER" val="4"/>
  <p:tag name="SLIDEGUID" val="8DE25C8DCBE4461C922AFE41FB38C613"/>
  <p:tag name="VALUES" val="Incorrect|smicln|Correct|smicln|Correct|smicln|Incorrect|smicln|Correct"/>
  <p:tag name="RESPONSESGATHERED" val="True"/>
  <p:tag name="TOTALRESPONSES" val="59"/>
  <p:tag name="RESPONSECOUNT" val="59"/>
  <p:tag name="SLICED" val="False"/>
  <p:tag name="RESPONSES" val="325;54321;532;52;2;532;4;2;5;2;532;532;542;5432;53;5;25;231;532;532;342;2;5;532;54321;5432;532;532;532;2;53;532;5432;43;5432;5321;5324;532;5432;3;532;532;532;2;532;532;532;523;5432;15432;532;5234;4321;532;-;125;532;532;2;2;"/>
  <p:tag name="CHARTSTRINGSTD" val="7 51 43 16 45"/>
  <p:tag name="CHARTSTRINGREV" val="45 16 43 51 7"/>
  <p:tag name="CHARTSTRINGSTDPER" val="0,11864406779661 0,864406779661017 0,728813559322034 0,271186440677966 0,76271186440678"/>
  <p:tag name="CHARTSTRINGREVPER" val="0,76271186440678 0,271186440677966 0,728813559322034 0,864406779661017 0,1186440677966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7EB8204A536415EABA3D8CBDFA5EC7B&lt;/guid&gt;&#10;        &lt;description /&gt;&#10;        &lt;date&gt;5/2/2016 1:09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3BFF0BF03154D69A11FB14EDFBCCF01&lt;/guid&gt;&#10;            &lt;repollguid&gt;EE93A04FEDDD4E2CB5D32D706957F60F&lt;/repollguid&gt;&#10;            &lt;sourceid&gt;184C05607A554C28ADAACB22ADAD8BF1&lt;/sourceid&gt;&#10;            &lt;questiontext&gt;Millised võivad ekraanile ilmuda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5&lt;/responselimit&gt;&#10;            &lt;bulletstyle&gt;0&lt;/bulletstyle&gt;&#10;            &lt;correctanswerindicator&gt;True&lt;/correctanswerindicator&gt;&#10;            &lt;answers&gt;&#10;                &lt;answer&gt;&#10;                    &lt;guid&gt;538EE202F4F34C5BBF5BDA83BE53E879&lt;/guid&gt;&#10;                    &lt;answertext&gt;ABAB&lt;/answertext&gt;&#10;                    &lt;valuetype&gt;-1&lt;/valuetype&gt;&#10;                &lt;/answer&gt;&#10;                &lt;answer&gt;&#10;                    &lt;guid&gt;831AEFC6D392461AA75BC89C863CB7EF&lt;/guid&gt;&#10;                    &lt;answertext&gt;12AB&lt;/answertext&gt;&#10;                    &lt;valuetype&gt;1&lt;/valuetype&gt;&#10;                &lt;/answer&gt;&#10;                &lt;answer&gt;&#10;                    &lt;guid&gt;11E6870F41184846B838BBF6AA663A38&lt;/guid&gt;&#10;                    &lt;answertext&gt;A12B&lt;/answertext&gt;&#10;                    &lt;valuetype&gt;1&lt;/valuetype&gt;&#10;                &lt;/answer&gt;&#10;                &lt;answer&gt;&#10;                    &lt;guid&gt;6460DAAA7C0E4D4CBECDAC5DDD5F6931&lt;/guid&gt;&#10;                    &lt;answertext&gt;BA12&lt;/answertext&gt;&#10;                    &lt;valuetype&gt;-1&lt;/valuetype&gt;&#10;                &lt;/answer&gt;&#10;                &lt;answer&gt;&#10;                    &lt;guid&gt;A46D5608919F4F8180ED73FADE699782&lt;/guid&gt;&#10;                    &lt;answertext&gt;A1B2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d võivad ekraanile ilmuda?[;crlf;]48[;]66[;]130[;]False[;]18[;][;crlf;]3,41538461538462[;]3[;]1,23901086718159[;]1,53514792899408[;crlf;]2[;]-1[;]ABAB1[;]ABAB[;][;crlf;]39[;]1[;]12AB2[;]12AB[;][;crlf;]31[;]1[;]A12B3[;]A12B[;][;crlf;]19[;]-1[;]BA124[;]BA12[;][;crlf;]39[;]1[;]A1B25[;]A1B2[;]"/>
  <p:tag name="HASRESULTS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41,45,32,50,13,4,9,55,1"/>
  <p:tag name="COLORTYPE" val="SCHEME"/>
  <p:tag name="LABELFORMAT" val="1"/>
  <p:tag name="NUMBERFORMA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4"/>
  <p:tag name="FONTSIZE" val="28"/>
  <p:tag name="BULLETTYPE" val="ppBulletArabicPeriod"/>
  <p:tag name="ANSWERTEXT" val="ABAB&#10;12AB&#10;A12B&#10;BA12&#10;A1B2"/>
  <p:tag name="ZEROBAS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Millised võivad ekraanile ilmuda?"/>
  <p:tag name="NUMRESPONSES" val="5"/>
  <p:tag name="ANSWERSALIAS" val="ABAB|smicln|12AB|smicln|A12B|smicln|BA12|smicln|A1B2"/>
  <p:tag name="SLIDEORDER" val="5"/>
  <p:tag name="SLIDEGUID" val="F36DAE7697C748DB8E80B816E4BAD47E"/>
  <p:tag name="VALUES" val="Incorrect|smicln|Correct|smicln|Incorrect|smicln|Incorrect|smicln|Incorrect"/>
  <p:tag name="RESPONSESGATHERED" val="True"/>
  <p:tag name="TOTALRESPONSES" val="56"/>
  <p:tag name="RESPONSECOUNT" val="56"/>
  <p:tag name="SLICED" val="False"/>
  <p:tag name="RESPONSES" val="-;54321;2;2;2;352;2;2;532;2;2;2;-;2;532;2;2;2;532;532;2;5321;2;2;5321;2;2;2;2;532;2;532;2;532;2;532;532;532;2;2;2;2;2;253;2;532;2;2;2;2;532;2;-;2;2;253;2;2;54321;-;"/>
  <p:tag name="CHARTSTRINGSTD" val="4 56 19 2 19"/>
  <p:tag name="CHARTSTRINGREV" val="19 2 19 56 4"/>
  <p:tag name="CHARTSTRINGSTDPER" val="0,0714285714285714 1 0,339285714285714 0,0357142857142857 0,339285714285714"/>
  <p:tag name="CHARTSTRINGREVPER" val="0,339285714285714 0,0357142857142857 0,339285714285714 1 0,0714285714285714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E7FD3102485433A94D2767B19750F0F&lt;/guid&gt;&#10;        &lt;description /&gt;&#10;        &lt;date&gt;5/2/2016 1:13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AB1E748414C4065BEA50AC860AF322F&lt;/guid&gt;&#10;            &lt;repollguid&gt;DF66282A80DB45C1B597E76EF20AA033&lt;/repollguid&gt;&#10;            &lt;sourceid&gt;4C1950BA22A34F9787F026B143210558&lt;/sourceid&gt;&#10;            &lt;questiontext&gt;Millised võivad ekraanile ilmuda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5&lt;/responselimit&gt;&#10;            &lt;bulletstyle&gt;0&lt;/bulletstyle&gt;&#10;            &lt;correctanswerindicator&gt;True&lt;/correctanswerindicator&gt;&#10;            &lt;answers&gt;&#10;                &lt;answer&gt;&#10;                    &lt;guid&gt;3116B55D15194E93A3E6DBE8335BD80B&lt;/guid&gt;&#10;                    &lt;answertext&gt;ABAB&lt;/answertext&gt;&#10;                    &lt;valuetype&gt;-1&lt;/valuetype&gt;&#10;                &lt;/answer&gt;&#10;                &lt;answer&gt;&#10;                    &lt;guid&gt;ECA56AB8EE474386B3484D6644EB3A68&lt;/guid&gt;&#10;                    &lt;answertext&gt;12AB&lt;/answertext&gt;&#10;                    &lt;valuetype&gt;1&lt;/valuetype&gt;&#10;                &lt;/answer&gt;&#10;                &lt;answer&gt;&#10;                    &lt;guid&gt;22D67348EA294AFBA799D339E1A57B3D&lt;/guid&gt;&#10;                    &lt;answertext&gt;A12B&lt;/answertext&gt;&#10;                    &lt;valuetype&gt;-1&lt;/valuetype&gt;&#10;                &lt;/answer&gt;&#10;                &lt;answer&gt;&#10;                    &lt;guid&gt;741162E0AB364B7DBEBED4093E327F04&lt;/guid&gt;&#10;                    &lt;answertext&gt;BA12&lt;/answertext&gt;&#10;                    &lt;valuetype&gt;-1&lt;/valuetype&gt;&#10;                &lt;/answer&gt;&#10;                &lt;answer&gt;&#10;                    &lt;guid&gt;C79C67F608DE4E53996283999782B69D&lt;/guid&gt;&#10;                    &lt;answertext&gt;A1B2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d võivad ekraanile ilmuda?[;crlf;]47[;]66[;]105[;]False[;]15[;][;crlf;]3,11428571428571[;]3[;]1,23684918982362[;]1,52979591836735[;crlf;]0[;]-1[;]ABAB1[;]ABAB[;][;crlf;]46[;]1[;]12AB2[;]12AB[;][;crlf;]30[;]-1[;]A12B3[;]A12B[;][;crlf;]0[;]-1[;]BA124[;]BA12[;][;crlf;]29[;]-1[;]A1B25[;]A1B2[;]"/>
  <p:tag name="HASRESULTS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4"/>
  <p:tag name="FONTSIZE" val="28"/>
  <p:tag name="BULLETTYPE" val="ppBulletArabicPeriod"/>
  <p:tag name="ANSWERTEXT" val="ABAB&#10;12AB&#10;A12B&#10;BA12&#10;A1B2"/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62121C6579343EC89959C72EC952141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54[;]61[;]89[;]False[;]0[;][;crlf;]2,61797752808989[;]2[;]0,893240760195586[;]0,797879055674789[;crlf;]1[;]0[;]Isegi ees1[;]Isegi ees[;][;crlf;]52[;]0[;]Täiesti graafikus2[;]Täiesti graafikus[;][;crlf;]20[;]0[;]Veidi maas, aga saan ise hakkama  3[;]Veidi maas, aga saan ise hakkama  [;][;crlf;]12[;]0[;]Kõvasti maas, vajan abi4[;]Kõvasti maas, vajan abi[;][;crlf;]4[;]0[;]Ei oska öelda5[;]Ei oska öelda[;]"/>
  <p:tag name="HASRESULTS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true|smicln|false"/>
  <p:tag name="QUESTIONALIAS" val="Mis on t1.isAlive() väärtus?"/>
  <p:tag name="SLIDEORDER" val="6"/>
  <p:tag name="SLIDEGUID" val="DDDDAC351E444981A984F58212DB23FF"/>
  <p:tag name="NUMRESPONSES" val="1"/>
  <p:tag name="VALUES" val="Incorrect|smicln|Correct"/>
  <p:tag name="RESPONSESGATHERED" val="True"/>
  <p:tag name="TOTALRESPONSES" val="58"/>
  <p:tag name="RESPONSECOUNT" val="58"/>
  <p:tag name="SLICED" val="False"/>
  <p:tag name="RESPONSES" val="2;2;2;2;2;1;2;2;2;2;2;2;2;2;2;2;2;2;2;2;2;2;2;2;2;2;1;2;2;1;1;2;2;2;2;2;2;2;2;2;2;2;2;1;2;2;2;2;-;2;2;2;1;2;2;2;2;2;2;-;"/>
  <p:tag name="CHARTSTRINGSTD" val="6 52"/>
  <p:tag name="CHARTSTRINGREV" val="52 6"/>
  <p:tag name="CHARTSTRINGSTDPER" val="0,103448275862069 0,896551724137931"/>
  <p:tag name="CHARTSTRINGREVPER" val="0,896551724137931 0,103448275862069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F7850EE1F711479AAAAD98A9C2FBF529&lt;/guid&gt;&#10;        &lt;description /&gt;&#10;        &lt;date&gt;5/2/2016 1:21:1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A9BF4C02C644FF6BC351552FF8C3D29&lt;/guid&gt;&#10;            &lt;repollguid&gt;73237B97C26840F7A6B0FD60F799EACD&lt;/repollguid&gt;&#10;            &lt;sourceid&gt;13BE181A624845039AE3C437B9613FF1&lt;/sourceid&gt;&#10;            &lt;questiontext&gt;Mis on t1.isAlive() väärtu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DADF7FD640DD433FA9F67FC0BBE8414E&lt;/guid&gt;&#10;                    &lt;answertext&gt;true&lt;/answertext&gt;&#10;                    &lt;valuetype&gt;-1&lt;/valuetype&gt;&#10;                &lt;/answer&gt;&#10;                &lt;answer&gt;&#10;                    &lt;guid&gt;A79B0C3306214A9692F46F923B5DA4AE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on t1.isAlive() väärtus?[;crlf;]49[;]66[;]49[;]False[;]42[;][;crlf;]1,85714285714286[;]2[;]0,349927106111883[;]0,122448979591837[;crlf;]7[;]-1[;]true1[;]true[;][;crlf;]42[;]1[;]false2[;]false[;]"/>
  <p:tag name="HASRESULTS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28"/>
  <p:tag name="BULLETTYPE" val="ppBulletArabicPeriod"/>
  <p:tag name="ANSWERTEXT" val="true&#10;false"/>
  <p:tag name="ZEROBASED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5"/>
  <p:tag name="SLIDEGUID" val="B6F9D3F701424ED49747A399B9B3A583"/>
  <p:tag name="ANSWERSALIAS" val="true|smicln|false"/>
  <p:tag name="QUESTIONALIAS" val="Mis on t1.isAlive() väärtus?"/>
  <p:tag name="NUMRESPONSES" val="1"/>
  <p:tag name="VALUES" val="Correct|smicln|Incorrect"/>
  <p:tag name="RESPONSESGATHERED" val="True"/>
  <p:tag name="TOTALRESPONSES" val="51"/>
  <p:tag name="RESPONSECOUNT" val="51"/>
  <p:tag name="SLICED" val="False"/>
  <p:tag name="RESPONSES" val="1;-;-;1;2;1;1;1;1;2;1;1;1;1;1;2;1;1;1;1;1;1;1;1;-;1;2;-;2;1;1;-;1;1;1;1;1;1;1;1;1;1;2;1;1;2;2;1;-;1;1;2;2;-;-;2;1;1;1;-;"/>
  <p:tag name="CHARTSTRINGSTD" val="40 11"/>
  <p:tag name="CHARTSTRINGREV" val="11 40"/>
  <p:tag name="CHARTSTRINGSTDPER" val="0,784313725490196 0,215686274509804"/>
  <p:tag name="CHARTSTRINGREVPER" val="0,215686274509804 0,784313725490196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FE3087EBEF64E9EAD687F4B2142F82A&lt;/guid&gt;&#10;        &lt;description /&gt;&#10;        &lt;date&gt;5/2/2016 1:22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A056358EED545ADB6EBC56591968251&lt;/guid&gt;&#10;            &lt;repollguid&gt;D7F9404C75164ACD8546C4FA4947BECD&lt;/repollguid&gt;&#10;            &lt;sourceid&gt;1319940183834035A4EDAA5E4742BC81&lt;/sourceid&gt;&#10;            &lt;questiontext&gt;Mis on t1.isAlive() väärtu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EC938009BDB4CF7B64AA8F5F561155F&lt;/guid&gt;&#10;                    &lt;answertext&gt;true&lt;/answertext&gt;&#10;                    &lt;valuetype&gt;1&lt;/valuetype&gt;&#10;                &lt;/answer&gt;&#10;                &lt;answer&gt;&#10;                    &lt;guid&gt;A3BCE5AE098C4BA4983A78D288AE6764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on t1.isAlive() väärtus?[;crlf;]50[;]66[;]50[;]False[;]36[;][;crlf;]1,28[;]1[;]0,448998886412873[;]0,2016[;crlf;]36[;]1[;]true1[;]true[;][;crlf;]14[;]-1[;]false2[;]false[;]"/>
  <p:tag name="HASRESULTS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28"/>
  <p:tag name="BULLETTYPE" val="ppBulletArabicPeriod"/>
  <p:tag name="ANSWERTEXT" val="true&#10;false"/>
  <p:tag name="ZEROBASED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true|smicln|false"/>
  <p:tag name="QUESTIONALIAS" val="Mis on t1.isAlive() väärtus?"/>
  <p:tag name="SLIDEORDER" val="6"/>
  <p:tag name="SLIDEGUID" val="A8A74C6F195147A8A198E2B7C8E7F793"/>
  <p:tag name="NUMRESPONSES" val="1"/>
  <p:tag name="VALUES" val="Incorrect|smicln|Correct"/>
  <p:tag name="RESPONSESGATHERED" val="True"/>
  <p:tag name="TOTALRESPONSES" val="52"/>
  <p:tag name="RESPONSECOUNT" val="52"/>
  <p:tag name="SLICED" val="False"/>
  <p:tag name="RESPONSES" val="2;-;2;2;2;2;1;2;2;2;2;2;2;2;2;2;-;2;2;2;2;2;2;2;-;2;2;2;2;-;2;2;1;2;2;2;2;2;2;2;2;2;2;2;2;2;2;1;-;2;1;2;-;2;-;2;2;1;1;-;"/>
  <p:tag name="CHARTSTRINGSTD" val="6 46"/>
  <p:tag name="CHARTSTRINGREV" val="46 6"/>
  <p:tag name="CHARTSTRINGSTDPER" val="0,115384615384615 0,884615384615385"/>
  <p:tag name="CHARTSTRINGREVPER" val="0,884615384615385 0,11538461538461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4616F2771CC4E1E8B73F750143CFC4A&lt;/guid&gt;&#10;        &lt;description /&gt;&#10;        &lt;date&gt;5/2/2016 1:23:1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1073EA8DFF34CEF8222F9F7C4CDCAAC&lt;/guid&gt;&#10;            &lt;repollguid&gt;40A672785F0D4F7C94B2671706887899&lt;/repollguid&gt;&#10;            &lt;sourceid&gt;64D6B909276B458F933DB1F622C22E53&lt;/sourceid&gt;&#10;            &lt;questiontext&gt;Mis on t1.isAlive() väärtu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0BA3920096004033924D845167015D3A&lt;/guid&gt;&#10;                    &lt;answertext&gt;true&lt;/answertext&gt;&#10;                    &lt;valuetype&gt;-1&lt;/valuetype&gt;&#10;                &lt;/answer&gt;&#10;                &lt;answer&gt;&#10;                    &lt;guid&gt;CA3B80CD619D4CB8A6F60CFE1246B298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on t1.isAlive() väärtus?[;crlf;]49[;]66[;]49[;]False[;]38[;][;crlf;]1,77551020408163[;]2[;]0,417245883678793[;]0,174094127446897[;crlf;]11[;]-1[;]true1[;]true[;][;crlf;]38[;]1[;]false2[;]false[;]"/>
  <p:tag name="HASRESULTS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28"/>
  <p:tag name="BULLETTYPE" val="ppBulletArabicPeriod"/>
  <p:tag name="ANSWERTEXT" val="true&#10;false"/>
  <p:tag name="ZEROBASED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NUMBERFORMAT" val="0"/>
  <p:tag name="LABELFORMAT" val="0"/>
  <p:tag name="COLORTYPE" val="SCHEM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7"/>
  <p:tag name="SLIDEGUID" val="642125D46F3049E4BE0E3C6EA189BD01"/>
  <p:tag name="QUESTIONALIAS" val="Mis on t1.getState() väärtus?"/>
  <p:tag name="ANSWERSALIAS" val="NEW|smicln|RUNNABLE|smicln|BLOCKED|smicln|WAITING|smicln|TIMED_WAITING|smicln|TERMINATED"/>
  <p:tag name="NUMRESPONSES" val="1"/>
  <p:tag name="VALUES" val="Correct|smicln|Incorrect|smicln|Incorrect|smicln|Incorrect|smicln|Incorrect|smicln|Incorrect"/>
  <p:tag name="RESPONSESGATHERED" val="True"/>
  <p:tag name="TOTALRESPONSES" val="55"/>
  <p:tag name="RESPONSECOUNT" val="55"/>
  <p:tag name="SLICED" val="False"/>
  <p:tag name="RESPONSES" val="2;3;1;1;1;4;4;-;2;2;2;1;2;3;2;2;2;4;4;2;4;2;2;1;-;2;2;1;1;2;6;2;2;4;1;2;1;2;2;1;1;1;-;1;4;1;2;4;-;4;2;1;4;2;-;1;1;1;2;1;"/>
  <p:tag name="CHARTSTRINGSTD" val="19 23 2 10 0 1"/>
  <p:tag name="CHARTSTRINGREV" val="1 0 10 2 23 19"/>
  <p:tag name="CHARTSTRINGSTDPER" val="0,345454545454545 0,418181818181818 0,0363636363636364 0,181818181818182 0 0,0181818181818182"/>
  <p:tag name="CHARTSTRINGREVPER" val="0,0181818181818182 0 0,181818181818182 0,0363636363636364 0,418181818181818 0,34545454545454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3679776BB734DD29441ABCFD9785774&lt;/guid&gt;&#10;        &lt;description /&gt;&#10;        &lt;date&gt;5/2/2016 1:23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34898E71BD0475C85B92EBEE0D478DD&lt;/guid&gt;&#10;            &lt;repollguid&gt;5EFA879B7DDE4C6C9EBA5DDE9FF8A272&lt;/repollguid&gt;&#10;            &lt;sourceid&gt;02E1531AE0374FCFAF7E95AD4A337A6F&lt;/sourceid&gt;&#10;            &lt;questiontext&gt;Mis on t1.getState() väärtu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B217BAC5381484D89FEEE178CE6DEBD&lt;/guid&gt;&#10;                    &lt;answertext&gt;NEW&lt;/answertext&gt;&#10;                    &lt;valuetype&gt;1&lt;/valuetype&gt;&#10;                &lt;/answer&gt;&#10;                &lt;answer&gt;&#10;                    &lt;guid&gt;C554351B2C6048C88A855107C55B8604&lt;/guid&gt;&#10;                    &lt;answertext&gt;RUNNABLE&lt;/answertext&gt;&#10;                    &lt;valuetype&gt;-1&lt;/valuetype&gt;&#10;                &lt;/answer&gt;&#10;                &lt;answer&gt;&#10;                    &lt;guid&gt;E89014DB8F514D9CB1275918A71F0A29&lt;/guid&gt;&#10;                    &lt;answertext&gt;BLOCKED&lt;/answertext&gt;&#10;                    &lt;valuetype&gt;-1&lt;/valuetype&gt;&#10;                &lt;/answer&gt;&#10;                &lt;answer&gt;&#10;                    &lt;guid&gt;AD7C17A905EA49689A90228AA5848C41&lt;/guid&gt;&#10;                    &lt;answertext&gt;WAITING&lt;/answertext&gt;&#10;                    &lt;valuetype&gt;-1&lt;/valuetype&gt;&#10;                &lt;/answer&gt;&#10;                &lt;answer&gt;&#10;                    &lt;guid&gt;F77562FE5BBD4DAA8CFF04EA446BF4BD&lt;/guid&gt;&#10;                    &lt;answertext&gt;TIMED_WAITING&lt;/answertext&gt;&#10;                    &lt;valuetype&gt;-1&lt;/valuetype&gt;&#10;                &lt;/answer&gt;&#10;                &lt;answer&gt;&#10;                    &lt;guid&gt;750839B80E2444E6A8E23AC0C0E054E7&lt;/guid&gt;&#10;                    &lt;answertext&gt;TERMINATE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on t1.getState() väärtus?[;crlf;]45[;]67[;]45[;]False[;]30[;][;crlf;]1,6[;]1[;]1,10352969048312[;]1,21777777777778[;crlf;]30[;]1[;]NEW1[;]NEW[;][;crlf;]10[;]-1[;]RUNNABLE2[;]RUNNABLE[;][;crlf;]0[;]-1[;]BLOCKED3[;]BLOCKED[;][;crlf;]4[;]-1[;]WAITING4[;]WAITING[;][;crlf;]0[;]-1[;]TIMED_WAITING5[;]TIMED_WAITING[;][;crlf;]1[;]-1[;]TERMINATED6[;]TERMINATED[;]"/>
  <p:tag name="HASRESULTS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3"/>
  <p:tag name="FONTSIZE" val="28"/>
  <p:tag name="BULLETTYPE" val="ppBulletArabicPeriod"/>
  <p:tag name="ANSWERTEXT" val="NEW&#10;RUNNABLE&#10;BLOCKED&#10;WAITING&#10;TIMED_WAITING&#10;TERMINATED"/>
  <p:tag name="ZEROBASED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Mis on t1.getState() väärtus?"/>
  <p:tag name="ANSWERSALIAS" val="NEW|smicln|RUNNABLE|smicln|BLOCKED|smicln|WAITING|smicln|TIMED_WAITING|smicln|TERMINATED"/>
  <p:tag name="NUMRESPONSES" val="1"/>
  <p:tag name="SLIDEORDER" val="8"/>
  <p:tag name="SLIDEGUID" val="92783ABE3E8444959AF3480332322DDB"/>
  <p:tag name="RESPONSESGATHERED" val="True"/>
  <p:tag name="TOTALRESPONSES" val="54"/>
  <p:tag name="RESPONSECOUNT" val="54"/>
  <p:tag name="SLICED" val="False"/>
  <p:tag name="RESPONSES" val="2;6;2;6;2;2;2;4;6;-;2;2;2;2;4;6;-;2;2;2;6;1;2;2;6;-;6;2;2;1;2;-;2;6;2;2;6;2;2;2;6;4;5;3;4;2;2;6;-;6;2;2;2;4;-;4;2;2;2;2;"/>
  <p:tag name="CHARTSTRINGSTD" val="2 32 1 6 1 12"/>
  <p:tag name="CHARTSTRINGREV" val="12 1 6 1 32 2"/>
  <p:tag name="CHARTSTRINGSTDPER" val="0,037037037037037 0,592592592592593 0,0185185185185185 0,111111111111111 0,0185185185185185 0,222222222222222"/>
  <p:tag name="CHARTSTRINGREVPER" val="0,222222222222222 0,0185185185185185 0,111111111111111 0,0185185185185185 0,592592592592593 0,037037037037037"/>
  <p:tag name="ANONYMOUSTEMP" val="False"/>
  <p:tag name="VALUES" val="Incorrect|smicln|Correct|smicln|Incorrect|smicln|Incorrect|smicln|Incorrect|smicln|Incorrect"/>
  <p:tag name="TYPE" val="MultiChoiceSlide"/>
  <p:tag name="LIVECHARTING" val="False"/>
  <p:tag name="TPQUESTIONXML" val="﻿&lt;?xml version=&quot;1.0&quot; encoding=&quot;utf-8&quot;?&gt;&#10;&lt;questionlist&gt;&#10;    &lt;properties&gt;&#10;        &lt;guid&gt;725EAB03D2CF41498BEF4677EC06BEBC&lt;/guid&gt;&#10;        &lt;description /&gt;&#10;        &lt;date&gt;5/2/2016 1:25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7033582415A49AD9006950025653E09&lt;/guid&gt;&#10;            &lt;repollguid&gt;17AA68620D264663BCEC6693A78E8837&lt;/repollguid&gt;&#10;            &lt;sourceid&gt;23F828814F264ED690A3A4BA69E8472C&lt;/sourceid&gt;&#10;            &lt;questiontext&gt;Mis on t1.getState() väärtu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69EA2CC3F3CE4236A08AA4C6B971DF60&lt;/guid&gt;&#10;                    &lt;answertext&gt;NEW&lt;/answertext&gt;&#10;                    &lt;valuetype&gt;-1&lt;/valuetype&gt;&#10;                &lt;/answer&gt;&#10;                &lt;answer&gt;&#10;                    &lt;guid&gt;2671056287084DC68759FC24115BC41C&lt;/guid&gt;&#10;                    &lt;answertext&gt;RUNNABLE&lt;/answertext&gt;&#10;                    &lt;valuetype&gt;1&lt;/valuetype&gt;&#10;                &lt;/answer&gt;&#10;                &lt;answer&gt;&#10;                    &lt;guid&gt;0124F6211EC7454D91C90612CFDF14FB&lt;/guid&gt;&#10;                    &lt;answertext&gt;BLOCKED&lt;/answertext&gt;&#10;                    &lt;valuetype&gt;-1&lt;/valuetype&gt;&#10;                &lt;/answer&gt;&#10;                &lt;answer&gt;&#10;                    &lt;guid&gt;8EA600902C0A49C9BCF1ABFCA5A2CC6B&lt;/guid&gt;&#10;                    &lt;answertext&gt;WAITING&lt;/answertext&gt;&#10;                    &lt;valuetype&gt;-1&lt;/valuetype&gt;&#10;                &lt;/answer&gt;&#10;                &lt;answer&gt;&#10;                    &lt;guid&gt;4A349D80468F43C791D4813946A68A08&lt;/guid&gt;&#10;                    &lt;answertext&gt;TIMED_WAITING&lt;/answertext&gt;&#10;                    &lt;valuetype&gt;-1&lt;/valuetype&gt;&#10;                &lt;/answer&gt;&#10;                &lt;answer&gt;&#10;                    &lt;guid&gt;C9813B64675E4F06BA0F7DF1A0F28669&lt;/guid&gt;&#10;                    &lt;answertext&gt;TERMINATE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on t1.getState() väärtus?[;crlf;]46[;]67[;]46[;]False[;]42[;][;crlf;]2,26086956521739[;]2[;]0,895272186172783[;]0,801512287334594[;crlf;]0[;]-1[;]NEW1[;]NEW[;][;crlf;]42[;]1[;]RUNNABLE2[;]RUNNABLE[;][;crlf;]0[;]-1[;]BLOCKED3[;]BLOCKED[;][;crlf;]2[;]-1[;]WAITING4[;]WAITING[;][;crlf;]0[;]-1[;]TIMED_WAITING5[;]TIMED_WAITING[;][;crlf;]2[;]-1[;]TERMINATED6[;]TERMINATED[;]"/>
  <p:tag name="HASRESULTS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3"/>
  <p:tag name="FONTSIZE" val="28"/>
  <p:tag name="BULLETTYPE" val="ppBulletArabicPeriod"/>
  <p:tag name="ANSWERTEXT" val="NEW&#10;RUNNABLE&#10;BLOCKED&#10;WAITING&#10;TIMED_WAITING&#10;TERMINATED"/>
  <p:tag name="ZEROBASED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22409</TotalTime>
  <Words>1795</Words>
  <Application>Microsoft Office PowerPoint</Application>
  <PresentationFormat>Ekraaniseanss (4:3)</PresentationFormat>
  <Paragraphs>548</Paragraphs>
  <Slides>74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74</vt:i4>
      </vt:variant>
    </vt:vector>
  </HeadingPairs>
  <TitlesOfParts>
    <vt:vector size="79" baseType="lpstr">
      <vt:lpstr>Calibri</vt:lpstr>
      <vt:lpstr>Consolas</vt:lpstr>
      <vt:lpstr>Arial</vt:lpstr>
      <vt:lpstr>Courier New</vt:lpstr>
      <vt:lpstr>Tarkvarakomplekti Office kujundus</vt:lpstr>
      <vt:lpstr>Objektorienteeritud programmeerimine</vt:lpstr>
      <vt:lpstr>Eelmisel nädalal</vt:lpstr>
      <vt:lpstr>Umbes mitu tundi tegelesite eelmisel nädalal selle ainega (loeng+praktikum+iseseisvalt)? </vt:lpstr>
      <vt:lpstr>Kuivõrd olete selle ainega graafikus? </vt:lpstr>
      <vt:lpstr>Täna</vt:lpstr>
      <vt:lpstr>Metamärgid</vt:lpstr>
      <vt:lpstr>&lt;? extends A&gt;</vt:lpstr>
      <vt:lpstr>&lt;T extends Comparable&lt;T&gt;&gt;</vt:lpstr>
      <vt:lpstr>&lt;?&gt; - tundmatu tüüp</vt:lpstr>
      <vt:lpstr>&lt;? super A&gt; </vt:lpstr>
      <vt:lpstr>Romb (ingl k diamond)</vt:lpstr>
      <vt:lpstr>Milliste valikute puhul järgnev kood kompileerub, kui need (ühe kaupa) lisada //rida1 asemele?</vt:lpstr>
      <vt:lpstr>Iterable, Iterator</vt:lpstr>
      <vt:lpstr>Iterable, Iterator</vt:lpstr>
      <vt:lpstr>Iterable, Iterator</vt:lpstr>
      <vt:lpstr>PowerPointi esitlus</vt:lpstr>
      <vt:lpstr>Mis ilmub ekraanile?</vt:lpstr>
      <vt:lpstr>Mis ilmub ekraanile?</vt:lpstr>
      <vt:lpstr>Järjestamine</vt:lpstr>
      <vt:lpstr>Liidesed Comparator, Comparable</vt:lpstr>
      <vt:lpstr>Comparator</vt:lpstr>
      <vt:lpstr>Comparator</vt:lpstr>
      <vt:lpstr>Comparator (v2)</vt:lpstr>
      <vt:lpstr>Mis ilmub ekraanile?</vt:lpstr>
      <vt:lpstr>Lõim?</vt:lpstr>
      <vt:lpstr>Lõimed</vt:lpstr>
      <vt:lpstr>Teha mitut tegevust korraga!?</vt:lpstr>
      <vt:lpstr>Multitegumtöötlus (multitasking) ja lõimtöötlus (multithreading)</vt:lpstr>
      <vt:lpstr>Lõimed ja protsessid</vt:lpstr>
      <vt:lpstr>Miks lõimed head?</vt:lpstr>
      <vt:lpstr>Ressursside kasutamine</vt:lpstr>
      <vt:lpstr>Javas</vt:lpstr>
      <vt:lpstr>1. moodus</vt:lpstr>
      <vt:lpstr>1. moodus</vt:lpstr>
      <vt:lpstr>Katsetame</vt:lpstr>
      <vt:lpstr>start()</vt:lpstr>
      <vt:lpstr>Lõimerühmad</vt:lpstr>
      <vt:lpstr>Taustal</vt:lpstr>
      <vt:lpstr>Mis väljastatakse ekraanile?</vt:lpstr>
      <vt:lpstr>Millised võivad ekraanile ilmuda?</vt:lpstr>
      <vt:lpstr>Millised võivad ekraanile ilmuda?</vt:lpstr>
      <vt:lpstr>start() või run()</vt:lpstr>
      <vt:lpstr>2. moodus lõimede tegemiseks</vt:lpstr>
      <vt:lpstr>2. moodus</vt:lpstr>
      <vt:lpstr>Mooduste võrdlemine</vt:lpstr>
      <vt:lpstr>Klass Thread</vt:lpstr>
      <vt:lpstr>Klass Thread</vt:lpstr>
      <vt:lpstr>“Elus”</vt:lpstr>
      <vt:lpstr>Mis on t1.isAlive() väärtus?</vt:lpstr>
      <vt:lpstr>Mis on t1.isAlive() väärtus?</vt:lpstr>
      <vt:lpstr>Mis on t1.isAlive() väärtus?</vt:lpstr>
      <vt:lpstr>Lõime seisundid</vt:lpstr>
      <vt:lpstr>PowerPointi esitlus</vt:lpstr>
      <vt:lpstr>Mis on t1.getState() väärtus?</vt:lpstr>
      <vt:lpstr>Mis on t1.getState() väärtus?</vt:lpstr>
      <vt:lpstr>Millal TERMINATED?</vt:lpstr>
      <vt:lpstr>PowerPointi esitlus</vt:lpstr>
      <vt:lpstr>PowerPointi esitlus</vt:lpstr>
      <vt:lpstr>Ei sekkunud teise lõime tegemistesse (otseselt)</vt:lpstr>
      <vt:lpstr>PowerPointi esitlus</vt:lpstr>
      <vt:lpstr>PowerPointi esitlus</vt:lpstr>
      <vt:lpstr>Mis ilmub ekraanile?</vt:lpstr>
      <vt:lpstr>Mis ilmub ekraanile?</vt:lpstr>
      <vt:lpstr>c = c++</vt:lpstr>
      <vt:lpstr>javap –c Liitmine</vt:lpstr>
      <vt:lpstr>Tahaks kasutada samu andmeid</vt:lpstr>
      <vt:lpstr>Sünkroniseerimine</vt:lpstr>
      <vt:lpstr>Loendur</vt:lpstr>
      <vt:lpstr>Võidujooks (race condition)</vt:lpstr>
      <vt:lpstr>Palju asju veel</vt:lpstr>
      <vt:lpstr>Eksamiülesannetest</vt:lpstr>
      <vt:lpstr>Loengu tempo oli</vt:lpstr>
      <vt:lpstr>Materjal tundus </vt:lpstr>
      <vt:lpstr>Suur tänu osalemast!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Marina Lepp</cp:lastModifiedBy>
  <cp:revision>2046</cp:revision>
  <cp:lastPrinted>2019-05-06T08:30:20Z</cp:lastPrinted>
  <dcterms:created xsi:type="dcterms:W3CDTF">2012-02-16T12:14:12Z</dcterms:created>
  <dcterms:modified xsi:type="dcterms:W3CDTF">2019-05-06T11:33:19Z</dcterms:modified>
</cp:coreProperties>
</file>