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7" r:id="rId2"/>
    <p:sldId id="1092" r:id="rId3"/>
    <p:sldId id="1215" r:id="rId4"/>
    <p:sldId id="1216" r:id="rId5"/>
    <p:sldId id="1158" r:id="rId6"/>
    <p:sldId id="1189" r:id="rId7"/>
    <p:sldId id="1159" r:id="rId8"/>
    <p:sldId id="1238" r:id="rId9"/>
    <p:sldId id="1239" r:id="rId10"/>
    <p:sldId id="1240" r:id="rId11"/>
    <p:sldId id="1224" r:id="rId12"/>
    <p:sldId id="1225" r:id="rId13"/>
    <p:sldId id="1241" r:id="rId14"/>
    <p:sldId id="1166" r:id="rId15"/>
    <p:sldId id="1242" r:id="rId16"/>
    <p:sldId id="1243" r:id="rId17"/>
    <p:sldId id="1244" r:id="rId18"/>
    <p:sldId id="1223" r:id="rId19"/>
    <p:sldId id="1245" r:id="rId20"/>
    <p:sldId id="1246" r:id="rId21"/>
    <p:sldId id="1247" r:id="rId22"/>
    <p:sldId id="1248" r:id="rId23"/>
    <p:sldId id="1249" r:id="rId24"/>
    <p:sldId id="1226" r:id="rId25"/>
    <p:sldId id="1227" r:id="rId26"/>
    <p:sldId id="1229" r:id="rId27"/>
    <p:sldId id="1230" r:id="rId28"/>
    <p:sldId id="1231" r:id="rId29"/>
    <p:sldId id="1252" r:id="rId30"/>
    <p:sldId id="1253" r:id="rId31"/>
    <p:sldId id="1254" r:id="rId32"/>
    <p:sldId id="1169" r:id="rId33"/>
    <p:sldId id="1208" r:id="rId34"/>
    <p:sldId id="1232" r:id="rId35"/>
    <p:sldId id="1233" r:id="rId36"/>
    <p:sldId id="1234" r:id="rId37"/>
    <p:sldId id="1235" r:id="rId38"/>
    <p:sldId id="1236" r:id="rId39"/>
    <p:sldId id="1251" r:id="rId40"/>
    <p:sldId id="1250" r:id="rId41"/>
    <p:sldId id="1171" r:id="rId42"/>
    <p:sldId id="1172" r:id="rId43"/>
    <p:sldId id="1173" r:id="rId44"/>
    <p:sldId id="1174" r:id="rId45"/>
    <p:sldId id="1211" r:id="rId46"/>
    <p:sldId id="1176" r:id="rId47"/>
    <p:sldId id="1177" r:id="rId48"/>
    <p:sldId id="1178" r:id="rId49"/>
    <p:sldId id="1179" r:id="rId50"/>
    <p:sldId id="1180" r:id="rId51"/>
    <p:sldId id="1181" r:id="rId52"/>
    <p:sldId id="1182" r:id="rId53"/>
    <p:sldId id="1183" r:id="rId54"/>
    <p:sldId id="1184" r:id="rId55"/>
    <p:sldId id="1185" r:id="rId56"/>
    <p:sldId id="1209" r:id="rId57"/>
    <p:sldId id="1210" r:id="rId58"/>
    <p:sldId id="1192" r:id="rId59"/>
    <p:sldId id="1193" r:id="rId60"/>
    <p:sldId id="1194" r:id="rId61"/>
    <p:sldId id="1195" r:id="rId62"/>
    <p:sldId id="1196" r:id="rId63"/>
    <p:sldId id="1197" r:id="rId64"/>
    <p:sldId id="1198" r:id="rId65"/>
    <p:sldId id="1237" r:id="rId66"/>
    <p:sldId id="1199" r:id="rId67"/>
    <p:sldId id="1200" r:id="rId68"/>
    <p:sldId id="1202" r:id="rId69"/>
    <p:sldId id="1214" r:id="rId70"/>
    <p:sldId id="1212" r:id="rId71"/>
    <p:sldId id="1217" r:id="rId72"/>
    <p:sldId id="1218" r:id="rId73"/>
    <p:sldId id="591" r:id="rId74"/>
  </p:sldIdLst>
  <p:sldSz cx="9144000" cy="6858000" type="screen4x3"/>
  <p:notesSz cx="6669088" cy="9753600"/>
  <p:custDataLst>
    <p:tags r:id="rId77"/>
  </p:custDataLst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4" autoAdjust="0"/>
    <p:restoredTop sz="94660"/>
  </p:normalViewPr>
  <p:slideViewPr>
    <p:cSldViewPr>
      <p:cViewPr varScale="1">
        <p:scale>
          <a:sx n="110" d="100"/>
          <a:sy n="110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EC9D701A-6105-4CB8-87BE-EF516143980F}" type="datetimeFigureOut">
              <a:rPr lang="et-EE" smtClean="0"/>
              <a:t>13.05.2019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012A8B75-B532-4B34-A5E0-389DC2BEFF9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2231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768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3FCDBB3B-BA69-45B4-AD19-C0754C04E29C}" type="datetimeFigureOut">
              <a:rPr lang="et-EE" smtClean="0"/>
              <a:pPr/>
              <a:t>13.05.2019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1838"/>
            <a:ext cx="4878388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66909" y="4632961"/>
            <a:ext cx="5335270" cy="4389120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1" y="9264227"/>
            <a:ext cx="2889938" cy="48768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B50B6BAB-3031-4B6F-8449-997434C0FA7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3928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77F0A-8638-402A-8E28-6B99E6CE0DE6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188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CFD5-629F-4540-B413-2D57C302CE57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260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0C154-AF94-4E48-8087-1731396E35CE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58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2A1-EAC9-459A-BACF-BB5D1C539DAB}" type="datetime1">
              <a:rPr lang="et-EE" smtClean="0"/>
              <a:pPr/>
              <a:t>13.05.2019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9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0A16-0D4A-4B51-8193-345BEDFD222C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487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9CA4-D2B8-49E4-8D7A-9278E3D4290D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4462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6222-1CFE-44C4-870B-7E18E7F922BD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809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46C8-53A0-410B-B7B2-3DC5B20C1652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274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8BE6-AFF5-4DAF-8FE3-24217CE69B0B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256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9053-8B55-478B-BEFE-4A50BC3AC2BD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977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01E-894B-4F49-B5D6-AF84AA0DD770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2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2E63-29D3-44CC-AFE1-22C79C8D6F75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946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B82C-60DD-4D9D-A1D9-B0D26A0F2BE0}" type="datetime1">
              <a:rPr lang="et-EE" smtClean="0"/>
              <a:pPr/>
              <a:t>13.05.2019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A1C0-A11B-4B08-812A-35318C2189C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064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essential/concurrency/sync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9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en/java/javase/11/docs/api/java.base/java/util/concurrent/BlockingQueue.html" TargetMode="Externa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en/java/javase/11/docs/api/java.base/java/math/BigDecimal.html" TargetMode="Externa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i18n/index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iso639-2/php/English_list.php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0.xml"/><Relationship Id="rId6" Type="http://schemas.openxmlformats.org/officeDocument/2006/relationships/hyperlink" Target="https://docs.oracle.com/en/java/javase/11/docs/api/java.base/java/util/Locale.html" TargetMode="External"/><Relationship Id="rId5" Type="http://schemas.openxmlformats.org/officeDocument/2006/relationships/hyperlink" Target="http://en.wikipedia.org/wiki/ISO_3166-1_alpha-2" TargetMode="External"/><Relationship Id="rId4" Type="http://schemas.openxmlformats.org/officeDocument/2006/relationships/hyperlink" Target="http://unicode.org/iso15924/iso15924-codes.html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11/docs/api/java.base/java/util/ResourceBundle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11/docs/api/java.base/java/net/InetAddress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ut.ee/2019/OOP/spring/Main/Ruhm2" TargetMode="External"/><Relationship Id="rId2" Type="http://schemas.openxmlformats.org/officeDocument/2006/relationships/hyperlink" Target="https://courses.cs.ut.ee/2019/OOP/spring/Main/Lopusirge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ourses.cs.ut.ee/2019/OOP/spring/Main/KTAnaluus2" TargetMode="External"/><Relationship Id="rId4" Type="http://schemas.openxmlformats.org/officeDocument/2006/relationships/hyperlink" Target="https://courses.cs.ut.ee/2019/OOP/spring/Main/RuhmEsitlus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9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11/docs/api/java.base/java/net/URL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0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jfx.io/javadoc/11/javafx.web/javafx/scene/web/WebView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3.xml"/><Relationship Id="rId4" Type="http://schemas.openxmlformats.org/officeDocument/2006/relationships/hyperlink" Target="https://openjfx.io/javadoc/11/javafx.web/javafx/scene/web/WebEngine.html" TargetMode="Externa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en/java/javase/11/docs/api/java.base/java/lang/Thread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hyperlink" Target="https://docs.oracle.com/en/java/javase/11/docs/api/java.base/java/lang/Runnabl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Objektorienteeritud programmeerimine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772400" cy="2971800"/>
          </a:xfrm>
        </p:spPr>
        <p:txBody>
          <a:bodyPr>
            <a:normAutofit/>
          </a:bodyPr>
          <a:lstStyle/>
          <a:p>
            <a:endParaRPr lang="et-EE" dirty="0" smtClean="0"/>
          </a:p>
          <a:p>
            <a:r>
              <a:rPr lang="et-EE" dirty="0" smtClean="0"/>
              <a:t>14. loeng, 13. mai</a:t>
            </a:r>
          </a:p>
          <a:p>
            <a:endParaRPr lang="et-EE" dirty="0" smtClean="0"/>
          </a:p>
          <a:p>
            <a:r>
              <a:rPr lang="et-EE" dirty="0" smtClean="0"/>
              <a:t>Marina Lepp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FD1-92FE-4E87-A46D-1B655492E96F}" type="slidenum">
              <a:rPr lang="et-EE" smtClean="0"/>
              <a:pPr/>
              <a:t>1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3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6856" y="160576"/>
            <a:ext cx="8229600" cy="850106"/>
          </a:xfrm>
        </p:spPr>
        <p:txBody>
          <a:bodyPr/>
          <a:lstStyle/>
          <a:p>
            <a:r>
              <a:rPr lang="et-EE" dirty="0" smtClean="0"/>
              <a:t>2. moodus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istkülik 5"/>
          <p:cNvSpPr/>
          <p:nvPr/>
        </p:nvSpPr>
        <p:spPr>
          <a:xfrm>
            <a:off x="395536" y="5661248"/>
            <a:ext cx="82809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1; 2; 3; 20; 21; 22; 23; 24; 25; 26; 27; 28; 50; 51; 52; 53; 54; 55; 56; 29; 4; 57; 30; 58; 59; 60; 5; 6; 7; 8; 9; 10; </a:t>
            </a:r>
            <a:endParaRPr lang="en-US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1079" y="1021883"/>
            <a:ext cx="7337265" cy="44935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TestPrindiArvud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r1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PrindiArvud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r2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PrindiArvud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r3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PrindiArvud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t1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(r1);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t2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(r2);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t3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(r3);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t1.start();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t2.start();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t3.start();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3734" y="116632"/>
            <a:ext cx="8229600" cy="864096"/>
          </a:xfrm>
        </p:spPr>
        <p:txBody>
          <a:bodyPr/>
          <a:lstStyle/>
          <a:p>
            <a:r>
              <a:rPr lang="et-EE" dirty="0" smtClean="0"/>
              <a:t>Prioriteedid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51520" y="1133958"/>
            <a:ext cx="8640960" cy="5463393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 smtClean="0"/>
              <a:t>Igal</a:t>
            </a:r>
            <a:r>
              <a:rPr lang="fi-FI" dirty="0" smtClean="0"/>
              <a:t> </a:t>
            </a:r>
            <a:r>
              <a:rPr lang="fi-FI" dirty="0" err="1" smtClean="0"/>
              <a:t>lõimel</a:t>
            </a:r>
            <a:r>
              <a:rPr lang="fi-FI" dirty="0" smtClean="0"/>
              <a:t> on </a:t>
            </a:r>
            <a:r>
              <a:rPr lang="fi-FI" dirty="0" err="1" smtClean="0"/>
              <a:t>prioriteet</a:t>
            </a:r>
            <a:r>
              <a:rPr lang="fi-FI" dirty="0" smtClean="0"/>
              <a:t> –</a:t>
            </a:r>
            <a:r>
              <a:rPr lang="et-EE" dirty="0" smtClean="0"/>
              <a:t> </a:t>
            </a:r>
            <a:r>
              <a:rPr lang="fi-FI" dirty="0" err="1" smtClean="0"/>
              <a:t>täisarv</a:t>
            </a:r>
            <a:r>
              <a:rPr lang="fi-FI" dirty="0" smtClean="0"/>
              <a:t> 1 kuni10</a:t>
            </a:r>
            <a:endParaRPr lang="en-US" dirty="0" smtClean="0"/>
          </a:p>
          <a:p>
            <a:r>
              <a:rPr lang="en-US" dirty="0" err="1" smtClean="0"/>
              <a:t>Kõrgema</a:t>
            </a:r>
            <a:r>
              <a:rPr lang="en-US" dirty="0" smtClean="0"/>
              <a:t> </a:t>
            </a:r>
            <a:r>
              <a:rPr lang="en-US" dirty="0" err="1" smtClean="0"/>
              <a:t>prioriteediga</a:t>
            </a:r>
            <a:r>
              <a:rPr lang="en-US" dirty="0" smtClean="0"/>
              <a:t> </a:t>
            </a:r>
            <a:r>
              <a:rPr lang="en-US" dirty="0" err="1" smtClean="0"/>
              <a:t>lõimedel</a:t>
            </a:r>
            <a:r>
              <a:rPr lang="en-US" dirty="0" smtClean="0"/>
              <a:t> on </a:t>
            </a:r>
            <a:r>
              <a:rPr lang="en-US" dirty="0" err="1" smtClean="0"/>
              <a:t>eelis</a:t>
            </a:r>
            <a:r>
              <a:rPr lang="en-US" dirty="0" smtClean="0"/>
              <a:t> </a:t>
            </a:r>
            <a:r>
              <a:rPr lang="en-US" dirty="0" err="1" smtClean="0"/>
              <a:t>madalama</a:t>
            </a:r>
            <a:r>
              <a:rPr lang="en-US" dirty="0" smtClean="0"/>
              <a:t> </a:t>
            </a:r>
            <a:r>
              <a:rPr lang="en-US" dirty="0" err="1" smtClean="0"/>
              <a:t>prioriteediga</a:t>
            </a:r>
            <a:r>
              <a:rPr lang="en-US" dirty="0" smtClean="0"/>
              <a:t> </a:t>
            </a:r>
            <a:r>
              <a:rPr lang="en-US" dirty="0" err="1" smtClean="0"/>
              <a:t>lõimede</a:t>
            </a:r>
            <a:r>
              <a:rPr lang="en-US" dirty="0" smtClean="0"/>
              <a:t> </a:t>
            </a:r>
            <a:r>
              <a:rPr lang="en-US" dirty="0" err="1" smtClean="0"/>
              <a:t>ees</a:t>
            </a:r>
            <a:endParaRPr lang="en-US" dirty="0" smtClean="0"/>
          </a:p>
          <a:p>
            <a:r>
              <a:rPr lang="en-US" dirty="0" err="1" smtClean="0"/>
              <a:t>Vaikimisi</a:t>
            </a:r>
            <a:r>
              <a:rPr lang="en-US" dirty="0" smtClean="0"/>
              <a:t> </a:t>
            </a:r>
            <a:r>
              <a:rPr lang="en-US" dirty="0" err="1" smtClean="0"/>
              <a:t>prioriteet</a:t>
            </a:r>
            <a:r>
              <a:rPr lang="en-US" dirty="0" smtClean="0"/>
              <a:t> on 5</a:t>
            </a:r>
          </a:p>
          <a:p>
            <a:r>
              <a:rPr lang="en-US" dirty="0" err="1" smtClean="0"/>
              <a:t>Meetodid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setPriority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t-EE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getPriority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dirty="0" err="1" smtClean="0"/>
              <a:t>Konstandid</a:t>
            </a:r>
            <a:endParaRPr lang="et-EE" dirty="0" smtClean="0"/>
          </a:p>
          <a:p>
            <a:pPr lvl="1"/>
            <a:r>
              <a:rPr lang="en-US" dirty="0" smtClean="0"/>
              <a:t>MAX_PRIORITY</a:t>
            </a:r>
            <a:endParaRPr lang="et-EE" dirty="0" smtClean="0"/>
          </a:p>
          <a:p>
            <a:pPr lvl="1"/>
            <a:r>
              <a:rPr lang="en-US" dirty="0" smtClean="0"/>
              <a:t>MIN_PRIORITY</a:t>
            </a:r>
            <a:endParaRPr lang="et-EE" dirty="0" smtClean="0"/>
          </a:p>
          <a:p>
            <a:pPr lvl="1"/>
            <a:r>
              <a:rPr lang="en-US" dirty="0" smtClean="0"/>
              <a:t>NORM_PRIORITY</a:t>
            </a:r>
          </a:p>
          <a:p>
            <a:endParaRPr lang="en-US" dirty="0" smtClean="0"/>
          </a:p>
          <a:p>
            <a:r>
              <a:rPr lang="en-US" dirty="0" err="1" smtClean="0"/>
              <a:t>Lõimede</a:t>
            </a:r>
            <a:r>
              <a:rPr lang="en-US" dirty="0" smtClean="0"/>
              <a:t> </a:t>
            </a:r>
            <a:r>
              <a:rPr lang="en-US" dirty="0" err="1" smtClean="0"/>
              <a:t>juhtimise</a:t>
            </a:r>
            <a:r>
              <a:rPr lang="en-US" dirty="0" smtClean="0"/>
              <a:t> </a:t>
            </a:r>
            <a:r>
              <a:rPr lang="en-US" dirty="0" err="1" smtClean="0"/>
              <a:t>konkreetne</a:t>
            </a:r>
            <a:r>
              <a:rPr lang="en-US" dirty="0" smtClean="0"/>
              <a:t> </a:t>
            </a:r>
            <a:r>
              <a:rPr lang="en-US" dirty="0" err="1" smtClean="0"/>
              <a:t>strateegia</a:t>
            </a:r>
            <a:r>
              <a:rPr lang="en-US" dirty="0" smtClean="0"/>
              <a:t> on</a:t>
            </a:r>
            <a:r>
              <a:rPr lang="et-EE" dirty="0" smtClean="0"/>
              <a:t> </a:t>
            </a:r>
            <a:r>
              <a:rPr lang="en-US" dirty="0" err="1" smtClean="0"/>
              <a:t>platvormist</a:t>
            </a:r>
            <a:r>
              <a:rPr lang="et-EE" dirty="0" smtClean="0"/>
              <a:t> </a:t>
            </a:r>
            <a:r>
              <a:rPr lang="en-US" dirty="0" err="1" smtClean="0"/>
              <a:t>sõltuv</a:t>
            </a:r>
            <a:endParaRPr lang="en-US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87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1247" y="84449"/>
            <a:ext cx="8229600" cy="831913"/>
          </a:xfrm>
        </p:spPr>
        <p:txBody>
          <a:bodyPr>
            <a:noAutofit/>
          </a:bodyPr>
          <a:lstStyle/>
          <a:p>
            <a:r>
              <a:rPr lang="et-EE" sz="3200" dirty="0" smtClean="0"/>
              <a:t>Millised võivad ekraanile ilmuda?</a:t>
            </a:r>
            <a:endParaRPr lang="en-US" sz="3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419920" y="4005064"/>
            <a:ext cx="2295748" cy="258271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6388" y="1092561"/>
            <a:ext cx="2027584" cy="187220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ABAB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12AB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A12B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BA12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A1B2</a:t>
            </a:r>
            <a:endParaRPr lang="en-US" sz="2800" dirty="0"/>
          </a:p>
        </p:txBody>
      </p:sp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 rot="10800000">
            <a:off x="6494430" y="1652505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150330" y="825592"/>
            <a:ext cx="5756704" cy="590931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Lõim1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"A"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"B"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Lõim2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"1"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"2"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AB12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Lõim1 l1 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Lõim1();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Lõim2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l2 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Lõim2();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l2.setPriority(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l1.start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l2.start();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49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t-EE" dirty="0" smtClean="0"/>
              <a:t>Tahaks kasutada samu andmeid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23528" y="1340767"/>
            <a:ext cx="8496944" cy="5380707"/>
          </a:xfrm>
        </p:spPr>
        <p:txBody>
          <a:bodyPr>
            <a:normAutofit/>
          </a:bodyPr>
          <a:lstStyle/>
          <a:p>
            <a:r>
              <a:rPr lang="et-EE" dirty="0" smtClean="0"/>
              <a:t>Mured</a:t>
            </a:r>
          </a:p>
          <a:p>
            <a:pPr lvl="1"/>
            <a:r>
              <a:rPr lang="et-EE" dirty="0" smtClean="0"/>
              <a:t>lõimede vastastikune mõju (</a:t>
            </a:r>
            <a:r>
              <a:rPr lang="en-US" i="1" dirty="0" smtClean="0"/>
              <a:t>thread interference</a:t>
            </a:r>
            <a:r>
              <a:rPr lang="et-EE" dirty="0" smtClean="0"/>
              <a:t>)</a:t>
            </a:r>
            <a:r>
              <a:rPr lang="en-US" dirty="0" smtClean="0"/>
              <a:t> </a:t>
            </a:r>
            <a:endParaRPr lang="et-EE" dirty="0" smtClean="0"/>
          </a:p>
          <a:p>
            <a:pPr lvl="2"/>
            <a:r>
              <a:rPr lang="et-EE" dirty="0" smtClean="0"/>
              <a:t>ka üks direktiiv võib JVM mõttes olla mitmesammuline</a:t>
            </a:r>
          </a:p>
          <a:p>
            <a:pPr lvl="3"/>
            <a:r>
              <a:rPr lang="et-EE" dirty="0" smtClean="0"/>
              <a:t>näiteks </a:t>
            </a: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c++ </a:t>
            </a:r>
            <a:r>
              <a:rPr lang="et-EE" dirty="0" smtClean="0"/>
              <a:t>korral 3 sammu</a:t>
            </a:r>
          </a:p>
          <a:p>
            <a:pPr lvl="3"/>
            <a:r>
              <a:rPr lang="et-EE" dirty="0"/>
              <a:t>k</a:t>
            </a:r>
            <a:r>
              <a:rPr lang="et-EE" dirty="0" smtClean="0"/>
              <a:t>ui teine lõim teeb </a:t>
            </a: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c--</a:t>
            </a:r>
            <a:r>
              <a:rPr lang="et-EE" dirty="0" smtClean="0"/>
              <a:t> </a:t>
            </a:r>
          </a:p>
          <a:p>
            <a:pPr lvl="1"/>
            <a:r>
              <a:rPr lang="et-EE" dirty="0" smtClean="0"/>
              <a:t>mälu terviklikkus (</a:t>
            </a:r>
            <a:r>
              <a:rPr lang="en-US" i="1" dirty="0" smtClean="0"/>
              <a:t>memory consistency</a:t>
            </a:r>
            <a:r>
              <a:rPr lang="et-EE" dirty="0" smtClean="0"/>
              <a:t>)</a:t>
            </a:r>
          </a:p>
          <a:p>
            <a:pPr lvl="2"/>
            <a:r>
              <a:rPr lang="et-EE" dirty="0" smtClean="0"/>
              <a:t>kui erinevate lõimede “arusaam” andmetest ei ole sama</a:t>
            </a:r>
          </a:p>
          <a:p>
            <a:pPr lvl="2"/>
            <a:r>
              <a:rPr lang="et-EE" dirty="0" smtClean="0"/>
              <a:t>juhtub-varem seos (</a:t>
            </a:r>
            <a:r>
              <a:rPr lang="et-EE" i="1" dirty="0" err="1" smtClean="0"/>
              <a:t>happens-before</a:t>
            </a:r>
            <a:r>
              <a:rPr lang="et-EE" dirty="0" smtClean="0"/>
              <a:t>)</a:t>
            </a:r>
          </a:p>
          <a:p>
            <a:r>
              <a:rPr lang="et-EE" dirty="0" smtClean="0"/>
              <a:t>Lahenduseks on sünkroniseerimine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istkülik 4"/>
          <p:cNvSpPr/>
          <p:nvPr/>
        </p:nvSpPr>
        <p:spPr>
          <a:xfrm>
            <a:off x="323528" y="6308777"/>
            <a:ext cx="7787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000" dirty="0">
                <a:hlinkClick r:id="rId3"/>
              </a:rPr>
              <a:t>https://</a:t>
            </a:r>
            <a:r>
              <a:rPr lang="et-EE" sz="2000" dirty="0" smtClean="0">
                <a:hlinkClick r:id="rId3"/>
              </a:rPr>
              <a:t>docs.oracle.com/javase/tutorial/essential/concurrency/sync.html</a:t>
            </a:r>
            <a:endParaRPr lang="et-EE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9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</a:t>
            </a:r>
            <a:r>
              <a:rPr lang="en-US" dirty="0" err="1" smtClean="0"/>
              <a:t>ünkroniseerimine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t-EE" dirty="0" err="1" smtClean="0"/>
              <a:t>A</a:t>
            </a:r>
            <a:r>
              <a:rPr lang="en-US" dirty="0" err="1" smtClean="0"/>
              <a:t>nda</a:t>
            </a:r>
            <a:r>
              <a:rPr lang="en-US" dirty="0" smtClean="0"/>
              <a:t> </a:t>
            </a:r>
            <a:r>
              <a:rPr lang="en-US" dirty="0" err="1" smtClean="0"/>
              <a:t>ühele</a:t>
            </a:r>
            <a:r>
              <a:rPr lang="en-US" dirty="0" smtClean="0"/>
              <a:t> </a:t>
            </a:r>
            <a:r>
              <a:rPr lang="en-US" dirty="0" err="1" smtClean="0"/>
              <a:t>lõimele</a:t>
            </a:r>
            <a:r>
              <a:rPr lang="en-US" dirty="0" smtClean="0"/>
              <a:t> </a:t>
            </a:r>
            <a:r>
              <a:rPr lang="en-US" dirty="0" err="1" smtClean="0"/>
              <a:t>juurdepääs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blokeerida</a:t>
            </a:r>
            <a:r>
              <a:rPr lang="en-US" dirty="0" smtClean="0"/>
              <a:t> </a:t>
            </a:r>
            <a:r>
              <a:rPr lang="en-US" dirty="0" err="1" smtClean="0"/>
              <a:t>samal</a:t>
            </a:r>
            <a:r>
              <a:rPr lang="en-US" dirty="0" smtClean="0"/>
              <a:t> </a:t>
            </a:r>
            <a:r>
              <a:rPr lang="en-US" dirty="0" err="1" smtClean="0"/>
              <a:t>ajal</a:t>
            </a:r>
            <a:r>
              <a:rPr lang="en-US" dirty="0" smtClean="0"/>
              <a:t> </a:t>
            </a:r>
            <a:r>
              <a:rPr lang="en-US" dirty="0" err="1" smtClean="0"/>
              <a:t>teisi</a:t>
            </a:r>
            <a:endParaRPr lang="et-EE" dirty="0" smtClean="0"/>
          </a:p>
          <a:p>
            <a:r>
              <a:rPr lang="et-EE" dirty="0" smtClean="0"/>
              <a:t>“Lukustada” ühe lõime jaoks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86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t-EE" dirty="0" smtClean="0"/>
              <a:t>Ei sünkroniseeri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1369939"/>
            <a:ext cx="7337265" cy="483209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helista(String jutt)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//helistamise algus</a:t>
            </a:r>
            <a:b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"["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jutt);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Thread.</a:t>
            </a:r>
            <a:r>
              <a:rPr kumimoji="0" lang="et-EE" altLang="et-EE" sz="2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sleep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1000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InterruptedException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"Katkestatud"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throw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RuntimeException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"]"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//helistamise lõpp</a:t>
            </a:r>
            <a:b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85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t-EE" dirty="0" smtClean="0"/>
              <a:t>Ei sünkroniseeri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1258672"/>
            <a:ext cx="7492757" cy="517064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implements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jutt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t-EE" altLang="et-EE" sz="22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Helistaja(Helistamine h, String s)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h;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jutt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s;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sz="22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lang="et-EE" altLang="et-EE" sz="22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.start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.helista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jutt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2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t-EE" dirty="0" smtClean="0"/>
              <a:t>Ei sünkroniseeri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istkülik 5"/>
          <p:cNvSpPr/>
          <p:nvPr/>
        </p:nvSpPr>
        <p:spPr>
          <a:xfrm>
            <a:off x="3275856" y="4653136"/>
            <a:ext cx="468052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[Teine[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Esimene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Kolmas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353464"/>
            <a:ext cx="8270213" cy="280076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TestHelistamine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Helistamine h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Helistaja ob1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Helistaja(h,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"Esimene"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Helistaja ob2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Helistaja(h,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"Teine"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Helistaja ob3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Helistaja(h,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"Kolmas"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84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Sünkroniseerimine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Java koodi </a:t>
            </a:r>
            <a:r>
              <a:rPr lang="fi-FI" dirty="0" err="1" smtClean="0"/>
              <a:t>saab</a:t>
            </a:r>
            <a:r>
              <a:rPr lang="fi-FI" dirty="0" smtClean="0"/>
              <a:t> </a:t>
            </a:r>
            <a:r>
              <a:rPr lang="fi-FI" dirty="0" err="1" smtClean="0"/>
              <a:t>sünkroniseerida</a:t>
            </a:r>
            <a:r>
              <a:rPr lang="fi-FI" dirty="0" smtClean="0"/>
              <a:t> </a:t>
            </a:r>
            <a:r>
              <a:rPr lang="fi-FI" dirty="0" err="1" smtClean="0"/>
              <a:t>kahel</a:t>
            </a:r>
            <a:r>
              <a:rPr lang="fi-FI" dirty="0" smtClean="0"/>
              <a:t> </a:t>
            </a:r>
            <a:r>
              <a:rPr lang="fi-FI" dirty="0" err="1" smtClean="0"/>
              <a:t>viisil</a:t>
            </a:r>
            <a:r>
              <a:rPr lang="fi-FI" dirty="0" smtClean="0"/>
              <a:t>:</a:t>
            </a:r>
            <a:endParaRPr lang="et-EE" dirty="0" smtClean="0"/>
          </a:p>
          <a:p>
            <a:pPr lvl="1"/>
            <a:r>
              <a:rPr lang="en-US" dirty="0" err="1" smtClean="0"/>
              <a:t>meetodi</a:t>
            </a:r>
            <a:r>
              <a:rPr lang="en-US" dirty="0" smtClean="0"/>
              <a:t> </a:t>
            </a:r>
            <a:r>
              <a:rPr lang="en-US" dirty="0" err="1" smtClean="0"/>
              <a:t>sünkroniseerimine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b="1" dirty="0" smtClean="0">
                <a:solidFill>
                  <a:srgbClr val="20209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err="1" smtClean="0">
                <a:solidFill>
                  <a:srgbClr val="202090"/>
                </a:solidFill>
                <a:latin typeface="Courier New" pitchFamily="49" charset="0"/>
                <a:cs typeface="Courier New" pitchFamily="49" charset="0"/>
              </a:rPr>
              <a:t>ynchronized</a:t>
            </a:r>
            <a:r>
              <a:rPr lang="et-EE" b="1" dirty="0" smtClean="0">
                <a:solidFill>
                  <a:srgbClr val="20209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meetod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/>
              <a:t>koodi</a:t>
            </a:r>
            <a:r>
              <a:rPr lang="et-EE" dirty="0" smtClean="0"/>
              <a:t>lõigu</a:t>
            </a:r>
            <a:r>
              <a:rPr lang="en-US" dirty="0" smtClean="0"/>
              <a:t> </a:t>
            </a:r>
            <a:r>
              <a:rPr lang="en-US" dirty="0" err="1" smtClean="0"/>
              <a:t>sünkroniseerimine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b="1" dirty="0" smtClean="0">
                <a:solidFill>
                  <a:srgbClr val="202090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objekt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0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6288" y="1124744"/>
            <a:ext cx="7337265" cy="483209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helista(String jutt)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//helistamise algus</a:t>
            </a:r>
            <a:b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"["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jutt);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Thread.</a:t>
            </a:r>
            <a:r>
              <a:rPr kumimoji="0" lang="et-EE" altLang="et-EE" sz="2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sleep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1000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InterruptedException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"Katkestatud"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throw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RuntimeException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"]"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//helistamise lõpp</a:t>
            </a:r>
            <a:b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6288" y="0"/>
            <a:ext cx="8229600" cy="1143000"/>
          </a:xfrm>
        </p:spPr>
        <p:txBody>
          <a:bodyPr/>
          <a:lstStyle/>
          <a:p>
            <a:r>
              <a:rPr lang="et-EE" dirty="0" smtClean="0"/>
              <a:t>Sünkroniseerime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istkülik 5"/>
          <p:cNvSpPr/>
          <p:nvPr/>
        </p:nvSpPr>
        <p:spPr>
          <a:xfrm>
            <a:off x="3419872" y="5390493"/>
            <a:ext cx="4680520" cy="13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[Teine]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Kolmas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Esimene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irge noolkonnektor 7"/>
          <p:cNvCxnSpPr/>
          <p:nvPr/>
        </p:nvCxnSpPr>
        <p:spPr>
          <a:xfrm>
            <a:off x="107504" y="1700808"/>
            <a:ext cx="1008112" cy="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933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Eelmisel nädalal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25144"/>
          </a:xfrm>
        </p:spPr>
        <p:txBody>
          <a:bodyPr>
            <a:normAutofit/>
          </a:bodyPr>
          <a:lstStyle/>
          <a:p>
            <a:r>
              <a:rPr lang="et-EE" dirty="0"/>
              <a:t>L</a:t>
            </a:r>
            <a:r>
              <a:rPr lang="et-EE" dirty="0" smtClean="0"/>
              <a:t>oeng</a:t>
            </a:r>
          </a:p>
          <a:p>
            <a:pPr lvl="1"/>
            <a:r>
              <a:rPr lang="et-EE" dirty="0" smtClean="0"/>
              <a:t>lõimed</a:t>
            </a:r>
          </a:p>
          <a:p>
            <a:r>
              <a:rPr lang="et-EE" dirty="0" smtClean="0"/>
              <a:t>Lisapraktikum</a:t>
            </a:r>
          </a:p>
          <a:p>
            <a:r>
              <a:rPr lang="et-EE" dirty="0" smtClean="0"/>
              <a:t>Praktikum</a:t>
            </a:r>
          </a:p>
          <a:p>
            <a:pPr lvl="1"/>
            <a:r>
              <a:rPr lang="et-EE" dirty="0" smtClean="0"/>
              <a:t>2. kontrolltöö</a:t>
            </a:r>
          </a:p>
          <a:p>
            <a:endParaRPr lang="et-EE" dirty="0" smtClean="0"/>
          </a:p>
          <a:p>
            <a:r>
              <a:rPr lang="et-EE" dirty="0" smtClean="0"/>
              <a:t>Euroopa päev</a:t>
            </a:r>
          </a:p>
          <a:p>
            <a:r>
              <a:rPr lang="et-EE" dirty="0" err="1" smtClean="0"/>
              <a:t>Emadepäev</a:t>
            </a:r>
            <a:endParaRPr lang="et-EE" dirty="0" smtClean="0"/>
          </a:p>
          <a:p>
            <a:endParaRPr lang="et-EE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4EFD1-92FE-4E87-A46D-1B655492E96F}" type="slidenum">
              <a:rPr lang="et-EE" smtClean="0"/>
              <a:pPr/>
              <a:t>2</a:t>
            </a:fld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19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938485"/>
            <a:ext cx="8114722" cy="550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helista(String jutt)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//helistamise algus</a:t>
            </a:r>
            <a:b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"["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jutt);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Thread.</a:t>
            </a:r>
            <a:r>
              <a:rPr kumimoji="0" lang="et-EE" altLang="et-EE" sz="2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sleep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1000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}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InterruptedException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"Katkestatud"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throw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RuntimeException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"]"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//helistamise lõpp</a:t>
            </a:r>
            <a:b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64517"/>
            <a:ext cx="8229600" cy="873968"/>
          </a:xfrm>
        </p:spPr>
        <p:txBody>
          <a:bodyPr/>
          <a:lstStyle/>
          <a:p>
            <a:r>
              <a:rPr lang="et-EE" dirty="0" smtClean="0"/>
              <a:t>Sünkroniseerime teistmoodi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istkülik 5"/>
          <p:cNvSpPr/>
          <p:nvPr/>
        </p:nvSpPr>
        <p:spPr>
          <a:xfrm>
            <a:off x="3635896" y="5425331"/>
            <a:ext cx="46805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[Teine]</a:t>
            </a:r>
            <a:endParaRPr lang="et-EE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Esimene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Kolmas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cxnSp>
        <p:nvCxnSpPr>
          <p:cNvPr id="8" name="Sirge noolkonnektor 7"/>
          <p:cNvCxnSpPr/>
          <p:nvPr/>
        </p:nvCxnSpPr>
        <p:spPr>
          <a:xfrm>
            <a:off x="342322" y="2204864"/>
            <a:ext cx="1449880" cy="3521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irge noolkonnektor 6"/>
          <p:cNvCxnSpPr/>
          <p:nvPr/>
        </p:nvCxnSpPr>
        <p:spPr>
          <a:xfrm flipH="1" flipV="1">
            <a:off x="2051720" y="5751747"/>
            <a:ext cx="576064" cy="72008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48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21196" y="140276"/>
            <a:ext cx="8229600" cy="850106"/>
          </a:xfrm>
        </p:spPr>
        <p:txBody>
          <a:bodyPr/>
          <a:lstStyle/>
          <a:p>
            <a:r>
              <a:rPr lang="et-EE" dirty="0" smtClean="0"/>
              <a:t>Aga mis juhtus?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3956" y="5431415"/>
            <a:ext cx="8568952" cy="1290060"/>
          </a:xfrm>
        </p:spPr>
        <p:txBody>
          <a:bodyPr>
            <a:normAutofit/>
          </a:bodyPr>
          <a:lstStyle/>
          <a:p>
            <a:pPr lvl="1"/>
            <a:r>
              <a:rPr lang="et-EE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helista</a:t>
            </a:r>
            <a:r>
              <a:rPr lang="et-EE" dirty="0" smtClean="0">
                <a:solidFill>
                  <a:srgbClr val="000000"/>
                </a:solidFill>
              </a:rPr>
              <a:t> on klassi </a:t>
            </a:r>
            <a:r>
              <a:rPr lang="et-EE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Helistamine</a:t>
            </a:r>
            <a:r>
              <a:rPr lang="et-EE" dirty="0" smtClean="0">
                <a:solidFill>
                  <a:srgbClr val="000000"/>
                </a:solidFill>
              </a:rPr>
              <a:t> isendimeetod</a:t>
            </a:r>
          </a:p>
          <a:p>
            <a:pPr lvl="1"/>
            <a:r>
              <a:rPr lang="et-EE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t-EE" dirty="0" smtClean="0">
                <a:solidFill>
                  <a:srgbClr val="000000"/>
                </a:solidFill>
              </a:rPr>
              <a:t> on lukustatud </a:t>
            </a:r>
            <a:r>
              <a:rPr lang="et-EE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ob1</a:t>
            </a:r>
            <a:r>
              <a:rPr lang="et-EE" dirty="0" smtClean="0">
                <a:solidFill>
                  <a:srgbClr val="000000"/>
                </a:solidFill>
              </a:rPr>
              <a:t> lõime jaoks</a:t>
            </a:r>
            <a:endParaRPr lang="et-EE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121363"/>
            <a:ext cx="5756704" cy="64633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 h =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Helistamine();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 ob1 =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Helistaja(h,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"Esimene"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t-EE" altLang="et-E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24452" y="2019834"/>
            <a:ext cx="5630067" cy="258532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Helistaja(Helistamine h, String s)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h;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jutt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s;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.start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.helista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jutt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552" y="4790899"/>
            <a:ext cx="5250155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synchronized void </a:t>
            </a:r>
            <a:r>
              <a:rPr kumimoji="0" lang="et-EE" altLang="et-E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helista(String jutt) {</a:t>
            </a:r>
            <a:endParaRPr kumimoji="0" lang="et-EE" altLang="et-EE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58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/>
          <a:lstStyle/>
          <a:p>
            <a:r>
              <a:rPr lang="et-EE" dirty="0" smtClean="0"/>
              <a:t>Monitor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51520" y="1018077"/>
            <a:ext cx="8568952" cy="5703398"/>
          </a:xfrm>
        </p:spPr>
        <p:txBody>
          <a:bodyPr>
            <a:normAutofit fontScale="77500" lnSpcReduction="20000"/>
          </a:bodyPr>
          <a:lstStyle/>
          <a:p>
            <a:r>
              <a:rPr lang="et-EE" dirty="0" smtClean="0"/>
              <a:t>Sünkroniseerimine on korraldatud monitoride abil</a:t>
            </a:r>
          </a:p>
          <a:p>
            <a:pPr lvl="1"/>
            <a:r>
              <a:rPr lang="et-EE" i="1" dirty="0" smtClean="0"/>
              <a:t>monitor</a:t>
            </a:r>
            <a:r>
              <a:rPr lang="et-EE" dirty="0" smtClean="0"/>
              <a:t>,</a:t>
            </a:r>
            <a:r>
              <a:rPr lang="et-EE" i="1" dirty="0" smtClean="0"/>
              <a:t> </a:t>
            </a:r>
            <a:r>
              <a:rPr lang="en-US" i="1" dirty="0" smtClean="0"/>
              <a:t>intrinsic lock</a:t>
            </a:r>
            <a:r>
              <a:rPr lang="et-EE" dirty="0" smtClean="0"/>
              <a:t>, </a:t>
            </a:r>
            <a:r>
              <a:rPr lang="en-US" i="1" dirty="0" smtClean="0"/>
              <a:t>monitor lock</a:t>
            </a:r>
            <a:endParaRPr lang="et-EE" i="1" dirty="0" smtClean="0"/>
          </a:p>
          <a:p>
            <a:pPr lvl="1">
              <a:buNone/>
            </a:pPr>
            <a:endParaRPr lang="en-US" dirty="0" smtClean="0"/>
          </a:p>
          <a:p>
            <a:r>
              <a:rPr lang="et-EE" dirty="0" smtClean="0"/>
              <a:t>Iga objektiga on seotud oma monitor</a:t>
            </a:r>
          </a:p>
          <a:p>
            <a:pPr lvl="1"/>
            <a:r>
              <a:rPr lang="et-EE" dirty="0" smtClean="0"/>
              <a:t>ka klassiga, kui klassi </a:t>
            </a:r>
            <a:r>
              <a:rPr lang="et-EE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t-EE" b="1" dirty="0" smtClean="0">
                <a:cs typeface="Courier New" pitchFamily="49" charset="0"/>
              </a:rPr>
              <a:t> </a:t>
            </a:r>
            <a:r>
              <a:rPr lang="et-EE" dirty="0" smtClean="0"/>
              <a:t>isendiga </a:t>
            </a:r>
          </a:p>
          <a:p>
            <a:endParaRPr lang="et-EE" dirty="0" smtClean="0"/>
          </a:p>
          <a:p>
            <a:r>
              <a:rPr lang="et-EE" dirty="0" smtClean="0"/>
              <a:t>Kui lõim kutsub välja sünkroniseeritud meetodi (või jõuab sünkroniseeritud koodilõiguni), siis saab see lõim vastava objekti monitori endale. Kuni meetodist naasmiseni (või koodilõigu lõpuni).</a:t>
            </a:r>
          </a:p>
          <a:p>
            <a:endParaRPr lang="et-EE" dirty="0" smtClean="0"/>
          </a:p>
          <a:p>
            <a:r>
              <a:rPr lang="et-EE" dirty="0" smtClean="0"/>
              <a:t>Ühel</a:t>
            </a:r>
            <a:r>
              <a:rPr lang="en-US" dirty="0" smtClean="0"/>
              <a:t> </a:t>
            </a:r>
            <a:r>
              <a:rPr lang="en-US" dirty="0" err="1" smtClean="0"/>
              <a:t>hetkel</a:t>
            </a:r>
            <a:r>
              <a:rPr lang="en-US" dirty="0" smtClean="0"/>
              <a:t> </a:t>
            </a:r>
            <a:r>
              <a:rPr lang="en-US" dirty="0" err="1" smtClean="0"/>
              <a:t>saab</a:t>
            </a:r>
            <a:r>
              <a:rPr lang="en-US" dirty="0" smtClean="0"/>
              <a:t> </a:t>
            </a:r>
            <a:r>
              <a:rPr lang="et-EE" dirty="0" smtClean="0"/>
              <a:t>konkreetne</a:t>
            </a:r>
            <a:r>
              <a:rPr lang="en-US" dirty="0" smtClean="0"/>
              <a:t> monitor</a:t>
            </a:r>
            <a:r>
              <a:rPr lang="et-EE" dirty="0" smtClean="0"/>
              <a:t> olla</a:t>
            </a:r>
            <a:r>
              <a:rPr lang="en-US" dirty="0" smtClean="0"/>
              <a:t> </a:t>
            </a:r>
            <a:r>
              <a:rPr lang="en-US" dirty="0" err="1" smtClean="0"/>
              <a:t>vaid</a:t>
            </a:r>
            <a:r>
              <a:rPr lang="en-US" dirty="0" smtClean="0"/>
              <a:t> </a:t>
            </a:r>
            <a:r>
              <a:rPr lang="en-US" dirty="0" err="1" smtClean="0"/>
              <a:t>ühel</a:t>
            </a:r>
            <a:r>
              <a:rPr lang="en-US" dirty="0" smtClean="0"/>
              <a:t> </a:t>
            </a:r>
            <a:r>
              <a:rPr lang="en-US" dirty="0" err="1" smtClean="0"/>
              <a:t>lõimel</a:t>
            </a:r>
            <a:endParaRPr lang="et-EE" dirty="0" smtClean="0"/>
          </a:p>
          <a:p>
            <a:endParaRPr lang="en-US" dirty="0" smtClean="0"/>
          </a:p>
          <a:p>
            <a:r>
              <a:rPr lang="en-US" dirty="0" err="1" smtClean="0"/>
              <a:t>Kõik</a:t>
            </a:r>
            <a:r>
              <a:rPr lang="en-US" dirty="0" smtClean="0"/>
              <a:t> </a:t>
            </a:r>
            <a:r>
              <a:rPr lang="en-US" dirty="0" err="1" smtClean="0"/>
              <a:t>ülejäänud</a:t>
            </a:r>
            <a:r>
              <a:rPr lang="en-US" dirty="0" smtClean="0"/>
              <a:t> </a:t>
            </a:r>
            <a:r>
              <a:rPr lang="en-US" dirty="0" err="1" smtClean="0"/>
              <a:t>lõimed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tahavad</a:t>
            </a:r>
            <a:r>
              <a:rPr lang="en-US" dirty="0" smtClean="0"/>
              <a:t>  </a:t>
            </a:r>
            <a:r>
              <a:rPr lang="en-US" dirty="0" err="1" smtClean="0"/>
              <a:t>monitori</a:t>
            </a:r>
            <a:r>
              <a:rPr lang="en-US" dirty="0" smtClean="0"/>
              <a:t>, </a:t>
            </a:r>
            <a:r>
              <a:rPr lang="en-US" dirty="0" err="1" smtClean="0"/>
              <a:t>peavad</a:t>
            </a:r>
            <a:r>
              <a:rPr lang="en-US" dirty="0" smtClean="0"/>
              <a:t> </a:t>
            </a:r>
            <a:r>
              <a:rPr lang="en-US" dirty="0" err="1" smtClean="0"/>
              <a:t>ootama</a:t>
            </a:r>
            <a:r>
              <a:rPr lang="en-US" dirty="0" smtClean="0"/>
              <a:t>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38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383653"/>
            <a:ext cx="8784976" cy="968733"/>
          </a:xfrm>
        </p:spPr>
        <p:txBody>
          <a:bodyPr>
            <a:noAutofit/>
          </a:bodyPr>
          <a:lstStyle/>
          <a:p>
            <a:r>
              <a:rPr lang="et-EE" sz="3200" dirty="0" smtClean="0"/>
              <a:t>Kas </a:t>
            </a:r>
            <a:r>
              <a:rPr lang="et-EE" sz="3200" b="1" dirty="0" smtClean="0">
                <a:latin typeface="Courier New" pitchFamily="49" charset="0"/>
                <a:cs typeface="Courier New" pitchFamily="49" charset="0"/>
              </a:rPr>
              <a:t>helista</a:t>
            </a:r>
            <a:r>
              <a:rPr lang="et-EE" sz="3200" dirty="0" smtClean="0"/>
              <a:t> tehakse kindlasti ühe hooga lõpuni?</a:t>
            </a:r>
            <a:endParaRPr lang="en-US" sz="3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084168" y="4103395"/>
            <a:ext cx="2295748" cy="258271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68905" y="4121345"/>
            <a:ext cx="3960440" cy="1224136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Jah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Ei</a:t>
            </a:r>
          </a:p>
        </p:txBody>
      </p:sp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 rot="10800000">
            <a:off x="862504" y="4612970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572306" y="1556792"/>
            <a:ext cx="7026282" cy="212365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 h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 h1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 h2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Helistamine();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 ob1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Helistaja(h,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"Esimene"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 ob2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Helistaja(h1,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"Teine"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 ob3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Helistaja(h2,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"Kolmas"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8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/>
          <a:lstStyle/>
          <a:p>
            <a:r>
              <a:rPr lang="et-EE" dirty="0" smtClean="0"/>
              <a:t>Loendur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2938" y="944136"/>
            <a:ext cx="8095486" cy="550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Loendur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ühikLiitmine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algneC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algneC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"Anomaalia: "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"algne = "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algneC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", nüüd = "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ühikLahutamine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väärtus(){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958977"/>
          </a:xfrm>
        </p:spPr>
        <p:txBody>
          <a:bodyPr/>
          <a:lstStyle/>
          <a:p>
            <a:r>
              <a:rPr lang="et-EE" dirty="0" smtClean="0"/>
              <a:t>Võidujooks (</a:t>
            </a:r>
            <a:r>
              <a:rPr lang="et-EE" i="1" dirty="0" err="1"/>
              <a:t>race</a:t>
            </a:r>
            <a:r>
              <a:rPr lang="et-EE" i="1" dirty="0"/>
              <a:t> </a:t>
            </a:r>
            <a:r>
              <a:rPr lang="et-EE" i="1" dirty="0" err="1"/>
              <a:t>condition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1556792"/>
            <a:ext cx="7026282" cy="38164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Võidujooks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implements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Loendur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loendur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Võidujooks(Loendur loendur)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loendur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loendur;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 =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 &lt;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100000000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i++)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loendur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.ühikLiitmine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958977"/>
          </a:xfrm>
        </p:spPr>
        <p:txBody>
          <a:bodyPr/>
          <a:lstStyle/>
          <a:p>
            <a:r>
              <a:rPr lang="et-EE" dirty="0" smtClean="0"/>
              <a:t>Võidujooks (</a:t>
            </a:r>
            <a:r>
              <a:rPr lang="et-EE" i="1" dirty="0" err="1"/>
              <a:t>race</a:t>
            </a:r>
            <a:r>
              <a:rPr lang="et-EE" i="1" dirty="0"/>
              <a:t> </a:t>
            </a:r>
            <a:r>
              <a:rPr lang="et-EE" i="1" dirty="0" err="1"/>
              <a:t>condition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1294902"/>
            <a:ext cx="7026282" cy="483209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TestVõidujooks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Loendur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loendur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Loendur();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r1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Võidujooks(loendur);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r2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Võidujooks(loendur);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r3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Võidujooks(loendur);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t1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(r1);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t2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(r2);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t3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(r3);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t1.start();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t2.start();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t3.start();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istkülik 2"/>
          <p:cNvSpPr/>
          <p:nvPr/>
        </p:nvSpPr>
        <p:spPr>
          <a:xfrm>
            <a:off x="3923928" y="4581128"/>
            <a:ext cx="50405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200" dirty="0" err="1"/>
              <a:t>Anomaalia</a:t>
            </a:r>
            <a:r>
              <a:rPr lang="fi-FI" sz="2200" dirty="0"/>
              <a:t>: </a:t>
            </a:r>
            <a:r>
              <a:rPr lang="fi-FI" sz="2200" dirty="0" err="1"/>
              <a:t>algne</a:t>
            </a:r>
            <a:r>
              <a:rPr lang="fi-FI" sz="2200" dirty="0"/>
              <a:t> = 29, </a:t>
            </a:r>
            <a:r>
              <a:rPr lang="fi-FI" sz="2200" dirty="0" err="1"/>
              <a:t>nüüd</a:t>
            </a:r>
            <a:r>
              <a:rPr lang="fi-FI" sz="2200" dirty="0"/>
              <a:t> = 246</a:t>
            </a:r>
          </a:p>
          <a:p>
            <a:pPr algn="ctr"/>
            <a:r>
              <a:rPr lang="fi-FI" sz="2200" dirty="0" err="1"/>
              <a:t>Anomaalia</a:t>
            </a:r>
            <a:r>
              <a:rPr lang="fi-FI" sz="2200" dirty="0"/>
              <a:t>: </a:t>
            </a:r>
            <a:r>
              <a:rPr lang="fi-FI" sz="2200" dirty="0" err="1"/>
              <a:t>algne</a:t>
            </a:r>
            <a:r>
              <a:rPr lang="fi-FI" sz="2200" dirty="0"/>
              <a:t> = 23, </a:t>
            </a:r>
            <a:r>
              <a:rPr lang="fi-FI" sz="2200" dirty="0" err="1"/>
              <a:t>nüüd</a:t>
            </a:r>
            <a:r>
              <a:rPr lang="fi-FI" sz="2200" dirty="0"/>
              <a:t> = 126972</a:t>
            </a:r>
            <a:endParaRPr lang="et-EE" sz="2200" dirty="0"/>
          </a:p>
        </p:txBody>
      </p:sp>
      <p:sp>
        <p:nvSpPr>
          <p:cNvPr id="7" name="Ristkülik 6"/>
          <p:cNvSpPr/>
          <p:nvPr/>
        </p:nvSpPr>
        <p:spPr>
          <a:xfrm>
            <a:off x="3923928" y="5440477"/>
            <a:ext cx="5040560" cy="436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200" dirty="0" err="1"/>
              <a:t>Anomaalia</a:t>
            </a:r>
            <a:r>
              <a:rPr lang="fi-FI" sz="2200" dirty="0"/>
              <a:t>: </a:t>
            </a:r>
            <a:r>
              <a:rPr lang="fi-FI" sz="2200" dirty="0" err="1"/>
              <a:t>algne</a:t>
            </a:r>
            <a:r>
              <a:rPr lang="fi-FI" sz="2200" dirty="0"/>
              <a:t> = 1196, </a:t>
            </a:r>
            <a:r>
              <a:rPr lang="fi-FI" sz="2200" dirty="0" err="1"/>
              <a:t>nüüd</a:t>
            </a:r>
            <a:r>
              <a:rPr lang="fi-FI" sz="2200" dirty="0"/>
              <a:t> = 1450</a:t>
            </a:r>
            <a:endParaRPr lang="et-EE" sz="2200" dirty="0"/>
          </a:p>
        </p:txBody>
      </p:sp>
      <p:sp>
        <p:nvSpPr>
          <p:cNvPr id="8" name="Ristkülik 7"/>
          <p:cNvSpPr/>
          <p:nvPr/>
        </p:nvSpPr>
        <p:spPr>
          <a:xfrm>
            <a:off x="3923928" y="6021288"/>
            <a:ext cx="5040560" cy="479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2200" dirty="0"/>
          </a:p>
        </p:txBody>
      </p:sp>
    </p:spTree>
    <p:extLst>
      <p:ext uri="{BB962C8B-B14F-4D97-AF65-F5344CB8AC3E}">
        <p14:creationId xmlns:p14="http://schemas.microsoft.com/office/powerpoint/2010/main" val="17799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/>
          <a:lstStyle/>
          <a:p>
            <a:r>
              <a:rPr lang="et-EE" dirty="0" smtClean="0"/>
              <a:t>Sünkroniseeritud loendur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2938" y="944136"/>
            <a:ext cx="8095486" cy="550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Loendur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200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lang="et-EE" altLang="et-EE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ühikLiitmine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algneC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algneC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"Anomaalia: "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"algne = "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algneC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", nüüd = "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200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lang="et-EE" altLang="et-EE" sz="2200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ühikLahutamine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200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lang="et-EE" altLang="et-EE" sz="2200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väärtus(){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9" name="Sirge noolkonnektor 8"/>
          <p:cNvCxnSpPr/>
          <p:nvPr/>
        </p:nvCxnSpPr>
        <p:spPr>
          <a:xfrm flipH="1" flipV="1">
            <a:off x="3563888" y="2060848"/>
            <a:ext cx="4968552" cy="14302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irge noolkonnektor 10"/>
          <p:cNvCxnSpPr/>
          <p:nvPr/>
        </p:nvCxnSpPr>
        <p:spPr>
          <a:xfrm flipH="1">
            <a:off x="3779912" y="3698736"/>
            <a:ext cx="4845224" cy="30632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e noolkonnektor 12"/>
          <p:cNvCxnSpPr/>
          <p:nvPr/>
        </p:nvCxnSpPr>
        <p:spPr>
          <a:xfrm flipH="1">
            <a:off x="3347864" y="4005064"/>
            <a:ext cx="5277272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49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44624"/>
            <a:ext cx="7417415" cy="681725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Loendur {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monitor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ühikLiitmine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monitor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algneC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algneC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19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"Anomaalia: "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	 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"algne = "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algneC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", nüüd = "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ühikLahutamine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monitor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--;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väärtus(){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monitor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28</a:t>
            </a:fld>
            <a:endParaRPr lang="en-US"/>
          </a:p>
        </p:txBody>
      </p:sp>
      <p:cxnSp>
        <p:nvCxnSpPr>
          <p:cNvPr id="9" name="Sirge noolkonnektor 8"/>
          <p:cNvCxnSpPr/>
          <p:nvPr/>
        </p:nvCxnSpPr>
        <p:spPr>
          <a:xfrm flipH="1" flipV="1">
            <a:off x="4788024" y="1484784"/>
            <a:ext cx="3744416" cy="20062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irge noolkonnektor 10"/>
          <p:cNvCxnSpPr/>
          <p:nvPr/>
        </p:nvCxnSpPr>
        <p:spPr>
          <a:xfrm flipH="1">
            <a:off x="4860032" y="3698736"/>
            <a:ext cx="3765104" cy="3783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e noolkonnektor 12"/>
          <p:cNvCxnSpPr/>
          <p:nvPr/>
        </p:nvCxnSpPr>
        <p:spPr>
          <a:xfrm flipH="1">
            <a:off x="4788024" y="4005064"/>
            <a:ext cx="3837112" cy="15121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irge noolkonnektor 13"/>
          <p:cNvCxnSpPr/>
          <p:nvPr/>
        </p:nvCxnSpPr>
        <p:spPr>
          <a:xfrm flipH="1" flipV="1">
            <a:off x="6012160" y="624864"/>
            <a:ext cx="2448272" cy="261625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1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1247" y="-27384"/>
            <a:ext cx="8229600" cy="831913"/>
          </a:xfrm>
        </p:spPr>
        <p:txBody>
          <a:bodyPr>
            <a:noAutofit/>
          </a:bodyPr>
          <a:lstStyle/>
          <a:p>
            <a:r>
              <a:rPr lang="et-EE" sz="3200" dirty="0" smtClean="0"/>
              <a:t>Millised võivad ekraanile ilmuda?</a:t>
            </a:r>
            <a:endParaRPr lang="en-US" sz="3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228184" y="4224280"/>
            <a:ext cx="2295748" cy="2582717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6388" y="1092561"/>
            <a:ext cx="2027584" cy="187220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512637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/>
              <a:t>156723</a:t>
            </a:r>
            <a:endParaRPr lang="et-EE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123567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152367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132567</a:t>
            </a:r>
          </a:p>
        </p:txBody>
      </p:sp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 rot="10800000">
            <a:off x="6494430" y="1652505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150330" y="759184"/>
            <a:ext cx="5851282" cy="590931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Arvud(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n1,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n1; 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t-EE" altLang="et-EE" b="1" dirty="0" smtClean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n2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prindi()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=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i &lt;=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i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t-EE" altLang="et-EE" b="1" i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   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Lõim(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n1,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Arvud(n1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n2); 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.prindi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		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ArvudLõim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Lõim l1 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Lõim(</a:t>
            </a:r>
            <a:r>
              <a:rPr lang="et-EE" altLang="et-EE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Lõim l2 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Lõim(</a:t>
            </a:r>
            <a:r>
              <a:rPr lang="et-EE" altLang="et-EE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l1.start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l2.start(); 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t-EE" altLang="et-E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CAI1"/>
          <p:cNvSpPr/>
          <p:nvPr>
            <p:custDataLst>
              <p:tags r:id="rId5"/>
            </p:custDataLst>
          </p:nvPr>
        </p:nvSpPr>
        <p:spPr>
          <a:xfrm rot="10800000">
            <a:off x="6511629" y="2695403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CAI1"/>
          <p:cNvSpPr/>
          <p:nvPr>
            <p:custDataLst>
              <p:tags r:id="rId6"/>
            </p:custDataLst>
          </p:nvPr>
        </p:nvSpPr>
        <p:spPr>
          <a:xfrm rot="10800000">
            <a:off x="6527813" y="2195132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CAI1"/>
          <p:cNvSpPr/>
          <p:nvPr>
            <p:custDataLst>
              <p:tags r:id="rId7"/>
            </p:custDataLst>
          </p:nvPr>
        </p:nvSpPr>
        <p:spPr>
          <a:xfrm rot="10800000">
            <a:off x="6472209" y="1138843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756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6" grpId="1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PQuestion"/>
          <p:cNvSpPr>
            <a:spLocks noGrp="1"/>
          </p:cNvSpPr>
          <p:nvPr>
            <p:ph type="title"/>
          </p:nvPr>
        </p:nvSpPr>
        <p:spPr>
          <a:xfrm>
            <a:off x="0" y="274637"/>
            <a:ext cx="8892480" cy="1143000"/>
          </a:xfrm>
        </p:spPr>
        <p:txBody>
          <a:bodyPr>
            <a:noAutofit/>
          </a:bodyPr>
          <a:lstStyle/>
          <a:p>
            <a:r>
              <a:rPr lang="et-EE" sz="3600" dirty="0" smtClean="0"/>
              <a:t>Umbes mitu tundi tegelesite eelmisel nädalal selle ainega (</a:t>
            </a:r>
            <a:r>
              <a:rPr lang="et-EE" sz="3600" dirty="0" err="1" smtClean="0"/>
              <a:t>loeng+praktikum+iseseisvalt</a:t>
            </a:r>
            <a:r>
              <a:rPr lang="et-EE" sz="3600" dirty="0" smtClean="0"/>
              <a:t>)? 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830387"/>
            <a:ext cx="4114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0-2 tundi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2-4 tundi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4-6 tundi 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6-8 tundi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8-10 tundi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10-12 tundi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12-14 tundi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üle 14 tunni</a:t>
            </a:r>
          </a:p>
        </p:txBody>
      </p:sp>
      <p:sp>
        <p:nvSpPr>
          <p:cNvPr id="5" name="TPChart"/>
          <p:cNvSpPr/>
          <p:nvPr>
            <p:custDataLst>
              <p:tags r:id="rId3"/>
            </p:custDataLst>
          </p:nvPr>
        </p:nvSpPr>
        <p:spPr>
          <a:xfrm>
            <a:off x="4137760" y="17145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Slaidinumbri kohatä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EA7FD-8118-44E3-BCB2-B3B92EE841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961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1247" y="-27384"/>
            <a:ext cx="8229600" cy="831913"/>
          </a:xfrm>
        </p:spPr>
        <p:txBody>
          <a:bodyPr>
            <a:noAutofit/>
          </a:bodyPr>
          <a:lstStyle/>
          <a:p>
            <a:r>
              <a:rPr lang="et-EE" sz="3200" dirty="0" smtClean="0"/>
              <a:t>Millised võivad ekraanile ilmuda?</a:t>
            </a:r>
            <a:endParaRPr lang="en-US" sz="3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228184" y="4224280"/>
            <a:ext cx="2295748" cy="2582717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6388" y="1092561"/>
            <a:ext cx="2027584" cy="187220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512637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/>
              <a:t>156723</a:t>
            </a:r>
            <a:endParaRPr lang="et-EE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123567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152367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132567</a:t>
            </a:r>
          </a:p>
        </p:txBody>
      </p:sp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 rot="10800000">
            <a:off x="6494430" y="1652505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150330" y="759184"/>
            <a:ext cx="5851282" cy="590931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Arvud(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n1,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n1; 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t-EE" altLang="et-EE" b="1" dirty="0" smtClean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n2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prindi()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=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i &lt;=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i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t-EE" altLang="et-EE" b="1" i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    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Lõim(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n1,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Arvud(n1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n2); 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.prindi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		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ArvudLõim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Lõim l1 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Lõim(</a:t>
            </a:r>
            <a:r>
              <a:rPr lang="et-EE" altLang="et-EE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Lõim l2 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Lõim(</a:t>
            </a:r>
            <a:r>
              <a:rPr lang="et-EE" altLang="et-EE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l1.start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l2.start(); 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t-EE" altLang="et-E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CAI1"/>
          <p:cNvSpPr/>
          <p:nvPr>
            <p:custDataLst>
              <p:tags r:id="rId5"/>
            </p:custDataLst>
          </p:nvPr>
        </p:nvSpPr>
        <p:spPr>
          <a:xfrm rot="10800000">
            <a:off x="6511629" y="2695403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CAI1"/>
          <p:cNvSpPr/>
          <p:nvPr>
            <p:custDataLst>
              <p:tags r:id="rId6"/>
            </p:custDataLst>
          </p:nvPr>
        </p:nvSpPr>
        <p:spPr>
          <a:xfrm rot="10800000">
            <a:off x="6527813" y="2195132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CAI1"/>
          <p:cNvSpPr/>
          <p:nvPr>
            <p:custDataLst>
              <p:tags r:id="rId7"/>
            </p:custDataLst>
          </p:nvPr>
        </p:nvSpPr>
        <p:spPr>
          <a:xfrm rot="10800000">
            <a:off x="6472209" y="1138843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642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6" grpId="1" animBg="1"/>
      <p:bldP spid="11" grpId="0" animBg="1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1247" y="-27384"/>
            <a:ext cx="8229600" cy="831913"/>
          </a:xfrm>
        </p:spPr>
        <p:txBody>
          <a:bodyPr>
            <a:noAutofit/>
          </a:bodyPr>
          <a:lstStyle/>
          <a:p>
            <a:r>
              <a:rPr lang="et-EE" sz="3200" dirty="0" smtClean="0"/>
              <a:t>Millised võivad ekraanile ilmuda?</a:t>
            </a:r>
            <a:endParaRPr lang="en-US" sz="3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848252" y="3956195"/>
            <a:ext cx="2295748" cy="258271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224042" y="1122801"/>
            <a:ext cx="1919958" cy="187220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512637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/>
              <a:t>156723</a:t>
            </a:r>
            <a:endParaRPr lang="et-EE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123567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152367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132567</a:t>
            </a:r>
          </a:p>
        </p:txBody>
      </p:sp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48564" y="759187"/>
            <a:ext cx="6896440" cy="590931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prindi(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n1,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= n1; i &lt;= n2; i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t-EE" altLang="et-EE" b="1" i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 </a:t>
            </a:r>
            <a:r>
              <a:rPr lang="et-EE" altLang="et-EE" b="1" dirty="0" smtClean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Lõim(Arvud a,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n1,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t-EE" altLang="et-EE" b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a;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t-EE" altLang="et-EE" b="1" dirty="0" smtClean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n2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	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t-EE" altLang="et-EE" b="1" dirty="0" smtClean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t-EE" altLang="et-EE" b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.prindi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t-EE" altLang="et-EE" b="1" dirty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t-EE" altLang="et-EE" b="1" dirty="0" smtClean="0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n2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		    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ArvudLõim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lang="et-EE" altLang="et-EE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Arvud a 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Arvud();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Lõim l1 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Lõim(a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Lõim l2 = </a:t>
            </a:r>
            <a:r>
              <a:rPr lang="et-EE" altLang="et-EE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Lõim(a, 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l1.start();</a:t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l2.start</a:t>
            </a:r>
            <a:r>
              <a:rPr lang="et-EE" altLang="et-EE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			    	}</a:t>
            </a: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t-EE" altLang="et-EE" sz="4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CAI1"/>
          <p:cNvSpPr/>
          <p:nvPr>
            <p:custDataLst>
              <p:tags r:id="rId4"/>
            </p:custDataLst>
          </p:nvPr>
        </p:nvSpPr>
        <p:spPr>
          <a:xfrm rot="10800000">
            <a:off x="6945004" y="2188115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407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6" grpId="1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Lõimedevaheline suhtlemine 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Klassi </a:t>
            </a:r>
            <a:r>
              <a:rPr lang="et-EE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t-EE" dirty="0" smtClean="0"/>
              <a:t> isendimeetodid</a:t>
            </a:r>
          </a:p>
          <a:p>
            <a:pPr lvl="1"/>
            <a:r>
              <a:rPr lang="et-EE" b="1" dirty="0" err="1" smtClean="0">
                <a:latin typeface="Courier New" pitchFamily="49" charset="0"/>
                <a:cs typeface="Courier New" pitchFamily="49" charset="0"/>
              </a:rPr>
              <a:t>wait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b="1" dirty="0" err="1" smtClean="0">
                <a:latin typeface="Courier New" pitchFamily="49" charset="0"/>
                <a:cs typeface="Courier New" pitchFamily="49" charset="0"/>
              </a:rPr>
              <a:t>notify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t-EE" b="1" dirty="0" smtClean="0">
                <a:latin typeface="Courier New" pitchFamily="49" charset="0"/>
                <a:cs typeface="Courier New" pitchFamily="49" charset="0"/>
              </a:rPr>
            </a:b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.wait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/>
              <a:t>peatab</a:t>
            </a:r>
            <a:r>
              <a:rPr lang="en-US" dirty="0" smtClean="0"/>
              <a:t> </a:t>
            </a:r>
            <a:r>
              <a:rPr lang="en-US" dirty="0" err="1" smtClean="0"/>
              <a:t>jooksva</a:t>
            </a:r>
            <a:r>
              <a:rPr lang="en-US" dirty="0" smtClean="0"/>
              <a:t> </a:t>
            </a:r>
            <a:r>
              <a:rPr lang="en-US" dirty="0" err="1" smtClean="0"/>
              <a:t>lõime</a:t>
            </a:r>
            <a:r>
              <a:rPr lang="en-US" dirty="0" smtClean="0"/>
              <a:t> </a:t>
            </a:r>
            <a:r>
              <a:rPr lang="en-US" dirty="0" err="1" smtClean="0"/>
              <a:t>töö</a:t>
            </a:r>
            <a:r>
              <a:rPr lang="en-US" dirty="0" smtClean="0"/>
              <a:t> </a:t>
            </a:r>
            <a:r>
              <a:rPr lang="en-US" dirty="0" err="1" smtClean="0"/>
              <a:t>niikauaks</a:t>
            </a:r>
            <a:r>
              <a:rPr lang="en-US" dirty="0" smtClean="0"/>
              <a:t>, </a:t>
            </a:r>
            <a:r>
              <a:rPr lang="en-US" dirty="0" err="1" smtClean="0"/>
              <a:t>kuni</a:t>
            </a:r>
            <a:r>
              <a:rPr lang="en-US" dirty="0" smtClean="0"/>
              <a:t> </a:t>
            </a:r>
            <a:r>
              <a:rPr lang="en-US" dirty="0" err="1" smtClean="0"/>
              <a:t>mingi</a:t>
            </a:r>
            <a:r>
              <a:rPr lang="en-US" dirty="0" smtClean="0"/>
              <a:t> </a:t>
            </a:r>
            <a:r>
              <a:rPr lang="en-US" dirty="0" err="1" smtClean="0"/>
              <a:t>teine</a:t>
            </a:r>
            <a:r>
              <a:rPr lang="en-US" dirty="0" smtClean="0"/>
              <a:t> </a:t>
            </a:r>
            <a:r>
              <a:rPr lang="en-US" dirty="0" err="1" smtClean="0"/>
              <a:t>lõim</a:t>
            </a:r>
            <a:r>
              <a:rPr lang="en-US" dirty="0" smtClean="0"/>
              <a:t> </a:t>
            </a:r>
            <a:r>
              <a:rPr lang="en-US" dirty="0" err="1" smtClean="0"/>
              <a:t>saadab</a:t>
            </a:r>
            <a:r>
              <a:rPr lang="en-US" dirty="0" smtClean="0"/>
              <a:t> </a:t>
            </a:r>
            <a:r>
              <a:rPr lang="en-US" dirty="0" err="1" smtClean="0"/>
              <a:t>teate</a:t>
            </a:r>
            <a:r>
              <a:rPr lang="et-EE" dirty="0" smtClean="0"/>
              <a:t>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.notify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t-EE" dirty="0" smtClean="0"/>
              <a:t>või </a:t>
            </a:r>
            <a:r>
              <a:rPr lang="et-EE" b="1" i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t-EE" b="1" dirty="0" err="1" smtClean="0">
                <a:latin typeface="Courier New" pitchFamily="49" charset="0"/>
                <a:cs typeface="Courier New" pitchFamily="49" charset="0"/>
              </a:rPr>
              <a:t>.notifyAll</a:t>
            </a: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t-EE" dirty="0" smtClean="0"/>
          </a:p>
          <a:p>
            <a:pPr lvl="1"/>
            <a:r>
              <a:rPr lang="et-EE" dirty="0" smtClean="0"/>
              <a:t>on ka</a:t>
            </a:r>
            <a:r>
              <a:rPr lang="en-US" dirty="0" smtClean="0"/>
              <a:t> 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wait(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t-EE" b="1" i="1" dirty="0" smtClean="0">
                <a:latin typeface="Courier New" pitchFamily="49" charset="0"/>
                <a:cs typeface="Courier New" pitchFamily="49" charset="0"/>
              </a:rPr>
              <a:t>illisekundeid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 </a:t>
            </a:r>
            <a:r>
              <a:rPr lang="en-US" dirty="0" err="1" smtClean="0"/>
              <a:t>versioon</a:t>
            </a:r>
            <a:r>
              <a:rPr lang="en-US" dirty="0" smtClean="0"/>
              <a:t>, mille </a:t>
            </a:r>
            <a:r>
              <a:rPr lang="en-US" dirty="0" err="1" smtClean="0"/>
              <a:t>toimel</a:t>
            </a:r>
            <a:r>
              <a:rPr lang="en-US" dirty="0" smtClean="0"/>
              <a:t> </a:t>
            </a:r>
            <a:r>
              <a:rPr lang="en-US" dirty="0" err="1" smtClean="0"/>
              <a:t>lõim</a:t>
            </a:r>
            <a:r>
              <a:rPr lang="en-US" dirty="0" smtClean="0"/>
              <a:t> "</a:t>
            </a:r>
            <a:r>
              <a:rPr lang="en-US" dirty="0" err="1" smtClean="0"/>
              <a:t>ärkab</a:t>
            </a:r>
            <a:r>
              <a:rPr lang="en-US" dirty="0" smtClean="0"/>
              <a:t>" </a:t>
            </a:r>
            <a:r>
              <a:rPr lang="et-EE" dirty="0" smtClean="0"/>
              <a:t>ka </a:t>
            </a:r>
            <a:r>
              <a:rPr lang="en-US" dirty="0" err="1" smtClean="0"/>
              <a:t>etteantud</a:t>
            </a:r>
            <a:r>
              <a:rPr lang="en-US" dirty="0" smtClean="0"/>
              <a:t> </a:t>
            </a:r>
            <a:r>
              <a:rPr lang="en-US" dirty="0" err="1" smtClean="0"/>
              <a:t>aja</a:t>
            </a:r>
            <a:r>
              <a:rPr lang="en-US" dirty="0" smtClean="0"/>
              <a:t> </a:t>
            </a:r>
            <a:r>
              <a:rPr lang="et-EE" dirty="0" smtClean="0"/>
              <a:t>pärast</a:t>
            </a:r>
            <a:endParaRPr lang="en-US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32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 näide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11760" y="1700808"/>
            <a:ext cx="3760966" cy="38164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nimi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Töö(String nimi)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nimi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nimi;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getNimi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nimi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8" y="291048"/>
            <a:ext cx="7520007" cy="62478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TööJärjekord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&lt;Töö&gt; 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&lt;&gt;();</a:t>
            </a: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lisaTöö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(Töö t)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.addLast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(t);</a:t>
            </a: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notify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synchronized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võtaTöö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.isEmpty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wait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Exception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altLang="et-EE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throw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RuntimeException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altLang="et-EE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.removeFirst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1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88957"/>
            <a:ext cx="8648521" cy="62478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Tööline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implements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TööJärjekord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Tööline(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TööJärjekord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järjekord, </a:t>
            </a:r>
            <a:r>
              <a:rPr lang="et-EE" altLang="et-EE" sz="2000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t-EE" altLang="et-EE" sz="2000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nr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järjekord;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"Tööline-"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t-EE" altLang="et-EE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u="none" strike="noStrike" cap="none" normalizeH="0" baseline="0" dirty="0" smtClean="0">
                <a:ln>
                  <a:noFill/>
                </a:ln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nr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).start();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Töö t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.võtaTöö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teeÄra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teeÄra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(Töö x)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0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Thread.</a:t>
            </a:r>
            <a:r>
              <a:rPr kumimoji="0" lang="et-EE" altLang="et-EE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currentThread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getName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+ 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tegi töö nr "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x.getNimi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1268760"/>
            <a:ext cx="8892178" cy="44935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TestTöö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TööJärjekord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järjekord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TööJärjekord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Tööline[] töötajad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Tööline[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 =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 &lt;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töötajad.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i++)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töötajad[i]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Tööline(järjekord, i+</a:t>
            </a:r>
            <a:r>
              <a:rPr lang="et-EE" altLang="et-EE" sz="2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 =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 &lt;=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100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i++)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järjekord.lisaTöö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Töö(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String.</a:t>
            </a:r>
            <a:r>
              <a:rPr kumimoji="0" lang="et-EE" altLang="et-EE" sz="22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valueOf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(i)));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Spetsiaalne järjekord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BlockingQueue</a:t>
            </a:r>
            <a:endParaRPr lang="et-EE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t-EE" b="1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t-EE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ut</a:t>
            </a:r>
            <a:endParaRPr lang="et-EE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t-EE" b="1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t-EE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ake</a:t>
            </a:r>
          </a:p>
          <a:p>
            <a:pPr lvl="1"/>
            <a:r>
              <a:rPr lang="et-EE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poll</a:t>
            </a:r>
            <a:endParaRPr lang="et-EE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Ristkülik 5"/>
          <p:cNvSpPr/>
          <p:nvPr/>
        </p:nvSpPr>
        <p:spPr>
          <a:xfrm>
            <a:off x="143508" y="6200358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600" dirty="0">
                <a:hlinkClick r:id="rId2"/>
              </a:rPr>
              <a:t>https://</a:t>
            </a:r>
            <a:r>
              <a:rPr lang="et-EE" sz="1600" dirty="0" smtClean="0">
                <a:hlinkClick r:id="rId2"/>
              </a:rPr>
              <a:t>docs.oracle.com/en/java/javase/11/docs/api/java.base/java/util/concurrent/BlockingQueue.html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113525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91048"/>
            <a:ext cx="7968848" cy="62478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TööJärjekord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BlockingQueue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&lt;Töö&gt; 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altLang="et-EE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t-EE" altLang="et-EE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ArrayBlockingQueue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&lt;&gt;(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lisaTöö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(Töö t) {</a:t>
            </a: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.put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}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InterruptedException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throw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RuntimeException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Töö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võtaTöö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järjekord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.take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}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InterruptedException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throw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RuntimeException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(e);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3528" y="243880"/>
            <a:ext cx="8229600" cy="1143000"/>
          </a:xfrm>
        </p:spPr>
        <p:txBody>
          <a:bodyPr>
            <a:noAutofit/>
          </a:bodyPr>
          <a:lstStyle/>
          <a:p>
            <a:r>
              <a:rPr lang="et-EE" sz="3200" dirty="0" smtClean="0"/>
              <a:t>Mis ilmub ekraanile?</a:t>
            </a:r>
            <a:endParaRPr lang="en-US" sz="3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2"/>
            </p:custDataLst>
          </p:nvPr>
        </p:nvSpPr>
        <p:spPr>
          <a:xfrm>
            <a:off x="6257380" y="4124428"/>
            <a:ext cx="2295748" cy="2582717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extBox 5"/>
          <p:cNvSpPr txBox="1"/>
          <p:nvPr/>
        </p:nvSpPr>
        <p:spPr>
          <a:xfrm>
            <a:off x="1111599" y="1499579"/>
            <a:ext cx="6480720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t-EE" altLang="et-EE" sz="2800" b="1" i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t-EE" altLang="et-EE" sz="28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t-EE" altLang="et-EE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t-EE" altLang="et-EE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0.03</a:t>
            </a:r>
            <a:r>
              <a:rPr lang="et-EE" altLang="et-EE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t-EE" altLang="et-EE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0.02</a:t>
            </a:r>
            <a:r>
              <a:rPr lang="et-EE" altLang="et-EE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t-EE" altLang="et-EE" sz="5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71600" y="3284984"/>
            <a:ext cx="4320480" cy="1224136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0.01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/>
              <a:t>0.009999999999999998</a:t>
            </a:r>
            <a:endParaRPr lang="et-EE" sz="28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midagi muud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sz="2800" dirty="0" smtClean="0"/>
              <a:t>veateade</a:t>
            </a:r>
          </a:p>
        </p:txBody>
      </p:sp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 rot="10800000">
            <a:off x="655095" y="3897052"/>
            <a:ext cx="342900" cy="342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587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Kuivõrd olete selle ainega graafikus?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0059" y="1700808"/>
            <a:ext cx="4690864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Isegi ees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Täiesti graafikus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Veidi maas, aga saan ise hakkama 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Kõvasti maas, vajan abi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Ei oska öelda</a:t>
            </a:r>
            <a:endParaRPr lang="en-US" dirty="0"/>
          </a:p>
        </p:txBody>
      </p:sp>
      <p:sp>
        <p:nvSpPr>
          <p:cNvPr id="7" name="TPChart"/>
          <p:cNvSpPr/>
          <p:nvPr>
            <p:custDataLst>
              <p:tags r:id="rId3"/>
            </p:custDataLst>
          </p:nvPr>
        </p:nvSpPr>
        <p:spPr>
          <a:xfrm>
            <a:off x="4499992" y="1577975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985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Ujukomaarvude täpne esitus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Ristkülik 4"/>
          <p:cNvSpPr/>
          <p:nvPr/>
        </p:nvSpPr>
        <p:spPr>
          <a:xfrm>
            <a:off x="107504" y="6453469"/>
            <a:ext cx="871296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700" dirty="0">
                <a:hlinkClick r:id="rId2"/>
              </a:rPr>
              <a:t>https://</a:t>
            </a:r>
            <a:r>
              <a:rPr lang="et-EE" sz="1700" dirty="0" smtClean="0">
                <a:hlinkClick r:id="rId2"/>
              </a:rPr>
              <a:t>docs.oracle.com/en/java/javase/11/docs/api/java.base/java/math/BigDecimal.html</a:t>
            </a:r>
            <a:endParaRPr lang="et-EE" sz="17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1504655"/>
            <a:ext cx="6248827" cy="3139321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altLang="et-EE" sz="2200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t-EE" altLang="et-EE" sz="2200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= </a:t>
            </a:r>
            <a:r>
              <a:rPr lang="et-EE" altLang="et-EE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0.02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sz="2200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t-EE" altLang="et-EE" sz="2200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 = </a:t>
            </a:r>
            <a:r>
              <a:rPr lang="et-EE" altLang="et-EE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0.03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sz="2200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t-EE" altLang="et-EE" sz="2200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 = b - a;</a:t>
            </a:r>
            <a:b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t-EE" altLang="et-EE" sz="2200" b="1" i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t-EE" altLang="et-EE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(c);</a:t>
            </a:r>
            <a:b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BigDecimal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a1 = </a:t>
            </a:r>
            <a:r>
              <a:rPr lang="et-EE" altLang="et-EE" sz="2200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sz="2200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BigDecimal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t-EE" altLang="et-EE" sz="22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"0.02"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BigDecimal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b1 = </a:t>
            </a:r>
            <a:r>
              <a:rPr lang="et-EE" altLang="et-EE" sz="2200" b="1" dirty="0" err="1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t-EE" altLang="et-EE" sz="2200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t-EE" altLang="et-EE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BigDecimal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t-EE" altLang="et-EE" sz="2200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"0.03"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BigDecimal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c1 = b1.subtract(a1);</a:t>
            </a:r>
            <a:b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t-EE" altLang="et-EE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t-EE" altLang="et-EE" sz="2200" b="1" i="1" dirty="0" err="1">
                <a:solidFill>
                  <a:srgbClr val="660E7A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t-EE" altLang="et-EE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t-EE" altLang="et-EE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(c1);</a:t>
            </a:r>
            <a:endParaRPr lang="et-EE" altLang="et-EE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istkülik 7"/>
          <p:cNvSpPr/>
          <p:nvPr/>
        </p:nvSpPr>
        <p:spPr>
          <a:xfrm>
            <a:off x="4932040" y="4941168"/>
            <a:ext cx="35283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200" dirty="0"/>
              <a:t>0.009999999999999998</a:t>
            </a:r>
          </a:p>
          <a:p>
            <a:pPr algn="ctr"/>
            <a:r>
              <a:rPr lang="et-EE" sz="2200" dirty="0"/>
              <a:t>0.01</a:t>
            </a:r>
          </a:p>
        </p:txBody>
      </p:sp>
    </p:spTree>
    <p:extLst>
      <p:ext uri="{BB962C8B-B14F-4D97-AF65-F5344CB8AC3E}">
        <p14:creationId xmlns:p14="http://schemas.microsoft.com/office/powerpoint/2010/main" val="12100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I</a:t>
            </a:r>
            <a:r>
              <a:rPr lang="en-US" dirty="0" err="1" smtClean="0"/>
              <a:t>nternatsionaliseerimine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34198" y="146948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t-EE" i="1" dirty="0"/>
              <a:t>I</a:t>
            </a:r>
            <a:r>
              <a:rPr lang="en-US" i="1" dirty="0" err="1" smtClean="0"/>
              <a:t>nternationalization</a:t>
            </a:r>
            <a:endParaRPr lang="et-EE" i="1" dirty="0" smtClean="0"/>
          </a:p>
          <a:p>
            <a:pPr lvl="1"/>
            <a:r>
              <a:rPr lang="et-EE" i="1" dirty="0" smtClean="0"/>
              <a:t>i18n</a:t>
            </a:r>
          </a:p>
          <a:p>
            <a:r>
              <a:rPr lang="en-US" dirty="0" err="1" smtClean="0"/>
              <a:t>Rakenduste</a:t>
            </a:r>
            <a:r>
              <a:rPr lang="en-US" dirty="0" smtClean="0"/>
              <a:t> </a:t>
            </a:r>
            <a:r>
              <a:rPr lang="en-US" dirty="0" err="1" smtClean="0"/>
              <a:t>projekteerimine</a:t>
            </a:r>
            <a:r>
              <a:rPr lang="en-US" dirty="0" smtClean="0"/>
              <a:t> </a:t>
            </a:r>
            <a:r>
              <a:rPr lang="en-US" dirty="0" err="1" smtClean="0"/>
              <a:t>selliselt</a:t>
            </a:r>
            <a:r>
              <a:rPr lang="en-US" dirty="0" smtClean="0"/>
              <a:t>, et </a:t>
            </a:r>
            <a:r>
              <a:rPr lang="en-US" dirty="0" err="1" smtClean="0"/>
              <a:t>seda</a:t>
            </a:r>
            <a:r>
              <a:rPr lang="en-US" dirty="0" smtClean="0"/>
              <a:t> </a:t>
            </a:r>
            <a:r>
              <a:rPr lang="en-US" dirty="0" err="1" smtClean="0"/>
              <a:t>saab</a:t>
            </a:r>
            <a:r>
              <a:rPr lang="en-US" dirty="0" smtClean="0"/>
              <a:t> </a:t>
            </a:r>
            <a:r>
              <a:rPr lang="en-US" dirty="0" err="1" smtClean="0"/>
              <a:t>kohandada</a:t>
            </a:r>
            <a:r>
              <a:rPr lang="en-US" dirty="0" smtClean="0"/>
              <a:t> (</a:t>
            </a:r>
            <a:r>
              <a:rPr lang="en-US" dirty="0" err="1" smtClean="0"/>
              <a:t>lokaliseerida</a:t>
            </a:r>
            <a:r>
              <a:rPr lang="en-US" dirty="0" smtClean="0"/>
              <a:t>) </a:t>
            </a:r>
            <a:r>
              <a:rPr lang="et-EE" dirty="0" smtClean="0"/>
              <a:t>erinevatele</a:t>
            </a:r>
            <a:r>
              <a:rPr lang="en-US" dirty="0" smtClean="0"/>
              <a:t> </a:t>
            </a:r>
            <a:r>
              <a:rPr lang="en-US" dirty="0" err="1" smtClean="0"/>
              <a:t>keeltele</a:t>
            </a:r>
            <a:r>
              <a:rPr lang="en-US" dirty="0" smtClean="0"/>
              <a:t> ja </a:t>
            </a:r>
            <a:r>
              <a:rPr lang="en-US" dirty="0" err="1" smtClean="0"/>
              <a:t>piirkondadele</a:t>
            </a:r>
            <a:r>
              <a:rPr lang="en-US" dirty="0" smtClean="0"/>
              <a:t> </a:t>
            </a:r>
            <a:r>
              <a:rPr lang="en-US" dirty="0" err="1" smtClean="0"/>
              <a:t>muutmata</a:t>
            </a:r>
            <a:r>
              <a:rPr lang="en-US" dirty="0" smtClean="0"/>
              <a:t> </a:t>
            </a:r>
            <a:r>
              <a:rPr lang="en-US" dirty="0" err="1" smtClean="0"/>
              <a:t>rakenduse</a:t>
            </a:r>
            <a:r>
              <a:rPr lang="en-US" dirty="0" smtClean="0"/>
              <a:t> </a:t>
            </a:r>
            <a:r>
              <a:rPr lang="en-US" dirty="0" err="1" smtClean="0"/>
              <a:t>arhitektuuri</a:t>
            </a:r>
            <a:endParaRPr lang="et-EE" dirty="0" smtClean="0"/>
          </a:p>
          <a:p>
            <a:pPr lvl="1"/>
            <a:r>
              <a:rPr lang="en-US" dirty="0" err="1" smtClean="0"/>
              <a:t>Lokaliseerimisel</a:t>
            </a:r>
            <a:r>
              <a:rPr lang="en-US" dirty="0" smtClean="0"/>
              <a:t> </a:t>
            </a:r>
            <a:r>
              <a:rPr lang="en-US" dirty="0" err="1" smtClean="0"/>
              <a:t>lisatakse</a:t>
            </a:r>
            <a:r>
              <a:rPr lang="en-US" dirty="0" smtClean="0"/>
              <a:t> </a:t>
            </a:r>
            <a:r>
              <a:rPr lang="en-US" dirty="0" err="1" smtClean="0"/>
              <a:t>piirkonnaspetsiifilised</a:t>
            </a:r>
            <a:r>
              <a:rPr lang="en-US" dirty="0" smtClean="0"/>
              <a:t> </a:t>
            </a:r>
            <a:r>
              <a:rPr lang="en-US" dirty="0" err="1" smtClean="0"/>
              <a:t>komponendid</a:t>
            </a:r>
            <a:r>
              <a:rPr lang="en-US" dirty="0" smtClean="0"/>
              <a:t> (nt. </a:t>
            </a:r>
            <a:r>
              <a:rPr lang="en-US" dirty="0" err="1" smtClean="0"/>
              <a:t>tõlgitud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, </a:t>
            </a:r>
            <a:r>
              <a:rPr lang="en-US" dirty="0" err="1" smtClean="0"/>
              <a:t>andmete</a:t>
            </a:r>
            <a:r>
              <a:rPr lang="en-US" dirty="0" smtClean="0"/>
              <a:t> </a:t>
            </a:r>
            <a:r>
              <a:rPr lang="en-US" dirty="0" err="1" smtClean="0"/>
              <a:t>piirkonnaspetsiifiline</a:t>
            </a:r>
            <a:r>
              <a:rPr lang="en-US" dirty="0" smtClean="0"/>
              <a:t> </a:t>
            </a:r>
            <a:r>
              <a:rPr lang="en-US" dirty="0" err="1" smtClean="0"/>
              <a:t>esitus</a:t>
            </a:r>
            <a:r>
              <a:rPr lang="en-US" dirty="0" smtClean="0"/>
              <a:t>, </a:t>
            </a:r>
            <a:r>
              <a:rPr lang="en-US" dirty="0" err="1" smtClean="0"/>
              <a:t>töötlus</a:t>
            </a:r>
            <a:r>
              <a:rPr lang="en-US" dirty="0" smtClean="0"/>
              <a:t> </a:t>
            </a:r>
            <a:r>
              <a:rPr lang="en-US" dirty="0" err="1" smtClean="0"/>
              <a:t>jne</a:t>
            </a:r>
            <a:r>
              <a:rPr lang="en-US" dirty="0" smtClean="0"/>
              <a:t>. ) </a:t>
            </a:r>
            <a:endParaRPr lang="et-EE" dirty="0" smtClean="0"/>
          </a:p>
          <a:p>
            <a:pPr lvl="2"/>
            <a:r>
              <a:rPr lang="et-EE" i="1" dirty="0" err="1"/>
              <a:t>L</a:t>
            </a:r>
            <a:r>
              <a:rPr lang="et-EE" i="1" dirty="0" err="1" smtClean="0"/>
              <a:t>ocalization</a:t>
            </a:r>
            <a:endParaRPr lang="et-EE" i="1" dirty="0" smtClean="0"/>
          </a:p>
          <a:p>
            <a:pPr lvl="3"/>
            <a:r>
              <a:rPr lang="et-EE" i="1" dirty="0" smtClean="0"/>
              <a:t>l10n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Ristkülik 4"/>
          <p:cNvSpPr/>
          <p:nvPr/>
        </p:nvSpPr>
        <p:spPr>
          <a:xfrm>
            <a:off x="683568" y="630872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>
                <a:hlinkClick r:id="rId3"/>
              </a:rPr>
              <a:t>https://</a:t>
            </a:r>
            <a:r>
              <a:rPr lang="et-EE" dirty="0" smtClean="0">
                <a:hlinkClick r:id="rId3"/>
              </a:rPr>
              <a:t>docs.oracle.com/javase/tutorial/i18n/index.html</a:t>
            </a:r>
            <a:endParaRPr lang="et-E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09505" y="0"/>
            <a:ext cx="8229600" cy="1143000"/>
          </a:xfrm>
        </p:spPr>
        <p:txBody>
          <a:bodyPr/>
          <a:lstStyle/>
          <a:p>
            <a:r>
              <a:rPr lang="et-EE" dirty="0" smtClean="0"/>
              <a:t>Erinevad stiilid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09505" y="1392883"/>
            <a:ext cx="8579296" cy="532859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Kuupäev</a:t>
            </a:r>
            <a:r>
              <a:rPr lang="en-US" dirty="0" smtClean="0"/>
              <a:t> (nt. 1</a:t>
            </a:r>
            <a:r>
              <a:rPr lang="et-EE" dirty="0" smtClean="0"/>
              <a:t>3</a:t>
            </a:r>
            <a:r>
              <a:rPr lang="en-US" dirty="0" smtClean="0"/>
              <a:t>/</a:t>
            </a:r>
            <a:r>
              <a:rPr lang="et-EE" dirty="0" smtClean="0"/>
              <a:t>05</a:t>
            </a:r>
            <a:r>
              <a:rPr lang="en-US" dirty="0" smtClean="0"/>
              <a:t>/201</a:t>
            </a:r>
            <a:r>
              <a:rPr lang="et-EE" dirty="0"/>
              <a:t>9</a:t>
            </a:r>
            <a:r>
              <a:rPr lang="en-US" dirty="0" smtClean="0"/>
              <a:t>, </a:t>
            </a:r>
            <a:r>
              <a:rPr lang="et-EE" dirty="0" smtClean="0"/>
              <a:t>2019/05/13, </a:t>
            </a:r>
            <a:r>
              <a:rPr lang="en-US" dirty="0" smtClean="0"/>
              <a:t>1</a:t>
            </a:r>
            <a:r>
              <a:rPr lang="et-EE" dirty="0" smtClean="0"/>
              <a:t>3</a:t>
            </a:r>
            <a:r>
              <a:rPr lang="en-US" dirty="0" smtClean="0"/>
              <a:t>.</a:t>
            </a:r>
            <a:r>
              <a:rPr lang="et-EE" dirty="0" smtClean="0"/>
              <a:t>05</a:t>
            </a:r>
            <a:r>
              <a:rPr lang="en-US" dirty="0" smtClean="0"/>
              <a:t>.201</a:t>
            </a:r>
            <a:r>
              <a:rPr lang="et-EE" dirty="0"/>
              <a:t>9</a:t>
            </a:r>
            <a:r>
              <a:rPr lang="et-EE" dirty="0" smtClean="0"/>
              <a:t>, 2019-05-13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Kellaaeg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Arvud</a:t>
            </a:r>
            <a:r>
              <a:rPr lang="en-US" dirty="0" smtClean="0"/>
              <a:t> </a:t>
            </a:r>
            <a:r>
              <a:rPr lang="et-EE" dirty="0" smtClean="0"/>
              <a:t>(10,000)</a:t>
            </a:r>
            <a:endParaRPr lang="en-US" dirty="0" smtClean="0"/>
          </a:p>
          <a:p>
            <a:r>
              <a:rPr lang="et-EE" dirty="0" smtClean="0"/>
              <a:t>Valuuta</a:t>
            </a:r>
            <a:r>
              <a:rPr lang="en-US" dirty="0" smtClean="0"/>
              <a:t> (nt. $, £, ¥, </a:t>
            </a:r>
            <a:r>
              <a:rPr lang="et-EE" dirty="0" smtClean="0"/>
              <a:t>€, </a:t>
            </a:r>
            <a:r>
              <a:rPr lang="en-US" dirty="0" smtClean="0"/>
              <a:t>SEK) </a:t>
            </a:r>
          </a:p>
          <a:p>
            <a:r>
              <a:rPr lang="fi-FI" dirty="0" err="1" smtClean="0"/>
              <a:t>Mõõtühikud</a:t>
            </a:r>
            <a:r>
              <a:rPr lang="fi-FI" dirty="0" smtClean="0"/>
              <a:t> (</a:t>
            </a:r>
            <a:r>
              <a:rPr lang="fi-FI" dirty="0" err="1" smtClean="0"/>
              <a:t>nt</a:t>
            </a:r>
            <a:r>
              <a:rPr lang="fi-FI" dirty="0" smtClean="0"/>
              <a:t>. </a:t>
            </a:r>
            <a:r>
              <a:rPr lang="fi-FI" dirty="0" err="1" smtClean="0"/>
              <a:t>pikkus</a:t>
            </a:r>
            <a:r>
              <a:rPr lang="fi-FI" dirty="0" smtClean="0"/>
              <a:t>, </a:t>
            </a:r>
            <a:r>
              <a:rPr lang="et-EE" dirty="0" smtClean="0"/>
              <a:t>mass</a:t>
            </a:r>
            <a:r>
              <a:rPr lang="fi-FI" dirty="0" smtClean="0"/>
              <a:t>, </a:t>
            </a:r>
            <a:r>
              <a:rPr lang="fi-FI" dirty="0" err="1" smtClean="0"/>
              <a:t>ruumala</a:t>
            </a:r>
            <a:r>
              <a:rPr lang="fi-FI" dirty="0" smtClean="0"/>
              <a:t>, </a:t>
            </a:r>
            <a:r>
              <a:rPr lang="fi-FI" dirty="0" err="1" smtClean="0"/>
              <a:t>temperatuur</a:t>
            </a:r>
            <a:r>
              <a:rPr lang="fi-FI" dirty="0" smtClean="0"/>
              <a:t>, …) </a:t>
            </a:r>
          </a:p>
          <a:p>
            <a:r>
              <a:rPr lang="en-US" dirty="0" err="1" smtClean="0"/>
              <a:t>Telefoninumbrid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Postiaadressid</a:t>
            </a:r>
            <a:r>
              <a:rPr lang="en-US" dirty="0" smtClean="0"/>
              <a:t> </a:t>
            </a:r>
            <a:endParaRPr lang="et-EE" dirty="0" smtClean="0"/>
          </a:p>
          <a:p>
            <a:r>
              <a:rPr lang="et-EE" dirty="0" smtClean="0"/>
              <a:t>Sõnumid</a:t>
            </a:r>
            <a:endParaRPr lang="en-US" dirty="0" smtClean="0"/>
          </a:p>
          <a:p>
            <a:r>
              <a:rPr lang="en-US" dirty="0" err="1" smtClean="0"/>
              <a:t>Märgised</a:t>
            </a:r>
            <a:r>
              <a:rPr lang="en-US" dirty="0" smtClean="0"/>
              <a:t> </a:t>
            </a:r>
            <a:r>
              <a:rPr lang="et-EE" dirty="0" smtClean="0"/>
              <a:t> kasutajaliidese </a:t>
            </a:r>
            <a:r>
              <a:rPr lang="en-US" dirty="0" err="1" smtClean="0"/>
              <a:t>komponentidel</a:t>
            </a:r>
            <a:r>
              <a:rPr lang="en-US" dirty="0" smtClean="0"/>
              <a:t> </a:t>
            </a:r>
          </a:p>
          <a:p>
            <a:r>
              <a:rPr lang="et-EE" dirty="0" smtClean="0"/>
              <a:t>…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2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74861"/>
            <a:ext cx="8229600" cy="1143000"/>
          </a:xfrm>
        </p:spPr>
        <p:txBody>
          <a:bodyPr/>
          <a:lstStyle/>
          <a:p>
            <a:r>
              <a:rPr lang="et-EE" dirty="0" smtClean="0"/>
              <a:t>i18n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8748464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Tekstielemendid</a:t>
            </a:r>
            <a:r>
              <a:rPr lang="en-US" dirty="0" smtClean="0"/>
              <a:t>, </a:t>
            </a:r>
            <a:r>
              <a:rPr lang="en-US" dirty="0" err="1" smtClean="0"/>
              <a:t>nt</a:t>
            </a:r>
            <a:r>
              <a:rPr lang="et-EE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seisundisõnumid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GUI </a:t>
            </a:r>
            <a:r>
              <a:rPr lang="en-US" dirty="0" err="1" smtClean="0"/>
              <a:t>komponentide</a:t>
            </a:r>
            <a:r>
              <a:rPr lang="en-US" dirty="0" smtClean="0"/>
              <a:t> </a:t>
            </a:r>
            <a:r>
              <a:rPr lang="en-US" dirty="0" err="1" smtClean="0"/>
              <a:t>sildid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tohi</a:t>
            </a:r>
            <a:r>
              <a:rPr lang="en-US" dirty="0" smtClean="0"/>
              <a:t> olla </a:t>
            </a:r>
            <a:r>
              <a:rPr lang="en-US" dirty="0" err="1" smtClean="0"/>
              <a:t>programmi</a:t>
            </a:r>
            <a:r>
              <a:rPr lang="en-US" dirty="0" smtClean="0"/>
              <a:t> </a:t>
            </a:r>
            <a:r>
              <a:rPr lang="en-US" dirty="0" err="1" smtClean="0"/>
              <a:t>otse</a:t>
            </a:r>
            <a:r>
              <a:rPr lang="en-US" dirty="0" smtClean="0"/>
              <a:t> </a:t>
            </a:r>
            <a:r>
              <a:rPr lang="en-US" dirty="0" err="1" smtClean="0"/>
              <a:t>sisse</a:t>
            </a:r>
            <a:r>
              <a:rPr lang="en-US" dirty="0" smtClean="0"/>
              <a:t> </a:t>
            </a:r>
            <a:r>
              <a:rPr lang="en-US" dirty="0" err="1" smtClean="0"/>
              <a:t>kirjutatud</a:t>
            </a:r>
            <a:r>
              <a:rPr lang="en-US" dirty="0" smtClean="0"/>
              <a:t> (</a:t>
            </a:r>
            <a:r>
              <a:rPr lang="en-US" i="1" dirty="0" smtClean="0"/>
              <a:t>hardcoded</a:t>
            </a:r>
            <a:r>
              <a:rPr lang="en-US" dirty="0" smtClean="0"/>
              <a:t>).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peavad</a:t>
            </a:r>
            <a:r>
              <a:rPr lang="en-US" dirty="0" smtClean="0"/>
              <a:t> </a:t>
            </a:r>
            <a:r>
              <a:rPr lang="en-US" dirty="0" err="1" smtClean="0"/>
              <a:t>olema</a:t>
            </a:r>
            <a:r>
              <a:rPr lang="en-US" dirty="0" smtClean="0"/>
              <a:t> </a:t>
            </a:r>
            <a:r>
              <a:rPr lang="en-US" dirty="0" err="1" smtClean="0"/>
              <a:t>väljaspool</a:t>
            </a:r>
            <a:r>
              <a:rPr lang="en-US" dirty="0" smtClean="0"/>
              <a:t> </a:t>
            </a:r>
            <a:r>
              <a:rPr lang="en-US" dirty="0" err="1" smtClean="0"/>
              <a:t>lähtekoodi</a:t>
            </a:r>
            <a:r>
              <a:rPr lang="en-US" dirty="0" smtClean="0"/>
              <a:t> ja </a:t>
            </a:r>
            <a:r>
              <a:rPr lang="en-US" dirty="0" err="1" smtClean="0"/>
              <a:t>dünaamiliselt</a:t>
            </a:r>
            <a:r>
              <a:rPr lang="en-US" dirty="0" smtClean="0"/>
              <a:t> </a:t>
            </a:r>
            <a:r>
              <a:rPr lang="en-US" dirty="0" err="1" smtClean="0"/>
              <a:t>kättesaadavad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fi-FI" dirty="0" err="1" smtClean="0"/>
              <a:t>Uue</a:t>
            </a:r>
            <a:r>
              <a:rPr lang="fi-FI" dirty="0" smtClean="0"/>
              <a:t> </a:t>
            </a:r>
            <a:r>
              <a:rPr lang="fi-FI" dirty="0" err="1" smtClean="0"/>
              <a:t>keele</a:t>
            </a:r>
            <a:r>
              <a:rPr lang="fi-FI" dirty="0" smtClean="0"/>
              <a:t> </a:t>
            </a:r>
            <a:r>
              <a:rPr lang="fi-FI" dirty="0" err="1" smtClean="0"/>
              <a:t>toetamine</a:t>
            </a:r>
            <a:r>
              <a:rPr lang="fi-FI" dirty="0" smtClean="0"/>
              <a:t> ei </a:t>
            </a:r>
            <a:r>
              <a:rPr lang="fi-FI" dirty="0" err="1" smtClean="0"/>
              <a:t>tohi</a:t>
            </a:r>
            <a:r>
              <a:rPr lang="fi-FI" dirty="0" smtClean="0"/>
              <a:t> </a:t>
            </a:r>
            <a:r>
              <a:rPr lang="fi-FI" dirty="0" err="1" smtClean="0"/>
              <a:t>nõuda</a:t>
            </a:r>
            <a:r>
              <a:rPr lang="fi-FI" dirty="0" smtClean="0"/>
              <a:t> koodi </a:t>
            </a:r>
            <a:r>
              <a:rPr lang="fi-FI" dirty="0" err="1" smtClean="0"/>
              <a:t>kompileerimist</a:t>
            </a:r>
            <a:r>
              <a:rPr lang="fi-FI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Teised</a:t>
            </a:r>
            <a:r>
              <a:rPr lang="en-US" dirty="0" smtClean="0"/>
              <a:t> </a:t>
            </a:r>
            <a:r>
              <a:rPr lang="en-US" dirty="0" err="1" smtClean="0"/>
              <a:t>kultuurist</a:t>
            </a:r>
            <a:r>
              <a:rPr lang="en-US" dirty="0" smtClean="0"/>
              <a:t> </a:t>
            </a:r>
            <a:r>
              <a:rPr lang="en-US" dirty="0" err="1" smtClean="0"/>
              <a:t>sõltuvad</a:t>
            </a:r>
            <a:r>
              <a:rPr lang="en-US" dirty="0" smtClean="0"/>
              <a:t> </a:t>
            </a:r>
            <a:r>
              <a:rPr lang="en-US" dirty="0" err="1" smtClean="0"/>
              <a:t>andmed</a:t>
            </a:r>
            <a:r>
              <a:rPr lang="en-US" dirty="0" smtClean="0"/>
              <a:t>, 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kuupäevad</a:t>
            </a:r>
            <a:r>
              <a:rPr lang="en-US" dirty="0" smtClean="0"/>
              <a:t> </a:t>
            </a:r>
            <a:r>
              <a:rPr lang="en-US" dirty="0" err="1" smtClean="0"/>
              <a:t>näidatakse</a:t>
            </a:r>
            <a:r>
              <a:rPr lang="en-US" dirty="0" smtClean="0"/>
              <a:t> </a:t>
            </a:r>
            <a:r>
              <a:rPr lang="en-US" dirty="0" err="1" smtClean="0"/>
              <a:t>lõppkasutaja</a:t>
            </a:r>
            <a:r>
              <a:rPr lang="en-US" dirty="0" smtClean="0"/>
              <a:t> </a:t>
            </a:r>
            <a:r>
              <a:rPr lang="en-US" dirty="0" err="1" smtClean="0"/>
              <a:t>piirkonna</a:t>
            </a:r>
            <a:r>
              <a:rPr lang="en-US" dirty="0" smtClean="0"/>
              <a:t> </a:t>
            </a:r>
            <a:r>
              <a:rPr lang="en-US" dirty="0" err="1" smtClean="0"/>
              <a:t>formaadis</a:t>
            </a:r>
            <a:r>
              <a:rPr lang="en-US" dirty="0" smtClean="0"/>
              <a:t> </a:t>
            </a:r>
            <a:endParaRPr lang="et-EE" dirty="0" smtClean="0"/>
          </a:p>
          <a:p>
            <a:pPr>
              <a:buNone/>
            </a:pPr>
            <a:endParaRPr lang="et-EE" dirty="0" smtClean="0"/>
          </a:p>
          <a:p>
            <a:r>
              <a:rPr lang="en-US" dirty="0" smtClean="0"/>
              <a:t> … </a:t>
            </a:r>
          </a:p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08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6679" y="100122"/>
            <a:ext cx="8229600" cy="904767"/>
          </a:xfrm>
        </p:spPr>
        <p:txBody>
          <a:bodyPr/>
          <a:lstStyle/>
          <a:p>
            <a:r>
              <a:rPr lang="et-EE" dirty="0" smtClean="0"/>
              <a:t>Javas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46678" y="1068605"/>
            <a:ext cx="8517809" cy="5164519"/>
          </a:xfrm>
        </p:spPr>
        <p:txBody>
          <a:bodyPr>
            <a:normAutofit fontScale="85000" lnSpcReduction="10000"/>
          </a:bodyPr>
          <a:lstStyle/>
          <a:p>
            <a:r>
              <a:rPr lang="et-EE" dirty="0" smtClean="0"/>
              <a:t>klass </a:t>
            </a:r>
            <a:r>
              <a:rPr lang="et-EE" b="1" dirty="0" err="1" smtClean="0">
                <a:latin typeface="Courier New" pitchFamily="49" charset="0"/>
                <a:cs typeface="Courier New" pitchFamily="49" charset="0"/>
              </a:rPr>
              <a:t>Locale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fi-FI" b="1" dirty="0" err="1" smtClean="0"/>
              <a:t>lo.kaat</a:t>
            </a:r>
            <a:r>
              <a:rPr lang="fi-FI" dirty="0" smtClean="0"/>
              <a:t> &lt;2</a:t>
            </a:r>
            <a:r>
              <a:rPr lang="et-EE" dirty="0" smtClean="0"/>
              <a:t>2e</a:t>
            </a:r>
            <a:r>
              <a:rPr lang="fi-FI" dirty="0" smtClean="0"/>
              <a:t>: -</a:t>
            </a:r>
            <a:r>
              <a:rPr lang="fi-FI" dirty="0" err="1" smtClean="0"/>
              <a:t>kaadi</a:t>
            </a:r>
            <a:r>
              <a:rPr lang="fi-FI" dirty="0" smtClean="0"/>
              <a:t>, -</a:t>
            </a:r>
            <a:r>
              <a:rPr lang="fi-FI" dirty="0" err="1" smtClean="0"/>
              <a:t>kaati</a:t>
            </a:r>
            <a:r>
              <a:rPr lang="fi-FI" dirty="0" smtClean="0"/>
              <a:t>&gt; </a:t>
            </a:r>
            <a:r>
              <a:rPr lang="fi-FI" i="1" dirty="0" err="1" smtClean="0"/>
              <a:t>kultuurispetsiifiliste</a:t>
            </a:r>
            <a:r>
              <a:rPr lang="fi-FI" i="1" dirty="0" smtClean="0"/>
              <a:t> </a:t>
            </a:r>
            <a:r>
              <a:rPr lang="fi-FI" i="1" dirty="0" err="1" smtClean="0"/>
              <a:t>elementide</a:t>
            </a:r>
            <a:r>
              <a:rPr lang="fi-FI" i="1" dirty="0" smtClean="0"/>
              <a:t> </a:t>
            </a:r>
            <a:r>
              <a:rPr lang="fi-FI" i="1" dirty="0" err="1" smtClean="0"/>
              <a:t>kogum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dirty="0"/>
              <a:t>keel</a:t>
            </a:r>
          </a:p>
          <a:p>
            <a:pPr lvl="1"/>
            <a:r>
              <a:rPr lang="et-EE" dirty="0"/>
              <a:t>ISO 639</a:t>
            </a:r>
          </a:p>
          <a:p>
            <a:pPr lvl="1"/>
            <a:r>
              <a:rPr lang="en-US" dirty="0">
                <a:hlinkClick r:id="rId3"/>
              </a:rPr>
              <a:t>http://www.loc.gov/standards/iso639-2/php/English_list.php</a:t>
            </a:r>
            <a:endParaRPr lang="et-EE" dirty="0"/>
          </a:p>
          <a:p>
            <a:r>
              <a:rPr lang="et-EE" dirty="0"/>
              <a:t>skript</a:t>
            </a:r>
          </a:p>
          <a:p>
            <a:pPr lvl="1"/>
            <a:r>
              <a:rPr lang="et-EE" dirty="0"/>
              <a:t>ISO 15924</a:t>
            </a:r>
            <a:endParaRPr lang="et-EE" dirty="0">
              <a:hlinkClick r:id="rId4"/>
            </a:endParaRPr>
          </a:p>
          <a:p>
            <a:pPr lvl="1"/>
            <a:r>
              <a:rPr lang="en-US" dirty="0">
                <a:hlinkClick r:id="rId4"/>
              </a:rPr>
              <a:t>http://unicode.org/iso15924/iso15924-codes.html</a:t>
            </a:r>
            <a:endParaRPr lang="et-EE" dirty="0"/>
          </a:p>
          <a:p>
            <a:r>
              <a:rPr lang="et-EE" dirty="0"/>
              <a:t>riik (regioon)</a:t>
            </a:r>
          </a:p>
          <a:p>
            <a:pPr lvl="1"/>
            <a:r>
              <a:rPr lang="et-EE" dirty="0"/>
              <a:t>ISO 3166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en.wikipedia.org/wiki/ISO_3166-1_alpha-2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Ristkülik 4"/>
          <p:cNvSpPr/>
          <p:nvPr/>
        </p:nvSpPr>
        <p:spPr>
          <a:xfrm>
            <a:off x="107504" y="6296840"/>
            <a:ext cx="83283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>
                <a:hlinkClick r:id="rId6"/>
              </a:rPr>
              <a:t>https://</a:t>
            </a:r>
            <a:r>
              <a:rPr lang="et-EE" dirty="0" smtClean="0">
                <a:hlinkClick r:id="rId6"/>
              </a:rPr>
              <a:t>docs.oracle.com/en/java/javase/11/docs/api/java.base/java/util/Locale.html</a:t>
            </a:r>
            <a:endParaRPr lang="et-E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2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64219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t-EE" sz="3200" dirty="0" smtClean="0"/>
              <a:t>Millises piirkonnas räägitakse keelt, mille </a:t>
            </a:r>
            <a:r>
              <a:rPr lang="et-EE" sz="3200" dirty="0" err="1" smtClean="0"/>
              <a:t>kahetäheline</a:t>
            </a:r>
            <a:r>
              <a:rPr lang="et-EE" sz="3200" dirty="0" smtClean="0"/>
              <a:t> ISO 639 kood on „ee“?</a:t>
            </a:r>
            <a:endParaRPr lang="et-EE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3568" y="2348880"/>
            <a:ext cx="3888432" cy="276917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Kagu-Aasias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Kesk-Ameerikas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Lääne-Aafrikas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Põhja-</a:t>
            </a:r>
            <a:r>
              <a:rPr lang="en-US" dirty="0" smtClean="0"/>
              <a:t>E</a:t>
            </a:r>
            <a:r>
              <a:rPr lang="et-EE" dirty="0" err="1" smtClean="0"/>
              <a:t>uroopas</a:t>
            </a:r>
            <a:r>
              <a:rPr lang="et-EE" dirty="0" smtClean="0"/>
              <a:t>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3"/>
            </p:custDataLst>
          </p:nvPr>
        </p:nvSpPr>
        <p:spPr>
          <a:xfrm>
            <a:off x="5292080" y="3115184"/>
            <a:ext cx="3196152" cy="359567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CAI1"/>
          <p:cNvSpPr/>
          <p:nvPr>
            <p:custDataLst>
              <p:tags r:id="rId4"/>
            </p:custDataLst>
          </p:nvPr>
        </p:nvSpPr>
        <p:spPr>
          <a:xfrm rot="10800000">
            <a:off x="307648" y="3624130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218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  <p:bldP spid="6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3150747"/>
            <a:ext cx="7661072" cy="15696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lo = </a:t>
            </a:r>
            <a:r>
              <a:rPr kumimoji="0" lang="et-EE" altLang="et-EE" sz="2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"et"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sz="2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"EE"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lo.getDisplayCountry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b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lo.getDisplayLanguage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b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lo.getDisplayName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endParaRPr kumimoji="0" lang="et-EE" altLang="et-E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9681" y="129672"/>
            <a:ext cx="8229600" cy="852732"/>
          </a:xfrm>
        </p:spPr>
        <p:txBody>
          <a:bodyPr/>
          <a:lstStyle/>
          <a:p>
            <a:r>
              <a:rPr lang="en-US" dirty="0" err="1" smtClean="0"/>
              <a:t>Lokaat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Ristkülik 5"/>
          <p:cNvSpPr/>
          <p:nvPr/>
        </p:nvSpPr>
        <p:spPr>
          <a:xfrm>
            <a:off x="4283968" y="4916190"/>
            <a:ext cx="345638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Eesti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sz="2400" b="1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esti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t-EE" sz="2400" b="1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esti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Eesti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stkülik-viiktekst 6"/>
          <p:cNvSpPr/>
          <p:nvPr/>
        </p:nvSpPr>
        <p:spPr>
          <a:xfrm>
            <a:off x="6256408" y="2357409"/>
            <a:ext cx="1728192" cy="612648"/>
          </a:xfrm>
          <a:prstGeom prst="wedgeRectCallout">
            <a:avLst>
              <a:gd name="adj1" fmla="val -118816"/>
              <a:gd name="adj2" fmla="val 106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keel </a:t>
            </a:r>
            <a:r>
              <a:rPr lang="en-US" sz="2800" dirty="0" err="1" smtClean="0"/>
              <a:t>ja</a:t>
            </a:r>
            <a:r>
              <a:rPr lang="en-US" sz="2800" dirty="0" smtClean="0"/>
              <a:t> </a:t>
            </a:r>
            <a:r>
              <a:rPr lang="en-US" sz="2800" dirty="0" err="1" smtClean="0"/>
              <a:t>riik</a:t>
            </a:r>
            <a:endParaRPr lang="en-US" sz="28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528" y="1213768"/>
            <a:ext cx="6981398" cy="46166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Locale.</a:t>
            </a:r>
            <a:r>
              <a:rPr kumimoji="0" lang="et-EE" altLang="et-EE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getDefault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endParaRPr kumimoji="0" lang="et-EE" altLang="et-E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istkülik 10"/>
          <p:cNvSpPr/>
          <p:nvPr/>
        </p:nvSpPr>
        <p:spPr>
          <a:xfrm>
            <a:off x="3972413" y="1881654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et_EE</a:t>
            </a:r>
            <a:endParaRPr lang="et-E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0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err="1" smtClean="0"/>
              <a:t>Lokaat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Ristkülik 5"/>
          <p:cNvSpPr/>
          <p:nvPr/>
        </p:nvSpPr>
        <p:spPr>
          <a:xfrm>
            <a:off x="3419872" y="2642132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Allemagne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149080"/>
            <a:ext cx="8712968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Locale[]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availableLocales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= 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	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Locale.</a:t>
            </a:r>
            <a:r>
              <a:rPr lang="en-US" sz="2400" b="1" i="1" dirty="0" err="1" smtClean="0">
                <a:solidFill>
                  <a:srgbClr val="000000"/>
                </a:solidFill>
                <a:latin typeface="Courier New"/>
              </a:rPr>
              <a:t>getAvailableLocales</a:t>
            </a:r>
            <a:r>
              <a:rPr lang="en-US" sz="2400" b="1" i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99" y="1493864"/>
            <a:ext cx="9020418" cy="83099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altLang="et-EE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GERMANY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.getDisplayCountry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FRANCE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endParaRPr kumimoji="0" lang="et-EE" altLang="et-E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4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Lokaaditundlik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locale-sensitive</a:t>
            </a:r>
          </a:p>
          <a:p>
            <a:r>
              <a:rPr lang="en-US" dirty="0" err="1" smtClean="0"/>
              <a:t>kuup</a:t>
            </a:r>
            <a:r>
              <a:rPr lang="et-EE" dirty="0" err="1" smtClean="0"/>
              <a:t>äeva</a:t>
            </a:r>
            <a:r>
              <a:rPr lang="et-EE" dirty="0" smtClean="0"/>
              <a:t>, arvu </a:t>
            </a:r>
            <a:r>
              <a:rPr lang="et-EE" dirty="0" err="1" smtClean="0"/>
              <a:t>formaatimine</a:t>
            </a:r>
            <a:endParaRPr lang="et-EE" dirty="0" smtClean="0"/>
          </a:p>
          <a:p>
            <a:r>
              <a:rPr lang="et-EE" dirty="0" err="1" smtClean="0"/>
              <a:t>lokaaditundlikud</a:t>
            </a:r>
            <a:r>
              <a:rPr lang="et-EE" dirty="0" smtClean="0"/>
              <a:t> objektid</a:t>
            </a:r>
          </a:p>
          <a:p>
            <a:pPr lvl="1"/>
            <a:r>
              <a:rPr lang="et-EE" dirty="0">
                <a:cs typeface="Courier New" pitchFamily="49" charset="0"/>
              </a:rPr>
              <a:t>k</a:t>
            </a:r>
            <a:r>
              <a:rPr lang="et-EE" dirty="0" smtClean="0">
                <a:cs typeface="Courier New" pitchFamily="49" charset="0"/>
              </a:rPr>
              <a:t>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ResourceBundle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Ristkülik 4"/>
          <p:cNvSpPr/>
          <p:nvPr/>
        </p:nvSpPr>
        <p:spPr>
          <a:xfrm>
            <a:off x="251520" y="6308725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600" dirty="0">
                <a:hlinkClick r:id="rId3"/>
              </a:rPr>
              <a:t>https://</a:t>
            </a:r>
            <a:r>
              <a:rPr lang="et-EE" sz="1600" dirty="0" smtClean="0">
                <a:hlinkClick r:id="rId3"/>
              </a:rPr>
              <a:t>docs.oracle.com/en/java/javase/11/docs/api/java.base/java/util/ResourceBundle.html</a:t>
            </a:r>
            <a:endParaRPr lang="et-EE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4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t-EE" dirty="0" smtClean="0"/>
              <a:t>Veel mitte i18n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9552" y="1628800"/>
            <a:ext cx="6301725" cy="12003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"Tere!"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"Kuidas läheb?"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4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"Head aega!"</a:t>
            </a:r>
            <a:r>
              <a:rPr kumimoji="0" lang="et-EE" altLang="et-E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t-EE" altLang="et-E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81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Organisatoorset</a:t>
            </a:r>
          </a:p>
          <a:p>
            <a:r>
              <a:rPr lang="et-EE" dirty="0" smtClean="0"/>
              <a:t>Sünkroniseerimine</a:t>
            </a:r>
          </a:p>
          <a:p>
            <a:r>
              <a:rPr lang="et-EE" dirty="0" smtClean="0"/>
              <a:t>Ujukomaarvud</a:t>
            </a:r>
          </a:p>
          <a:p>
            <a:r>
              <a:rPr lang="et-EE" dirty="0" smtClean="0"/>
              <a:t>Internatsionaliseerimine, lokaliseerimine</a:t>
            </a:r>
          </a:p>
          <a:p>
            <a:r>
              <a:rPr lang="et-EE" dirty="0" smtClean="0"/>
              <a:t>Võrguprogrammeerimine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83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21967"/>
            <a:ext cx="8366393" cy="686341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java.util.Locale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java.util.ResourceBundle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JubaI18n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String keel;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String maa;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args.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!=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keel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String(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"et"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maa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String(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"EE"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keel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maa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currentLocale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(keel, maa);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ResourceBundle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teated =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ResourceBundle.</a:t>
            </a:r>
            <a:r>
              <a:rPr kumimoji="0" lang="et-EE" altLang="et-EE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getBundle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				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"Teated"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currentLocale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0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teated.getString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"tervitus"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0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teated.getString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"huvi"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0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teated.getString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"lahkumine"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Ristkülik 5"/>
          <p:cNvSpPr/>
          <p:nvPr/>
        </p:nvSpPr>
        <p:spPr>
          <a:xfrm>
            <a:off x="5796136" y="2564904"/>
            <a:ext cx="291683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Hallo. 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Wie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geht's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Tschüß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53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680520" cy="576064"/>
          </a:xfrm>
        </p:spPr>
        <p:txBody>
          <a:bodyPr>
            <a:normAutofit fontScale="90000"/>
          </a:bodyPr>
          <a:lstStyle/>
          <a:p>
            <a:r>
              <a:rPr lang="et-EE" sz="3600" dirty="0" err="1" smtClean="0"/>
              <a:t>Teated_et_EE.properties</a:t>
            </a:r>
            <a:endParaRPr lang="en-US" sz="36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9632" y="5229200"/>
            <a:ext cx="6156176" cy="13849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tervitus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Hallo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. </a:t>
            </a:r>
          </a:p>
          <a:p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lahkumine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Tschüß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. </a:t>
            </a:r>
          </a:p>
          <a:p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huvi = </a:t>
            </a:r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Wie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geht's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?</a:t>
            </a:r>
            <a:endParaRPr lang="en-US" sz="2400" b="1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996952"/>
            <a:ext cx="6156176" cy="13849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rgbClr val="000000"/>
                </a:solidFill>
                <a:latin typeface="Courier New"/>
              </a:rPr>
              <a:t>tervitus</a:t>
            </a:r>
            <a:r>
              <a:rPr lang="fr-FR" sz="2800" b="1" dirty="0" smtClean="0">
                <a:solidFill>
                  <a:srgbClr val="000000"/>
                </a:solidFill>
                <a:latin typeface="Courier New"/>
              </a:rPr>
              <a:t> = Bonjour.</a:t>
            </a:r>
          </a:p>
          <a:p>
            <a:r>
              <a:rPr lang="fr-FR" sz="2800" b="1" dirty="0" err="1" smtClean="0">
                <a:solidFill>
                  <a:srgbClr val="000000"/>
                </a:solidFill>
                <a:latin typeface="Courier New"/>
              </a:rPr>
              <a:t>lahkumine</a:t>
            </a:r>
            <a:r>
              <a:rPr lang="fr-FR" sz="2800" b="1" dirty="0" smtClean="0">
                <a:solidFill>
                  <a:srgbClr val="000000"/>
                </a:solidFill>
                <a:latin typeface="Courier New"/>
              </a:rPr>
              <a:t> = Au revoir.</a:t>
            </a:r>
          </a:p>
          <a:p>
            <a:r>
              <a:rPr lang="fr-FR" sz="2800" b="1" dirty="0" err="1" smtClean="0">
                <a:solidFill>
                  <a:srgbClr val="000000"/>
                </a:solidFill>
                <a:latin typeface="Courier New"/>
              </a:rPr>
              <a:t>huvi</a:t>
            </a:r>
            <a:r>
              <a:rPr lang="fr-FR" sz="2800" b="1" dirty="0" smtClean="0">
                <a:solidFill>
                  <a:srgbClr val="000000"/>
                </a:solidFill>
                <a:latin typeface="Courier New"/>
              </a:rPr>
              <a:t> = Comment allez-vous?</a:t>
            </a:r>
            <a:endParaRPr lang="en-US" sz="2400" b="1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764704"/>
            <a:ext cx="6156176" cy="13849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tervitus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Tere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!</a:t>
            </a:r>
          </a:p>
          <a:p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lahkumine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Head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aega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!</a:t>
            </a:r>
          </a:p>
          <a:p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huvi = </a:t>
            </a:r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Kuidas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fi-FI" sz="2800" b="1" dirty="0" err="1" smtClean="0">
                <a:solidFill>
                  <a:srgbClr val="000000"/>
                </a:solidFill>
                <a:latin typeface="Courier New"/>
              </a:rPr>
              <a:t>läheb</a:t>
            </a:r>
            <a:r>
              <a:rPr lang="fi-FI" sz="2800" b="1" dirty="0" smtClean="0">
                <a:solidFill>
                  <a:srgbClr val="000000"/>
                </a:solidFill>
                <a:latin typeface="Courier New"/>
              </a:rPr>
              <a:t>?</a:t>
            </a:r>
            <a:endParaRPr lang="en-US" sz="2400" b="1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8" name="Pealkiri 1"/>
          <p:cNvSpPr txBox="1">
            <a:spLocks/>
          </p:cNvSpPr>
          <p:nvPr/>
        </p:nvSpPr>
        <p:spPr>
          <a:xfrm>
            <a:off x="251520" y="2276872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Teated_fr_FR.properties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ealkiri 1"/>
          <p:cNvSpPr txBox="1">
            <a:spLocks/>
          </p:cNvSpPr>
          <p:nvPr/>
        </p:nvSpPr>
        <p:spPr>
          <a:xfrm>
            <a:off x="467544" y="4581128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Teated_de_DE.properties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77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Liitsõnum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Liitsõnum</a:t>
            </a:r>
            <a:r>
              <a:rPr lang="en-US" dirty="0" smtClean="0"/>
              <a:t> </a:t>
            </a:r>
            <a:r>
              <a:rPr lang="en-US" dirty="0" err="1" smtClean="0"/>
              <a:t>võib</a:t>
            </a:r>
            <a:r>
              <a:rPr lang="en-US" dirty="0" smtClean="0"/>
              <a:t> </a:t>
            </a:r>
            <a:r>
              <a:rPr lang="en-US" dirty="0" err="1" smtClean="0"/>
              <a:t>sisaldada</a:t>
            </a:r>
            <a:r>
              <a:rPr lang="en-US" dirty="0" smtClean="0"/>
              <a:t> </a:t>
            </a:r>
            <a:r>
              <a:rPr lang="en-US" dirty="0" err="1" smtClean="0"/>
              <a:t>erinevaid</a:t>
            </a:r>
            <a:r>
              <a:rPr lang="en-US" dirty="0" smtClean="0"/>
              <a:t> </a:t>
            </a:r>
            <a:r>
              <a:rPr lang="en-US" dirty="0" err="1" smtClean="0"/>
              <a:t>muutujaid</a:t>
            </a:r>
            <a:r>
              <a:rPr lang="en-US" dirty="0" smtClean="0"/>
              <a:t>, </a:t>
            </a:r>
            <a:r>
              <a:rPr lang="en-US" dirty="0" err="1" smtClean="0"/>
              <a:t>nt</a:t>
            </a:r>
            <a:r>
              <a:rPr lang="et-EE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kuupäev</a:t>
            </a:r>
            <a:r>
              <a:rPr lang="en-US" dirty="0" smtClean="0"/>
              <a:t>, </a:t>
            </a:r>
            <a:r>
              <a:rPr lang="en-US" dirty="0" err="1" smtClean="0"/>
              <a:t>kellaaeg</a:t>
            </a:r>
            <a:r>
              <a:rPr lang="en-US" dirty="0" smtClean="0"/>
              <a:t>, </a:t>
            </a:r>
            <a:r>
              <a:rPr lang="et-EE" dirty="0" smtClean="0"/>
              <a:t>valuuta</a:t>
            </a:r>
            <a:r>
              <a:rPr lang="en-US" dirty="0" smtClean="0"/>
              <a:t>, </a:t>
            </a:r>
            <a:r>
              <a:rPr lang="en-US" dirty="0" err="1" smtClean="0"/>
              <a:t>protsent</a:t>
            </a:r>
            <a:r>
              <a:rPr lang="en-US" dirty="0" smtClean="0"/>
              <a:t> </a:t>
            </a:r>
            <a:r>
              <a:rPr lang="en-US" dirty="0" err="1" smtClean="0"/>
              <a:t>jne</a:t>
            </a:r>
            <a:r>
              <a:rPr lang="en-US" dirty="0" smtClean="0"/>
              <a:t> </a:t>
            </a:r>
          </a:p>
          <a:p>
            <a:endParaRPr lang="et-EE" dirty="0" smtClean="0"/>
          </a:p>
          <a:p>
            <a:endParaRPr lang="et-EE" dirty="0" smtClean="0"/>
          </a:p>
          <a:p>
            <a:r>
              <a:rPr lang="et-EE" dirty="0"/>
              <a:t>Pühapäeval, </a:t>
            </a:r>
            <a:r>
              <a:rPr lang="et-EE" dirty="0" smtClean="0"/>
              <a:t>26.05.19 </a:t>
            </a:r>
            <a:r>
              <a:rPr lang="et-EE" dirty="0"/>
              <a:t>kell </a:t>
            </a:r>
            <a:r>
              <a:rPr lang="et-EE" dirty="0" smtClean="0"/>
              <a:t>10:15 </a:t>
            </a:r>
            <a:r>
              <a:rPr lang="et-EE" dirty="0"/>
              <a:t>algab </a:t>
            </a:r>
            <a:r>
              <a:rPr lang="et-EE" dirty="0" smtClean="0"/>
              <a:t>38. </a:t>
            </a:r>
            <a:r>
              <a:rPr lang="et-EE" dirty="0"/>
              <a:t>Tartu Rattaralli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29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0" y="117693"/>
            <a:ext cx="9252250" cy="67403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java.util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.*;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java.text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.*;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Liitsõnum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displayMessage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currentLocale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Lokaat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"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currentLocale.toString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ResourceBundle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messages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ResourceBundle.</a:t>
            </a:r>
            <a:r>
              <a:rPr kumimoji="0" lang="et-EE" altLang="et-EE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getBundle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					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Rall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currentLocale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GregorianCalendar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gc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GregorianCalendar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2019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26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t-EE" altLang="et-EE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messageArguments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messages.getString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day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38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gc.getTimeInMillis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};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MessageFormat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formatter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MessageFormat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formatter.setLocale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currentLocale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formatter.applyPattern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messages.getString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String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formatter.format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messageArguments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displayMessage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"et"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"EE"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displayMessage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"US"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Ristkülik 5"/>
          <p:cNvSpPr/>
          <p:nvPr/>
        </p:nvSpPr>
        <p:spPr>
          <a:xfrm>
            <a:off x="611560" y="4884053"/>
            <a:ext cx="8461448" cy="1837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200" dirty="0" err="1"/>
              <a:t>Lokaat</a:t>
            </a:r>
            <a:r>
              <a:rPr lang="et-EE" sz="2200" dirty="0"/>
              <a:t> = </a:t>
            </a:r>
            <a:r>
              <a:rPr lang="et-EE" sz="2200" dirty="0" err="1"/>
              <a:t>et_EE</a:t>
            </a:r>
            <a:endParaRPr lang="et-EE" sz="2200" dirty="0"/>
          </a:p>
          <a:p>
            <a:r>
              <a:rPr lang="et-EE" sz="2200" dirty="0"/>
              <a:t>Pühapäeval, </a:t>
            </a:r>
            <a:r>
              <a:rPr lang="et-EE" sz="2200" dirty="0" smtClean="0"/>
              <a:t>26.05.19 </a:t>
            </a:r>
            <a:r>
              <a:rPr lang="et-EE" sz="2200" dirty="0"/>
              <a:t>kell </a:t>
            </a:r>
            <a:r>
              <a:rPr lang="et-EE" sz="2200" dirty="0" smtClean="0"/>
              <a:t>10:15 </a:t>
            </a:r>
            <a:r>
              <a:rPr lang="et-EE" sz="2200" dirty="0"/>
              <a:t>algab </a:t>
            </a:r>
            <a:r>
              <a:rPr lang="et-EE" sz="2200" dirty="0" smtClean="0"/>
              <a:t>38. </a:t>
            </a:r>
            <a:r>
              <a:rPr lang="et-EE" sz="2200" dirty="0"/>
              <a:t>Tartu Rattaralli. </a:t>
            </a:r>
          </a:p>
          <a:p>
            <a:r>
              <a:rPr lang="et-EE" sz="2200" dirty="0" err="1"/>
              <a:t>Lokaat</a:t>
            </a:r>
            <a:r>
              <a:rPr lang="et-EE" sz="2200" dirty="0"/>
              <a:t> = </a:t>
            </a:r>
            <a:r>
              <a:rPr lang="et-EE" sz="2200" dirty="0" err="1"/>
              <a:t>en_US</a:t>
            </a:r>
            <a:endParaRPr lang="et-EE" sz="2200" dirty="0"/>
          </a:p>
          <a:p>
            <a:r>
              <a:rPr lang="et-EE" sz="2200" dirty="0"/>
              <a:t>On </a:t>
            </a:r>
            <a:r>
              <a:rPr lang="et-EE" sz="2200" dirty="0" err="1"/>
              <a:t>Sunday</a:t>
            </a:r>
            <a:r>
              <a:rPr lang="et-EE" sz="2200" dirty="0"/>
              <a:t> </a:t>
            </a:r>
            <a:r>
              <a:rPr lang="et-EE" sz="2200" dirty="0" err="1"/>
              <a:t>May</a:t>
            </a:r>
            <a:r>
              <a:rPr lang="et-EE" sz="2200" dirty="0"/>
              <a:t> </a:t>
            </a:r>
            <a:r>
              <a:rPr lang="et-EE" sz="2200" dirty="0" smtClean="0"/>
              <a:t>26, 2019 </a:t>
            </a:r>
            <a:r>
              <a:rPr lang="et-EE" sz="2200" dirty="0"/>
              <a:t>at </a:t>
            </a:r>
            <a:r>
              <a:rPr lang="et-EE" sz="2200" dirty="0" smtClean="0"/>
              <a:t>10:15 </a:t>
            </a:r>
            <a:r>
              <a:rPr lang="et-EE" sz="2200" dirty="0"/>
              <a:t>AM </a:t>
            </a:r>
            <a:r>
              <a:rPr lang="et-EE" sz="2200" dirty="0" err="1"/>
              <a:t>the</a:t>
            </a:r>
            <a:r>
              <a:rPr lang="et-EE" sz="2200" dirty="0"/>
              <a:t> Tartu </a:t>
            </a:r>
            <a:r>
              <a:rPr lang="et-EE" sz="2200" dirty="0" smtClean="0"/>
              <a:t>38th </a:t>
            </a:r>
            <a:r>
              <a:rPr lang="et-EE" sz="2200" dirty="0" err="1"/>
              <a:t>Bicycle</a:t>
            </a:r>
            <a:r>
              <a:rPr lang="et-EE" sz="2200" dirty="0"/>
              <a:t> </a:t>
            </a:r>
            <a:r>
              <a:rPr lang="et-EE" sz="2200" dirty="0" err="1"/>
              <a:t>Rally</a:t>
            </a:r>
            <a:r>
              <a:rPr lang="et-EE" sz="2200" dirty="0"/>
              <a:t> </a:t>
            </a:r>
            <a:r>
              <a:rPr lang="et-EE" sz="2200" dirty="0" err="1"/>
              <a:t>will</a:t>
            </a:r>
            <a:r>
              <a:rPr lang="et-EE" sz="2200" dirty="0"/>
              <a:t> start. 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22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680520" cy="576064"/>
          </a:xfrm>
        </p:spPr>
        <p:txBody>
          <a:bodyPr>
            <a:normAutofit fontScale="90000"/>
          </a:bodyPr>
          <a:lstStyle/>
          <a:p>
            <a:r>
              <a:rPr lang="et-EE" sz="3600" dirty="0" err="1" smtClean="0"/>
              <a:t>Rall_et_EE.properties</a:t>
            </a:r>
            <a:endParaRPr lang="en-US" sz="36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4180344"/>
            <a:ext cx="8568952" cy="22467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template = On {0} {2,date,long} at {2,time,short} the Tartu {1,number,integer}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th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Bicycle Rally will start. </a:t>
            </a: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day = Sunday</a:t>
            </a:r>
            <a:endParaRPr lang="en-US" sz="2400" b="1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764704"/>
            <a:ext cx="8568952" cy="181588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 err="1">
                <a:solidFill>
                  <a:srgbClr val="000000"/>
                </a:solidFill>
                <a:latin typeface="Courier New"/>
              </a:rPr>
              <a:t>template</a:t>
            </a:r>
            <a:r>
              <a:rPr lang="fi-FI" sz="2800" b="1" dirty="0">
                <a:solidFill>
                  <a:srgbClr val="000000"/>
                </a:solidFill>
                <a:latin typeface="Courier New"/>
              </a:rPr>
              <a:t> = {0}, {2,date,short} </a:t>
            </a:r>
            <a:r>
              <a:rPr lang="fi-FI" sz="2800" b="1" dirty="0" err="1">
                <a:solidFill>
                  <a:srgbClr val="000000"/>
                </a:solidFill>
                <a:latin typeface="Courier New"/>
              </a:rPr>
              <a:t>kell</a:t>
            </a:r>
            <a:r>
              <a:rPr lang="fi-FI" sz="2800" b="1" dirty="0">
                <a:solidFill>
                  <a:srgbClr val="000000"/>
                </a:solidFill>
                <a:latin typeface="Courier New"/>
              </a:rPr>
              <a:t> {2,time,short} </a:t>
            </a:r>
            <a:r>
              <a:rPr lang="fi-FI" sz="2800" b="1" dirty="0" err="1">
                <a:solidFill>
                  <a:srgbClr val="000000"/>
                </a:solidFill>
                <a:latin typeface="Courier New"/>
              </a:rPr>
              <a:t>algab</a:t>
            </a:r>
            <a:r>
              <a:rPr lang="fi-FI" sz="2800" b="1" dirty="0">
                <a:solidFill>
                  <a:srgbClr val="000000"/>
                </a:solidFill>
                <a:latin typeface="Courier New"/>
              </a:rPr>
              <a:t> {1,number,integer}. Tartu </a:t>
            </a:r>
            <a:r>
              <a:rPr lang="fi-FI" sz="2800" b="1" dirty="0" err="1">
                <a:solidFill>
                  <a:srgbClr val="000000"/>
                </a:solidFill>
                <a:latin typeface="Courier New"/>
              </a:rPr>
              <a:t>Rattaralli</a:t>
            </a:r>
            <a:r>
              <a:rPr lang="fi-FI" sz="2800" b="1" dirty="0">
                <a:solidFill>
                  <a:srgbClr val="000000"/>
                </a:solidFill>
                <a:latin typeface="Courier New"/>
              </a:rPr>
              <a:t>. </a:t>
            </a:r>
          </a:p>
          <a:p>
            <a:r>
              <a:rPr lang="fi-FI" sz="2800" b="1" dirty="0" err="1">
                <a:solidFill>
                  <a:srgbClr val="000000"/>
                </a:solidFill>
                <a:latin typeface="Courier New"/>
              </a:rPr>
              <a:t>day</a:t>
            </a:r>
            <a:r>
              <a:rPr lang="fi-FI" sz="28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fi-FI" sz="2800" b="1" dirty="0" err="1">
                <a:solidFill>
                  <a:srgbClr val="000000"/>
                </a:solidFill>
                <a:latin typeface="Courier New"/>
              </a:rPr>
              <a:t>Pühapäeval</a:t>
            </a:r>
            <a:endParaRPr lang="en-US" sz="2400" b="1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9" name="Pealkiri 1"/>
          <p:cNvSpPr txBox="1">
            <a:spLocks/>
          </p:cNvSpPr>
          <p:nvPr/>
        </p:nvSpPr>
        <p:spPr>
          <a:xfrm>
            <a:off x="899592" y="3573016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3600" dirty="0" err="1" smtClean="0">
                <a:latin typeface="+mj-lt"/>
                <a:ea typeface="+mj-ea"/>
                <a:cs typeface="+mj-cs"/>
              </a:rPr>
              <a:t>Rall</a:t>
            </a:r>
            <a:r>
              <a:rPr kumimoji="0" lang="et-E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et-EE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en_US.properties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92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188640"/>
            <a:ext cx="8416086" cy="480131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java.util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.*;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java.text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.*;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ArvuFormaat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reformat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String[]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(String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pl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Locale.</a:t>
            </a:r>
            <a:r>
              <a:rPr kumimoji="0" lang="et-EE" altLang="et-EE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forLanguageTag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loc.replace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"_"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"-"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NumberFormat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fmt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NumberFormat.</a:t>
            </a:r>
            <a:r>
              <a:rPr kumimoji="0" lang="et-EE" altLang="et-EE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getInstance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pl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fmt.format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\t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pl.getDisplayName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}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(String[]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String []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et_EE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de_DE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fr_FR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				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en_US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ru_RU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ee_ET</a:t>
            </a:r>
            <a:r>
              <a:rPr kumimoji="0" lang="et-EE" altLang="et-EE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reformat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12345.6789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t-EE" altLang="et-E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locales</a:t>
            </a: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 </a:t>
            </a:r>
            <a:b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Pealkiri 1"/>
          <p:cNvSpPr>
            <a:spLocks noGrp="1"/>
          </p:cNvSpPr>
          <p:nvPr>
            <p:ph type="title"/>
          </p:nvPr>
        </p:nvSpPr>
        <p:spPr>
          <a:xfrm>
            <a:off x="475401" y="44624"/>
            <a:ext cx="8229600" cy="864096"/>
          </a:xfrm>
        </p:spPr>
        <p:txBody>
          <a:bodyPr>
            <a:normAutofit/>
          </a:bodyPr>
          <a:lstStyle/>
          <a:p>
            <a:pPr algn="r"/>
            <a:r>
              <a:rPr lang="et-EE" sz="4800" dirty="0" smtClean="0"/>
              <a:t>Arvuformaat</a:t>
            </a:r>
            <a:endParaRPr lang="en-US" sz="4800" dirty="0"/>
          </a:p>
        </p:txBody>
      </p:sp>
      <p:sp>
        <p:nvSpPr>
          <p:cNvPr id="6" name="Ristkülik 5"/>
          <p:cNvSpPr/>
          <p:nvPr/>
        </p:nvSpPr>
        <p:spPr>
          <a:xfrm>
            <a:off x="611560" y="4557028"/>
            <a:ext cx="8424936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12 345.679	</a:t>
            </a:r>
            <a:r>
              <a:rPr lang="et-EE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eesti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Eesti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12.345,679</a:t>
            </a:r>
            <a:r>
              <a:rPr lang="et-EE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saksa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Saksamaa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12 345,679	</a:t>
            </a:r>
            <a:r>
              <a:rPr lang="et-EE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prantsuse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Prantsusmaa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12,345.679	</a:t>
            </a:r>
            <a:r>
              <a:rPr lang="et-EE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inglise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Ameerika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Ühendriigid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12 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345,679</a:t>
            </a:r>
            <a:r>
              <a:rPr lang="et-EE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vene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Venemaa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12,345.679	</a:t>
            </a:r>
            <a:r>
              <a:rPr lang="et-EE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eve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Etioopia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44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dirty="0"/>
              <a:t>Mis ilmub ekraanile?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3568" y="3356992"/>
            <a:ext cx="3888432" cy="2769171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err="1"/>
              <a:t>e</a:t>
            </a:r>
            <a:r>
              <a:rPr lang="en-US" dirty="0" err="1" smtClean="0"/>
              <a:t>esti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Eesti</a:t>
            </a:r>
            <a:r>
              <a:rPr lang="en-US" dirty="0" smtClean="0"/>
              <a:t>)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err="1" smtClean="0"/>
              <a:t>e</a:t>
            </a:r>
            <a:r>
              <a:rPr lang="et-EE" dirty="0" err="1"/>
              <a:t>v</a:t>
            </a:r>
            <a:r>
              <a:rPr lang="en-US" dirty="0" smtClean="0"/>
              <a:t>e </a:t>
            </a:r>
            <a:r>
              <a:rPr lang="en-US" dirty="0"/>
              <a:t>(</a:t>
            </a:r>
            <a:r>
              <a:rPr lang="en-US" dirty="0" err="1" smtClean="0"/>
              <a:t>Eti</a:t>
            </a:r>
            <a:r>
              <a:rPr lang="et-EE" dirty="0" smtClean="0"/>
              <a:t>o</a:t>
            </a:r>
            <a:r>
              <a:rPr lang="en-US" dirty="0" err="1" smtClean="0"/>
              <a:t>opia</a:t>
            </a:r>
            <a:r>
              <a:rPr lang="en-US" dirty="0" smtClean="0"/>
              <a:t>)</a:t>
            </a:r>
            <a:endParaRPr lang="et-EE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/>
              <a:t>midagi </a:t>
            </a:r>
            <a:r>
              <a:rPr lang="et-EE" dirty="0" smtClean="0"/>
              <a:t>muud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9" name="TPChart"/>
          <p:cNvSpPr/>
          <p:nvPr>
            <p:custDataLst>
              <p:tags r:id="rId3"/>
            </p:custDataLst>
          </p:nvPr>
        </p:nvSpPr>
        <p:spPr>
          <a:xfrm>
            <a:off x="5292080" y="3115184"/>
            <a:ext cx="3196152" cy="359567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extBox 5"/>
          <p:cNvSpPr txBox="1"/>
          <p:nvPr/>
        </p:nvSpPr>
        <p:spPr>
          <a:xfrm>
            <a:off x="251520" y="1628800"/>
            <a:ext cx="8712968" cy="9541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Locale lo = </a:t>
            </a:r>
            <a:r>
              <a:rPr lang="en-US" sz="2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Locale(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b="1" dirty="0" err="1" smtClean="0">
                <a:solidFill>
                  <a:srgbClr val="2A00FF"/>
                </a:solidFill>
                <a:latin typeface="Courier New"/>
              </a:rPr>
              <a:t>ee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800" b="1" dirty="0" smtClean="0">
                <a:solidFill>
                  <a:srgbClr val="2A00FF"/>
                </a:solidFill>
                <a:latin typeface="Courier New"/>
              </a:rPr>
              <a:t>"ET"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); </a:t>
            </a:r>
          </a:p>
          <a:p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System.</a:t>
            </a:r>
            <a:r>
              <a:rPr lang="en-US" sz="2800" b="1" i="1" dirty="0" err="1" smtClean="0">
                <a:solidFill>
                  <a:srgbClr val="0000C0"/>
                </a:solidFill>
                <a:latin typeface="Courier New"/>
              </a:rPr>
              <a:t>out</a:t>
            </a:r>
            <a:r>
              <a:rPr lang="en-US" sz="2800" b="1" i="1" dirty="0" err="1" smtClean="0">
                <a:solidFill>
                  <a:srgbClr val="000000"/>
                </a:solidFill>
                <a:latin typeface="Courier New"/>
              </a:rPr>
              <a:t>.println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b="1" i="1" dirty="0" err="1" smtClean="0">
                <a:solidFill>
                  <a:srgbClr val="000000"/>
                </a:solidFill>
                <a:latin typeface="Courier New"/>
              </a:rPr>
              <a:t>lo.getDisplayName</a:t>
            </a:r>
            <a:r>
              <a:rPr lang="en-US" sz="2800" b="1" i="1" dirty="0" smtClean="0">
                <a:solidFill>
                  <a:srgbClr val="000000"/>
                </a:solidFill>
                <a:latin typeface="Courier New"/>
              </a:rPr>
              <a:t>());</a:t>
            </a:r>
            <a:endParaRPr lang="en-US" sz="2800" b="1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CAI1"/>
          <p:cNvSpPr/>
          <p:nvPr>
            <p:custDataLst>
              <p:tags r:id="rId4"/>
            </p:custDataLst>
          </p:nvPr>
        </p:nvSpPr>
        <p:spPr>
          <a:xfrm rot="10800000">
            <a:off x="307648" y="4047025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27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8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dirty="0"/>
              <a:t>Milline on eestipärane </a:t>
            </a:r>
            <a:r>
              <a:rPr lang="et-EE" dirty="0" smtClean="0"/>
              <a:t>formaat?</a:t>
            </a:r>
            <a:endParaRPr lang="et-EE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51501" y="2662439"/>
            <a:ext cx="3888432" cy="2769171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LcPeriod"/>
            </a:pP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345,679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lphaLcPeriod"/>
            </a:pP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12.345,679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Arial" pitchFamily="34" charset="0"/>
              <a:buAutoNum type="alphaLcPeriod"/>
            </a:pPr>
            <a:r>
              <a:rPr lang="et-E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12,345.679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" name="TPChart"/>
          <p:cNvSpPr/>
          <p:nvPr>
            <p:custDataLst>
              <p:tags r:id="rId3"/>
            </p:custDataLst>
          </p:nvPr>
        </p:nvSpPr>
        <p:spPr>
          <a:xfrm>
            <a:off x="5292080" y="3115184"/>
            <a:ext cx="3196152" cy="359567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CAI1"/>
          <p:cNvSpPr/>
          <p:nvPr>
            <p:custDataLst>
              <p:tags r:id="rId4"/>
            </p:custDataLst>
          </p:nvPr>
        </p:nvSpPr>
        <p:spPr>
          <a:xfrm rot="10800000">
            <a:off x="336541" y="2708159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33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  <p:bldP spid="6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48757"/>
            <a:ext cx="8229600" cy="1642194"/>
          </a:xfrm>
        </p:spPr>
        <p:txBody>
          <a:bodyPr>
            <a:normAutofit/>
          </a:bodyPr>
          <a:lstStyle/>
          <a:p>
            <a:r>
              <a:rPr lang="et-EE" dirty="0" smtClean="0"/>
              <a:t>Võrguprogrammeerimine</a:t>
            </a:r>
            <a:br>
              <a:rPr lang="et-EE" dirty="0" smtClean="0"/>
            </a:br>
            <a:r>
              <a:rPr lang="et-EE" dirty="0" smtClean="0"/>
              <a:t>Host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34908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Internetti</a:t>
            </a:r>
            <a:r>
              <a:rPr lang="en-US" dirty="0" smtClean="0"/>
              <a:t> </a:t>
            </a:r>
            <a:r>
              <a:rPr lang="en-US" dirty="0" err="1" smtClean="0"/>
              <a:t>ühendatud</a:t>
            </a:r>
            <a:r>
              <a:rPr lang="en-US" dirty="0" smtClean="0"/>
              <a:t> </a:t>
            </a:r>
            <a:r>
              <a:rPr lang="en-US" dirty="0" err="1" smtClean="0"/>
              <a:t>seade</a:t>
            </a:r>
            <a:r>
              <a:rPr lang="en-US" dirty="0" smtClean="0"/>
              <a:t>: </a:t>
            </a:r>
            <a:r>
              <a:rPr lang="en-US" dirty="0" err="1" smtClean="0"/>
              <a:t>enamasti</a:t>
            </a:r>
            <a:r>
              <a:rPr lang="en-US" dirty="0" smtClean="0"/>
              <a:t> </a:t>
            </a:r>
            <a:r>
              <a:rPr lang="en-US" dirty="0" err="1" smtClean="0"/>
              <a:t>arvuti</a:t>
            </a:r>
            <a:r>
              <a:rPr lang="en-US" dirty="0" smtClean="0"/>
              <a:t>, </a:t>
            </a:r>
            <a:r>
              <a:rPr lang="en-US" dirty="0" err="1" smtClean="0"/>
              <a:t>kuid</a:t>
            </a:r>
            <a:r>
              <a:rPr lang="en-US" dirty="0" smtClean="0"/>
              <a:t> </a:t>
            </a:r>
            <a:r>
              <a:rPr lang="en-US" dirty="0" err="1" smtClean="0"/>
              <a:t>võib</a:t>
            </a:r>
            <a:r>
              <a:rPr lang="en-US" dirty="0" smtClean="0"/>
              <a:t> olla ka </a:t>
            </a:r>
            <a:r>
              <a:rPr lang="en-US" dirty="0" err="1" smtClean="0"/>
              <a:t>ruuter</a:t>
            </a:r>
            <a:r>
              <a:rPr lang="en-US" dirty="0" smtClean="0"/>
              <a:t>, printer, </a:t>
            </a:r>
            <a:r>
              <a:rPr lang="en-US" dirty="0" err="1" smtClean="0"/>
              <a:t>fa</a:t>
            </a:r>
            <a:r>
              <a:rPr lang="et-EE" dirty="0" err="1" smtClean="0"/>
              <a:t>ks</a:t>
            </a:r>
            <a:r>
              <a:rPr lang="en-US" dirty="0" smtClean="0"/>
              <a:t> </a:t>
            </a:r>
            <a:r>
              <a:rPr lang="en-US" dirty="0" err="1" smtClean="0"/>
              <a:t>jne</a:t>
            </a:r>
            <a:r>
              <a:rPr lang="en-US" dirty="0" smtClean="0"/>
              <a:t> </a:t>
            </a:r>
          </a:p>
          <a:p>
            <a:r>
              <a:rPr lang="et-EE" dirty="0" smtClean="0"/>
              <a:t>IP (</a:t>
            </a:r>
            <a:r>
              <a:rPr lang="et-EE" i="1" dirty="0" smtClean="0"/>
              <a:t>Internet </a:t>
            </a:r>
            <a:r>
              <a:rPr lang="et-EE" i="1" dirty="0" err="1" smtClean="0"/>
              <a:t>Protocol</a:t>
            </a:r>
            <a:r>
              <a:rPr lang="et-EE" dirty="0" smtClean="0"/>
              <a:t>) aadress</a:t>
            </a:r>
          </a:p>
          <a:p>
            <a:pPr lvl="1"/>
            <a:r>
              <a:rPr lang="en-US" dirty="0" err="1" smtClean="0"/>
              <a:t>Kasutatakse</a:t>
            </a:r>
            <a:r>
              <a:rPr lang="en-US" dirty="0" smtClean="0"/>
              <a:t> </a:t>
            </a:r>
            <a:r>
              <a:rPr lang="en-US" dirty="0" err="1" smtClean="0"/>
              <a:t>punktidega</a:t>
            </a:r>
            <a:r>
              <a:rPr lang="en-US" dirty="0" smtClean="0"/>
              <a:t> </a:t>
            </a:r>
            <a:r>
              <a:rPr lang="en-US" dirty="0" err="1" smtClean="0"/>
              <a:t>eraldatud</a:t>
            </a:r>
            <a:r>
              <a:rPr lang="en-US" dirty="0" smtClean="0"/>
              <a:t> </a:t>
            </a:r>
            <a:r>
              <a:rPr lang="et-EE" dirty="0" smtClean="0"/>
              <a:t>neli </a:t>
            </a:r>
            <a:r>
              <a:rPr lang="en-US" dirty="0" err="1" smtClean="0"/>
              <a:t>märgita</a:t>
            </a:r>
            <a:r>
              <a:rPr lang="en-US" dirty="0" smtClean="0"/>
              <a:t> </a:t>
            </a:r>
            <a:r>
              <a:rPr lang="en-US" dirty="0" err="1" smtClean="0"/>
              <a:t>täisarv</a:t>
            </a:r>
            <a:r>
              <a:rPr lang="et-EE" dirty="0" smtClean="0"/>
              <a:t>u</a:t>
            </a:r>
            <a:r>
              <a:rPr lang="en-US" dirty="0" smtClean="0"/>
              <a:t> 0 </a:t>
            </a:r>
            <a:r>
              <a:rPr lang="et-EE" dirty="0" smtClean="0"/>
              <a:t>kuni</a:t>
            </a:r>
            <a:r>
              <a:rPr lang="en-US" dirty="0" smtClean="0"/>
              <a:t> 255</a:t>
            </a:r>
            <a:r>
              <a:rPr lang="et-EE" dirty="0" smtClean="0"/>
              <a:t> </a:t>
            </a:r>
          </a:p>
          <a:p>
            <a:pPr lvl="2"/>
            <a:r>
              <a:rPr lang="en-US" dirty="0" err="1" smtClean="0"/>
              <a:t>nt</a:t>
            </a:r>
            <a:r>
              <a:rPr lang="en-US" dirty="0" smtClean="0"/>
              <a:t> 199.1.32.90 </a:t>
            </a:r>
            <a:endParaRPr lang="et-EE" dirty="0" smtClean="0"/>
          </a:p>
          <a:p>
            <a:r>
              <a:rPr lang="et-EE" dirty="0" smtClean="0"/>
              <a:t>Domeeninimi IP aadressiks</a:t>
            </a:r>
          </a:p>
          <a:p>
            <a:pPr lvl="1"/>
            <a:r>
              <a:rPr lang="et-EE" dirty="0" err="1" smtClean="0"/>
              <a:t>www.ut.ee</a:t>
            </a:r>
            <a:r>
              <a:rPr lang="et-EE" dirty="0" smtClean="0"/>
              <a:t> </a:t>
            </a:r>
            <a:r>
              <a:rPr lang="et-EE" dirty="0" smtClean="0">
                <a:sym typeface="Wingdings" pitchFamily="2" charset="2"/>
              </a:rPr>
              <a:t></a:t>
            </a:r>
            <a:r>
              <a:rPr lang="et-EE" dirty="0" smtClean="0"/>
              <a:t>193.40.5.73</a:t>
            </a:r>
          </a:p>
          <a:p>
            <a:pPr lvl="1"/>
            <a:endParaRPr lang="et-EE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74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java.net.InetAddress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79512" y="1584811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Isendi loomiseks</a:t>
            </a:r>
            <a:br>
              <a:rPr lang="et-EE" dirty="0" smtClean="0"/>
            </a:br>
            <a:endParaRPr lang="et-EE" dirty="0" smtClean="0"/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InetAddress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getByName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(String host) </a:t>
            </a:r>
            <a:endParaRPr lang="et-EE" sz="2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InetAddress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getAllByName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(String host)</a:t>
            </a: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InetAddress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getLocalHost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t-EE" sz="2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t-EE" sz="21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t-EE" sz="21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UnknownHostException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Ristkülik 4"/>
          <p:cNvSpPr/>
          <p:nvPr/>
        </p:nvSpPr>
        <p:spPr>
          <a:xfrm>
            <a:off x="179512" y="6338000"/>
            <a:ext cx="8229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700" dirty="0">
                <a:hlinkClick r:id="rId3"/>
              </a:rPr>
              <a:t>https://</a:t>
            </a:r>
            <a:r>
              <a:rPr lang="et-EE" sz="1700" dirty="0" smtClean="0">
                <a:hlinkClick r:id="rId3"/>
              </a:rPr>
              <a:t>docs.oracle.com/en/java/javase/11/docs/api/java.base/java/net/InetAddress.html</a:t>
            </a:r>
            <a:endParaRPr lang="et-EE" sz="1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69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Organisatsioonilisi küsimusi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07504" y="1624012"/>
            <a:ext cx="8902824" cy="4525963"/>
          </a:xfrm>
        </p:spPr>
        <p:txBody>
          <a:bodyPr>
            <a:normAutofit/>
          </a:bodyPr>
          <a:lstStyle/>
          <a:p>
            <a:r>
              <a:rPr lang="et-EE" dirty="0" smtClean="0"/>
              <a:t>Lõpusirge</a:t>
            </a:r>
          </a:p>
          <a:p>
            <a:pPr lvl="1"/>
            <a:r>
              <a:rPr lang="et-EE" sz="2600" dirty="0">
                <a:hlinkClick r:id="rId2"/>
              </a:rPr>
              <a:t>https://</a:t>
            </a:r>
            <a:r>
              <a:rPr lang="et-EE" sz="2600" dirty="0" smtClean="0">
                <a:hlinkClick r:id="rId2"/>
              </a:rPr>
              <a:t>courses.cs.ut.ee/2019/OOP/spring/Main/Lopusirge</a:t>
            </a:r>
            <a:endParaRPr lang="et-EE" sz="2600" dirty="0" smtClean="0"/>
          </a:p>
          <a:p>
            <a:r>
              <a:rPr lang="et-EE" dirty="0" smtClean="0"/>
              <a:t>2. rühmatöö – 16.05</a:t>
            </a:r>
          </a:p>
          <a:p>
            <a:pPr lvl="1"/>
            <a:r>
              <a:rPr lang="et-EE" sz="2600" dirty="0">
                <a:hlinkClick r:id="rId3"/>
              </a:rPr>
              <a:t>https://</a:t>
            </a:r>
            <a:r>
              <a:rPr lang="et-EE" sz="2600" dirty="0" smtClean="0">
                <a:hlinkClick r:id="rId3"/>
              </a:rPr>
              <a:t>courses.cs.ut.ee/2019/OOP/spring/Main/Ruhm2</a:t>
            </a:r>
            <a:endParaRPr lang="et-EE" sz="3000" dirty="0"/>
          </a:p>
          <a:p>
            <a:r>
              <a:rPr lang="et-EE" dirty="0" smtClean="0"/>
              <a:t>Rühmatööde lõpuesitlused – 23.05</a:t>
            </a:r>
          </a:p>
          <a:p>
            <a:pPr lvl="1"/>
            <a:r>
              <a:rPr lang="et-EE" sz="2500" dirty="0">
                <a:hlinkClick r:id="rId4"/>
              </a:rPr>
              <a:t>https://</a:t>
            </a:r>
            <a:r>
              <a:rPr lang="et-EE" sz="2500" dirty="0" smtClean="0">
                <a:hlinkClick r:id="rId4"/>
              </a:rPr>
              <a:t>courses.cs.ut.ee/2019/OOP/spring/Main/RuhmEsitlus</a:t>
            </a:r>
            <a:endParaRPr lang="et-EE" sz="2500" dirty="0" smtClean="0"/>
          </a:p>
          <a:p>
            <a:r>
              <a:rPr lang="et-EE" dirty="0" smtClean="0"/>
              <a:t>2. kontrolltöö analüüs – 23.05</a:t>
            </a:r>
          </a:p>
          <a:p>
            <a:pPr lvl="1"/>
            <a:r>
              <a:rPr lang="et-EE" sz="2500" dirty="0">
                <a:hlinkClick r:id="rId5"/>
              </a:rPr>
              <a:t>https://</a:t>
            </a:r>
            <a:r>
              <a:rPr lang="et-EE" sz="2500" dirty="0" smtClean="0">
                <a:hlinkClick r:id="rId5"/>
              </a:rPr>
              <a:t>courses.cs.ut.ee/2019/OOP/spring/Main/KTAnaluus2</a:t>
            </a:r>
            <a:endParaRPr lang="et-EE" sz="25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Ristkülik 5"/>
          <p:cNvSpPr/>
          <p:nvPr/>
        </p:nvSpPr>
        <p:spPr>
          <a:xfrm>
            <a:off x="1403648" y="4509120"/>
            <a:ext cx="651621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Minu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nimi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on: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aurelius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Minu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aadress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on: 192.168.1.69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Hosti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nimi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www.ut.ee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IP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aadress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193.40.5.73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50218"/>
            <a:ext cx="9206366" cy="389337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java.net.InetAddress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java.net.UnknownHostException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Võrk {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(String[]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					</a:t>
            </a:r>
            <a:r>
              <a:rPr kumimoji="0" lang="et-EE" altLang="et-EE" sz="19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throws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UnknownHostException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InetAddress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me =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InetAddress.</a:t>
            </a:r>
            <a:r>
              <a:rPr kumimoji="0" lang="et-EE" altLang="et-EE" sz="1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getLocalHost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19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"Minu nimi on: "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me.getHostName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 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19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"Minu aadress on: "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me.getHostAddress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InetAddress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address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InetAddress.</a:t>
            </a:r>
            <a:r>
              <a:rPr kumimoji="0" lang="et-EE" altLang="et-EE" sz="19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getByName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"www.ut.ee"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19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"Hosti nimi: " 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address.getHostName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 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19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1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"IP aadress: "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kumimoji="0" lang="et-EE" altLang="et-EE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address.getHostAddress</a:t>
            </a: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  <a:b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411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Pordid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fi-FI" dirty="0" err="1" smtClean="0"/>
              <a:t>Tavaliselt</a:t>
            </a:r>
            <a:r>
              <a:rPr lang="fi-FI" dirty="0" smtClean="0"/>
              <a:t> on </a:t>
            </a:r>
            <a:r>
              <a:rPr lang="fi-FI" dirty="0" err="1" smtClean="0"/>
              <a:t>hostil</a:t>
            </a:r>
            <a:r>
              <a:rPr lang="fi-FI" dirty="0" smtClean="0"/>
              <a:t> </a:t>
            </a:r>
            <a:r>
              <a:rPr lang="fi-FI" dirty="0" err="1" smtClean="0"/>
              <a:t>ainult</a:t>
            </a:r>
            <a:r>
              <a:rPr lang="fi-FI" dirty="0" smtClean="0"/>
              <a:t> </a:t>
            </a:r>
            <a:r>
              <a:rPr lang="fi-FI" dirty="0" err="1" smtClean="0"/>
              <a:t>üks</a:t>
            </a:r>
            <a:r>
              <a:rPr lang="fi-FI" dirty="0" smtClean="0"/>
              <a:t> </a:t>
            </a:r>
            <a:r>
              <a:rPr lang="fi-FI" dirty="0" err="1" smtClean="0"/>
              <a:t>Interneti</a:t>
            </a:r>
            <a:r>
              <a:rPr lang="fi-FI" dirty="0" smtClean="0"/>
              <a:t> </a:t>
            </a:r>
            <a:r>
              <a:rPr lang="fi-FI" dirty="0" err="1" smtClean="0"/>
              <a:t>aadress</a:t>
            </a:r>
            <a:r>
              <a:rPr lang="fi-FI" dirty="0" smtClean="0"/>
              <a:t> 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aadress</a:t>
            </a:r>
            <a:r>
              <a:rPr lang="en-US" dirty="0" smtClean="0"/>
              <a:t> </a:t>
            </a:r>
            <a:r>
              <a:rPr lang="en-US" dirty="0" err="1" smtClean="0"/>
              <a:t>jagatakse</a:t>
            </a:r>
            <a:r>
              <a:rPr lang="en-US" dirty="0" smtClean="0"/>
              <a:t> 65 536 </a:t>
            </a:r>
            <a:r>
              <a:rPr lang="en-US" dirty="0" err="1" smtClean="0"/>
              <a:t>pordi</a:t>
            </a:r>
            <a:r>
              <a:rPr lang="en-US" dirty="0" smtClean="0"/>
              <a:t> </a:t>
            </a:r>
            <a:r>
              <a:rPr lang="en-US" dirty="0" err="1" smtClean="0"/>
              <a:t>vahel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Pordid</a:t>
            </a:r>
            <a:r>
              <a:rPr lang="en-US" dirty="0" smtClean="0"/>
              <a:t> on </a:t>
            </a:r>
            <a:r>
              <a:rPr lang="en-US" dirty="0" err="1" smtClean="0"/>
              <a:t>loogilised</a:t>
            </a:r>
            <a:r>
              <a:rPr lang="en-US" dirty="0" smtClean="0"/>
              <a:t> </a:t>
            </a:r>
            <a:r>
              <a:rPr lang="en-US" dirty="0" err="1" smtClean="0"/>
              <a:t>abstraktsioonid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lubavad</a:t>
            </a:r>
            <a:r>
              <a:rPr lang="en-US" dirty="0" smtClean="0"/>
              <a:t> </a:t>
            </a:r>
            <a:r>
              <a:rPr lang="en-US" dirty="0" err="1" smtClean="0"/>
              <a:t>ühel</a:t>
            </a:r>
            <a:r>
              <a:rPr lang="en-US" dirty="0" smtClean="0"/>
              <a:t> </a:t>
            </a:r>
            <a:r>
              <a:rPr lang="en-US" dirty="0" err="1" smtClean="0"/>
              <a:t>hostil</a:t>
            </a:r>
            <a:r>
              <a:rPr lang="en-US" dirty="0" smtClean="0"/>
              <a:t> </a:t>
            </a:r>
            <a:r>
              <a:rPr lang="en-US" dirty="0" err="1" smtClean="0"/>
              <a:t>suhelda</a:t>
            </a:r>
            <a:r>
              <a:rPr lang="en-US" dirty="0" smtClean="0"/>
              <a:t> </a:t>
            </a:r>
            <a:r>
              <a:rPr lang="en-US" dirty="0" err="1" smtClean="0"/>
              <a:t>samaaegselt</a:t>
            </a:r>
            <a:r>
              <a:rPr lang="en-US" dirty="0" smtClean="0"/>
              <a:t> </a:t>
            </a:r>
            <a:r>
              <a:rPr lang="en-US" dirty="0" err="1" smtClean="0"/>
              <a:t>paljude</a:t>
            </a:r>
            <a:r>
              <a:rPr lang="en-US" dirty="0" smtClean="0"/>
              <a:t> </a:t>
            </a:r>
            <a:r>
              <a:rPr lang="en-US" dirty="0" err="1" smtClean="0"/>
              <a:t>teiste</a:t>
            </a:r>
            <a:r>
              <a:rPr lang="en-US" dirty="0" smtClean="0"/>
              <a:t> </a:t>
            </a:r>
            <a:r>
              <a:rPr lang="en-US" dirty="0" err="1" smtClean="0"/>
              <a:t>hostidega</a:t>
            </a:r>
            <a:endParaRPr lang="en-US" dirty="0" smtClean="0"/>
          </a:p>
          <a:p>
            <a:pPr lvl="1"/>
            <a:r>
              <a:rPr lang="en-US" dirty="0" err="1" smtClean="0"/>
              <a:t>Osa</a:t>
            </a:r>
            <a:r>
              <a:rPr lang="en-US" dirty="0" smtClean="0"/>
              <a:t> </a:t>
            </a:r>
            <a:r>
              <a:rPr lang="en-US" dirty="0" err="1" smtClean="0"/>
              <a:t>teenuseid</a:t>
            </a:r>
            <a:r>
              <a:rPr lang="en-US" dirty="0" smtClean="0"/>
              <a:t> on </a:t>
            </a:r>
            <a:r>
              <a:rPr lang="en-US" dirty="0" err="1" smtClean="0"/>
              <a:t>seotud</a:t>
            </a:r>
            <a:r>
              <a:rPr lang="en-US" dirty="0" smtClean="0"/>
              <a:t> </a:t>
            </a:r>
            <a:r>
              <a:rPr lang="en-US" dirty="0" err="1" smtClean="0"/>
              <a:t>kindlate</a:t>
            </a:r>
            <a:r>
              <a:rPr lang="en-US" dirty="0" smtClean="0"/>
              <a:t> </a:t>
            </a:r>
            <a:r>
              <a:rPr lang="en-US" dirty="0" err="1" smtClean="0"/>
              <a:t>pordinumbritega</a:t>
            </a:r>
            <a:r>
              <a:rPr lang="en-US" dirty="0" smtClean="0"/>
              <a:t> (0…1023), </a:t>
            </a:r>
            <a:r>
              <a:rPr lang="en-US" dirty="0" err="1" smtClean="0"/>
              <a:t>nt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HTTP – 80, telnet – 23, finger – 79, SMTP – 25, … 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4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Protokollid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363272" cy="532859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defineerib</a:t>
            </a:r>
            <a:r>
              <a:rPr lang="en-US" dirty="0" smtClean="0"/>
              <a:t>, </a:t>
            </a:r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kaks</a:t>
            </a:r>
            <a:r>
              <a:rPr lang="en-US" dirty="0" smtClean="0"/>
              <a:t> </a:t>
            </a:r>
            <a:r>
              <a:rPr lang="en-US" dirty="0" err="1" smtClean="0"/>
              <a:t>hosti</a:t>
            </a:r>
            <a:r>
              <a:rPr lang="en-US" dirty="0" smtClean="0"/>
              <a:t> </a:t>
            </a:r>
            <a:r>
              <a:rPr lang="en-US" dirty="0" err="1" smtClean="0"/>
              <a:t>omavahel</a:t>
            </a:r>
            <a:r>
              <a:rPr lang="en-US" dirty="0" smtClean="0"/>
              <a:t> </a:t>
            </a:r>
            <a:r>
              <a:rPr lang="en-US" dirty="0" err="1" smtClean="0"/>
              <a:t>suhtlevad</a:t>
            </a:r>
            <a:r>
              <a:rPr lang="en-US" dirty="0" smtClean="0"/>
              <a:t> </a:t>
            </a:r>
            <a:endParaRPr lang="et-EE" dirty="0" smtClean="0"/>
          </a:p>
          <a:p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määrab</a:t>
            </a:r>
            <a:r>
              <a:rPr lang="en-US" dirty="0" smtClean="0"/>
              <a:t>: </a:t>
            </a:r>
            <a:endParaRPr lang="et-EE" dirty="0" smtClean="0"/>
          </a:p>
          <a:p>
            <a:pPr lvl="1"/>
            <a:r>
              <a:rPr lang="en-US" dirty="0" err="1" smtClean="0"/>
              <a:t>andmetihendusmeetodid</a:t>
            </a:r>
            <a:endParaRPr lang="et-EE" dirty="0" smtClean="0"/>
          </a:p>
          <a:p>
            <a:pPr lvl="1"/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saatev</a:t>
            </a:r>
            <a:r>
              <a:rPr lang="en-US" dirty="0" smtClean="0"/>
              <a:t> </a:t>
            </a:r>
            <a:r>
              <a:rPr lang="en-US" dirty="0" err="1" smtClean="0"/>
              <a:t>seade</a:t>
            </a:r>
            <a:r>
              <a:rPr lang="en-US" dirty="0" smtClean="0"/>
              <a:t> </a:t>
            </a:r>
            <a:r>
              <a:rPr lang="en-US" dirty="0" err="1" smtClean="0"/>
              <a:t>annab</a:t>
            </a:r>
            <a:r>
              <a:rPr lang="en-US" dirty="0" smtClean="0"/>
              <a:t> </a:t>
            </a:r>
            <a:r>
              <a:rPr lang="en-US" dirty="0" err="1" smtClean="0"/>
              <a:t>teada</a:t>
            </a:r>
            <a:r>
              <a:rPr lang="en-US" dirty="0" smtClean="0"/>
              <a:t>, et </a:t>
            </a:r>
            <a:r>
              <a:rPr lang="en-US" dirty="0" err="1" smtClean="0"/>
              <a:t>sõnumi</a:t>
            </a:r>
            <a:r>
              <a:rPr lang="en-US" dirty="0" smtClean="0"/>
              <a:t> </a:t>
            </a:r>
            <a:r>
              <a:rPr lang="en-US" dirty="0" err="1" smtClean="0"/>
              <a:t>edastamine</a:t>
            </a:r>
            <a:r>
              <a:rPr lang="en-US" dirty="0" smtClean="0"/>
              <a:t> on </a:t>
            </a:r>
            <a:r>
              <a:rPr lang="en-US" dirty="0" err="1" smtClean="0"/>
              <a:t>lõpetatud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vastuvõtja</a:t>
            </a:r>
            <a:r>
              <a:rPr lang="en-US" dirty="0" smtClean="0"/>
              <a:t> </a:t>
            </a:r>
            <a:r>
              <a:rPr lang="en-US" dirty="0" err="1" smtClean="0"/>
              <a:t>teavitab</a:t>
            </a:r>
            <a:r>
              <a:rPr lang="en-US" dirty="0" smtClean="0"/>
              <a:t> </a:t>
            </a:r>
            <a:r>
              <a:rPr lang="en-US" dirty="0" err="1" smtClean="0"/>
              <a:t>saatjat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smtClean="0"/>
              <a:t>… </a:t>
            </a:r>
          </a:p>
          <a:p>
            <a:r>
              <a:rPr lang="en-US" dirty="0" smtClean="0"/>
              <a:t>IP </a:t>
            </a:r>
            <a:endParaRPr lang="et-EE" dirty="0" smtClean="0"/>
          </a:p>
          <a:p>
            <a:pPr lvl="1"/>
            <a:r>
              <a:rPr lang="en-US" i="1" dirty="0" smtClean="0"/>
              <a:t>Internet Protocol </a:t>
            </a:r>
            <a:endParaRPr lang="et-EE" i="1" dirty="0" smtClean="0"/>
          </a:p>
          <a:p>
            <a:pPr lvl="1"/>
            <a:r>
              <a:rPr lang="en-US" dirty="0" err="1" smtClean="0"/>
              <a:t>internetiaadresside</a:t>
            </a:r>
            <a:r>
              <a:rPr lang="en-US" dirty="0" smtClean="0"/>
              <a:t> </a:t>
            </a:r>
            <a:r>
              <a:rPr lang="en-US" dirty="0" err="1" smtClean="0"/>
              <a:t>tasemel</a:t>
            </a:r>
            <a:r>
              <a:rPr lang="en-US" dirty="0" smtClean="0"/>
              <a:t> </a:t>
            </a:r>
            <a:endParaRPr lang="et-EE" dirty="0" smtClean="0"/>
          </a:p>
          <a:p>
            <a:r>
              <a:rPr lang="en-US" dirty="0" smtClean="0"/>
              <a:t>UDP </a:t>
            </a:r>
            <a:endParaRPr lang="et-EE" dirty="0" smtClean="0"/>
          </a:p>
          <a:p>
            <a:pPr lvl="1"/>
            <a:r>
              <a:rPr lang="en-US" i="1" dirty="0" smtClean="0"/>
              <a:t>User Datagram Protocol </a:t>
            </a:r>
            <a:r>
              <a:rPr lang="et-EE" i="1" dirty="0" smtClean="0"/>
              <a:t> </a:t>
            </a:r>
          </a:p>
          <a:p>
            <a:pPr lvl="1"/>
            <a:r>
              <a:rPr lang="en-US" dirty="0" err="1" smtClean="0"/>
              <a:t>reeglid</a:t>
            </a:r>
            <a:r>
              <a:rPr lang="en-US" dirty="0" smtClean="0"/>
              <a:t> </a:t>
            </a:r>
            <a:r>
              <a:rPr lang="en-US" dirty="0" err="1" smtClean="0"/>
              <a:t>sõnumite</a:t>
            </a:r>
            <a:r>
              <a:rPr lang="en-US" dirty="0" smtClean="0"/>
              <a:t> </a:t>
            </a:r>
            <a:r>
              <a:rPr lang="en-US" dirty="0" err="1" smtClean="0"/>
              <a:t>vahetamiseks</a:t>
            </a:r>
            <a:r>
              <a:rPr lang="en-US" dirty="0" smtClean="0"/>
              <a:t> </a:t>
            </a:r>
            <a:r>
              <a:rPr lang="en-US" dirty="0" err="1" smtClean="0"/>
              <a:t>teiste</a:t>
            </a:r>
            <a:r>
              <a:rPr lang="en-US" dirty="0" smtClean="0"/>
              <a:t> </a:t>
            </a:r>
            <a:r>
              <a:rPr lang="en-US" dirty="0" err="1" smtClean="0"/>
              <a:t>internetipunktidega</a:t>
            </a:r>
            <a:r>
              <a:rPr lang="en-US" dirty="0" smtClean="0"/>
              <a:t> </a:t>
            </a:r>
            <a:r>
              <a:rPr lang="en-US" dirty="0" err="1" smtClean="0"/>
              <a:t>andmepakettide</a:t>
            </a:r>
            <a:r>
              <a:rPr lang="en-US" dirty="0" smtClean="0"/>
              <a:t> </a:t>
            </a:r>
            <a:r>
              <a:rPr lang="en-US" dirty="0" err="1" smtClean="0"/>
              <a:t>tasemel</a:t>
            </a:r>
            <a:r>
              <a:rPr lang="en-US" dirty="0" smtClean="0"/>
              <a:t> </a:t>
            </a:r>
            <a:endParaRPr lang="et-EE" dirty="0" smtClean="0"/>
          </a:p>
          <a:p>
            <a:r>
              <a:rPr lang="en-US" dirty="0" smtClean="0"/>
              <a:t>TCP</a:t>
            </a:r>
            <a:endParaRPr lang="et-EE" dirty="0" smtClean="0"/>
          </a:p>
          <a:p>
            <a:pPr lvl="1"/>
            <a:r>
              <a:rPr lang="en-US" i="1" dirty="0" smtClean="0"/>
              <a:t>Transmission Control Protocol</a:t>
            </a:r>
            <a:endParaRPr lang="en-US" i="1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06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Protokollid</a:t>
            </a:r>
            <a:r>
              <a:rPr lang="en-US" dirty="0" smtClean="0"/>
              <a:t> </a:t>
            </a:r>
            <a:r>
              <a:rPr lang="en-US" dirty="0" err="1" smtClean="0"/>
              <a:t>rakenduse</a:t>
            </a:r>
            <a:r>
              <a:rPr lang="en-US" dirty="0" smtClean="0"/>
              <a:t> </a:t>
            </a:r>
            <a:r>
              <a:rPr lang="en-US" dirty="0" err="1" smtClean="0"/>
              <a:t>tasemel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43757" y="1143000"/>
            <a:ext cx="8363272" cy="554461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http </a:t>
            </a:r>
            <a:endParaRPr lang="et-EE" dirty="0" smtClean="0"/>
          </a:p>
          <a:p>
            <a:pPr lvl="1"/>
            <a:r>
              <a:rPr lang="en-US" dirty="0" err="1" smtClean="0"/>
              <a:t>hüperteksti</a:t>
            </a:r>
            <a:r>
              <a:rPr lang="en-US" dirty="0" smtClean="0"/>
              <a:t> </a:t>
            </a:r>
            <a:r>
              <a:rPr lang="en-US" dirty="0" err="1" smtClean="0"/>
              <a:t>edastamise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HyperText</a:t>
            </a:r>
            <a:r>
              <a:rPr lang="en-US" dirty="0" smtClean="0"/>
              <a:t> Transfer Protocol</a:t>
            </a:r>
            <a:endParaRPr lang="et-EE" dirty="0" smtClean="0"/>
          </a:p>
          <a:p>
            <a:r>
              <a:rPr lang="en-US" dirty="0" smtClean="0"/>
              <a:t>telnet </a:t>
            </a:r>
            <a:endParaRPr lang="et-EE" dirty="0" smtClean="0"/>
          </a:p>
          <a:p>
            <a:pPr lvl="1"/>
            <a:r>
              <a:rPr lang="en-US" dirty="0" err="1" smtClean="0"/>
              <a:t>kaugterminaliga</a:t>
            </a:r>
            <a:r>
              <a:rPr lang="en-US" dirty="0" smtClean="0"/>
              <a:t> </a:t>
            </a:r>
            <a:r>
              <a:rPr lang="en-US" dirty="0" err="1" smtClean="0"/>
              <a:t>suhtlemise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</a:t>
            </a:r>
            <a:endParaRPr lang="et-EE" dirty="0" smtClean="0"/>
          </a:p>
          <a:p>
            <a:r>
              <a:rPr lang="en-US" dirty="0" smtClean="0"/>
              <a:t>ftp, ftp-data </a:t>
            </a:r>
            <a:endParaRPr lang="et-EE" dirty="0" smtClean="0"/>
          </a:p>
          <a:p>
            <a:pPr lvl="1"/>
            <a:r>
              <a:rPr lang="en-US" dirty="0" err="1" smtClean="0"/>
              <a:t>failide</a:t>
            </a:r>
            <a:r>
              <a:rPr lang="en-US" dirty="0" smtClean="0"/>
              <a:t> </a:t>
            </a:r>
            <a:r>
              <a:rPr lang="en-US" dirty="0" err="1" smtClean="0"/>
              <a:t>ülekande</a:t>
            </a:r>
            <a:r>
              <a:rPr lang="en-US" dirty="0" smtClean="0"/>
              <a:t> </a:t>
            </a:r>
            <a:r>
              <a:rPr lang="en-US" dirty="0" err="1" smtClean="0"/>
              <a:t>protokollid</a:t>
            </a:r>
            <a:r>
              <a:rPr lang="en-US" dirty="0" smtClean="0"/>
              <a:t> (file transfer protocol) </a:t>
            </a:r>
            <a:endParaRPr lang="et-EE" dirty="0" smtClean="0"/>
          </a:p>
          <a:p>
            <a:r>
              <a:rPr lang="en-US" dirty="0" err="1" smtClean="0"/>
              <a:t>smtp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err="1" smtClean="0"/>
              <a:t>kirjavahetuse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(simple mail transfer protocol) </a:t>
            </a:r>
            <a:endParaRPr lang="et-EE" dirty="0" smtClean="0"/>
          </a:p>
          <a:p>
            <a:r>
              <a:rPr lang="en-US" dirty="0" smtClean="0"/>
              <a:t>nntp </a:t>
            </a:r>
            <a:endParaRPr lang="et-EE" dirty="0" smtClean="0"/>
          </a:p>
          <a:p>
            <a:pPr lvl="1"/>
            <a:r>
              <a:rPr lang="en-US" dirty="0" err="1" smtClean="0"/>
              <a:t>võrguuudiste</a:t>
            </a:r>
            <a:r>
              <a:rPr lang="en-US" dirty="0" smtClean="0"/>
              <a:t> </a:t>
            </a:r>
            <a:r>
              <a:rPr lang="en-US" dirty="0" err="1" smtClean="0"/>
              <a:t>edastamise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(network news transfer protocol) </a:t>
            </a:r>
            <a:endParaRPr lang="et-EE" dirty="0" smtClean="0"/>
          </a:p>
          <a:p>
            <a:r>
              <a:rPr lang="en-US" dirty="0" smtClean="0"/>
              <a:t>finger </a:t>
            </a:r>
            <a:endParaRPr lang="et-EE" dirty="0" smtClean="0"/>
          </a:p>
          <a:p>
            <a:pPr lvl="1"/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lühiinformatsiooni</a:t>
            </a:r>
            <a:r>
              <a:rPr lang="en-US" dirty="0" smtClean="0"/>
              <a:t> </a:t>
            </a:r>
            <a:r>
              <a:rPr lang="en-US" dirty="0" err="1" smtClean="0"/>
              <a:t>edastamiseks</a:t>
            </a:r>
            <a:r>
              <a:rPr lang="en-US" dirty="0" smtClean="0"/>
              <a:t> </a:t>
            </a:r>
            <a:r>
              <a:rPr lang="en-US" dirty="0" err="1" smtClean="0"/>
              <a:t>kasutaja</a:t>
            </a:r>
            <a:r>
              <a:rPr lang="en-US" dirty="0" smtClean="0"/>
              <a:t> </a:t>
            </a:r>
            <a:r>
              <a:rPr lang="en-US" dirty="0" err="1" smtClean="0"/>
              <a:t>või</a:t>
            </a:r>
            <a:r>
              <a:rPr lang="en-US" dirty="0" smtClean="0"/>
              <a:t> </a:t>
            </a:r>
            <a:r>
              <a:rPr lang="en-US" dirty="0" err="1" smtClean="0"/>
              <a:t>süsteemi</a:t>
            </a:r>
            <a:r>
              <a:rPr lang="en-US" dirty="0" smtClean="0"/>
              <a:t> </a:t>
            </a:r>
            <a:r>
              <a:rPr lang="en-US" dirty="0" err="1" smtClean="0"/>
              <a:t>kohta</a:t>
            </a:r>
            <a:r>
              <a:rPr lang="en-US" dirty="0" smtClean="0"/>
              <a:t> </a:t>
            </a:r>
            <a:endParaRPr lang="et-EE" dirty="0" smtClean="0"/>
          </a:p>
          <a:p>
            <a:r>
              <a:rPr lang="en-US" dirty="0" err="1" smtClean="0"/>
              <a:t>rpc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err="1" smtClean="0"/>
              <a:t>hajussüsteemide</a:t>
            </a:r>
            <a:r>
              <a:rPr lang="en-US" dirty="0" smtClean="0"/>
              <a:t> </a:t>
            </a:r>
            <a:r>
              <a:rPr lang="en-US" dirty="0" err="1" smtClean="0"/>
              <a:t>tööks</a:t>
            </a:r>
            <a:r>
              <a:rPr lang="en-US" dirty="0" smtClean="0"/>
              <a:t> </a:t>
            </a:r>
            <a:r>
              <a:rPr lang="en-US" dirty="0" err="1" smtClean="0"/>
              <a:t>vajalik</a:t>
            </a:r>
            <a:r>
              <a:rPr lang="en-US" dirty="0" smtClean="0"/>
              <a:t> </a:t>
            </a:r>
            <a:r>
              <a:rPr lang="en-US" dirty="0" err="1" smtClean="0"/>
              <a:t>kaugprotseduuri</a:t>
            </a:r>
            <a:r>
              <a:rPr lang="en-US" dirty="0" smtClean="0"/>
              <a:t> </a:t>
            </a:r>
            <a:r>
              <a:rPr lang="en-US" dirty="0" err="1" smtClean="0"/>
              <a:t>väljakutse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(remote procedure call) </a:t>
            </a:r>
            <a:endParaRPr lang="et-EE" dirty="0" smtClean="0"/>
          </a:p>
          <a:p>
            <a:r>
              <a:rPr lang="en-US" dirty="0" err="1" smtClean="0"/>
              <a:t>snmp</a:t>
            </a:r>
            <a:r>
              <a:rPr lang="en-US" dirty="0" smtClean="0"/>
              <a:t>  </a:t>
            </a:r>
            <a:endParaRPr lang="et-EE" dirty="0" smtClean="0"/>
          </a:p>
          <a:p>
            <a:pPr lvl="1"/>
            <a:r>
              <a:rPr lang="en-US" dirty="0" err="1" smtClean="0"/>
              <a:t>võrgu</a:t>
            </a:r>
            <a:r>
              <a:rPr lang="en-US" dirty="0" smtClean="0"/>
              <a:t> </a:t>
            </a:r>
            <a:r>
              <a:rPr lang="en-US" dirty="0" err="1" smtClean="0"/>
              <a:t>teeninduseks</a:t>
            </a:r>
            <a:r>
              <a:rPr lang="en-US" dirty="0" smtClean="0"/>
              <a:t> </a:t>
            </a:r>
            <a:r>
              <a:rPr lang="en-US" dirty="0" err="1" smtClean="0"/>
              <a:t>vajalik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(simple network management protocol) </a:t>
            </a:r>
            <a:endParaRPr lang="et-EE" dirty="0" smtClean="0"/>
          </a:p>
          <a:p>
            <a:r>
              <a:rPr lang="en-US" dirty="0" err="1" smtClean="0"/>
              <a:t>ntp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err="1" smtClean="0"/>
              <a:t>ajateenistusprotokoll</a:t>
            </a:r>
            <a:r>
              <a:rPr lang="en-US" dirty="0" smtClean="0"/>
              <a:t> (network time protocol) </a:t>
            </a:r>
            <a:endParaRPr lang="et-EE" dirty="0" smtClean="0"/>
          </a:p>
          <a:p>
            <a:r>
              <a:rPr lang="en-US" dirty="0" err="1" smtClean="0"/>
              <a:t>nfs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hajusa</a:t>
            </a:r>
            <a:r>
              <a:rPr lang="en-US" dirty="0" smtClean="0"/>
              <a:t> </a:t>
            </a:r>
            <a:r>
              <a:rPr lang="en-US" dirty="0" err="1" smtClean="0"/>
              <a:t>välismäluga</a:t>
            </a:r>
            <a:r>
              <a:rPr lang="en-US" dirty="0" smtClean="0"/>
              <a:t> </a:t>
            </a:r>
            <a:r>
              <a:rPr lang="en-US" dirty="0" err="1" smtClean="0"/>
              <a:t>töötamiseks</a:t>
            </a:r>
            <a:r>
              <a:rPr lang="en-US" dirty="0" smtClean="0"/>
              <a:t> (network file system) </a:t>
            </a:r>
            <a:endParaRPr lang="et-EE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75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363272" cy="5328592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Uniform Resource Locator</a:t>
            </a:r>
            <a:endParaRPr lang="et-EE" i="1" dirty="0" smtClean="0"/>
          </a:p>
          <a:p>
            <a:r>
              <a:rPr lang="en-US" dirty="0" smtClean="0"/>
              <a:t>URL on </a:t>
            </a:r>
            <a:r>
              <a:rPr lang="en-US" dirty="0" err="1" smtClean="0"/>
              <a:t>ressursi</a:t>
            </a:r>
            <a:r>
              <a:rPr lang="en-US" dirty="0" smtClean="0"/>
              <a:t> </a:t>
            </a:r>
            <a:r>
              <a:rPr lang="en-US" dirty="0" err="1" smtClean="0"/>
              <a:t>identifitseerimiseks</a:t>
            </a:r>
            <a:r>
              <a:rPr lang="en-US" dirty="0" smtClean="0"/>
              <a:t> </a:t>
            </a:r>
            <a:r>
              <a:rPr lang="en-US" dirty="0" err="1" smtClean="0"/>
              <a:t>Internetis</a:t>
            </a:r>
            <a:r>
              <a:rPr lang="en-US" dirty="0" smtClean="0"/>
              <a:t> e. </a:t>
            </a:r>
            <a:r>
              <a:rPr lang="en-US" dirty="0" err="1" smtClean="0"/>
              <a:t>Internetiaadress</a:t>
            </a:r>
            <a:r>
              <a:rPr lang="en-US" dirty="0" smtClean="0"/>
              <a:t>. </a:t>
            </a:r>
            <a:r>
              <a:rPr lang="en-US" dirty="0" err="1" smtClean="0"/>
              <a:t>Igale</a:t>
            </a:r>
            <a:r>
              <a:rPr lang="en-US" dirty="0" smtClean="0"/>
              <a:t> </a:t>
            </a:r>
            <a:r>
              <a:rPr lang="en-US" dirty="0" err="1" smtClean="0"/>
              <a:t>dokumendile</a:t>
            </a:r>
            <a:r>
              <a:rPr lang="en-US" dirty="0" smtClean="0"/>
              <a:t> </a:t>
            </a:r>
            <a:r>
              <a:rPr lang="en-US" dirty="0" err="1" smtClean="0"/>
              <a:t>või</a:t>
            </a:r>
            <a:r>
              <a:rPr lang="en-US" dirty="0" smtClean="0"/>
              <a:t> </a:t>
            </a:r>
            <a:r>
              <a:rPr lang="en-US" dirty="0" err="1" smtClean="0"/>
              <a:t>muule</a:t>
            </a:r>
            <a:r>
              <a:rPr lang="en-US" dirty="0" smtClean="0"/>
              <a:t> </a:t>
            </a:r>
            <a:r>
              <a:rPr lang="en-US" dirty="0" err="1" smtClean="0"/>
              <a:t>ressursile</a:t>
            </a:r>
            <a:r>
              <a:rPr lang="en-US" dirty="0" smtClean="0"/>
              <a:t> </a:t>
            </a:r>
            <a:r>
              <a:rPr lang="en-US" dirty="0" err="1" smtClean="0"/>
              <a:t>Internetis</a:t>
            </a:r>
            <a:r>
              <a:rPr lang="en-US" dirty="0" smtClean="0"/>
              <a:t> </a:t>
            </a:r>
            <a:r>
              <a:rPr lang="en-US" dirty="0" err="1" smtClean="0"/>
              <a:t>vastab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 </a:t>
            </a:r>
            <a:r>
              <a:rPr lang="en-US" dirty="0" err="1" smtClean="0"/>
              <a:t>unikaalne</a:t>
            </a:r>
            <a:r>
              <a:rPr lang="en-US" dirty="0" smtClean="0"/>
              <a:t> </a:t>
            </a:r>
            <a:r>
              <a:rPr lang="en-US" dirty="0" err="1" smtClean="0"/>
              <a:t>internetiaadress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Internetiaadressi</a:t>
            </a:r>
            <a:r>
              <a:rPr lang="en-US" dirty="0" smtClean="0"/>
              <a:t> </a:t>
            </a:r>
            <a:r>
              <a:rPr lang="en-US" dirty="0" err="1" smtClean="0"/>
              <a:t>esimene</a:t>
            </a:r>
            <a:r>
              <a:rPr lang="en-US" dirty="0" smtClean="0"/>
              <a:t> </a:t>
            </a:r>
            <a:r>
              <a:rPr lang="en-US" dirty="0" err="1" smtClean="0"/>
              <a:t>osa</a:t>
            </a:r>
            <a:r>
              <a:rPr lang="en-US" dirty="0" smtClean="0"/>
              <a:t> </a:t>
            </a:r>
            <a:r>
              <a:rPr lang="en-US" dirty="0" err="1" smtClean="0"/>
              <a:t>näitab</a:t>
            </a:r>
            <a:r>
              <a:rPr lang="en-US" dirty="0" smtClean="0"/>
              <a:t> </a:t>
            </a:r>
            <a:r>
              <a:rPr lang="en-US" dirty="0" err="1" smtClean="0"/>
              <a:t>ära</a:t>
            </a:r>
            <a:r>
              <a:rPr lang="en-US" dirty="0" smtClean="0"/>
              <a:t> </a:t>
            </a:r>
            <a:r>
              <a:rPr lang="en-US" dirty="0" err="1" smtClean="0"/>
              <a:t>kasutatava</a:t>
            </a:r>
            <a:r>
              <a:rPr lang="en-US" dirty="0" smtClean="0"/>
              <a:t> </a:t>
            </a:r>
            <a:r>
              <a:rPr lang="en-US" dirty="0" err="1" smtClean="0"/>
              <a:t>protokolli</a:t>
            </a:r>
            <a:r>
              <a:rPr lang="en-US" dirty="0" smtClean="0"/>
              <a:t> (</a:t>
            </a:r>
            <a:r>
              <a:rPr lang="en-US" dirty="0" err="1" smtClean="0"/>
              <a:t>näit</a:t>
            </a:r>
            <a:r>
              <a:rPr lang="en-US" dirty="0" smtClean="0"/>
              <a:t>. HTTP), </a:t>
            </a:r>
            <a:r>
              <a:rPr lang="en-US" dirty="0" err="1" smtClean="0"/>
              <a:t>sellele</a:t>
            </a:r>
            <a:r>
              <a:rPr lang="en-US" dirty="0" smtClean="0"/>
              <a:t> </a:t>
            </a:r>
            <a:r>
              <a:rPr lang="en-US" dirty="0" err="1" smtClean="0"/>
              <a:t>järgneb</a:t>
            </a:r>
            <a:r>
              <a:rPr lang="en-US" dirty="0" smtClean="0"/>
              <a:t> </a:t>
            </a:r>
            <a:r>
              <a:rPr lang="en-US" dirty="0" err="1" smtClean="0"/>
              <a:t>domeeninimi</a:t>
            </a:r>
            <a:r>
              <a:rPr lang="en-US" dirty="0" smtClean="0"/>
              <a:t>, </a:t>
            </a:r>
            <a:r>
              <a:rPr lang="en-US" dirty="0" err="1" smtClean="0"/>
              <a:t>alamkataloogi</a:t>
            </a:r>
            <a:r>
              <a:rPr lang="en-US" dirty="0" smtClean="0"/>
              <a:t> </a:t>
            </a:r>
            <a:r>
              <a:rPr lang="en-US" dirty="0" err="1" smtClean="0"/>
              <a:t>nimi</a:t>
            </a:r>
            <a:r>
              <a:rPr lang="en-US" dirty="0" smtClean="0"/>
              <a:t> ja </a:t>
            </a:r>
            <a:r>
              <a:rPr lang="en-US" dirty="0" err="1" smtClean="0"/>
              <a:t>failinimi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smtClean="0"/>
              <a:t>http://www.oracle.com/technetwork/java/index.html </a:t>
            </a:r>
          </a:p>
          <a:p>
            <a:pPr lvl="1"/>
            <a:r>
              <a:rPr lang="en-US" dirty="0" smtClean="0"/>
              <a:t>ftp://ftp.info.apple.com/pub/ </a:t>
            </a:r>
          </a:p>
          <a:p>
            <a:pPr lvl="1"/>
            <a:r>
              <a:rPr lang="en-US" dirty="0" smtClean="0"/>
              <a:t>telnet://utoopia.pol.edu </a:t>
            </a:r>
          </a:p>
          <a:p>
            <a:pPr lvl="1"/>
            <a:r>
              <a:rPr lang="en-US" dirty="0" smtClean="0"/>
              <a:t>ftp://mp3:mp3@138.247.121.61:21000/c3a/stuff/mp4/ 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28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Veebist - k</a:t>
            </a:r>
            <a:r>
              <a:rPr lang="en-US" dirty="0" smtClean="0"/>
              <a:t>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java.net.URL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1C0-A11B-4B08-812A-35318C2189CC}" type="slidenum">
              <a:rPr lang="et-EE" smtClean="0"/>
              <a:pPr/>
              <a:t>65</a:t>
            </a:fld>
            <a:endParaRPr lang="et-E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2742" y="1437784"/>
            <a:ext cx="9041258" cy="22159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 aadress =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altLang="et-EE" sz="23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t-EE" altLang="et-EE" sz="23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3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"https://courses.cs.ut.ee/2019/OOP/spring/"</a:t>
            </a: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InputStream</a:t>
            </a: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sisse =  </a:t>
            </a:r>
            <a:r>
              <a:rPr kumimoji="0" lang="et-EE" altLang="et-EE" sz="23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3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URL(aadress).</a:t>
            </a:r>
            <a:r>
              <a:rPr kumimoji="0" lang="et-EE" altLang="et-EE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openStream</a:t>
            </a: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OutputStream</a:t>
            </a: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välja = </a:t>
            </a:r>
            <a:r>
              <a:rPr kumimoji="0" lang="et-EE" altLang="et-EE" sz="23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3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FileOutputStream</a:t>
            </a: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3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"uus.html"</a:t>
            </a:r>
            <a:r>
              <a:rPr kumimoji="0" lang="et-EE" altLang="et-EE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t-EE" altLang="et-EE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istkülik 8"/>
          <p:cNvSpPr/>
          <p:nvPr/>
        </p:nvSpPr>
        <p:spPr>
          <a:xfrm>
            <a:off x="251520" y="6309320"/>
            <a:ext cx="8041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>
                <a:hlinkClick r:id="rId3"/>
              </a:rPr>
              <a:t>https://</a:t>
            </a:r>
            <a:r>
              <a:rPr lang="et-EE" dirty="0" smtClean="0">
                <a:hlinkClick r:id="rId3"/>
              </a:rPr>
              <a:t>docs.oracle.com/en/java/javase/11/docs/api/java.base/java/net/URL.html</a:t>
            </a:r>
            <a:endParaRPr lang="et-E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01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java.net.URL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Klass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java.net.URL</a:t>
            </a:r>
            <a:r>
              <a:rPr lang="en-US" dirty="0" smtClean="0"/>
              <a:t> </a:t>
            </a:r>
            <a:r>
              <a:rPr lang="en-US" dirty="0" err="1" smtClean="0"/>
              <a:t>sisaldab</a:t>
            </a:r>
            <a:r>
              <a:rPr lang="en-US" dirty="0" smtClean="0"/>
              <a:t> </a:t>
            </a:r>
            <a:r>
              <a:rPr lang="en-US" dirty="0" err="1" smtClean="0"/>
              <a:t>meetodeid</a:t>
            </a:r>
            <a:r>
              <a:rPr lang="en-US" dirty="0" smtClean="0"/>
              <a:t>: </a:t>
            </a:r>
            <a:endParaRPr lang="et-EE" dirty="0" smtClean="0"/>
          </a:p>
          <a:p>
            <a:pPr lvl="1"/>
            <a:r>
              <a:rPr lang="en-US" dirty="0" err="1" smtClean="0"/>
              <a:t>uue</a:t>
            </a:r>
            <a:r>
              <a:rPr lang="en-US" dirty="0" smtClean="0"/>
              <a:t> URL </a:t>
            </a:r>
            <a:r>
              <a:rPr lang="en-US" dirty="0" err="1" smtClean="0"/>
              <a:t>loomiseks</a:t>
            </a:r>
            <a:endParaRPr lang="et-EE" dirty="0" smtClean="0"/>
          </a:p>
          <a:p>
            <a:pPr lvl="1"/>
            <a:r>
              <a:rPr lang="en-US" dirty="0" smtClean="0"/>
              <a:t>URL-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osade</a:t>
            </a:r>
            <a:r>
              <a:rPr lang="en-US" dirty="0" smtClean="0"/>
              <a:t> </a:t>
            </a:r>
            <a:r>
              <a:rPr lang="en-US" dirty="0" err="1" smtClean="0"/>
              <a:t>eraldamiseks</a:t>
            </a:r>
            <a:r>
              <a:rPr lang="en-US" dirty="0" smtClean="0"/>
              <a:t> </a:t>
            </a:r>
            <a:endParaRPr lang="et-EE" dirty="0" smtClean="0"/>
          </a:p>
          <a:p>
            <a:pPr lvl="1"/>
            <a:r>
              <a:rPr lang="en-US" dirty="0" err="1" smtClean="0"/>
              <a:t>sisendvoo</a:t>
            </a:r>
            <a:r>
              <a:rPr lang="en-US" dirty="0" smtClean="0"/>
              <a:t> </a:t>
            </a:r>
            <a:r>
              <a:rPr lang="en-US" dirty="0" err="1" smtClean="0"/>
              <a:t>saamiseks</a:t>
            </a:r>
            <a:r>
              <a:rPr lang="en-US" dirty="0" smtClean="0"/>
              <a:t> URL-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andmete</a:t>
            </a:r>
            <a:r>
              <a:rPr lang="en-US" dirty="0" smtClean="0"/>
              <a:t> </a:t>
            </a:r>
            <a:r>
              <a:rPr lang="en-US" dirty="0" err="1" smtClean="0"/>
              <a:t>lugemine</a:t>
            </a:r>
            <a:r>
              <a:rPr lang="en-US" dirty="0" smtClean="0"/>
              <a:t> </a:t>
            </a:r>
            <a:r>
              <a:rPr lang="en-US" dirty="0" err="1" smtClean="0"/>
              <a:t>serverist</a:t>
            </a:r>
            <a:r>
              <a:rPr lang="en-US" dirty="0" smtClean="0"/>
              <a:t>) </a:t>
            </a:r>
            <a:endParaRPr lang="et-EE" dirty="0" smtClean="0"/>
          </a:p>
          <a:p>
            <a:r>
              <a:rPr lang="fi-FI" dirty="0" err="1" smtClean="0"/>
              <a:t>Serverist</a:t>
            </a:r>
            <a:r>
              <a:rPr lang="fi-FI" dirty="0" smtClean="0"/>
              <a:t> sisu </a:t>
            </a:r>
            <a:r>
              <a:rPr lang="fi-FI" dirty="0" err="1" smtClean="0"/>
              <a:t>saamiseks</a:t>
            </a:r>
            <a:r>
              <a:rPr lang="fi-FI" dirty="0" smtClean="0"/>
              <a:t> </a:t>
            </a:r>
            <a:r>
              <a:rPr lang="fi-FI" i="1" dirty="0" smtClean="0"/>
              <a:t>Java</a:t>
            </a:r>
            <a:r>
              <a:rPr lang="fi-FI" dirty="0" smtClean="0"/>
              <a:t> objektina </a:t>
            </a:r>
            <a:endParaRPr lang="et-EE" dirty="0" smtClean="0"/>
          </a:p>
          <a:p>
            <a:r>
              <a:rPr lang="en-US" dirty="0" err="1" smtClean="0"/>
              <a:t>Toetab</a:t>
            </a:r>
            <a:r>
              <a:rPr lang="en-US" dirty="0" smtClean="0"/>
              <a:t> </a:t>
            </a:r>
            <a:r>
              <a:rPr lang="en-US" dirty="0" err="1" smtClean="0"/>
              <a:t>protokolle</a:t>
            </a:r>
            <a:r>
              <a:rPr lang="en-US" dirty="0" smtClean="0"/>
              <a:t>: </a:t>
            </a:r>
            <a:endParaRPr lang="et-EE" dirty="0" smtClean="0"/>
          </a:p>
          <a:p>
            <a:pPr lvl="1"/>
            <a:r>
              <a:rPr lang="nn-NO" dirty="0" smtClean="0"/>
              <a:t>http, https, ftp, file, … 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1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java.net.URL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Konstruktoreid</a:t>
            </a:r>
            <a:r>
              <a:rPr lang="en-US" dirty="0" smtClean="0"/>
              <a:t>: </a:t>
            </a:r>
            <a:endParaRPr lang="et-EE" dirty="0" smtClean="0"/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URL(String spec) 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URL(String protocol, String host,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port, String file) </a:t>
            </a:r>
            <a:endParaRPr lang="et-EE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URL(String protocol, String host, String file)</a:t>
            </a:r>
            <a:r>
              <a:rPr lang="en-US" dirty="0" smtClean="0"/>
              <a:t> </a:t>
            </a:r>
            <a:endParaRPr lang="et-EE" dirty="0" smtClean="0"/>
          </a:p>
          <a:p>
            <a:r>
              <a:rPr lang="et-EE" dirty="0" smtClean="0"/>
              <a:t>Meetodeid: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getProtocol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getHost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getPort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8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Veebilehe näitamine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07504" y="1600200"/>
            <a:ext cx="8928992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r>
              <a:rPr lang="et-E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lehitseja</a:t>
            </a:r>
            <a:r>
              <a:rPr lang="et-E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t-E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t-E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t-E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r>
              <a:rPr lang="et-E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t-E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WebEngine</a:t>
            </a:r>
            <a:r>
              <a:rPr lang="et-E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veebimootor = </a:t>
            </a:r>
            <a:r>
              <a:rPr lang="et-E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lehitseja.getEngine</a:t>
            </a:r>
            <a:r>
              <a:rPr lang="et-E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t-E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veebimootor.load</a:t>
            </a:r>
            <a:r>
              <a:rPr lang="et-E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t-E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aadress.getText</a:t>
            </a:r>
            <a:r>
              <a:rPr lang="et-E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5" name="Ristkülik 4"/>
          <p:cNvSpPr/>
          <p:nvPr/>
        </p:nvSpPr>
        <p:spPr>
          <a:xfrm>
            <a:off x="395536" y="589832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>
                <a:hlinkClick r:id="rId3"/>
              </a:rPr>
              <a:t>https://</a:t>
            </a:r>
            <a:r>
              <a:rPr lang="et-EE" dirty="0" smtClean="0">
                <a:hlinkClick r:id="rId3"/>
              </a:rPr>
              <a:t>openjfx.io/javadoc/11/javafx.web/javafx/scene/web/WebView.html</a:t>
            </a:r>
            <a:endParaRPr lang="et-EE" dirty="0" smtClean="0"/>
          </a:p>
          <a:p>
            <a:r>
              <a:rPr lang="et-EE" dirty="0">
                <a:hlinkClick r:id="rId4"/>
              </a:rPr>
              <a:t>https://</a:t>
            </a:r>
            <a:r>
              <a:rPr lang="et-EE" dirty="0" smtClean="0">
                <a:hlinkClick r:id="rId4"/>
              </a:rPr>
              <a:t>openjfx.io/javadoc/11/javafx.web/javafx/scene/web/WebEngine.html</a:t>
            </a:r>
            <a:endParaRPr lang="et-E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08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9119" y="0"/>
            <a:ext cx="8507457" cy="68634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start(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Stage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lava)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BorderPane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juur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BorderPane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Scene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scene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Scene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(juur,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400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400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TextField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aadress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TextField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"Sisesta URL siia."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lehitseja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WebView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WebEngine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veebimootor =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lehitseja.getEngine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aadress.setOnKeyPressed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EventHandler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KeyEvent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&gt;()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Override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handle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KeyEvent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event.getCode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().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equals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KeyCode.</a:t>
            </a:r>
            <a:r>
              <a:rPr kumimoji="0" lang="et-EE" altLang="et-EE" sz="20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ENTER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 {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veebimootor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.load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aadress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.getText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juur.setTop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(aadress);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juur.setCenter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lehitseja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lava.setTitle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"Lihtne </a:t>
            </a:r>
            <a:r>
              <a:rPr kumimoji="0" lang="et-EE" altLang="et-EE" sz="20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veebilehitseja</a:t>
            </a:r>
            <a:r>
              <a:rPr kumimoji="0" lang="et-EE" altLang="et-EE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lava.setScene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scene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lava.show</a:t>
            </a: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7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Lõimed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Lõimed</a:t>
            </a:r>
          </a:p>
          <a:p>
            <a:pPr lvl="1"/>
            <a:r>
              <a:rPr lang="et-EE" dirty="0" smtClean="0"/>
              <a:t>p</a:t>
            </a:r>
            <a:r>
              <a:rPr lang="en-US" dirty="0" err="1" smtClean="0"/>
              <a:t>rogrammi</a:t>
            </a:r>
            <a:r>
              <a:rPr lang="en-US" dirty="0" smtClean="0"/>
              <a:t> </a:t>
            </a:r>
            <a:r>
              <a:rPr lang="en-US" dirty="0" err="1" smtClean="0"/>
              <a:t>täitmisel</a:t>
            </a:r>
            <a:r>
              <a:rPr lang="en-US" dirty="0" smtClean="0"/>
              <a:t> </a:t>
            </a:r>
            <a:r>
              <a:rPr lang="en-US" dirty="0" err="1" smtClean="0"/>
              <a:t>täidetavad</a:t>
            </a:r>
            <a:r>
              <a:rPr lang="en-US" dirty="0" smtClean="0"/>
              <a:t> "</a:t>
            </a:r>
            <a:r>
              <a:rPr lang="en-US" dirty="0" err="1" smtClean="0"/>
              <a:t>kergekaalulised</a:t>
            </a:r>
            <a:r>
              <a:rPr lang="en-US" dirty="0" smtClean="0"/>
              <a:t>" </a:t>
            </a:r>
            <a:r>
              <a:rPr lang="en-US" dirty="0" err="1" smtClean="0"/>
              <a:t>paralleelsed</a:t>
            </a:r>
            <a:r>
              <a:rPr lang="en-US" dirty="0" smtClean="0"/>
              <a:t> </a:t>
            </a:r>
            <a:r>
              <a:rPr lang="en-US" dirty="0" err="1" smtClean="0"/>
              <a:t>protses</a:t>
            </a:r>
            <a:r>
              <a:rPr lang="et-EE" dirty="0" err="1" smtClean="0"/>
              <a:t>sid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võivad</a:t>
            </a:r>
            <a:r>
              <a:rPr lang="en-US" dirty="0" smtClean="0"/>
              <a:t> olla </a:t>
            </a:r>
            <a:r>
              <a:rPr lang="en-US" dirty="0" err="1" smtClean="0"/>
              <a:t>sisuliselt</a:t>
            </a:r>
            <a:r>
              <a:rPr lang="en-US" dirty="0" smtClean="0"/>
              <a:t> </a:t>
            </a:r>
            <a:r>
              <a:rPr lang="en-US" dirty="0" err="1" smtClean="0"/>
              <a:t>seotud</a:t>
            </a:r>
            <a:r>
              <a:rPr lang="en-US" dirty="0" smtClean="0"/>
              <a:t> </a:t>
            </a:r>
            <a:r>
              <a:rPr lang="en-US" dirty="0" err="1" smtClean="0"/>
              <a:t>ning</a:t>
            </a:r>
            <a:r>
              <a:rPr lang="en-US" dirty="0" smtClean="0"/>
              <a:t> </a:t>
            </a:r>
            <a:r>
              <a:rPr lang="en-US" dirty="0" err="1" smtClean="0"/>
              <a:t>teha</a:t>
            </a:r>
            <a:r>
              <a:rPr lang="en-US" dirty="0" smtClean="0"/>
              <a:t> </a:t>
            </a:r>
            <a:r>
              <a:rPr lang="en-US" dirty="0" err="1" smtClean="0"/>
              <a:t>koostööd</a:t>
            </a:r>
            <a:endParaRPr lang="en-US" dirty="0" smtClean="0"/>
          </a:p>
          <a:p>
            <a:r>
              <a:rPr lang="fi-FI" dirty="0" err="1" smtClean="0"/>
              <a:t>Mitmelõimelisus</a:t>
            </a:r>
            <a:r>
              <a:rPr lang="fi-FI" dirty="0" smtClean="0"/>
              <a:t> on Java </a:t>
            </a:r>
            <a:r>
              <a:rPr lang="fi-FI" dirty="0" err="1" smtClean="0"/>
              <a:t>platvormi</a:t>
            </a:r>
            <a:r>
              <a:rPr lang="fi-FI" dirty="0" smtClean="0"/>
              <a:t> </a:t>
            </a:r>
            <a:r>
              <a:rPr lang="fi-FI" dirty="0" err="1" smtClean="0"/>
              <a:t>omadus</a:t>
            </a:r>
            <a:endParaRPr lang="et-EE" dirty="0" smtClean="0"/>
          </a:p>
          <a:p>
            <a:pPr lvl="1"/>
            <a:r>
              <a:rPr lang="et-E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/>
              <a:t>Igal</a:t>
            </a:r>
            <a:r>
              <a:rPr lang="en-US" dirty="0" smtClean="0"/>
              <a:t> Java </a:t>
            </a:r>
            <a:r>
              <a:rPr lang="en-US" dirty="0" err="1" smtClean="0"/>
              <a:t>programmil</a:t>
            </a:r>
            <a:r>
              <a:rPr lang="en-US" dirty="0" smtClean="0"/>
              <a:t> on </a:t>
            </a:r>
            <a:r>
              <a:rPr lang="en-US" dirty="0" err="1" smtClean="0"/>
              <a:t>vähemalt</a:t>
            </a:r>
            <a:r>
              <a:rPr lang="en-US" dirty="0" smtClean="0"/>
              <a:t> </a:t>
            </a:r>
            <a:r>
              <a:rPr lang="en-US" dirty="0" err="1" smtClean="0"/>
              <a:t>üks</a:t>
            </a:r>
            <a:r>
              <a:rPr lang="en-US" dirty="0" smtClean="0"/>
              <a:t> </a:t>
            </a:r>
            <a:r>
              <a:rPr lang="en-US" dirty="0" err="1" smtClean="0"/>
              <a:t>lõim</a:t>
            </a:r>
            <a:r>
              <a:rPr lang="en-US" dirty="0" smtClean="0"/>
              <a:t> –</a:t>
            </a:r>
            <a:r>
              <a:rPr lang="et-EE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t-EE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t-EE" dirty="0">
                <a:cs typeface="Courier New" pitchFamily="49" charset="0"/>
              </a:rPr>
              <a:t>t</a:t>
            </a:r>
            <a:r>
              <a:rPr lang="et-EE" dirty="0" smtClean="0">
                <a:cs typeface="Courier New" pitchFamily="49" charset="0"/>
              </a:rPr>
              <a:t>egelikult rohkemgi</a:t>
            </a:r>
            <a:r>
              <a:rPr lang="et-EE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01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700808"/>
            <a:ext cx="3962400" cy="4181475"/>
          </a:xfrm>
          <a:prstGeom prst="rect">
            <a:avLst/>
          </a:prstGeom>
        </p:spPr>
      </p:pic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Loengu tempo oli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kiire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paras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aeglane</a:t>
            </a:r>
            <a:endParaRPr lang="en-US" dirty="0"/>
          </a:p>
        </p:txBody>
      </p:sp>
      <p:sp>
        <p:nvSpPr>
          <p:cNvPr id="7" name="TPChart"/>
          <p:cNvSpPr/>
          <p:nvPr>
            <p:custDataLst>
              <p:tags r:id="rId3"/>
            </p:custDataLst>
          </p:nvPr>
        </p:nvSpPr>
        <p:spPr>
          <a:xfrm>
            <a:off x="4508500" y="16002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289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Materjal tundus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lihtne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parajalt jõukohane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t-EE" dirty="0" smtClean="0"/>
              <a:t>liiga keeruline</a:t>
            </a:r>
            <a:endParaRPr lang="en-US" dirty="0"/>
          </a:p>
        </p:txBody>
      </p:sp>
      <p:sp>
        <p:nvSpPr>
          <p:cNvPr id="7" name="TPChart"/>
          <p:cNvSpPr/>
          <p:nvPr>
            <p:custDataLst>
              <p:tags r:id="rId3"/>
            </p:custDataLst>
          </p:nvPr>
        </p:nvSpPr>
        <p:spPr>
          <a:xfrm>
            <a:off x="4114800" y="1442492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6" name="TPPolling" title="Polling Shape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359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6" grpId="1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pPr eaLnBrk="1" hangingPunct="1"/>
            <a:r>
              <a:rPr lang="et-EE" dirty="0" smtClean="0"/>
              <a:t>Suur tänu osalemast!</a:t>
            </a:r>
            <a:br>
              <a:rPr lang="et-EE" dirty="0" smtClean="0"/>
            </a:br>
            <a:r>
              <a:rPr lang="et-EE" dirty="0" smtClean="0"/>
              <a:t>Kohtumiseni!</a:t>
            </a:r>
          </a:p>
        </p:txBody>
      </p:sp>
      <p:sp>
        <p:nvSpPr>
          <p:cNvPr id="2" name="Slaidinumbri kohatä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9324A-423F-41BE-9398-C3CADF2A69E3}" type="slidenum">
              <a:rPr lang="en-GB" smtClean="0"/>
              <a:pPr>
                <a:defRPr/>
              </a:pPr>
              <a:t>73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93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7504" y="5275"/>
            <a:ext cx="8229600" cy="778098"/>
          </a:xfrm>
        </p:spPr>
        <p:txBody>
          <a:bodyPr>
            <a:normAutofit/>
          </a:bodyPr>
          <a:lstStyle/>
          <a:p>
            <a:r>
              <a:rPr lang="et-EE" dirty="0" smtClean="0"/>
              <a:t>Javas</a:t>
            </a:r>
            <a:endParaRPr lang="en-US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0" y="855381"/>
            <a:ext cx="9144000" cy="54539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Javas </a:t>
            </a:r>
            <a:r>
              <a:rPr lang="en-US" sz="2800" dirty="0" err="1" smtClean="0"/>
              <a:t>iga</a:t>
            </a:r>
            <a:r>
              <a:rPr lang="en-US" sz="2800" dirty="0" smtClean="0"/>
              <a:t> </a:t>
            </a:r>
            <a:r>
              <a:rPr lang="en-US" sz="2800" dirty="0" err="1" smtClean="0"/>
              <a:t>lõim</a:t>
            </a:r>
            <a:r>
              <a:rPr lang="en-US" sz="2800" dirty="0" smtClean="0"/>
              <a:t> on </a:t>
            </a:r>
            <a:r>
              <a:rPr lang="en-US" sz="2800" dirty="0" err="1" smtClean="0"/>
              <a:t>seotud</a:t>
            </a:r>
            <a:r>
              <a:rPr lang="en-US" sz="2800" dirty="0" smtClean="0"/>
              <a:t> </a:t>
            </a:r>
            <a:r>
              <a:rPr lang="en-US" sz="2800" dirty="0" err="1" smtClean="0"/>
              <a:t>klassi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t-EE" sz="2800" dirty="0" smtClean="0"/>
              <a:t> </a:t>
            </a:r>
            <a:r>
              <a:rPr lang="en-US" sz="2800" dirty="0" err="1" smtClean="0"/>
              <a:t>isendiga</a:t>
            </a:r>
            <a:endParaRPr lang="en-US" sz="2800" dirty="0" smtClean="0"/>
          </a:p>
          <a:p>
            <a:endParaRPr lang="en-US" sz="1900" dirty="0" smtClean="0"/>
          </a:p>
          <a:p>
            <a:r>
              <a:rPr lang="fi-FI" sz="2800" dirty="0" err="1" smtClean="0"/>
              <a:t>Lõime</a:t>
            </a:r>
            <a:r>
              <a:rPr lang="fi-FI" sz="2800" dirty="0" smtClean="0"/>
              <a:t> </a:t>
            </a:r>
            <a:r>
              <a:rPr lang="fi-FI" sz="2800" dirty="0" err="1" smtClean="0"/>
              <a:t>loomiseks</a:t>
            </a:r>
            <a:r>
              <a:rPr lang="fi-FI" sz="2800" dirty="0" smtClean="0"/>
              <a:t> on kaks </a:t>
            </a:r>
            <a:r>
              <a:rPr lang="fi-FI" sz="2800" dirty="0" err="1" smtClean="0"/>
              <a:t>põhilist</a:t>
            </a:r>
            <a:r>
              <a:rPr lang="fi-FI" sz="2800" dirty="0" smtClean="0"/>
              <a:t> </a:t>
            </a:r>
            <a:r>
              <a:rPr lang="fi-FI" sz="2800" dirty="0" err="1" smtClean="0"/>
              <a:t>moodust</a:t>
            </a:r>
            <a:r>
              <a:rPr lang="fi-FI" sz="2800" dirty="0" smtClean="0"/>
              <a:t>:</a:t>
            </a:r>
            <a:endParaRPr lang="et-EE" sz="2800" dirty="0" smtClean="0"/>
          </a:p>
          <a:p>
            <a:endParaRPr lang="et-EE" sz="1100" dirty="0" smtClean="0"/>
          </a:p>
          <a:p>
            <a:pPr lvl="1"/>
            <a:r>
              <a:rPr lang="et-EE" sz="2600" dirty="0" smtClean="0"/>
              <a:t>l</a:t>
            </a:r>
            <a:r>
              <a:rPr lang="en-US" sz="2600" dirty="0" err="1" smtClean="0"/>
              <a:t>uua</a:t>
            </a:r>
            <a:r>
              <a:rPr lang="en-US" sz="2600" dirty="0" smtClean="0"/>
              <a:t> </a:t>
            </a:r>
            <a:r>
              <a:rPr lang="en-US" sz="2600" dirty="0" err="1" smtClean="0"/>
              <a:t>klassi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t-EE" sz="2600" dirty="0" smtClean="0"/>
              <a:t> </a:t>
            </a:r>
            <a:r>
              <a:rPr lang="en-US" sz="2600" dirty="0" err="1" smtClean="0"/>
              <a:t>alamklass</a:t>
            </a:r>
            <a:r>
              <a:rPr lang="en-US" sz="2600" dirty="0" smtClean="0"/>
              <a:t> ja </a:t>
            </a:r>
            <a:r>
              <a:rPr lang="en-US" sz="2600" dirty="0" err="1" smtClean="0"/>
              <a:t>kirjutada</a:t>
            </a:r>
            <a:r>
              <a:rPr lang="en-US" sz="2600" dirty="0" smtClean="0"/>
              <a:t> </a:t>
            </a:r>
            <a:r>
              <a:rPr lang="en-US" sz="2600" dirty="0" err="1" smtClean="0"/>
              <a:t>lõime</a:t>
            </a:r>
            <a:r>
              <a:rPr lang="en-US" sz="2600" dirty="0" smtClean="0"/>
              <a:t> </a:t>
            </a:r>
            <a:r>
              <a:rPr lang="en-US" sz="2600" dirty="0" err="1" smtClean="0"/>
              <a:t>tegevus</a:t>
            </a:r>
            <a:r>
              <a:rPr lang="en-US" sz="2600" dirty="0" smtClean="0"/>
              <a:t> </a:t>
            </a:r>
            <a:r>
              <a:rPr lang="en-US" sz="2600" dirty="0" err="1" smtClean="0"/>
              <a:t>meetodisse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run()</a:t>
            </a:r>
            <a:endParaRPr lang="et-EE" sz="26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t-EE" sz="1100" dirty="0" smtClean="0"/>
          </a:p>
          <a:p>
            <a:pPr lvl="1"/>
            <a:r>
              <a:rPr lang="et-EE" sz="2600" dirty="0" smtClean="0"/>
              <a:t>l</a:t>
            </a:r>
            <a:r>
              <a:rPr lang="en-US" sz="2600" dirty="0" err="1" smtClean="0"/>
              <a:t>uua</a:t>
            </a:r>
            <a:r>
              <a:rPr lang="en-US" sz="2600" dirty="0" smtClean="0"/>
              <a:t> </a:t>
            </a:r>
            <a:r>
              <a:rPr lang="en-US" sz="2600" dirty="0" err="1" smtClean="0"/>
              <a:t>liidest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Runnable</a:t>
            </a:r>
            <a:r>
              <a:rPr lang="et-EE" sz="2600" dirty="0" smtClean="0"/>
              <a:t> </a:t>
            </a:r>
            <a:r>
              <a:rPr lang="en-US" sz="2600" dirty="0" smtClean="0"/>
              <a:t>r</a:t>
            </a:r>
            <a:r>
              <a:rPr lang="et-EE" sz="2600" dirty="0" err="1" smtClean="0"/>
              <a:t>ealiseeriv</a:t>
            </a:r>
            <a:r>
              <a:rPr lang="et-EE" sz="2600" dirty="0" smtClean="0"/>
              <a:t> </a:t>
            </a:r>
            <a:r>
              <a:rPr lang="en-US" sz="2600" dirty="0" err="1" smtClean="0"/>
              <a:t>klass</a:t>
            </a:r>
            <a:r>
              <a:rPr lang="en-US" sz="2600" dirty="0" smtClean="0"/>
              <a:t> </a:t>
            </a:r>
            <a:r>
              <a:rPr lang="en-US" sz="2600" dirty="0" err="1" smtClean="0"/>
              <a:t>ja</a:t>
            </a:r>
            <a:r>
              <a:rPr lang="en-US" sz="2600" dirty="0" smtClean="0"/>
              <a:t> </a:t>
            </a:r>
            <a:r>
              <a:rPr lang="en-US" sz="2600" dirty="0" err="1" smtClean="0"/>
              <a:t>kirjutada</a:t>
            </a:r>
            <a:r>
              <a:rPr lang="et-EE" sz="2600" dirty="0" smtClean="0"/>
              <a:t> </a:t>
            </a:r>
            <a:r>
              <a:rPr lang="en-US" sz="2600" dirty="0" err="1" smtClean="0"/>
              <a:t>lõime</a:t>
            </a:r>
            <a:r>
              <a:rPr lang="en-US" sz="2600" dirty="0" smtClean="0"/>
              <a:t> </a:t>
            </a:r>
            <a:r>
              <a:rPr lang="en-US" sz="2600" dirty="0" err="1" smtClean="0"/>
              <a:t>tegevus</a:t>
            </a:r>
            <a:r>
              <a:rPr lang="en-US" sz="2600" dirty="0" smtClean="0"/>
              <a:t> </a:t>
            </a:r>
            <a:r>
              <a:rPr lang="en-US" sz="2600" dirty="0" err="1" smtClean="0"/>
              <a:t>meetodisse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run()</a:t>
            </a:r>
            <a:r>
              <a:rPr lang="en-US" sz="2600" dirty="0" smtClean="0">
                <a:cs typeface="Courier New" pitchFamily="49" charset="0"/>
              </a:rPr>
              <a:t>.</a:t>
            </a:r>
            <a:r>
              <a:rPr lang="en-US" sz="2600" dirty="0" smtClean="0"/>
              <a:t> </a:t>
            </a:r>
            <a:r>
              <a:rPr lang="en-US" sz="2600" dirty="0" err="1" smtClean="0"/>
              <a:t>Lõime</a:t>
            </a:r>
            <a:r>
              <a:rPr lang="en-US" sz="2600" dirty="0" smtClean="0"/>
              <a:t> </a:t>
            </a:r>
            <a:r>
              <a:rPr lang="en-US" sz="2600" dirty="0" err="1" smtClean="0"/>
              <a:t>loomiseks</a:t>
            </a:r>
            <a:r>
              <a:rPr lang="en-US" sz="2600" dirty="0" smtClean="0"/>
              <a:t> </a:t>
            </a:r>
            <a:r>
              <a:rPr lang="en-US" sz="2600" dirty="0" err="1" smtClean="0"/>
              <a:t>luua</a:t>
            </a:r>
            <a:r>
              <a:rPr lang="en-US" sz="2600" dirty="0" smtClean="0"/>
              <a:t> </a:t>
            </a:r>
            <a:r>
              <a:rPr lang="en-US" sz="2600" dirty="0" err="1" smtClean="0"/>
              <a:t>klassi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t-EE" sz="2600" dirty="0" smtClean="0"/>
              <a:t> </a:t>
            </a:r>
            <a:r>
              <a:rPr lang="en-US" sz="2600" dirty="0" err="1" smtClean="0"/>
              <a:t>isend</a:t>
            </a:r>
            <a:r>
              <a:rPr lang="en-US" sz="2600" dirty="0" smtClean="0"/>
              <a:t>, mille </a:t>
            </a:r>
            <a:r>
              <a:rPr lang="en-US" sz="2600" dirty="0" err="1" smtClean="0"/>
              <a:t>konstruktorile</a:t>
            </a:r>
            <a:r>
              <a:rPr lang="en-US" sz="2600" dirty="0" smtClean="0"/>
              <a:t> </a:t>
            </a:r>
            <a:r>
              <a:rPr lang="en-US" sz="2600" dirty="0" err="1" smtClean="0"/>
              <a:t>anda</a:t>
            </a:r>
            <a:r>
              <a:rPr lang="en-US" sz="2600" dirty="0" smtClean="0"/>
              <a:t> </a:t>
            </a:r>
            <a:r>
              <a:rPr lang="en-US" sz="2600" dirty="0" err="1" smtClean="0"/>
              <a:t>ette</a:t>
            </a:r>
            <a:r>
              <a:rPr lang="en-US" sz="2600" dirty="0" smtClean="0"/>
              <a:t> </a:t>
            </a:r>
            <a:r>
              <a:rPr lang="en-US" sz="2600" dirty="0" err="1" smtClean="0"/>
              <a:t>antud</a:t>
            </a:r>
            <a:r>
              <a:rPr lang="en-US" sz="2600" dirty="0" smtClean="0"/>
              <a:t> </a:t>
            </a:r>
            <a:r>
              <a:rPr lang="en-US" sz="2600" dirty="0" err="1" smtClean="0"/>
              <a:t>klassi</a:t>
            </a:r>
            <a:r>
              <a:rPr lang="en-US" sz="2600" dirty="0" smtClean="0"/>
              <a:t> </a:t>
            </a:r>
            <a:r>
              <a:rPr lang="en-US" sz="2600" dirty="0" err="1" smtClean="0"/>
              <a:t>isend</a:t>
            </a:r>
            <a:endParaRPr lang="en-US" sz="2600" dirty="0" smtClean="0"/>
          </a:p>
          <a:p>
            <a:endParaRPr lang="en-US" sz="1900" dirty="0" smtClean="0"/>
          </a:p>
          <a:p>
            <a:r>
              <a:rPr lang="en-US" sz="2800" dirty="0" err="1" smtClean="0"/>
              <a:t>Lõime</a:t>
            </a:r>
            <a:r>
              <a:rPr lang="en-US" sz="2800" dirty="0" smtClean="0"/>
              <a:t> </a:t>
            </a:r>
            <a:r>
              <a:rPr lang="en-US" sz="2800" dirty="0" err="1" smtClean="0"/>
              <a:t>käivitamiseks</a:t>
            </a:r>
            <a:r>
              <a:rPr lang="en-US" sz="2800" dirty="0" smtClean="0"/>
              <a:t> </a:t>
            </a:r>
            <a:r>
              <a:rPr lang="en-US" sz="2800" dirty="0" err="1" smtClean="0"/>
              <a:t>kasutada</a:t>
            </a:r>
            <a:r>
              <a:rPr lang="et-EE" sz="2800" dirty="0" smtClean="0"/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t-EE" sz="2800" dirty="0" smtClean="0"/>
              <a:t> </a:t>
            </a:r>
            <a:r>
              <a:rPr lang="en-US" sz="2800" dirty="0" err="1" smtClean="0"/>
              <a:t>meetodit</a:t>
            </a:r>
            <a:r>
              <a:rPr lang="et-EE" sz="2800" dirty="0" smtClean="0"/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start()</a:t>
            </a:r>
            <a:endParaRPr lang="en-US" sz="2800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istkülik 4"/>
          <p:cNvSpPr/>
          <p:nvPr/>
        </p:nvSpPr>
        <p:spPr>
          <a:xfrm>
            <a:off x="107504" y="607514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>
                <a:hlinkClick r:id="rId3"/>
              </a:rPr>
              <a:t>https://</a:t>
            </a:r>
            <a:r>
              <a:rPr lang="et-EE" dirty="0" smtClean="0">
                <a:hlinkClick r:id="rId3"/>
              </a:rPr>
              <a:t>docs.oracle.com/en/java/javase/11/docs/api/java.base/java/lang/Thread.html</a:t>
            </a:r>
            <a:endParaRPr lang="et-EE" dirty="0" smtClean="0"/>
          </a:p>
          <a:p>
            <a:r>
              <a:rPr lang="et-EE" dirty="0">
                <a:hlinkClick r:id="rId4"/>
              </a:rPr>
              <a:t>https://</a:t>
            </a:r>
            <a:r>
              <a:rPr lang="et-EE" dirty="0" smtClean="0">
                <a:hlinkClick r:id="rId4"/>
              </a:rPr>
              <a:t>docs.oracle.com/en/java/javase/11/docs/api/java.base/java/lang/Runnable.html</a:t>
            </a:r>
            <a:endParaRPr lang="et-E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0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38793" y="123884"/>
            <a:ext cx="8229600" cy="922114"/>
          </a:xfrm>
        </p:spPr>
        <p:txBody>
          <a:bodyPr/>
          <a:lstStyle/>
          <a:p>
            <a:r>
              <a:rPr lang="et-EE" dirty="0" smtClean="0"/>
              <a:t>2. moodus lõimede tegemiseks</a:t>
            </a:r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76DE-33FD-4ED8-A3E9-D4ACD05830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048961"/>
            <a:ext cx="8892178" cy="550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PrindiArvud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implements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Runnable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esimeneArv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viimaneArv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PrindiArvud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n1,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n2)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esimeneArv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n1;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viimaneArv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n2;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 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esimeneArv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 &lt;= </a:t>
            </a:r>
            <a:r>
              <a:rPr kumimoji="0" lang="et-EE" altLang="et-EE" sz="2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viimaneArv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i++) {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kumimoji="0" lang="et-EE" altLang="et-EE" sz="2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kumimoji="0" lang="et-EE" altLang="et-EE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.print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(i + </a:t>
            </a:r>
            <a:r>
              <a:rPr kumimoji="0" lang="et-EE" altLang="et-EE" sz="2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"; "</a:t>
            </a: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t-EE" altLang="et-EE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kumimoji="0" lang="et-EE" altLang="et-E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622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4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POWERPOINTVERSION" val="12.0"/>
  <p:tag name="LUIDIAENABLED" val="False"/>
  <p:tag name="EXPANDSHOWBAR" val="True"/>
  <p:tag name="TPPRESENTATIONGUID" val="f188c4b9-fd82-4158-9d93-87f1218826fa"/>
  <p:tag name="WASPOLLED" val="91C7F6D9DA0B4A57A13A7093CEBF9F48"/>
  <p:tag name="TPVERSION" val="8"/>
  <p:tag name="TPFULLVERSION" val="8.6.1.4"/>
  <p:tag name="PPTVERSION" val="16"/>
  <p:tag name="TPOS" val="2"/>
  <p:tag name="TPLASTSAVEVERSION" val="6.4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CA0509252B14537B87666B7F26F3F5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Millised võivad ekraanile ilmuda?"/>
  <p:tag name="NUMRESPONSES" val="5"/>
  <p:tag name="ANSWERSALIAS" val="ABAB|smicln|12AB|smicln|A12B|smicln|BA12|smicln|A1B2"/>
  <p:tag name="SLIDEORDER" val="5"/>
  <p:tag name="SLIDEGUID" val="F36DAE7697C748DB8E80B816E4BAD47E"/>
  <p:tag name="VALUES" val="Incorrect|smicln|Correct|smicln|Incorrect|smicln|Incorrect|smicln|Incorrect"/>
  <p:tag name="RESPONSESGATHERED" val="True"/>
  <p:tag name="TOTALRESPONSES" val="56"/>
  <p:tag name="RESPONSECOUNT" val="56"/>
  <p:tag name="SLICED" val="False"/>
  <p:tag name="RESPONSES" val="-;54321;2;2;2;352;2;2;532;2;2;2;-;2;532;2;2;2;532;532;2;5321;2;2;5321;2;2;2;2;532;2;532;2;532;2;532;532;532;2;2;2;2;2;253;2;532;2;2;2;2;532;2;-;2;2;253;2;2;54321;-;"/>
  <p:tag name="CHARTSTRINGSTD" val="4 56 19 2 19"/>
  <p:tag name="CHARTSTRINGREV" val="19 2 19 56 4"/>
  <p:tag name="CHARTSTRINGSTDPER" val="0,0714285714285714 1 0,339285714285714 0,0357142857142857 0,339285714285714"/>
  <p:tag name="CHARTSTRINGREVPER" val="0,339285714285714 0,0357142857142857 0,339285714285714 1 0,0714285714285714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AE7FD3102485433A94D2767B19750F0F&lt;/guid&gt;&#10;        &lt;description /&gt;&#10;        &lt;date&gt;5/2/2016 1:13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9786AC4DDE4B51893AF48CEB43ED38&lt;/guid&gt;&#10;            &lt;repollguid&gt;DF66282A80DB45C1B597E76EF20AA033&lt;/repollguid&gt;&#10;            &lt;sourceid&gt;4C1950BA22A34F9787F026B143210558&lt;/sourceid&gt;&#10;            &lt;questiontext&gt;Millised võivad ekraanile ilmuda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5&lt;/responselimit&gt;&#10;            &lt;bulletstyle&gt;0&lt;/bulletstyle&gt;&#10;            &lt;correctanswerindicator&gt;True&lt;/correctanswerindicator&gt;&#10;            &lt;answers&gt;&#10;                &lt;answer&gt;&#10;                    &lt;guid&gt;3116B55D15194E93A3E6DBE8335BD80B&lt;/guid&gt;&#10;                    &lt;answertext&gt;ABAB&lt;/answertext&gt;&#10;                    &lt;valuetype&gt;-1&lt;/valuetype&gt;&#10;                &lt;/answer&gt;&#10;                &lt;answer&gt;&#10;                    &lt;guid&gt;ECA56AB8EE474386B3484D6644EB3A68&lt;/guid&gt;&#10;                    &lt;answertext&gt;12AB&lt;/answertext&gt;&#10;                    &lt;valuetype&gt;1&lt;/valuetype&gt;&#10;                &lt;/answer&gt;&#10;                &lt;answer&gt;&#10;                    &lt;guid&gt;22D67348EA294AFBA799D339E1A57B3D&lt;/guid&gt;&#10;                    &lt;answertext&gt;A12B&lt;/answertext&gt;&#10;                    &lt;valuetype&gt;-1&lt;/valuetype&gt;&#10;                &lt;/answer&gt;&#10;                &lt;answer&gt;&#10;                    &lt;guid&gt;741162E0AB364B7DBEBED4093E327F04&lt;/guid&gt;&#10;                    &lt;answertext&gt;BA12&lt;/answertext&gt;&#10;                    &lt;valuetype&gt;-1&lt;/valuetype&gt;&#10;                &lt;/answer&gt;&#10;                &lt;answer&gt;&#10;                    &lt;guid&gt;C79C67F608DE4E53996283999782B69D&lt;/guid&gt;&#10;                    &lt;answertext&gt;A1B2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Millised võivad ekraanile ilmuda?[;crlf;]39[;]45[;]64[;]False[;]22[;][;crlf;]2,796875[;]2[;]1,20129731306409[;]1,443115234375[;crlf;]2[;]-1[;]ABAB1[;]ABAB[;][;crlf;]36[;]1[;]12AB2[;]12AB[;][;crlf;]11[;]-1[;]A12B3[;]A12B[;][;crlf;]3[;]-1[;]BA124[;]BA12[;][;crlf;]12[;]-1[;]A1B25[;]A1B2[;]"/>
  <p:tag name="HASRESULTS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41,45,32,50,13,4,9,55,1"/>
  <p:tag name="COLORTYPE" val="SCHEME"/>
  <p:tag name="LABELFORMAT" val="1"/>
  <p:tag name="NUMBER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4"/>
  <p:tag name="FONTSIZE" val="28"/>
  <p:tag name="BULLETTYPE" val="ppBulletArabicPeriod"/>
  <p:tag name="ANSWERTEXT" val="ABAB&#10;12AB&#10;A12B&#10;BA12&#10;A1B2"/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CA0509252B14537B87666B7F26F3F5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NUMRESPONSES" val="1"/>
  <p:tag name="SLIDEORDER" val="9"/>
  <p:tag name="SLIDEGUID" val="2D8B16F99DDE418ABB95B00ECD31D95D"/>
  <p:tag name="QUESTIONALIAS" val="Mis helista tehakse ühe hooga lõpuni ?"/>
  <p:tag name="ANSWERSALIAS" val="Jah|smicln|Ei"/>
  <p:tag name="VALUES" val="Incorrect|smicln|Correct"/>
  <p:tag name="RESPONSESGATHERED" val="True"/>
  <p:tag name="TOTALRESPONSES" val="50"/>
  <p:tag name="RESPONSECOUNT" val="50"/>
  <p:tag name="SLICED" val="False"/>
  <p:tag name="RESPONSES" val="2;-;2;2;1;2;1;1;2;2;2;1;2;1;1;1;-;2;1;1;2;2;-;2;-;2;1;2;2;2;2;1;2;1;2;2;1;1;2;-;2;-;-;2;1;-;1;1;2;1;2;2;1;2;-;1;2;2;1;-;"/>
  <p:tag name="CHARTSTRINGSTD" val="21 29"/>
  <p:tag name="CHARTSTRINGREV" val="29 21"/>
  <p:tag name="CHARTSTRINGSTDPER" val="0,42 0,58"/>
  <p:tag name="CHARTSTRINGREVPER" val="0,58 0,42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4B11CFEB503340B9BE8DF2968A5D7C59&lt;/guid&gt;&#10;        &lt;description /&gt;&#10;        &lt;date&gt;5/2/2016 1:44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59252972C348A5BE0C5251BA8C946B&lt;/guid&gt;&#10;            &lt;repollguid&gt;1FFEC3C30BFD4489B08D83555D991FD1&lt;/repollguid&gt;&#10;            &lt;sourceid&gt;76749158897C4A5E8397DF3D4A9864E6&lt;/sourceid&gt;&#10;            &lt;questiontext&gt;Kas helista tehakse kindlasti ühe hooga lõpuni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42DF189F4B304F1A918C9F61DAD7CE2F&lt;/guid&gt;&#10;                    &lt;answertext&gt;Jah&lt;/answertext&gt;&#10;                    &lt;valuetype&gt;-1&lt;/valuetype&gt;&#10;                &lt;/answer&gt;&#10;                &lt;answer&gt;&#10;                    &lt;guid&gt;33DD60205BEE419FBAAE7BC642D2E687&lt;/guid&gt;&#10;                    &lt;answertext&gt;Ei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Kas helista tehakse kindlasti ühe hooga lõpuni?[;crlf;]39[;]47[;]39[;]False[;]20[;][;crlf;]1,51282051282051[;]2[;]0,499835607426101[;]0,249835634451019[;crlf;]19[;]-1[;]Jah1[;]Jah[;][;crlf;]20[;]1[;]Ei2[;]Ei[;]"/>
  <p:tag name="HASRESULTS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DEFINEDCOLORS" val="3,6,41,45,32,50,13,4,9,55,1"/>
  <p:tag name="COLORTYPE" val="SCHEME"/>
  <p:tag name="LABELFORMAT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Jah&#10;Ei"/>
  <p:tag name="ZEROBASED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CA0509252B14537B87666B7F26F3F5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Millised võivad ekraanile ilmuda?"/>
  <p:tag name="NUMRESPONSES" val="5"/>
  <p:tag name="ANSWERSALIAS" val="ABAB|smicln|12AB|smicln|A12B|smicln|BA12|smicln|A1B2"/>
  <p:tag name="SLIDEORDER" val="5"/>
  <p:tag name="SLIDEGUID" val="F36DAE7697C748DB8E80B816E4BAD47E"/>
  <p:tag name="VALUES" val="Incorrect|smicln|Correct|smicln|Incorrect|smicln|Incorrect|smicln|Incorrect"/>
  <p:tag name="RESPONSESGATHERED" val="True"/>
  <p:tag name="TOTALRESPONSES" val="56"/>
  <p:tag name="RESPONSECOUNT" val="56"/>
  <p:tag name="SLICED" val="False"/>
  <p:tag name="RESPONSES" val="-;54321;2;2;2;352;2;2;532;2;2;2;-;2;532;2;2;2;532;532;2;5321;2;2;5321;2;2;2;2;532;2;532;2;532;2;532;532;532;2;2;2;2;2;253;2;532;2;2;2;2;532;2;-;2;2;253;2;2;54321;-;"/>
  <p:tag name="CHARTSTRINGSTD" val="4 56 19 2 19"/>
  <p:tag name="CHARTSTRINGREV" val="19 2 19 56 4"/>
  <p:tag name="CHARTSTRINGSTDPER" val="0,0714285714285714 1 0,339285714285714 0,0357142857142857 0,339285714285714"/>
  <p:tag name="CHARTSTRINGREVPER" val="0,339285714285714 0,0357142857142857 0,339285714285714 1 0,0714285714285714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AE7FD3102485433A94D2767B19750F0F&lt;/guid&gt;&#10;        &lt;description /&gt;&#10;        &lt;date&gt;5/2/2016 1:13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27A00D2220144089D850CE662BAA0BF&lt;/guid&gt;&#10;            &lt;repollguid&gt;DF66282A80DB45C1B597E76EF20AA033&lt;/repollguid&gt;&#10;            &lt;sourceid&gt;4C1950BA22A34F9787F026B143210558&lt;/sourceid&gt;&#10;            &lt;questiontext&gt;Millised võivad ekraanile ilmuda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5&lt;/responselimit&gt;&#10;            &lt;bulletstyle&gt;0&lt;/bulletstyle&gt;&#10;            &lt;correctanswerindicator&gt;True&lt;/correctanswerindicator&gt;&#10;            &lt;answers&gt;&#10;                &lt;answer&gt;&#10;                    &lt;guid&gt;3116B55D15194E93A3E6DBE8335BD80B&lt;/guid&gt;&#10;                    &lt;answertext&gt;512637&lt;/answertext&gt;&#10;                    &lt;valuetype&gt;1&lt;/valuetype&gt;&#10;                &lt;/answer&gt;&#10;                &lt;answer&gt;&#10;                    &lt;guid&gt;ECA56AB8EE474386B3484D6644EB3A68&lt;/guid&gt;&#10;                    &lt;answertext&gt;156723&lt;/answertext&gt;&#10;                    &lt;valuetype&gt;1&lt;/valuetype&gt;&#10;                &lt;/answer&gt;&#10;                &lt;answer&gt;&#10;                    &lt;guid&gt;22D67348EA294AFBA799D339E1A57B3D&lt;/guid&gt;&#10;                    &lt;answertext&gt;123567&lt;/answertext&gt;&#10;                    &lt;valuetype&gt;1&lt;/valuetype&gt;&#10;                &lt;/answer&gt;&#10;                &lt;answer&gt;&#10;                    &lt;guid&gt;741162E0AB364B7DBEBED4093E327F04&lt;/guid&gt;&#10;                    &lt;answertext&gt;152367&lt;/answertext&gt;&#10;                    &lt;valuetype&gt;1&lt;/valuetype&gt;&#10;                &lt;/answer&gt;&#10;                &lt;answer&gt;&#10;                    &lt;guid&gt;C79C67F608DE4E53996283999782B69D&lt;/guid&gt;&#10;                    &lt;answertext&gt;132567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Millised võivad ekraanile ilmuda?[;crlf;]38[;]47[;]118[;]False[;]20[;][;crlf;]2,55084745762712[;]3[;]1,15419248774402[;]1,33216029876472[;crlf;]28[;]1[;]5126371[;]512637[;][;crlf;]29[;]1[;]1567232[;]156723[;][;crlf;]33[;]1[;]1235673[;]123567[;][;crlf;]24[;]1[;]1523674[;]152367[;][;crlf;]4[;]-1[;]1325675[;]132567[;]"/>
  <p:tag name="HASRESULTS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41,45,32,50,13,4,9,55,1"/>
  <p:tag name="COLORTYPE" val="SCHEME"/>
  <p:tag name="LABELFORMAT" val="1"/>
  <p:tag name="NUMBERFORMA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4"/>
  <p:tag name="FONTSIZE" val="28"/>
  <p:tag name="BULLETTYPE" val="ppBulletArabicPeriod"/>
  <p:tag name="ANSWERTEXT" val="ABAB&#10;12AB&#10;A12B&#10;BA12&#10;A1B2"/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9AA5A97FB0BF4453986D9CFD9188BB43&lt;/guid&gt;&#10;        &lt;description /&gt;&#10;        &lt;date&gt;3/6/2017 12:17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0448499F12E431D9AC9CA1BA45511C5&lt;/guid&gt;&#10;            &lt;repollguid&gt;A2F089A6DD1A4B06942A2960E82A9723&lt;/repollguid&gt;&#10;            &lt;sourceid&gt;4FB01C964A3C4890A3824B56FB1ABCE1&lt;/sourceid&gt;&#10;            &lt;questiontext&gt;Umbes mitu tundi tegelesite eelmisel nädalal selle ainega (loeng+praktikum+iseseisvalt)? 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2&lt;/responselimit&gt;&#10;            &lt;allowduplicates&gt;True&lt;/allowduplicates&gt;&#10;            &lt;bulletstyle&gt;0&lt;/bulletstyle&gt;&#10;            &lt;answers&gt;&#10;                &lt;answer&gt;&#10;                    &lt;guid&gt;A9814BE878BD46688CA9D579A857B818&lt;/guid&gt;&#10;                    &lt;answertext&gt;0-2 tundi&lt;/answertext&gt;&#10;                    &lt;valuetype&gt;0&lt;/valuetype&gt;&#10;                &lt;/answer&gt;&#10;                &lt;answer&gt;&#10;                    &lt;guid&gt;3F0ABE763E524FF580CD4CA4D2A3F59A&lt;/guid&gt;&#10;                    &lt;answertext&gt;2-4 tundi&lt;/answertext&gt;&#10;                    &lt;valuetype&gt;0&lt;/valuetype&gt;&#10;                &lt;/answer&gt;&#10;                &lt;answer&gt;&#10;                    &lt;guid&gt;F6B53E862EB949598E972DCAA8E93B0F&lt;/guid&gt;&#10;                    &lt;answertext&gt;4-6 tundi  &lt;/answertext&gt;&#10;                    &lt;valuetype&gt;0&lt;/valuetype&gt;&#10;                &lt;/answer&gt;&#10;                &lt;answer&gt;&#10;                    &lt;guid&gt;0004E04C9A4841D6851160CB22BEF2A4&lt;/guid&gt;&#10;                    &lt;answertext&gt;6-8 tundi&lt;/answertext&gt;&#10;                    &lt;valuetype&gt;0&lt;/valuetype&gt;&#10;                &lt;/answer&gt;&#10;                &lt;answer&gt;&#10;                    &lt;guid&gt;DCF3093EF3FB4DC4A80DBBB534F07DC7&lt;/guid&gt;&#10;                    &lt;answertext&gt;8-10 tundi&lt;/answertext&gt;&#10;                    &lt;valuetype&gt;0&lt;/valuetype&gt;&#10;                &lt;/answer&gt;&#10;                &lt;answer&gt;&#10;                    &lt;guid&gt;5BF3EE7DA77B4B6EA92176BB5A261AC8&lt;/guid&gt;&#10;                    &lt;answertext&gt;10-12 tundi&lt;/answertext&gt;&#10;                    &lt;valuetype&gt;0&lt;/valuetype&gt;&#10;                &lt;/answer&gt;&#10;                &lt;answer&gt;&#10;                    &lt;guid&gt;F2C164942A3A4117B501020ABEEFC73A&lt;/guid&gt;&#10;                    &lt;answertext&gt;12-14 tundi&lt;/answertext&gt;&#10;                    &lt;valuetype&gt;0&lt;/valuetype&gt;&#10;                &lt;/answer&gt;&#10;                &lt;answer&gt;&#10;                    &lt;guid&gt;139EBD1BF43448C3A94E2D596083DBC0&lt;/guid&gt;&#10;                    &lt;answertext&gt;üle 14 tunni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Umbes mitu tundi tegelesite eelmisel nädalal selle ainega (loeng+praktikum+iseseisvalt)? [;crlf;]42[;]42[;]54[;]False[;]0[;][;crlf;]3,74074074074074[;]4[;]1,44254385882596[;]2,08093278463649[;crlf;]3[;]0[;]0-2 tundi1[;]0-2 tundi[;][;crlf;]6[;]0[;]2-4 tundi2[;]2-4 tundi[;][;crlf;]15[;]0[;]4-6 tundi  3[;]4-6 tundi  [;][;crlf;]16[;]0[;]6-8 tundi4[;]6-8 tundi[;][;crlf;]10[;]0[;]8-10 tundi5[;]8-10 tundi[;][;crlf;]2[;]0[;]10-12 tundi6[;]10-12 tundi[;][;crlf;]0[;]0[;]12-14 tundi7[;]12-14 tundi[;][;crlf;]2[;]0[;]üle 14 tunni8[;]üle 14 tunni[;]"/>
  <p:tag name="HASRESULTS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CA0509252B14537B87666B7F26F3F5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Millised võivad ekraanile ilmuda?"/>
  <p:tag name="NUMRESPONSES" val="5"/>
  <p:tag name="ANSWERSALIAS" val="ABAB|smicln|12AB|smicln|A12B|smicln|BA12|smicln|A1B2"/>
  <p:tag name="SLIDEORDER" val="5"/>
  <p:tag name="SLIDEGUID" val="F36DAE7697C748DB8E80B816E4BAD47E"/>
  <p:tag name="VALUES" val="Incorrect|smicln|Correct|smicln|Incorrect|smicln|Incorrect|smicln|Incorrect"/>
  <p:tag name="RESPONSESGATHERED" val="True"/>
  <p:tag name="TOTALRESPONSES" val="56"/>
  <p:tag name="RESPONSECOUNT" val="56"/>
  <p:tag name="SLICED" val="False"/>
  <p:tag name="RESPONSES" val="-;54321;2;2;2;352;2;2;532;2;2;2;-;2;532;2;2;2;532;532;2;5321;2;2;5321;2;2;2;2;532;2;532;2;532;2;532;532;532;2;2;2;2;2;253;2;532;2;2;2;2;532;2;-;2;2;253;2;2;54321;-;"/>
  <p:tag name="CHARTSTRINGSTD" val="4 56 19 2 19"/>
  <p:tag name="CHARTSTRINGREV" val="19 2 19 56 4"/>
  <p:tag name="CHARTSTRINGSTDPER" val="0,0714285714285714 1 0,339285714285714 0,0357142857142857 0,339285714285714"/>
  <p:tag name="CHARTSTRINGREVPER" val="0,339285714285714 0,0357142857142857 0,339285714285714 1 0,0714285714285714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AE7FD3102485433A94D2767B19750F0F&lt;/guid&gt;&#10;        &lt;description /&gt;&#10;        &lt;date&gt;5/2/2016 1:13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29051B8FE034169AE39A79A0F7547D4&lt;/guid&gt;&#10;            &lt;repollguid&gt;DF66282A80DB45C1B597E76EF20AA033&lt;/repollguid&gt;&#10;            &lt;sourceid&gt;4C1950BA22A34F9787F026B143210558&lt;/sourceid&gt;&#10;            &lt;questiontext&gt;Millised võivad ekraanile ilmuda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5&lt;/responselimit&gt;&#10;            &lt;bulletstyle&gt;0&lt;/bulletstyle&gt;&#10;            &lt;correctanswerindicator&gt;True&lt;/correctanswerindicator&gt;&#10;            &lt;answers&gt;&#10;                &lt;answer&gt;&#10;                    &lt;guid&gt;3116B55D15194E93A3E6DBE8335BD80B&lt;/guid&gt;&#10;                    &lt;answertext&gt;512637&lt;/answertext&gt;&#10;                    &lt;valuetype&gt;1&lt;/valuetype&gt;&#10;                &lt;/answer&gt;&#10;                &lt;answer&gt;&#10;                    &lt;guid&gt;ECA56AB8EE474386B3484D6644EB3A68&lt;/guid&gt;&#10;                    &lt;answertext&gt;156723&lt;/answertext&gt;&#10;                    &lt;valuetype&gt;1&lt;/valuetype&gt;&#10;                &lt;/answer&gt;&#10;                &lt;answer&gt;&#10;                    &lt;guid&gt;22D67348EA294AFBA799D339E1A57B3D&lt;/guid&gt;&#10;                    &lt;answertext&gt;123567&lt;/answertext&gt;&#10;                    &lt;valuetype&gt;1&lt;/valuetype&gt;&#10;                &lt;/answer&gt;&#10;                &lt;answer&gt;&#10;                    &lt;guid&gt;741162E0AB364B7DBEBED4093E327F04&lt;/guid&gt;&#10;                    &lt;answertext&gt;152367&lt;/answertext&gt;&#10;                    &lt;valuetype&gt;1&lt;/valuetype&gt;&#10;                &lt;/answer&gt;&#10;                &lt;answer&gt;&#10;                    &lt;guid&gt;C79C67F608DE4E53996283999782B69D&lt;/guid&gt;&#10;                    &lt;answertext&gt;132567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Millised võivad ekraanile ilmuda?[;crlf;]35[;]47[;]66[;]False[;]9[;][;crlf;]2,65151515151515[;]3[;]0,992279656365633[;]0,984618916437098[;crlf;]12[;]1[;]5126371[;]512637[;][;crlf;]12[;]1[;]1567232[;]156723[;][;crlf;]29[;]1[;]1235673[;]123567[;][;crlf;]13[;]1[;]1523674[;]152367[;][;crlf;]0[;]-1[;]1325675[;]132567[;]"/>
  <p:tag name="HASRESULTS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41,45,32,50,13,4,9,55,1"/>
  <p:tag name="COLORTYPE" val="SCHEME"/>
  <p:tag name="LABELFORMAT" val="1"/>
  <p:tag name="NUMBERFORMA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4"/>
  <p:tag name="FONTSIZE" val="28"/>
  <p:tag name="BULLETTYPE" val="ppBulletArabicPeriod"/>
  <p:tag name="ANSWERTEXT" val="ABAB&#10;12AB&#10;A12B&#10;BA12&#10;A1B2"/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CA0509252B14537B87666B7F26F3F5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Millised võivad ekraanile ilmuda?"/>
  <p:tag name="NUMRESPONSES" val="5"/>
  <p:tag name="ANSWERSALIAS" val="ABAB|smicln|12AB|smicln|A12B|smicln|BA12|smicln|A1B2"/>
  <p:tag name="SLIDEORDER" val="5"/>
  <p:tag name="SLIDEGUID" val="F36DAE7697C748DB8E80B816E4BAD47E"/>
  <p:tag name="VALUES" val="Incorrect|smicln|Correct|smicln|Incorrect|smicln|Incorrect|smicln|Incorrect"/>
  <p:tag name="RESPONSESGATHERED" val="True"/>
  <p:tag name="TOTALRESPONSES" val="56"/>
  <p:tag name="RESPONSECOUNT" val="56"/>
  <p:tag name="SLICED" val="False"/>
  <p:tag name="RESPONSES" val="-;54321;2;2;2;352;2;2;532;2;2;2;-;2;532;2;2;2;532;532;2;5321;2;2;5321;2;2;2;2;532;2;532;2;532;2;532;532;532;2;2;2;2;2;253;2;532;2;2;2;2;532;2;-;2;2;253;2;2;54321;-;"/>
  <p:tag name="CHARTSTRINGSTD" val="4 56 19 2 19"/>
  <p:tag name="CHARTSTRINGREV" val="19 2 19 56 4"/>
  <p:tag name="CHARTSTRINGSTDPER" val="0,0714285714285714 1 0,339285714285714 0,0357142857142857 0,339285714285714"/>
  <p:tag name="CHARTSTRINGREVPER" val="0,339285714285714 0,0357142857142857 0,339285714285714 1 0,0714285714285714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AE7FD3102485433A94D2767B19750F0F&lt;/guid&gt;&#10;        &lt;description /&gt;&#10;        &lt;date&gt;5/2/2016 1:13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5F1D88EBDC4A6B93BB24C4412A6D59&lt;/guid&gt;&#10;            &lt;repollguid&gt;DF66282A80DB45C1B597E76EF20AA033&lt;/repollguid&gt;&#10;            &lt;sourceid&gt;4C1950BA22A34F9787F026B143210558&lt;/sourceid&gt;&#10;            &lt;questiontext&gt;Millised võivad ekraanile ilmuda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5&lt;/responselimit&gt;&#10;            &lt;bulletstyle&gt;0&lt;/bulletstyle&gt;&#10;            &lt;correctanswerindicator&gt;True&lt;/correctanswerindicator&gt;&#10;            &lt;answers&gt;&#10;                &lt;answer&gt;&#10;                    &lt;guid&gt;3116B55D15194E93A3E6DBE8335BD80B&lt;/guid&gt;&#10;                    &lt;answertext&gt;512637&lt;/answertext&gt;&#10;                    &lt;valuetype&gt;-1&lt;/valuetype&gt;&#10;                &lt;/answer&gt;&#10;                &lt;answer&gt;&#10;                    &lt;guid&gt;ECA56AB8EE474386B3484D6644EB3A68&lt;/guid&gt;&#10;                    &lt;answertext&gt;156723&lt;/answertext&gt;&#10;                    &lt;valuetype&gt;-1&lt;/valuetype&gt;&#10;                &lt;/answer&gt;&#10;                &lt;answer&gt;&#10;                    &lt;guid&gt;22D67348EA294AFBA799D339E1A57B3D&lt;/guid&gt;&#10;                    &lt;answertext&gt;123567&lt;/answertext&gt;&#10;                    &lt;valuetype&gt;1&lt;/valuetype&gt;&#10;                &lt;/answer&gt;&#10;                &lt;answer&gt;&#10;                    &lt;guid&gt;741162E0AB364B7DBEBED4093E327F04&lt;/guid&gt;&#10;                    &lt;answertext&gt;152367&lt;/answertext&gt;&#10;                    &lt;valuetype&gt;-1&lt;/valuetype&gt;&#10;                &lt;/answer&gt;&#10;                &lt;answer&gt;&#10;                    &lt;guid&gt;C79C67F608DE4E53996283999782B69D&lt;/guid&gt;&#10;                    &lt;answertext&gt;132567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Millised võivad ekraanile ilmuda?[;crlf;]35[;]47[;]39[;]False[;]32[;][;crlf;]3,02564102564103[;]3[;]0,530465663219928[;]0,281393819855358[;crlf;]1[;]-1[;]5126371[;]512637[;][;crlf;]1[;]-1[;]1567232[;]156723[;][;crlf;]34[;]1[;]1235673[;]123567[;][;crlf;]2[;]-1[;]1523674[;]152367[;][;crlf;]1[;]-1[;]1325675[;]132567[;]"/>
  <p:tag name="HASRESULTS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41,45,32,50,13,4,9,55,1"/>
  <p:tag name="COLORTYPE" val="SCHEME"/>
  <p:tag name="LABELFORMAT" val="1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4"/>
  <p:tag name="FONTSIZE" val="28"/>
  <p:tag name="BULLETTYPE" val="ppBulletArabicPeriod"/>
  <p:tag name="ANSWERTEXT" val="ABAB&#10;12AB&#10;A12B&#10;BA12&#10;A1B2"/>
  <p:tag name="ZEROBASED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CA0509252B14537B87666B7F26F3F5D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SLIDEORDER" val="7"/>
  <p:tag name="SLIDEGUID" val="642125D46F3049E4BE0E3C6EA189BD01"/>
  <p:tag name="QUESTIONALIAS" val="Mis on t1.getState() väärtus?"/>
  <p:tag name="ANSWERSALIAS" val="NEW|smicln|RUNNABLE|smicln|BLOCKED|smicln|WAITING|smicln|TIMED_WAITING|smicln|TERMINATED"/>
  <p:tag name="NUMRESPONSES" val="1"/>
  <p:tag name="VALUES" val="Correct|smicln|Incorrect|smicln|Incorrect|smicln|Incorrect|smicln|Incorrect|smicln|Incorrect"/>
  <p:tag name="RESPONSESGATHERED" val="True"/>
  <p:tag name="TOTALRESPONSES" val="55"/>
  <p:tag name="RESPONSECOUNT" val="55"/>
  <p:tag name="SLICED" val="False"/>
  <p:tag name="RESPONSES" val="2;3;1;1;1;4;4;-;2;2;2;1;2;3;2;2;2;4;4;2;4;2;2;1;-;2;2;1;1;2;6;2;2;4;1;2;1;2;2;1;1;1;-;1;4;1;2;4;-;4;2;1;4;2;-;1;1;1;2;1;"/>
  <p:tag name="CHARTSTRINGSTD" val="19 23 2 10 0 1"/>
  <p:tag name="CHARTSTRINGREV" val="1 0 10 2 23 19"/>
  <p:tag name="CHARTSTRINGSTDPER" val="0,345454545454545 0,418181818181818 0,0363636363636364 0,181818181818182 0 0,0181818181818182"/>
  <p:tag name="CHARTSTRINGREVPER" val="0,0181818181818182 0 0,181818181818182 0,0363636363636364 0,418181818181818 0,345454545454545"/>
  <p:tag name="ANONYMOUSTEMP" val="False"/>
  <p:tag name="TYPE" val="MultiChoiceSlide"/>
  <p:tag name="LIVECHARTING" val="False"/>
  <p:tag name="TPQUESTIONXML" val="﻿&lt;?xml version=&quot;1.0&quot; encoding=&quot;utf-8&quot;?&gt;&#10;&lt;questionlist&gt;&#10;    &lt;properties&gt;&#10;        &lt;guid&gt;83679776BB734DD29441ABCFD9785774&lt;/guid&gt;&#10;        &lt;description /&gt;&#10;        &lt;date&gt;2/6/2017 1:38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093ED9D91644EB8A2AF137AAE330B03&lt;/guid&gt;&#10;            &lt;repollguid&gt;5EFA879B7DDE4C6C9EBA5DDE9FF8A272&lt;/repollguid&gt;&#10;            &lt;sourceid&gt;02E1531AE0374FCFAF7E95AD4A337A6F&lt;/sourceid&gt;&#10;            &lt;questiontext&gt;Mis ilmub ekraanile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CB217BAC5381484D89FEEE178CE6DEBD&lt;/guid&gt;&#10;                    &lt;answertext&gt;0.01&lt;/answertext&gt;&#10;                    &lt;valuetype&gt;-1&lt;/valuetype&gt;&#10;                &lt;/answer&gt;&#10;                &lt;answer&gt;&#10;                    &lt;guid&gt;C554351B2C6048C88A855107C55B8604&lt;/guid&gt;&#10;                    &lt;answertext&gt;0.009999999999999998&lt;/answertext&gt;&#10;                    &lt;valuetype&gt;1&lt;/valuetype&gt;&#10;                &lt;/answer&gt;&#10;                &lt;answer&gt;&#10;                    &lt;guid&gt;E89014DB8F514D9CB1275918A71F0A29&lt;/guid&gt;&#10;                    &lt;answertext&gt;midagi muud&lt;/answertext&gt;&#10;                    &lt;valuetype&gt;-1&lt;/valuetype&gt;&#10;                &lt;/answer&gt;&#10;                &lt;answer&gt;&#10;                    &lt;guid&gt;AD7C17A905EA49689A90228AA5848C41&lt;/guid&gt;&#10;                    &lt;answertext&gt;veatead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Mis ilmub ekraanile?[;crlf;]42[;]50[;]42[;]False[;]36[;][;crlf;]2[;]2[;]0,534522483824849[;]0,285714285714286[;crlf;]4[;]-1[;]0.011[;]0.01[;][;crlf;]36[;]1[;]0.0099999999999999982[;]0.009999999999999998[;][;crlf;]0[;]-1[;]midagi muud3[;]midagi muud[;][;crlf;]2[;]-1[;]veateade4[;]veateade[;]"/>
  <p:tag name="HASRESULTS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LABELFORMAT" val="1"/>
  <p:tag name="DEFINEDCOLORS" val="3,6,41,45,32,50,13,4,9,55,1"/>
  <p:tag name="COLORTYPE" val="SCHEME"/>
  <p:tag name="NUMBERFORMAT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6"/>
  <p:tag name="TEXTLENGTH" val="53"/>
  <p:tag name="FONTSIZE" val="28"/>
  <p:tag name="BULLETTYPE" val="ppBulletArabicPeriod"/>
  <p:tag name="ANSWERTEXT" val="NEW&#10;RUNNABLE&#10;BLOCKED&#10;WAITING&#10;TIMED_WAITING&#10;TERMINATED"/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0,0,0,0,0,0,0,0,0,0,0"/>
  <p:tag name="LABELFORMAT" val="0"/>
  <p:tag name="COLORTYPE" val="SCHEME"/>
  <p:tag name="NUMBERFORMAT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44848BEFD71F474D87F0E0BA5429AB09&lt;/guid&gt;&#10;        &lt;description /&gt;&#10;        &lt;date&gt;5/8/2017 1:01:0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B6D82142D4A4E15B9194C5477A762CA&lt;/guid&gt;&#10;            &lt;repollguid&gt;31DA347CE1B44CB2A7B66846D47125B7&lt;/repollguid&gt;&#10;            &lt;sourceid&gt;4D1F7CE77B3342F59114B5AAF40E4C8E&lt;/sourceid&gt;&#10;            &lt;questiontext&gt;Millises piirkonnas räägitakse keelt, mille kahetäheline ISO 639 kood on „ee“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4DAF6CB17BDD4AD9988B1B4EC1AC1943&lt;/guid&gt;&#10;                    &lt;answertext&gt;Kagu-Aasias&lt;/answertext&gt;&#10;                    &lt;valuetype&gt;-1&lt;/valuetype&gt;&#10;                &lt;/answer&gt;&#10;                &lt;answer&gt;&#10;                    &lt;guid&gt;BB599ECE13C44A9EABD767DB2B407EA3&lt;/guid&gt;&#10;                    &lt;answertext&gt;Kesk-Ameerikas&lt;/answertext&gt;&#10;                    &lt;valuetype&gt;-1&lt;/valuetype&gt;&#10;                &lt;/answer&gt;&#10;                &lt;answer&gt;&#10;                    &lt;guid&gt;83CCBB0D265D418E8783DE0483E80A81&lt;/guid&gt;&#10;                    &lt;answertext&gt;Lääne-Aafrikas&lt;/answertext&gt;&#10;                    &lt;valuetype&gt;1&lt;/valuetype&gt;&#10;                &lt;/answer&gt;&#10;                &lt;answer&gt;&#10;                    &lt;guid&gt;CB4575EA4D6443D780CF921B555D2D16&lt;/guid&gt;&#10;                    &lt;answertext&gt;Põhja-Euroopas 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Millises piirkonnas räägitakse keelt, mille kahetäheline ISO 639 kood on „ee“?[;crlf;]33[;]50[;]33[;]False[;]6[;][;crlf;]3,63636363636364[;]4[;]0,77138921583987[;]0,59504132231405[;crlf;]2[;]-1[;]Kagu-Aasias1[;]Kagu-Aasias[;][;crlf;]0[;]-1[;]Kesk-Ameerikas2[;]Kesk-Ameerikas[;][;crlf;]6[;]1[;]Lääne-Aafrikas3[;]Lääne-Aafrikas[;][;crlf;]25[;]-1[;]Põhja-Euroopas 4[;]Põhja-Euroopas [;]"/>
  <p:tag name="HASRESULTS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D112DBF4123342E38F4962F6B1D67142&lt;/guid&gt;&#10;        &lt;description /&gt;&#10;        &lt;date&gt;3/6/2017 12:18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E48614300434EC891F2FD9814FDE6E7&lt;/guid&gt;&#10;            &lt;repollguid&gt;D561161570D04D1B9E4A1B5FDBFDAEE5&lt;/repollguid&gt;&#10;            &lt;sourceid&gt;C2912A49075E47E49EF94C0350083C9E&lt;/sourceid&gt;&#10;            &lt;questiontext&gt;Kuivõrd olete selle ainega graafikus? 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2&lt;/responselimit&gt;&#10;            &lt;allowduplicates&gt;True&lt;/allowduplicates&gt;&#10;            &lt;bulletstyle&gt;0&lt;/bulletstyle&gt;&#10;            &lt;answers&gt;&#10;                &lt;answer&gt;&#10;                    &lt;guid&gt;49DE48550EA64BCB9325EDA89B8A3802&lt;/guid&gt;&#10;                    &lt;answertext&gt;Isegi ees&lt;/answertext&gt;&#10;                    &lt;valuetype&gt;0&lt;/valuetype&gt;&#10;                &lt;/answer&gt;&#10;                &lt;answer&gt;&#10;                    &lt;guid&gt;2535562741A0437EBD6FE42338B0875C&lt;/guid&gt;&#10;                    &lt;answertext&gt;Täiesti graafikus&lt;/answertext&gt;&#10;                    &lt;valuetype&gt;0&lt;/valuetype&gt;&#10;                &lt;/answer&gt;&#10;                &lt;answer&gt;&#10;                    &lt;guid&gt;29624276186C4284AA913346EA057EDE&lt;/guid&gt;&#10;                    &lt;answertext&gt;Veidi maas, aga saan ise hakkama  &lt;/answertext&gt;&#10;                    &lt;valuetype&gt;0&lt;/valuetype&gt;&#10;                &lt;/answer&gt;&#10;                &lt;answer&gt;&#10;                    &lt;guid&gt;2C111834697A49DC8DD05B9A08989B4E&lt;/guid&gt;&#10;                    &lt;answertext&gt;Kõvasti maas, vajan abi&lt;/answertext&gt;&#10;                    &lt;valuetype&gt;0&lt;/valuetype&gt;&#10;                &lt;/answer&gt;&#10;                &lt;answer&gt;&#10;                    &lt;guid&gt;92245689E361427C8053D817A38601E2&lt;/guid&gt;&#10;                    &lt;answertext&gt;Ei oska öelda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Kuivõrd olete selle ainega graafikus? [;crlf;]37[;]43[;]42[;]False[;]0[;][;crlf;]2,52380952380952[;]2[;]0,793968190501575[;]0,630385487528345[;crlf;]0[;]0[;]Isegi ees1[;]Isegi ees[;][;crlf;]26[;]0[;]Täiesti graafikus2[;]Täiesti graafikus[;][;crlf;]12[;]0[;]Veidi maas, aga saan ise hakkama  3[;]Veidi maas, aga saan ise hakkama  [;][;crlf;]2[;]0[;]Kõvasti maas, vajan abi4[;]Kõvasti maas, vajan abi[;][;crlf;]2[;]0[;]Ei oska öelda5[;]Ei oska öelda[;]"/>
  <p:tag name="HASRESULTS" val="Tr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44848BEFD71F474D87F0E0BA5429AB09&lt;/guid&gt;&#10;        &lt;description /&gt;&#10;        &lt;date&gt;5/8/2017 1:28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382A36F4F0D447D9B6F5851F599E41E&lt;/guid&gt;&#10;            &lt;repollguid&gt;31DA347CE1B44CB2A7B66846D47125B7&lt;/repollguid&gt;&#10;            &lt;sourceid&gt;4D1F7CE77B3342F59114B5AAF40E4C8E&lt;/sourceid&gt;&#10;            &lt;questiontext&gt;Mis ilmub ekraanil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4DAF6CB17BDD4AD9988B1B4EC1AC1943&lt;/guid&gt;&#10;                    &lt;answertext&gt;eesti (Eesti)&lt;/answertext&gt;&#10;                    &lt;valuetype&gt;-1&lt;/valuetype&gt;&#10;                &lt;/answer&gt;&#10;                &lt;answer&gt;&#10;                    &lt;guid&gt;BB599ECE13C44A9EABD767DB2B407EA3&lt;/guid&gt;&#10;                    &lt;answertext&gt;eve (Etioopia)&lt;/answertext&gt;&#10;                    &lt;valuetype&gt;1&lt;/valuetype&gt;&#10;                &lt;/answer&gt;&#10;                &lt;answer&gt;&#10;                    &lt;guid&gt;83CCBB0D265D418E8783DE0483E80A81&lt;/guid&gt;&#10;                    &lt;answertext&gt;midagi muud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Mis ilmub ekraanile?[;crlf;]37[;]50[;]37[;]False[;]21[;][;crlf;]1,67567567567568[;]2[;]0,572054337527479[;]0,327246165084003[;crlf;]14[;]-1[;]eesti (Eesti)1[;]eesti (Eesti)[;][;crlf;]21[;]1[;]eve (Etioopia)2[;]eve (Etioopia)[;][;crlf;]2[;]-1[;]midagi muud3[;]midagi muud[;]"/>
  <p:tag name="HASRESULTS" val="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44848BEFD71F474D87F0E0BA5429AB09&lt;/guid&gt;&#10;        &lt;description /&gt;&#10;        &lt;date&gt;5/8/2017 1:30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20567813066423F8C74366BF6B6064B&lt;/guid&gt;&#10;            &lt;repollguid&gt;31DA347CE1B44CB2A7B66846D47125B7&lt;/repollguid&gt;&#10;            &lt;sourceid&gt;4D1F7CE77B3342F59114B5AAF40E4C8E&lt;/sourceid&gt;&#10;            &lt;questiontext&gt;Milline on eestipärane formaa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4DAF6CB17BDD4AD9988B1B4EC1AC1943&lt;/guid&gt;&#10;                    &lt;answertext&gt; 12 345,679&lt;/answertext&gt;&#10;                    &lt;valuetype&gt;1&lt;/valuetype&gt;&#10;                &lt;/answer&gt;&#10;                &lt;answer&gt;&#10;                    &lt;guid&gt;BB599ECE13C44A9EABD767DB2B407EA3&lt;/guid&gt;&#10;                    &lt;answertext&gt; 12.345,679&lt;/answertext&gt;&#10;                    &lt;valuetype&gt;-1&lt;/valuetype&gt;&#10;                &lt;/answer&gt;&#10;                &lt;answer&gt;&#10;                    &lt;guid&gt;AC4CF821CB314B829296C1F762422537&lt;/guid&gt;&#10;                    &lt;answertext&gt; 12,345.679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Milline on eestipärane formaat?[;crlf;]33[;]50[;]33[;]False[;]28[;][;crlf;]1,18181818181818[;]1[;]0,457565723349742[;]0,209366391184573[;crlf;]28[;]1[;] 12 345,6791[;] 12 345,679[;][;crlf;]4[;]-1[;] 12.345,6792[;] 12.345,679[;][;crlf;]1[;]-1[;] 12,345.6793[;] 12,345.679[;]"/>
  <p:tag name="HASRESULTS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0,0,0,0,0,0,0,0,0,0,0"/>
  <p:tag name="NUMBERFORMAT" val="0"/>
  <p:tag name="LABELFORMAT" val="0"/>
  <p:tag name="COLORTYPE" val="SCHEM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8AC5778F551441D780E8F63426467EE1&lt;/guid&gt;&#10;        &lt;description /&gt;&#10;        &lt;date&gt;3/6/2017 1:50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D8EAB36D3284FD7AE12D6CFB3E4CB9A&lt;/guid&gt;&#10;            &lt;repollguid&gt;0ABD9E4706F742028B66010B05616E8E&lt;/repollguid&gt;&#10;            &lt;sourceid&gt;8C368377F27645A69E550B98AD44983F&lt;/sourceid&gt;&#10;            &lt;questiontext&gt;Loengu tempo oli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2&lt;/responselimit&gt;&#10;            &lt;allowduplicates&gt;True&lt;/allowduplicates&gt;&#10;            &lt;bulletstyle&gt;0&lt;/bulletstyle&gt;&#10;            &lt;answers&gt;&#10;                &lt;answer&gt;&#10;                    &lt;guid&gt;E4881DA709624EF68500B3F581F92D64&lt;/guid&gt;&#10;                    &lt;answertext&gt;liiga kiire&lt;/answertext&gt;&#10;                    &lt;valuetype&gt;0&lt;/valuetype&gt;&#10;                &lt;/answer&gt;&#10;                &lt;answer&gt;&#10;                    &lt;guid&gt;FA1EFD8891124CCAA63741FAB95FA48C&lt;/guid&gt;&#10;                    &lt;answertext&gt;paras&lt;/answertext&gt;&#10;                    &lt;valuetype&gt;0&lt;/valuetype&gt;&#10;                &lt;/answer&gt;&#10;                &lt;answer&gt;&#10;                    &lt;guid&gt;02A796122321430E8D221FDE655F6DB7&lt;/guid&gt;&#10;                    &lt;answertext&gt;liiga aeglan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Loengu tempo oli[;crlf;]42[;]50[;]49[;]False[;]0[;][;crlf;]1,89795918367347[;]2[;]0,302701979065129[;]0,0916284881299459[;crlf;]5[;]0[;]liiga kiire1[;]liiga kiire[;][;crlf;]44[;]0[;]paras2[;]paras[;][;crlf;]0[;]0[;]liiga aeglane3[;]liiga aeglane[;]"/>
  <p:tag name="HASRESULTS" val="Tru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8AC5778F551441D780E8F63426467EE1&lt;/guid&gt;&#10;        &lt;description /&gt;&#10;        &lt;date&gt;3/13/2018 10:05:0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2298F24B02B48339C881C6E46E69D69&lt;/guid&gt;&#10;            &lt;repollguid&gt;0ABD9E4706F742028B66010B05616E8E&lt;/repollguid&gt;&#10;            &lt;sourceid&gt;8C368377F27645A69E550B98AD44983F&lt;/sourceid&gt;&#10;            &lt;questiontext&gt;Materjal tundu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2&lt;/responselimit&gt;&#10;            &lt;allowduplicates&gt;True&lt;/allowduplicates&gt;&#10;            &lt;bulletstyle&gt;0&lt;/bulletstyle&gt;&#10;            &lt;answers&gt;&#10;                &lt;answer&gt;&#10;                    &lt;guid&gt;E4881DA709624EF68500B3F581F92D64&lt;/guid&gt;&#10;                    &lt;answertext&gt;liiga lihtne&lt;/answertext&gt;&#10;                    &lt;valuetype&gt;0&lt;/valuetype&gt;&#10;                &lt;/answer&gt;&#10;                &lt;answer&gt;&#10;                    &lt;guid&gt;FA1EFD8891124CCAA63741FAB95FA48C&lt;/guid&gt;&#10;                    &lt;answertext&gt;parajalt jõukohane&lt;/answertext&gt;&#10;                    &lt;valuetype&gt;0&lt;/valuetype&gt;&#10;                &lt;/answer&gt;&#10;                &lt;answer&gt;&#10;                    &lt;guid&gt;02A796122321430E8D221FDE655F6DB7&lt;/guid&gt;&#10;                    &lt;answertext&gt;liiga keerulin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Materjal tundus [;crlf;]38[;]50[;]50[;]False[;]0[;][;crlf;]2,12[;]2[;]0,43081318457076[;]0,1856[;crlf;]2[;]0[;]liiga lihtne1[;]liiga lihtne[;][;crlf;]40[;]0[;]parajalt jõukohane2[;]parajalt jõukohane[;][;crlf;]8[;]0[;]liiga keeruline3[;]liiga keeruline[;]"/>
  <p:tag name="HASRESULTS" val="Tru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COLORTYPE" val="SCHEME"/>
  <p:tag name="LABELFORMAT" val="0"/>
</p:tagLst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22475</TotalTime>
  <Words>1736</Words>
  <Application>Microsoft Office PowerPoint</Application>
  <PresentationFormat>Ekraaniseanss (4:3)</PresentationFormat>
  <Paragraphs>528</Paragraphs>
  <Slides>73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73</vt:i4>
      </vt:variant>
    </vt:vector>
  </HeadingPairs>
  <TitlesOfParts>
    <vt:vector size="79" baseType="lpstr">
      <vt:lpstr>Arial</vt:lpstr>
      <vt:lpstr>Calibri</vt:lpstr>
      <vt:lpstr>Consolas</vt:lpstr>
      <vt:lpstr>Courier New</vt:lpstr>
      <vt:lpstr>Wingdings</vt:lpstr>
      <vt:lpstr>Tarkvarakomplekti Office kujundus</vt:lpstr>
      <vt:lpstr>Objektorienteeritud programmeerimine</vt:lpstr>
      <vt:lpstr>Eelmisel nädalal</vt:lpstr>
      <vt:lpstr>Umbes mitu tundi tegelesite eelmisel nädalal selle ainega (loeng+praktikum+iseseisvalt)? </vt:lpstr>
      <vt:lpstr>Kuivõrd olete selle ainega graafikus? </vt:lpstr>
      <vt:lpstr>Täna</vt:lpstr>
      <vt:lpstr>Organisatsioonilisi küsimusi</vt:lpstr>
      <vt:lpstr>Lõimed</vt:lpstr>
      <vt:lpstr>Javas</vt:lpstr>
      <vt:lpstr>2. moodus lõimede tegemiseks</vt:lpstr>
      <vt:lpstr>2. moodus</vt:lpstr>
      <vt:lpstr>Prioriteedid</vt:lpstr>
      <vt:lpstr>Millised võivad ekraanile ilmuda?</vt:lpstr>
      <vt:lpstr>Tahaks kasutada samu andmeid</vt:lpstr>
      <vt:lpstr>Sünkroniseerimine</vt:lpstr>
      <vt:lpstr>Ei sünkroniseeri</vt:lpstr>
      <vt:lpstr>Ei sünkroniseeri</vt:lpstr>
      <vt:lpstr>Ei sünkroniseeri</vt:lpstr>
      <vt:lpstr>Sünkroniseerimine</vt:lpstr>
      <vt:lpstr>Sünkroniseerime</vt:lpstr>
      <vt:lpstr>Sünkroniseerime teistmoodi</vt:lpstr>
      <vt:lpstr>Aga mis juhtus?</vt:lpstr>
      <vt:lpstr>Monitor</vt:lpstr>
      <vt:lpstr>Kas helista tehakse kindlasti ühe hooga lõpuni?</vt:lpstr>
      <vt:lpstr>Loendur</vt:lpstr>
      <vt:lpstr>Võidujooks (race condition)</vt:lpstr>
      <vt:lpstr>Võidujooks (race condition)</vt:lpstr>
      <vt:lpstr>Sünkroniseeritud loendur</vt:lpstr>
      <vt:lpstr>PowerPointi esitlus</vt:lpstr>
      <vt:lpstr>Millised võivad ekraanile ilmuda?</vt:lpstr>
      <vt:lpstr>Millised võivad ekraanile ilmuda?</vt:lpstr>
      <vt:lpstr>Millised võivad ekraanile ilmuda?</vt:lpstr>
      <vt:lpstr>Lõimedevaheline suhtlemine </vt:lpstr>
      <vt:lpstr>Töö näide</vt:lpstr>
      <vt:lpstr>PowerPointi esitlus</vt:lpstr>
      <vt:lpstr>PowerPointi esitlus</vt:lpstr>
      <vt:lpstr>PowerPointi esitlus</vt:lpstr>
      <vt:lpstr>Spetsiaalne järjekord</vt:lpstr>
      <vt:lpstr>PowerPointi esitlus</vt:lpstr>
      <vt:lpstr>Mis ilmub ekraanile?</vt:lpstr>
      <vt:lpstr>Ujukomaarvude täpne esitus</vt:lpstr>
      <vt:lpstr>Internatsionaliseerimine</vt:lpstr>
      <vt:lpstr>Erinevad stiilid</vt:lpstr>
      <vt:lpstr>i18n</vt:lpstr>
      <vt:lpstr>Javas</vt:lpstr>
      <vt:lpstr>Millises piirkonnas räägitakse keelt, mille kahetäheline ISO 639 kood on „ee“?</vt:lpstr>
      <vt:lpstr>Lokaat</vt:lpstr>
      <vt:lpstr>Lokaat</vt:lpstr>
      <vt:lpstr>Lokaaditundlik</vt:lpstr>
      <vt:lpstr>Veel mitte i18n</vt:lpstr>
      <vt:lpstr>PowerPointi esitlus</vt:lpstr>
      <vt:lpstr>Teated_et_EE.properties</vt:lpstr>
      <vt:lpstr>Liitsõnum</vt:lpstr>
      <vt:lpstr>PowerPointi esitlus</vt:lpstr>
      <vt:lpstr>Rall_et_EE.properties</vt:lpstr>
      <vt:lpstr>Arvuformaat</vt:lpstr>
      <vt:lpstr>Mis ilmub ekraanile?</vt:lpstr>
      <vt:lpstr>Milline on eestipärane formaat?</vt:lpstr>
      <vt:lpstr>Võrguprogrammeerimine Host</vt:lpstr>
      <vt:lpstr>Klass java.net.InetAddress </vt:lpstr>
      <vt:lpstr>PowerPointi esitlus</vt:lpstr>
      <vt:lpstr>Pordid</vt:lpstr>
      <vt:lpstr>Protokollid</vt:lpstr>
      <vt:lpstr>Protokollid rakenduse tasemel</vt:lpstr>
      <vt:lpstr>URL</vt:lpstr>
      <vt:lpstr>Veebist - klass java.net.URL</vt:lpstr>
      <vt:lpstr>Klass java.net.URL</vt:lpstr>
      <vt:lpstr>Klass java.net.URL</vt:lpstr>
      <vt:lpstr>Veebilehe näitamine</vt:lpstr>
      <vt:lpstr>PowerPointi esitlus</vt:lpstr>
      <vt:lpstr>PowerPointi esitlus</vt:lpstr>
      <vt:lpstr>Loengu tempo oli</vt:lpstr>
      <vt:lpstr>Materjal tundus </vt:lpstr>
      <vt:lpstr>Suur tänu osalemast! Kohtumiseni!</vt:lpstr>
    </vt:vector>
  </TitlesOfParts>
  <Company>Tartu Ülikool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eno</dc:creator>
  <cp:lastModifiedBy>Marina Lepp</cp:lastModifiedBy>
  <cp:revision>2049</cp:revision>
  <cp:lastPrinted>2019-05-13T08:36:12Z</cp:lastPrinted>
  <dcterms:created xsi:type="dcterms:W3CDTF">2012-02-16T12:14:12Z</dcterms:created>
  <dcterms:modified xsi:type="dcterms:W3CDTF">2019-05-13T11:34:49Z</dcterms:modified>
</cp:coreProperties>
</file>