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454" r:id="rId3"/>
    <p:sldId id="257" r:id="rId4"/>
    <p:sldId id="338" r:id="rId5"/>
    <p:sldId id="455" r:id="rId6"/>
    <p:sldId id="385" r:id="rId7"/>
    <p:sldId id="264" r:id="rId8"/>
    <p:sldId id="458" r:id="rId9"/>
    <p:sldId id="372" r:id="rId10"/>
    <p:sldId id="426" r:id="rId11"/>
    <p:sldId id="343" r:id="rId12"/>
    <p:sldId id="339" r:id="rId13"/>
    <p:sldId id="345" r:id="rId14"/>
    <p:sldId id="427" r:id="rId15"/>
    <p:sldId id="459" r:id="rId16"/>
    <p:sldId id="460" r:id="rId17"/>
    <p:sldId id="473" r:id="rId18"/>
    <p:sldId id="337" r:id="rId19"/>
    <p:sldId id="268" r:id="rId20"/>
    <p:sldId id="274" r:id="rId21"/>
    <p:sldId id="275" r:id="rId22"/>
    <p:sldId id="276" r:id="rId23"/>
    <p:sldId id="277" r:id="rId24"/>
    <p:sldId id="474" r:id="rId25"/>
    <p:sldId id="347" r:id="rId26"/>
    <p:sldId id="374" r:id="rId27"/>
    <p:sldId id="279" r:id="rId28"/>
    <p:sldId id="280" r:id="rId29"/>
    <p:sldId id="282" r:id="rId30"/>
    <p:sldId id="396" r:id="rId31"/>
    <p:sldId id="360" r:id="rId32"/>
    <p:sldId id="397" r:id="rId33"/>
    <p:sldId id="284" r:id="rId34"/>
    <p:sldId id="285" r:id="rId35"/>
    <p:sldId id="288" r:id="rId36"/>
    <p:sldId id="286" r:id="rId37"/>
    <p:sldId id="289" r:id="rId38"/>
    <p:sldId id="461" r:id="rId39"/>
    <p:sldId id="291" r:id="rId40"/>
    <p:sldId id="292" r:id="rId41"/>
    <p:sldId id="293" r:id="rId42"/>
    <p:sldId id="294" r:id="rId43"/>
    <p:sldId id="295" r:id="rId44"/>
    <p:sldId id="296" r:id="rId45"/>
    <p:sldId id="350" r:id="rId46"/>
    <p:sldId id="351" r:id="rId47"/>
    <p:sldId id="384" r:id="rId48"/>
    <p:sldId id="450" r:id="rId49"/>
    <p:sldId id="451" r:id="rId50"/>
    <p:sldId id="452" r:id="rId51"/>
    <p:sldId id="453" r:id="rId52"/>
    <p:sldId id="456" r:id="rId53"/>
    <p:sldId id="457" r:id="rId54"/>
    <p:sldId id="446" r:id="rId55"/>
    <p:sldId id="447" r:id="rId56"/>
    <p:sldId id="312" r:id="rId57"/>
  </p:sldIdLst>
  <p:sldSz cx="9144000" cy="6858000" type="screen4x3"/>
  <p:notesSz cx="6669088" cy="9753600"/>
  <p:embeddedFontLst>
    <p:embeddedFont>
      <p:font typeface="Consolas" panose="020B0609020204030204" pitchFamily="49" charset="0"/>
      <p:regular r:id="rId60"/>
      <p:bold r:id="rId61"/>
      <p:italic r:id="rId62"/>
      <p:bold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</p:embeddedFontLst>
  <p:custDataLst>
    <p:tags r:id="rId6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33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7E02E3BB-2D6D-4B40-BB17-AB49ABBF42E6}" type="datetimeFigureOut">
              <a:rPr lang="et-EE" smtClean="0"/>
              <a:t>11.02.2019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4469FB1A-BA36-4585-8802-0607133CD43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4279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F327A98C-2330-4349-9CE1-FA22E64D9603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1838"/>
            <a:ext cx="4878388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en-US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66909" y="4632961"/>
            <a:ext cx="5335270" cy="4389120"/>
          </a:xfrm>
          <a:prstGeom prst="rect">
            <a:avLst/>
          </a:prstGeom>
        </p:spPr>
        <p:txBody>
          <a:bodyPr vert="horz" lIns="90443" tIns="45222" rIns="90443" bIns="45222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FEBBFA55-8E08-408F-B677-F736E79FD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1584-605E-4F1C-B2CE-E9A83AA76D83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270C-A04B-4617-ACF0-427B03181602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84E1-D469-489B-B9E7-772D02A8D354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1D9D-3B91-425F-9DFB-ED25EF5DCA1F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441A-5252-43E6-BC96-3F53EE6E9AA7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7030-00AF-4FE1-AA6C-F14B63BD5C7F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795F-5918-4BC1-B422-CA6270BE00C8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7965-BD44-49E9-9994-34E0D9BADF45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B308-0B2A-4D61-9F2A-0B93AF3AC529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8ABF-7A24-4D6D-B84C-B4855546C4AC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0EA2-C2DE-4BC5-83C1-26A67F9F1451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F55E-22FD-46F4-BDEB-5755E8ED08B3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BE1B2-60C0-4505-BF15-B882F065DB76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a.lepp@ut.ee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tutorial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oxforddictionaries.com/definition/jav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hyperlink" Target="http://www.oracle.com/technetwork/java/javase/overview/javahistory-index-198355.html" TargetMode="External"/><Relationship Id="rId4" Type="http://schemas.openxmlformats.org/officeDocument/2006/relationships/hyperlink" Target="http://www.javaworld.com/javaworld/jw-10-1996/jw-10-javaname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net/15119984-Characteristics-of-java-optional-y-daniel-liang-supplement-for-introduction-to-java-programming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hyperlink" Target="http://www.oracle.com/technetwork/java/langenv-140151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jfx.io/" TargetMode="External"/><Relationship Id="rId2" Type="http://schemas.openxmlformats.org/officeDocument/2006/relationships/hyperlink" Target="https://www.oracle.com/java/technologie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specs/jvms/se11/html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keskus.ee/" TargetMode="External"/><Relationship Id="rId2" Type="http://schemas.openxmlformats.org/officeDocument/2006/relationships/hyperlink" Target="https://www.tiobe.com/tiobe-index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v.ee/too/infotehnoloogia/q-jav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1329703"/>
            <a:ext cx="7772400" cy="1470025"/>
          </a:xfrm>
        </p:spPr>
        <p:txBody>
          <a:bodyPr/>
          <a:lstStyle/>
          <a:p>
            <a:r>
              <a:rPr lang="et-EE" dirty="0" smtClean="0"/>
              <a:t>Objektorienteeritud programmeerimine</a:t>
            </a:r>
            <a:endParaRPr lang="en-US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470150"/>
          </a:xfrm>
        </p:spPr>
        <p:txBody>
          <a:bodyPr>
            <a:normAutofit/>
          </a:bodyPr>
          <a:lstStyle/>
          <a:p>
            <a:r>
              <a:rPr lang="en-GB" dirty="0" smtClean="0"/>
              <a:t>1</a:t>
            </a:r>
            <a:r>
              <a:rPr lang="et-EE" dirty="0" smtClean="0"/>
              <a:t>1. veebruar 201</a:t>
            </a:r>
            <a:r>
              <a:rPr lang="et-EE" dirty="0"/>
              <a:t>9</a:t>
            </a:r>
            <a:endParaRPr lang="et-EE" dirty="0" smtClean="0"/>
          </a:p>
          <a:p>
            <a:r>
              <a:rPr lang="en-GB" dirty="0" smtClean="0"/>
              <a:t>Marina Lepp</a:t>
            </a:r>
            <a:endParaRPr lang="et-EE" dirty="0" smtClean="0"/>
          </a:p>
          <a:p>
            <a:r>
              <a:rPr lang="et-EE" dirty="0" smtClean="0"/>
              <a:t>ATI informaatika dotsent</a:t>
            </a:r>
          </a:p>
          <a:p>
            <a:r>
              <a:rPr lang="et-EE" dirty="0" smtClean="0">
                <a:hlinkClick r:id="rId3"/>
              </a:rPr>
              <a:t>marina.lepp@ut.ee</a:t>
            </a: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Millise hinde saite Programmeerimise (</a:t>
            </a:r>
            <a:r>
              <a:rPr lang="et-EE" dirty="0" err="1" smtClean="0"/>
              <a:t>Progr</a:t>
            </a:r>
            <a:r>
              <a:rPr lang="et-EE" dirty="0" smtClean="0"/>
              <a:t>. alused II) kursusel?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3568" y="1792083"/>
            <a:ext cx="73660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t-EE" dirty="0" smtClean="0"/>
              <a:t>A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t-EE" dirty="0" smtClean="0"/>
              <a:t>B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t-EE" dirty="0" smtClean="0"/>
              <a:t>C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t-EE" dirty="0" smtClean="0"/>
              <a:t>D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t-EE" dirty="0" smtClean="0"/>
              <a:t>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t-EE" dirty="0" smtClean="0"/>
              <a:t>F</a:t>
            </a:r>
            <a:endParaRPr lang="en-US" dirty="0"/>
          </a:p>
        </p:txBody>
      </p:sp>
      <p:sp>
        <p:nvSpPr>
          <p:cNvPr id="6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36713" y="0"/>
            <a:ext cx="8229600" cy="1143000"/>
          </a:xfrm>
        </p:spPr>
        <p:txBody>
          <a:bodyPr/>
          <a:lstStyle/>
          <a:p>
            <a:r>
              <a:rPr lang="et-EE" dirty="0" smtClean="0"/>
              <a:t>Kursus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729005" y="980728"/>
            <a:ext cx="8435280" cy="6048672"/>
          </a:xfrm>
        </p:spPr>
        <p:txBody>
          <a:bodyPr>
            <a:normAutofit fontScale="85000" lnSpcReduction="20000"/>
          </a:bodyPr>
          <a:lstStyle/>
          <a:p>
            <a:r>
              <a:rPr lang="et-EE" dirty="0" smtClean="0"/>
              <a:t>6 EAP </a:t>
            </a:r>
            <a:r>
              <a:rPr lang="et-EE" dirty="0" smtClean="0">
                <a:sym typeface="Wingdings" panose="05000000000000000000" pitchFamily="2" charset="2"/>
              </a:rPr>
              <a:t> </a:t>
            </a:r>
            <a:r>
              <a:rPr lang="et-EE" dirty="0" smtClean="0">
                <a:solidFill>
                  <a:srgbClr val="FF0000"/>
                </a:solidFill>
                <a:sym typeface="Wingdings" panose="05000000000000000000" pitchFamily="2" charset="2"/>
              </a:rPr>
              <a:t>6*26 tundi tööd</a:t>
            </a:r>
            <a:endParaRPr lang="et-EE" dirty="0" smtClean="0">
              <a:solidFill>
                <a:srgbClr val="FF0000"/>
              </a:solidFill>
            </a:endParaRPr>
          </a:p>
          <a:p>
            <a:r>
              <a:rPr lang="et-EE" dirty="0" smtClean="0"/>
              <a:t>Loengud</a:t>
            </a:r>
          </a:p>
          <a:p>
            <a:pPr lvl="1"/>
            <a:r>
              <a:rPr lang="et-EE" dirty="0" smtClean="0"/>
              <a:t>esmaspäeviti 12-14</a:t>
            </a:r>
          </a:p>
          <a:p>
            <a:pPr lvl="2"/>
            <a:r>
              <a:rPr lang="et-EE" dirty="0" smtClean="0"/>
              <a:t>põhirühm</a:t>
            </a:r>
          </a:p>
          <a:p>
            <a:pPr lvl="2"/>
            <a:r>
              <a:rPr lang="et-EE" dirty="0" smtClean="0"/>
              <a:t>edasijõudnute rühm</a:t>
            </a:r>
          </a:p>
          <a:p>
            <a:pPr lvl="1"/>
            <a:r>
              <a:rPr lang="et-EE" dirty="0" smtClean="0"/>
              <a:t>mittestatsionaarne rühm</a:t>
            </a:r>
          </a:p>
          <a:p>
            <a:r>
              <a:rPr lang="et-EE" dirty="0" smtClean="0"/>
              <a:t>Praktikumide tunnitööd, kodutööd</a:t>
            </a:r>
          </a:p>
          <a:p>
            <a:pPr lvl="1"/>
            <a:r>
              <a:rPr lang="et-EE" dirty="0" smtClean="0"/>
              <a:t>suhteliselt kindlas tempos, kindlad teemad</a:t>
            </a:r>
          </a:p>
          <a:p>
            <a:pPr lvl="1"/>
            <a:r>
              <a:rPr lang="et-EE" dirty="0"/>
              <a:t>a</a:t>
            </a:r>
            <a:r>
              <a:rPr lang="et-EE" dirty="0" smtClean="0"/>
              <a:t>rvutiklassis, tavalises auditooriumis oma sülearvutiga</a:t>
            </a:r>
          </a:p>
          <a:p>
            <a:pPr lvl="1"/>
            <a:r>
              <a:rPr lang="et-EE" dirty="0"/>
              <a:t>a</a:t>
            </a:r>
            <a:r>
              <a:rPr lang="en-US" dirty="0" err="1"/>
              <a:t>lates</a:t>
            </a:r>
            <a:r>
              <a:rPr lang="en-US" dirty="0"/>
              <a:t> 2. </a:t>
            </a:r>
            <a:r>
              <a:rPr lang="en-US" dirty="0" err="1"/>
              <a:t>nädalast</a:t>
            </a:r>
            <a:r>
              <a:rPr lang="en-US" dirty="0"/>
              <a:t> </a:t>
            </a:r>
            <a:r>
              <a:rPr lang="en-US" dirty="0" err="1"/>
              <a:t>toimuvad</a:t>
            </a:r>
            <a:r>
              <a:rPr lang="en-US" dirty="0"/>
              <a:t> </a:t>
            </a:r>
            <a:r>
              <a:rPr lang="et-EE" dirty="0"/>
              <a:t>K</a:t>
            </a:r>
            <a:r>
              <a:rPr lang="en-US" dirty="0"/>
              <a:t>18 </a:t>
            </a:r>
            <a:r>
              <a:rPr lang="en-US" dirty="0" err="1" smtClean="0"/>
              <a:t>lisatunnid</a:t>
            </a:r>
            <a:endParaRPr lang="et-EE" dirty="0"/>
          </a:p>
          <a:p>
            <a:r>
              <a:rPr lang="et-EE" dirty="0" smtClean="0"/>
              <a:t>Kontrolltööd</a:t>
            </a:r>
          </a:p>
          <a:p>
            <a:pPr lvl="1"/>
            <a:r>
              <a:rPr lang="et-EE" dirty="0" smtClean="0"/>
              <a:t>ajapiiriga</a:t>
            </a:r>
          </a:p>
          <a:p>
            <a:r>
              <a:rPr lang="et-EE" dirty="0" smtClean="0"/>
              <a:t>Rühmatööd</a:t>
            </a:r>
          </a:p>
          <a:p>
            <a:pPr lvl="1"/>
            <a:r>
              <a:rPr lang="et-EE" dirty="0" smtClean="0"/>
              <a:t>ISE!</a:t>
            </a:r>
          </a:p>
          <a:p>
            <a:r>
              <a:rPr lang="et-EE" dirty="0" smtClean="0"/>
              <a:t>Eksam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Millele (veel) tähelepanu?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949280"/>
          </a:xfrm>
        </p:spPr>
        <p:txBody>
          <a:bodyPr>
            <a:normAutofit fontScale="85000" lnSpcReduction="20000"/>
          </a:bodyPr>
          <a:lstStyle/>
          <a:p>
            <a:r>
              <a:rPr lang="et-EE" dirty="0" smtClean="0"/>
              <a:t>Looming</a:t>
            </a:r>
          </a:p>
          <a:p>
            <a:pPr lvl="1"/>
            <a:r>
              <a:rPr lang="et-EE" dirty="0" smtClean="0"/>
              <a:t>programmeerimine</a:t>
            </a:r>
          </a:p>
          <a:p>
            <a:r>
              <a:rPr lang="et-EE" dirty="0" smtClean="0"/>
              <a:t>Keskendumine</a:t>
            </a:r>
          </a:p>
          <a:p>
            <a:pPr lvl="1"/>
            <a:r>
              <a:rPr lang="et-EE" dirty="0" smtClean="0"/>
              <a:t>Loengusse-praktikumi selleks, et õppida (luua tingimused õppimiseks)</a:t>
            </a:r>
          </a:p>
          <a:p>
            <a:pPr lvl="1"/>
            <a:r>
              <a:rPr lang="et-EE" dirty="0" smtClean="0"/>
              <a:t>piisavalt iseseisvat õppimist tunnivälisel ajal</a:t>
            </a:r>
          </a:p>
          <a:p>
            <a:r>
              <a:rPr lang="et-EE" dirty="0" smtClean="0"/>
              <a:t>Koostöö</a:t>
            </a:r>
          </a:p>
          <a:p>
            <a:pPr lvl="1"/>
            <a:r>
              <a:rPr lang="et-EE" dirty="0" smtClean="0"/>
              <a:t>üliõpilased omavahel</a:t>
            </a:r>
          </a:p>
          <a:p>
            <a:pPr lvl="2"/>
            <a:r>
              <a:rPr lang="et-EE" dirty="0" smtClean="0"/>
              <a:t>paaristööd praktikumis</a:t>
            </a:r>
          </a:p>
          <a:p>
            <a:pPr lvl="2"/>
            <a:r>
              <a:rPr lang="et-EE" dirty="0" smtClean="0"/>
              <a:t>rühmatöö</a:t>
            </a:r>
          </a:p>
          <a:p>
            <a:pPr lvl="2"/>
            <a:r>
              <a:rPr lang="et-EE" dirty="0" smtClean="0"/>
              <a:t>foorum</a:t>
            </a:r>
          </a:p>
          <a:p>
            <a:pPr lvl="1"/>
            <a:r>
              <a:rPr lang="et-EE" dirty="0" smtClean="0"/>
              <a:t>üliõpilane ja õppejõud</a:t>
            </a:r>
          </a:p>
          <a:p>
            <a:pPr lvl="2"/>
            <a:r>
              <a:rPr lang="et-EE" dirty="0" smtClean="0"/>
              <a:t>küsitakse-vastatakse</a:t>
            </a:r>
          </a:p>
          <a:p>
            <a:pPr lvl="2"/>
            <a:r>
              <a:rPr lang="et-EE" dirty="0" err="1" smtClean="0"/>
              <a:t>ÕISis</a:t>
            </a:r>
            <a:r>
              <a:rPr lang="et-EE" dirty="0" smtClean="0"/>
              <a:t> registreeritud aadressid, </a:t>
            </a:r>
            <a:r>
              <a:rPr lang="et-EE" dirty="0" err="1" smtClean="0"/>
              <a:t>slack</a:t>
            </a:r>
            <a:endParaRPr lang="et-EE" dirty="0" smtClean="0"/>
          </a:p>
          <a:p>
            <a:r>
              <a:rPr lang="et-EE" dirty="0" smtClean="0"/>
              <a:t>Eestikeelne terminoloogia</a:t>
            </a:r>
          </a:p>
          <a:p>
            <a:pPr lvl="1"/>
            <a:r>
              <a:rPr lang="et-EE" dirty="0" smtClean="0"/>
              <a:t>kui meie ei kasuta ja ei arenda, siis ei tee seda (varsti) keegi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Hindamine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7544" y="908720"/>
            <a:ext cx="8507288" cy="6120680"/>
          </a:xfrm>
        </p:spPr>
        <p:txBody>
          <a:bodyPr>
            <a:normAutofit fontScale="85000" lnSpcReduction="20000"/>
          </a:bodyPr>
          <a:lstStyle/>
          <a:p>
            <a:r>
              <a:rPr lang="et-EE" dirty="0" smtClean="0"/>
              <a:t>Loengud</a:t>
            </a:r>
          </a:p>
          <a:p>
            <a:pPr lvl="1"/>
            <a:r>
              <a:rPr lang="et-EE" dirty="0" smtClean="0"/>
              <a:t>12 punkti</a:t>
            </a:r>
          </a:p>
          <a:p>
            <a:r>
              <a:rPr lang="et-EE" dirty="0" smtClean="0"/>
              <a:t>Praktikumid</a:t>
            </a:r>
          </a:p>
          <a:p>
            <a:pPr lvl="1"/>
            <a:r>
              <a:rPr lang="et-EE" dirty="0" smtClean="0"/>
              <a:t>12 punkti</a:t>
            </a:r>
          </a:p>
          <a:p>
            <a:pPr lvl="1"/>
            <a:r>
              <a:rPr lang="et-EE" dirty="0" smtClean="0"/>
              <a:t>1. kontrolltöö, 16 punkti</a:t>
            </a:r>
          </a:p>
          <a:p>
            <a:pPr lvl="1"/>
            <a:r>
              <a:rPr lang="et-EE" dirty="0" smtClean="0"/>
              <a:t>2. kontrolltöö, 16 punkti</a:t>
            </a:r>
          </a:p>
          <a:p>
            <a:pPr lvl="1"/>
            <a:r>
              <a:rPr lang="et-EE" dirty="0" smtClean="0"/>
              <a:t>1. rühmatöö, 5 punkti</a:t>
            </a:r>
          </a:p>
          <a:p>
            <a:pPr lvl="1"/>
            <a:r>
              <a:rPr lang="et-EE" dirty="0" smtClean="0"/>
              <a:t>2. rühmatöö, 5 punkti</a:t>
            </a:r>
          </a:p>
          <a:p>
            <a:pPr lvl="1"/>
            <a:r>
              <a:rPr lang="et-EE" dirty="0" smtClean="0"/>
              <a:t>rühmatöö esitlus, 3 punkti</a:t>
            </a:r>
          </a:p>
          <a:p>
            <a:r>
              <a:rPr lang="et-EE" dirty="0" smtClean="0"/>
              <a:t>Eksamitöö, 33 punkti</a:t>
            </a:r>
          </a:p>
          <a:p>
            <a:pPr lvl="1"/>
            <a:r>
              <a:rPr lang="en-US" dirty="0" err="1" smtClean="0"/>
              <a:t>Eksamile</a:t>
            </a:r>
            <a:r>
              <a:rPr lang="en-US" dirty="0" smtClean="0"/>
              <a:t> </a:t>
            </a:r>
            <a:r>
              <a:rPr lang="en-US" dirty="0" err="1" smtClean="0"/>
              <a:t>pääsemiseks</a:t>
            </a:r>
            <a:r>
              <a:rPr lang="en-US" dirty="0" smtClean="0"/>
              <a:t> </a:t>
            </a:r>
            <a:r>
              <a:rPr lang="en-US" dirty="0" err="1" smtClean="0"/>
              <a:t>peab</a:t>
            </a:r>
            <a:r>
              <a:rPr lang="en-US" dirty="0" smtClean="0"/>
              <a:t> </a:t>
            </a:r>
            <a:r>
              <a:rPr lang="en-US" dirty="0" err="1" smtClean="0"/>
              <a:t>olema</a:t>
            </a:r>
            <a:r>
              <a:rPr lang="en-US" dirty="0" smtClean="0"/>
              <a:t> </a:t>
            </a:r>
            <a:r>
              <a:rPr lang="en-US" dirty="0" err="1" smtClean="0"/>
              <a:t>praktikumidest</a:t>
            </a:r>
            <a:r>
              <a:rPr lang="en-US" dirty="0" smtClean="0"/>
              <a:t> (sh. </a:t>
            </a:r>
            <a:r>
              <a:rPr lang="en-US" dirty="0" err="1" smtClean="0"/>
              <a:t>rühmatööd</a:t>
            </a:r>
            <a:r>
              <a:rPr lang="en-US" dirty="0" smtClean="0"/>
              <a:t>) </a:t>
            </a:r>
            <a:r>
              <a:rPr lang="en-US" dirty="0" err="1" smtClean="0"/>
              <a:t>kogutud</a:t>
            </a:r>
            <a:r>
              <a:rPr lang="en-US" dirty="0" smtClean="0"/>
              <a:t> </a:t>
            </a:r>
            <a:r>
              <a:rPr lang="en-US" b="1" dirty="0" err="1" smtClean="0"/>
              <a:t>vähemalt</a:t>
            </a:r>
            <a:r>
              <a:rPr lang="en-US" b="1" dirty="0" smtClean="0"/>
              <a:t> </a:t>
            </a:r>
            <a:r>
              <a:rPr lang="et-EE" b="1" dirty="0" smtClean="0"/>
              <a:t>28</a:t>
            </a:r>
            <a:r>
              <a:rPr lang="en-US" dirty="0" smtClean="0"/>
              <a:t> </a:t>
            </a:r>
            <a:r>
              <a:rPr lang="en-US" dirty="0" err="1" smtClean="0"/>
              <a:t>punkti</a:t>
            </a:r>
            <a:r>
              <a:rPr lang="et-EE" dirty="0" smtClean="0"/>
              <a:t> (sh 1. KT </a:t>
            </a:r>
            <a:r>
              <a:rPr lang="et-EE" b="1" dirty="0" smtClean="0"/>
              <a:t>12</a:t>
            </a:r>
            <a:r>
              <a:rPr lang="et-EE" dirty="0" smtClean="0"/>
              <a:t> punkti)</a:t>
            </a:r>
            <a:r>
              <a:rPr lang="en-US" dirty="0" smtClean="0"/>
              <a:t>, </a:t>
            </a:r>
            <a:r>
              <a:rPr lang="en-US" dirty="0" err="1" smtClean="0"/>
              <a:t>loengutest</a:t>
            </a:r>
            <a:r>
              <a:rPr lang="et-EE" dirty="0" smtClean="0"/>
              <a:t> </a:t>
            </a:r>
            <a:r>
              <a:rPr lang="en-US" b="1" dirty="0" err="1" smtClean="0"/>
              <a:t>vähemalt</a:t>
            </a:r>
            <a:r>
              <a:rPr lang="en-US" b="1" dirty="0" smtClean="0"/>
              <a:t> </a:t>
            </a:r>
            <a:r>
              <a:rPr lang="et-EE" b="1" dirty="0" smtClean="0"/>
              <a:t>6</a:t>
            </a:r>
            <a:r>
              <a:rPr lang="en-US" dirty="0" smtClean="0"/>
              <a:t> </a:t>
            </a:r>
            <a:r>
              <a:rPr lang="en-US" dirty="0" err="1" smtClean="0"/>
              <a:t>punkti</a:t>
            </a:r>
            <a:r>
              <a:rPr lang="en-US" dirty="0" smtClean="0"/>
              <a:t>.</a:t>
            </a:r>
            <a:r>
              <a:rPr lang="et-EE" dirty="0" smtClean="0"/>
              <a:t> Eksamil peab koguma </a:t>
            </a:r>
            <a:r>
              <a:rPr lang="et-EE" b="1" dirty="0" smtClean="0"/>
              <a:t>vähemalt 15 </a:t>
            </a:r>
            <a:r>
              <a:rPr lang="et-EE" dirty="0" smtClean="0"/>
              <a:t>punkti.</a:t>
            </a:r>
          </a:p>
          <a:p>
            <a:r>
              <a:rPr lang="pt-BR" dirty="0" smtClean="0"/>
              <a:t>Hindeskaala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      </a:t>
            </a:r>
            <a:r>
              <a:rPr lang="pt-BR" dirty="0" smtClean="0"/>
              <a:t>"E" 51-60, "D" 61-70, "C" 71-80, "B" 81-90, "A" 91-</a:t>
            </a: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Millise hindega oleksite selles aines rahul?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t-EE" dirty="0" smtClean="0"/>
              <a:t>A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t-EE" dirty="0" smtClean="0"/>
              <a:t>B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t-EE" dirty="0" smtClean="0"/>
              <a:t>C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t-EE" dirty="0" smtClean="0"/>
              <a:t>D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t-EE" dirty="0" smtClean="0"/>
              <a:t>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t-EE" dirty="0" smtClean="0"/>
              <a:t>F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64704"/>
          </a:xfrm>
        </p:spPr>
        <p:txBody>
          <a:bodyPr/>
          <a:lstStyle/>
          <a:p>
            <a:r>
              <a:rPr lang="et-EE" dirty="0" smtClean="0"/>
              <a:t>Väljavõtteid tagasisidest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17848" y="908720"/>
            <a:ext cx="8918648" cy="5616624"/>
          </a:xfrm>
        </p:spPr>
        <p:txBody>
          <a:bodyPr>
            <a:noAutofit/>
          </a:bodyPr>
          <a:lstStyle/>
          <a:p>
            <a:r>
              <a:rPr lang="et-EE" sz="2800" dirty="0"/>
              <a:t>Kes enne pole </a:t>
            </a:r>
            <a:r>
              <a:rPr lang="et-EE" sz="2800" dirty="0" err="1"/>
              <a:t>javaga</a:t>
            </a:r>
            <a:r>
              <a:rPr lang="et-EE" sz="2800" dirty="0"/>
              <a:t> tuttav, võiks arvestada, et igal nädalal kulub ainele 6-8 tundi või rohkemgi. Tasub semestri algusest saati pidevalt ainega tegeleda</a:t>
            </a:r>
            <a:r>
              <a:rPr lang="et-EE" sz="2800" dirty="0" smtClean="0"/>
              <a:t>.</a:t>
            </a:r>
          </a:p>
          <a:p>
            <a:pPr marL="0" indent="0">
              <a:buNone/>
            </a:pPr>
            <a:endParaRPr lang="et-EE" sz="2000" dirty="0" smtClean="0"/>
          </a:p>
          <a:p>
            <a:r>
              <a:rPr lang="fi-FI" sz="2800" dirty="0" err="1"/>
              <a:t>Ära</a:t>
            </a:r>
            <a:r>
              <a:rPr lang="fi-FI" sz="2800" dirty="0"/>
              <a:t> jää maha, </a:t>
            </a:r>
            <a:r>
              <a:rPr lang="fi-FI" sz="2800" dirty="0" err="1"/>
              <a:t>tegele</a:t>
            </a:r>
            <a:r>
              <a:rPr lang="fi-FI" sz="2800" dirty="0"/>
              <a:t> </a:t>
            </a:r>
            <a:r>
              <a:rPr lang="fi-FI" sz="2800" dirty="0" err="1"/>
              <a:t>igapäev</a:t>
            </a:r>
            <a:r>
              <a:rPr lang="fi-FI" sz="2800" dirty="0"/>
              <a:t> </a:t>
            </a:r>
            <a:r>
              <a:rPr lang="fi-FI" sz="2800" dirty="0" err="1"/>
              <a:t>vähemalt</a:t>
            </a:r>
            <a:r>
              <a:rPr lang="fi-FI" sz="2800" dirty="0"/>
              <a:t> </a:t>
            </a:r>
            <a:r>
              <a:rPr lang="fi-FI" sz="2800" dirty="0" err="1"/>
              <a:t>tunnike</a:t>
            </a:r>
            <a:r>
              <a:rPr lang="fi-FI" sz="2800" dirty="0"/>
              <a:t> </a:t>
            </a:r>
            <a:r>
              <a:rPr lang="fi-FI" sz="2800" dirty="0" err="1"/>
              <a:t>programmeerimisega</a:t>
            </a:r>
            <a:r>
              <a:rPr lang="fi-FI" sz="2800" dirty="0" smtClean="0"/>
              <a:t>.</a:t>
            </a:r>
            <a:endParaRPr lang="et-EE" sz="2800" dirty="0" smtClean="0"/>
          </a:p>
          <a:p>
            <a:endParaRPr lang="et-EE" sz="2000" dirty="0"/>
          </a:p>
          <a:p>
            <a:r>
              <a:rPr lang="et-EE" sz="2800" dirty="0"/>
              <a:t>Tehke kogu aeg kaasa ja kõik kodutööd ka, muidu jääte maha ja </a:t>
            </a:r>
            <a:r>
              <a:rPr lang="et-EE" sz="2800" dirty="0" smtClean="0"/>
              <a:t>tunne pole </a:t>
            </a:r>
            <a:r>
              <a:rPr lang="et-EE" sz="2800" dirty="0"/>
              <a:t>väga </a:t>
            </a:r>
            <a:r>
              <a:rPr lang="et-EE" sz="2800" dirty="0" smtClean="0"/>
              <a:t>hea.</a:t>
            </a:r>
          </a:p>
          <a:p>
            <a:endParaRPr lang="et-EE" sz="2000" dirty="0"/>
          </a:p>
          <a:p>
            <a:r>
              <a:rPr lang="et-EE" sz="2800" dirty="0"/>
              <a:t>Tee kõik kodused ülesanded ära ja aine saab väga selgeks. Need võivad tihtipeale rohkem aega võtta kui oled alguses planeerinud, et ei soovita neid viimasele päevale jätta.</a:t>
            </a:r>
            <a:endParaRPr lang="et-EE" sz="28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-92713"/>
            <a:ext cx="8229600" cy="1143000"/>
          </a:xfrm>
        </p:spPr>
        <p:txBody>
          <a:bodyPr/>
          <a:lstStyle/>
          <a:p>
            <a:r>
              <a:rPr lang="et-EE" dirty="0"/>
              <a:t>Väljavõtteid </a:t>
            </a:r>
            <a:r>
              <a:rPr lang="et-EE" dirty="0" smtClean="0"/>
              <a:t>tagasisidest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246348" y="980728"/>
            <a:ext cx="8651304" cy="5661248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/>
              <a:t>Kui</a:t>
            </a:r>
            <a:r>
              <a:rPr lang="fi-FI" dirty="0"/>
              <a:t> on </a:t>
            </a:r>
            <a:r>
              <a:rPr lang="fi-FI" dirty="0" err="1"/>
              <a:t>olemas</a:t>
            </a:r>
            <a:r>
              <a:rPr lang="fi-FI" dirty="0"/>
              <a:t> </a:t>
            </a:r>
            <a:r>
              <a:rPr lang="fi-FI" dirty="0" err="1"/>
              <a:t>selle</a:t>
            </a:r>
            <a:r>
              <a:rPr lang="fi-FI" dirty="0"/>
              <a:t> </a:t>
            </a:r>
            <a:r>
              <a:rPr lang="fi-FI" dirty="0" err="1"/>
              <a:t>ainega</a:t>
            </a:r>
            <a:r>
              <a:rPr lang="fi-FI" dirty="0"/>
              <a:t> </a:t>
            </a:r>
            <a:r>
              <a:rPr lang="fi-FI" dirty="0" err="1"/>
              <a:t>seotud</a:t>
            </a:r>
            <a:r>
              <a:rPr lang="fi-FI" dirty="0"/>
              <a:t> </a:t>
            </a:r>
            <a:r>
              <a:rPr lang="fi-FI" dirty="0" err="1"/>
              <a:t>minged</a:t>
            </a:r>
            <a:r>
              <a:rPr lang="fi-FI" dirty="0"/>
              <a:t> </a:t>
            </a:r>
            <a:r>
              <a:rPr lang="fi-FI" dirty="0" err="1"/>
              <a:t>raskused</a:t>
            </a:r>
            <a:r>
              <a:rPr lang="fi-FI" dirty="0"/>
              <a:t>, tule </a:t>
            </a:r>
            <a:r>
              <a:rPr lang="fi-FI" dirty="0" err="1"/>
              <a:t>kindlasti</a:t>
            </a:r>
            <a:r>
              <a:rPr lang="fi-FI" dirty="0"/>
              <a:t> </a:t>
            </a:r>
            <a:r>
              <a:rPr lang="fi-FI" dirty="0" err="1"/>
              <a:t>lisapraktikumile</a:t>
            </a:r>
            <a:r>
              <a:rPr lang="et-EE" dirty="0" smtClean="0"/>
              <a:t>.</a:t>
            </a:r>
          </a:p>
          <a:p>
            <a:endParaRPr lang="et-EE" dirty="0"/>
          </a:p>
          <a:p>
            <a:r>
              <a:rPr lang="et-EE" dirty="0" smtClean="0"/>
              <a:t>Valige </a:t>
            </a:r>
            <a:r>
              <a:rPr lang="et-EE" dirty="0"/>
              <a:t>projektiks teema, mis teid huvitab - siis läheb töö libedamalt</a:t>
            </a:r>
            <a:r>
              <a:rPr lang="et-EE" dirty="0" smtClean="0"/>
              <a:t>.</a:t>
            </a:r>
            <a:br>
              <a:rPr lang="et-EE" dirty="0" smtClean="0"/>
            </a:br>
            <a:endParaRPr lang="et-EE" dirty="0" smtClean="0"/>
          </a:p>
          <a:p>
            <a:r>
              <a:rPr lang="et-EE" dirty="0"/>
              <a:t>Nõuab palju iseseisvat tööd. </a:t>
            </a:r>
            <a:r>
              <a:rPr lang="et-EE" dirty="0" smtClean="0"/>
              <a:t>Algul </a:t>
            </a:r>
            <a:r>
              <a:rPr lang="et-EE" dirty="0"/>
              <a:t>võib olla raske, aga kui hakkad mõistma, siis on täitsa </a:t>
            </a:r>
            <a:r>
              <a:rPr lang="et-EE" dirty="0" err="1"/>
              <a:t>sõltuvusttekitav</a:t>
            </a:r>
            <a:r>
              <a:rPr lang="et-EE" dirty="0" smtClean="0"/>
              <a:t>.</a:t>
            </a:r>
            <a:br>
              <a:rPr lang="et-EE" dirty="0" smtClean="0"/>
            </a:br>
            <a:endParaRPr lang="et-EE" dirty="0" smtClean="0"/>
          </a:p>
          <a:p>
            <a:r>
              <a:rPr lang="et-EE" dirty="0"/>
              <a:t>Selle aine põhimõtetest on vaja igal programmeerimisega tegeleval isikul aru saada. Soovitan materjalid selgeks teha lisaks hea hinde pärast ka enda jaoks, seda läheb tulevikus vaja</a:t>
            </a:r>
            <a:r>
              <a:rPr lang="et-EE" dirty="0" smtClean="0"/>
              <a:t>.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Väljavõtteid tagasisidest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/>
              <a:t>Eriti</a:t>
            </a:r>
            <a:r>
              <a:rPr lang="fi-FI" dirty="0"/>
              <a:t> </a:t>
            </a:r>
            <a:r>
              <a:rPr lang="fi-FI" dirty="0" err="1"/>
              <a:t>meeldis</a:t>
            </a:r>
            <a:r>
              <a:rPr lang="fi-FI" dirty="0"/>
              <a:t> </a:t>
            </a:r>
            <a:r>
              <a:rPr lang="fi-FI" dirty="0" err="1"/>
              <a:t>loengus</a:t>
            </a:r>
            <a:r>
              <a:rPr lang="fi-FI" dirty="0"/>
              <a:t> </a:t>
            </a:r>
            <a:r>
              <a:rPr lang="fi-FI" dirty="0" err="1"/>
              <a:t>suhteliselt</a:t>
            </a:r>
            <a:r>
              <a:rPr lang="fi-FI" dirty="0"/>
              <a:t> </a:t>
            </a:r>
            <a:r>
              <a:rPr lang="fi-FI" dirty="0" err="1"/>
              <a:t>karmilt</a:t>
            </a:r>
            <a:r>
              <a:rPr lang="fi-FI" dirty="0"/>
              <a:t> </a:t>
            </a:r>
            <a:r>
              <a:rPr lang="fi-FI" dirty="0" err="1"/>
              <a:t>distsipliini</a:t>
            </a:r>
            <a:r>
              <a:rPr lang="fi-FI" dirty="0"/>
              <a:t> </a:t>
            </a:r>
            <a:r>
              <a:rPr lang="fi-FI" dirty="0" err="1"/>
              <a:t>hoidmine</a:t>
            </a:r>
            <a:r>
              <a:rPr lang="fi-FI" dirty="0"/>
              <a:t>. </a:t>
            </a:r>
            <a:r>
              <a:rPr lang="fi-FI" dirty="0" err="1"/>
              <a:t>Leian</a:t>
            </a:r>
            <a:r>
              <a:rPr lang="fi-FI" dirty="0"/>
              <a:t>, et </a:t>
            </a:r>
            <a:r>
              <a:rPr lang="fi-FI" dirty="0" err="1"/>
              <a:t>see</a:t>
            </a:r>
            <a:r>
              <a:rPr lang="fi-FI" dirty="0"/>
              <a:t> on </a:t>
            </a:r>
            <a:r>
              <a:rPr lang="fi-FI" dirty="0" err="1"/>
              <a:t>väga</a:t>
            </a:r>
            <a:r>
              <a:rPr lang="fi-FI" dirty="0"/>
              <a:t> </a:t>
            </a:r>
            <a:r>
              <a:rPr lang="fi-FI" dirty="0" err="1"/>
              <a:t>vajalik</a:t>
            </a:r>
            <a:r>
              <a:rPr lang="fi-FI" dirty="0" smtClean="0"/>
              <a:t>.</a:t>
            </a:r>
            <a:endParaRPr lang="et-EE" dirty="0" smtClean="0"/>
          </a:p>
          <a:p>
            <a:endParaRPr lang="et-EE" dirty="0"/>
          </a:p>
          <a:p>
            <a:r>
              <a:rPr lang="fi-FI" dirty="0" err="1"/>
              <a:t>Loengutes</a:t>
            </a:r>
            <a:r>
              <a:rPr lang="fi-FI" dirty="0"/>
              <a:t> </a:t>
            </a:r>
            <a:r>
              <a:rPr lang="fi-FI" dirty="0" err="1"/>
              <a:t>kohe</a:t>
            </a:r>
            <a:r>
              <a:rPr lang="fi-FI" dirty="0"/>
              <a:t> oli </a:t>
            </a:r>
            <a:r>
              <a:rPr lang="fi-FI" dirty="0" err="1"/>
              <a:t>hea</a:t>
            </a:r>
            <a:r>
              <a:rPr lang="fi-FI" dirty="0"/>
              <a:t> </a:t>
            </a:r>
            <a:r>
              <a:rPr lang="fi-FI" dirty="0" err="1"/>
              <a:t>käia</a:t>
            </a:r>
            <a:r>
              <a:rPr lang="fi-FI" dirty="0"/>
              <a:t>, </a:t>
            </a:r>
            <a:r>
              <a:rPr lang="fi-FI" dirty="0" err="1"/>
              <a:t>sest</a:t>
            </a:r>
            <a:r>
              <a:rPr lang="fi-FI" dirty="0"/>
              <a:t> </a:t>
            </a:r>
            <a:r>
              <a:rPr lang="fi-FI" dirty="0" err="1"/>
              <a:t>vahete-vahel</a:t>
            </a:r>
            <a:r>
              <a:rPr lang="fi-FI" dirty="0"/>
              <a:t> </a:t>
            </a:r>
            <a:r>
              <a:rPr lang="fi-FI" dirty="0" err="1"/>
              <a:t>pidi</a:t>
            </a:r>
            <a:r>
              <a:rPr lang="fi-FI" dirty="0"/>
              <a:t> </a:t>
            </a:r>
            <a:r>
              <a:rPr lang="fi-FI" dirty="0" err="1"/>
              <a:t>kaasamõtlema</a:t>
            </a:r>
            <a:r>
              <a:rPr lang="fi-FI" dirty="0"/>
              <a:t> ja nuppu </a:t>
            </a:r>
            <a:r>
              <a:rPr lang="fi-FI" dirty="0" err="1"/>
              <a:t>vajutama</a:t>
            </a:r>
            <a:r>
              <a:rPr lang="fi-FI" dirty="0"/>
              <a:t>, uni ei </a:t>
            </a:r>
            <a:r>
              <a:rPr lang="fi-FI" dirty="0" err="1"/>
              <a:t>tulnud</a:t>
            </a:r>
            <a:r>
              <a:rPr lang="fi-FI" dirty="0"/>
              <a:t> </a:t>
            </a:r>
            <a:r>
              <a:rPr lang="fi-FI" dirty="0" err="1"/>
              <a:t>peale</a:t>
            </a:r>
            <a:r>
              <a:rPr lang="fi-FI" dirty="0" smtClean="0"/>
              <a:t>.</a:t>
            </a:r>
            <a:endParaRPr lang="et-EE" dirty="0" smtClean="0"/>
          </a:p>
          <a:p>
            <a:endParaRPr lang="et-EE" dirty="0"/>
          </a:p>
          <a:p>
            <a:r>
              <a:rPr lang="et-EE" dirty="0"/>
              <a:t>Meeldis, et </a:t>
            </a:r>
            <a:r>
              <a:rPr lang="et-EE" dirty="0" err="1"/>
              <a:t>loengupuntke</a:t>
            </a:r>
            <a:r>
              <a:rPr lang="et-EE" dirty="0"/>
              <a:t> oli võimalik ka tagantjärgi </a:t>
            </a:r>
            <a:r>
              <a:rPr lang="et-EE" dirty="0" err="1"/>
              <a:t>videode</a:t>
            </a:r>
            <a:r>
              <a:rPr lang="et-EE" dirty="0"/>
              <a:t> vaatamisega teenida. Kuigi seda ise kordagi ei kasutanud, siis alati oli teadmine, et see võimalus on olemas.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r>
              <a:rPr lang="en-US" dirty="0" err="1" smtClean="0"/>
              <a:t>Eesmärk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8496944" cy="6192688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Kursuse</a:t>
            </a:r>
            <a:r>
              <a:rPr lang="en-US" sz="2000" dirty="0" smtClean="0"/>
              <a:t> </a:t>
            </a:r>
            <a:r>
              <a:rPr lang="en-US" sz="2000" dirty="0" err="1" smtClean="0"/>
              <a:t>eesmärgiks</a:t>
            </a:r>
            <a:r>
              <a:rPr lang="en-US" sz="2000" dirty="0" smtClean="0"/>
              <a:t> on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alusteadmised</a:t>
            </a:r>
            <a:r>
              <a:rPr lang="en-US" sz="2000" dirty="0" smtClean="0"/>
              <a:t> </a:t>
            </a:r>
            <a:r>
              <a:rPr lang="en-US" sz="2000" dirty="0" err="1" smtClean="0"/>
              <a:t>objekt-orienteeritud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programmeerimise</a:t>
            </a:r>
            <a:r>
              <a:rPr lang="en-US" sz="2000" dirty="0" smtClean="0"/>
              <a:t> </a:t>
            </a:r>
            <a:r>
              <a:rPr lang="en-US" sz="2000" dirty="0" err="1" smtClean="0"/>
              <a:t>eripärast</a:t>
            </a:r>
            <a:r>
              <a:rPr lang="en-US" sz="2000" dirty="0" smtClean="0"/>
              <a:t>, </a:t>
            </a:r>
            <a:r>
              <a:rPr lang="en-US" sz="2000" dirty="0" err="1" smtClean="0"/>
              <a:t>oskused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programmide</a:t>
            </a:r>
            <a:r>
              <a:rPr lang="en-US" sz="2000" dirty="0" smtClean="0"/>
              <a:t> </a:t>
            </a:r>
            <a:r>
              <a:rPr lang="en-US" sz="2000" dirty="0" err="1" smtClean="0"/>
              <a:t>koostamiseks</a:t>
            </a:r>
            <a:r>
              <a:rPr lang="en-US" sz="2000" dirty="0" smtClean="0"/>
              <a:t> </a:t>
            </a:r>
            <a:r>
              <a:rPr lang="en-US" sz="2000" dirty="0" err="1" smtClean="0"/>
              <a:t>ning</a:t>
            </a:r>
            <a:r>
              <a:rPr lang="en-US" sz="2000" dirty="0" smtClean="0"/>
              <a:t> </a:t>
            </a:r>
            <a:r>
              <a:rPr lang="en-US" sz="2000" dirty="0" err="1" smtClean="0"/>
              <a:t>esmased</a:t>
            </a:r>
            <a:r>
              <a:rPr lang="en-US" sz="2000" dirty="0" smtClean="0"/>
              <a:t> </a:t>
            </a:r>
            <a:r>
              <a:rPr lang="en-US" sz="2000" dirty="0" err="1" smtClean="0"/>
              <a:t>rühmatööoskused</a:t>
            </a:r>
            <a:endParaRPr lang="et-EE" sz="2000" dirty="0" smtClean="0"/>
          </a:p>
          <a:p>
            <a:r>
              <a:rPr lang="en-US" sz="2000" dirty="0" err="1" smtClean="0"/>
              <a:t>Kursuse</a:t>
            </a:r>
            <a:r>
              <a:rPr lang="en-US" sz="2000" dirty="0" smtClean="0"/>
              <a:t> </a:t>
            </a:r>
            <a:r>
              <a:rPr lang="en-US" sz="2000" dirty="0" err="1" smtClean="0"/>
              <a:t>läbinud</a:t>
            </a:r>
            <a:r>
              <a:rPr lang="en-US" sz="2000" dirty="0" smtClean="0"/>
              <a:t> </a:t>
            </a:r>
            <a:r>
              <a:rPr lang="en-US" sz="2000" dirty="0" err="1" smtClean="0"/>
              <a:t>üliõpilane</a:t>
            </a:r>
            <a:r>
              <a:rPr lang="en-US" sz="2000" dirty="0" smtClean="0"/>
              <a:t>:</a:t>
            </a:r>
            <a:endParaRPr lang="et-EE" sz="2000" dirty="0" smtClean="0"/>
          </a:p>
          <a:p>
            <a:pPr lvl="1"/>
            <a:r>
              <a:rPr lang="en-US" sz="2000" dirty="0" err="1"/>
              <a:t>oskab</a:t>
            </a:r>
            <a:r>
              <a:rPr lang="en-US" sz="2000" dirty="0"/>
              <a:t> </a:t>
            </a:r>
            <a:r>
              <a:rPr lang="en-US" sz="2000" dirty="0" err="1"/>
              <a:t>selgitada</a:t>
            </a:r>
            <a:r>
              <a:rPr lang="en-US" sz="2000" dirty="0"/>
              <a:t> </a:t>
            </a:r>
            <a:r>
              <a:rPr lang="en-US" sz="2000" dirty="0" err="1"/>
              <a:t>objekt-orienteeritud</a:t>
            </a:r>
            <a:r>
              <a:rPr lang="en-US" sz="2000" dirty="0"/>
              <a:t> </a:t>
            </a:r>
            <a:r>
              <a:rPr lang="en-US" sz="2000" dirty="0" err="1" smtClean="0"/>
              <a:t>paradigma</a:t>
            </a:r>
            <a:r>
              <a:rPr lang="en-US" sz="2000" dirty="0" smtClean="0"/>
              <a:t> </a:t>
            </a:r>
            <a:r>
              <a:rPr lang="en-US" sz="2000" dirty="0" err="1" smtClean="0"/>
              <a:t>põhimõisteid</a:t>
            </a:r>
            <a:r>
              <a:rPr lang="en-US" sz="2000" dirty="0" smtClean="0"/>
              <a:t> (</a:t>
            </a:r>
            <a:r>
              <a:rPr lang="en-US" sz="2000" dirty="0" err="1" smtClean="0"/>
              <a:t>kapseldus</a:t>
            </a:r>
            <a:r>
              <a:rPr lang="en-US" sz="2000" dirty="0" smtClean="0"/>
              <a:t>, </a:t>
            </a:r>
            <a:r>
              <a:rPr lang="en-US" sz="2000" dirty="0" err="1" smtClean="0"/>
              <a:t>abstraktsioon</a:t>
            </a:r>
            <a:r>
              <a:rPr lang="en-US" sz="2000" dirty="0" smtClean="0"/>
              <a:t>, </a:t>
            </a:r>
            <a:r>
              <a:rPr lang="en-US" sz="2000" dirty="0" err="1" smtClean="0"/>
              <a:t>pärimine</a:t>
            </a:r>
            <a:r>
              <a:rPr lang="en-US" sz="2000" dirty="0" smtClean="0"/>
              <a:t>, </a:t>
            </a:r>
            <a:r>
              <a:rPr lang="en-US" sz="2000" dirty="0" err="1" smtClean="0"/>
              <a:t>polümorfism</a:t>
            </a:r>
            <a:r>
              <a:rPr lang="en-US" sz="2000" dirty="0" smtClean="0"/>
              <a:t>, </a:t>
            </a:r>
            <a:r>
              <a:rPr lang="en-US" sz="2000" dirty="0" err="1" smtClean="0"/>
              <a:t>üledefineerimine</a:t>
            </a:r>
            <a:r>
              <a:rPr lang="en-US" sz="2000" dirty="0" smtClean="0"/>
              <a:t>, </a:t>
            </a:r>
            <a:r>
              <a:rPr lang="en-US" sz="2000" dirty="0" err="1" smtClean="0"/>
              <a:t>ülekate</a:t>
            </a:r>
            <a:r>
              <a:rPr lang="en-US" sz="2000" dirty="0" smtClean="0"/>
              <a:t>) </a:t>
            </a:r>
            <a:r>
              <a:rPr lang="en-US" sz="2000" dirty="0" err="1" smtClean="0"/>
              <a:t>ning</a:t>
            </a:r>
            <a:r>
              <a:rPr lang="en-US" sz="2000" dirty="0" smtClean="0"/>
              <a:t> </a:t>
            </a:r>
            <a:r>
              <a:rPr lang="en-US" sz="2000" dirty="0" err="1" smtClean="0"/>
              <a:t>analüüsi</a:t>
            </a:r>
            <a:r>
              <a:rPr lang="et-EE" sz="2000" dirty="0" smtClean="0"/>
              <a:t>d</a:t>
            </a:r>
            <a:r>
              <a:rPr lang="en-US" sz="2000" dirty="0" smtClean="0"/>
              <a:t>a </a:t>
            </a:r>
            <a:r>
              <a:rPr lang="en-US" sz="2000" dirty="0" err="1" smtClean="0"/>
              <a:t>vastavaid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programme</a:t>
            </a:r>
            <a:endParaRPr lang="et-EE" sz="2000" dirty="0" smtClean="0"/>
          </a:p>
          <a:p>
            <a:pPr lvl="1"/>
            <a:r>
              <a:rPr lang="et-EE" sz="2000" dirty="0"/>
              <a:t>o</a:t>
            </a:r>
            <a:r>
              <a:rPr lang="et-EE" sz="2000" dirty="0" smtClean="0"/>
              <a:t>skab </a:t>
            </a:r>
            <a:r>
              <a:rPr lang="en-US" sz="2000" dirty="0" err="1" smtClean="0"/>
              <a:t>kirjelda</a:t>
            </a:r>
            <a:r>
              <a:rPr lang="et-EE" sz="2000" dirty="0" smtClean="0"/>
              <a:t>d</a:t>
            </a:r>
            <a:r>
              <a:rPr lang="en-US" sz="2000" dirty="0" smtClean="0"/>
              <a:t>a </a:t>
            </a:r>
            <a:r>
              <a:rPr lang="en-US" sz="2000" dirty="0" err="1" smtClean="0"/>
              <a:t>erinevaid</a:t>
            </a:r>
            <a:r>
              <a:rPr lang="en-US" sz="2000" dirty="0" smtClean="0"/>
              <a:t> </a:t>
            </a:r>
            <a:r>
              <a:rPr lang="en-US" sz="2000" dirty="0" err="1" smtClean="0"/>
              <a:t>andmestruktuure</a:t>
            </a:r>
            <a:r>
              <a:rPr lang="en-US" sz="2000" dirty="0" smtClean="0"/>
              <a:t> (</a:t>
            </a:r>
            <a:r>
              <a:rPr lang="en-US" sz="2000" dirty="0" err="1" smtClean="0"/>
              <a:t>massiiv</a:t>
            </a:r>
            <a:r>
              <a:rPr lang="en-US" sz="2000" dirty="0" smtClean="0"/>
              <a:t>, </a:t>
            </a:r>
            <a:r>
              <a:rPr lang="en-US" sz="2000" dirty="0" err="1" smtClean="0"/>
              <a:t>ahel</a:t>
            </a:r>
            <a:r>
              <a:rPr lang="en-US" sz="2000" dirty="0" smtClean="0"/>
              <a:t>, </a:t>
            </a:r>
            <a:r>
              <a:rPr lang="en-US" sz="2000" dirty="0" err="1" smtClean="0"/>
              <a:t>magasin</a:t>
            </a:r>
            <a:r>
              <a:rPr lang="en-US" sz="2000" dirty="0" smtClean="0"/>
              <a:t>, </a:t>
            </a:r>
            <a:r>
              <a:rPr lang="en-US" sz="2000" dirty="0" err="1" smtClean="0"/>
              <a:t>järjekord</a:t>
            </a:r>
            <a:r>
              <a:rPr lang="en-US" sz="2000" dirty="0" smtClean="0"/>
              <a:t>, </a:t>
            </a:r>
            <a:r>
              <a:rPr lang="en-US" sz="2000" dirty="0" err="1" smtClean="0"/>
              <a:t>paisktabel</a:t>
            </a:r>
            <a:r>
              <a:rPr lang="en-US" sz="2000" dirty="0" smtClean="0"/>
              <a:t>) ja </a:t>
            </a:r>
            <a:r>
              <a:rPr lang="en-US" sz="2000" dirty="0" err="1" smtClean="0"/>
              <a:t>nende</a:t>
            </a:r>
            <a:r>
              <a:rPr lang="en-US" sz="2000" dirty="0" smtClean="0"/>
              <a:t> </a:t>
            </a:r>
            <a:r>
              <a:rPr lang="en-US" sz="2000" dirty="0" err="1" smtClean="0"/>
              <a:t>kasutusviise</a:t>
            </a:r>
            <a:endParaRPr lang="et-EE" sz="2000" dirty="0" smtClean="0"/>
          </a:p>
          <a:p>
            <a:pPr lvl="1"/>
            <a:r>
              <a:rPr lang="en-US" sz="2000" dirty="0" err="1" smtClean="0"/>
              <a:t>oskab</a:t>
            </a:r>
            <a:r>
              <a:rPr lang="en-US" sz="2000" dirty="0" smtClean="0"/>
              <a:t> </a:t>
            </a:r>
            <a:r>
              <a:rPr lang="en-US" sz="2000" dirty="0" err="1" smtClean="0"/>
              <a:t>selgitada</a:t>
            </a:r>
            <a:r>
              <a:rPr lang="en-US" sz="2000" dirty="0" smtClean="0"/>
              <a:t> </a:t>
            </a:r>
            <a:r>
              <a:rPr lang="en-US" sz="2000" dirty="0" err="1" smtClean="0"/>
              <a:t>rakendusteekide</a:t>
            </a:r>
            <a:r>
              <a:rPr lang="en-US" sz="2000" dirty="0" smtClean="0"/>
              <a:t> </a:t>
            </a:r>
            <a:r>
              <a:rPr lang="en-US" sz="2000" dirty="0" err="1" smtClean="0"/>
              <a:t>väärtust</a:t>
            </a:r>
            <a:r>
              <a:rPr lang="en-US" sz="2000" dirty="0" smtClean="0"/>
              <a:t> </a:t>
            </a:r>
            <a:r>
              <a:rPr lang="en-US" sz="2000" dirty="0" err="1" smtClean="0"/>
              <a:t>ja</a:t>
            </a:r>
            <a:r>
              <a:rPr lang="en-US" sz="2000" dirty="0" smtClean="0"/>
              <a:t> </a:t>
            </a:r>
            <a:r>
              <a:rPr lang="en-US" sz="2000" dirty="0" err="1" smtClean="0"/>
              <a:t>olemust</a:t>
            </a:r>
            <a:r>
              <a:rPr lang="en-US" sz="2000" dirty="0" smtClean="0"/>
              <a:t> </a:t>
            </a:r>
            <a:r>
              <a:rPr lang="en-US" sz="2000" dirty="0" err="1" smtClean="0"/>
              <a:t>ning</a:t>
            </a:r>
            <a:r>
              <a:rPr lang="en-US" sz="2000" dirty="0" smtClean="0"/>
              <a:t> </a:t>
            </a:r>
            <a:r>
              <a:rPr lang="en-US" sz="2000" dirty="0" err="1" smtClean="0"/>
              <a:t>leida</a:t>
            </a:r>
            <a:r>
              <a:rPr lang="en-US" sz="2000" dirty="0" smtClean="0"/>
              <a:t> </a:t>
            </a:r>
            <a:r>
              <a:rPr lang="en-US" sz="2000" dirty="0" err="1" smtClean="0"/>
              <a:t>nendest</a:t>
            </a:r>
            <a:r>
              <a:rPr lang="en-US" sz="2000" dirty="0" smtClean="0"/>
              <a:t> </a:t>
            </a:r>
            <a:r>
              <a:rPr lang="en-US" sz="2000" dirty="0" err="1" smtClean="0"/>
              <a:t>vajalikku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informatsiooni</a:t>
            </a:r>
            <a:endParaRPr lang="et-EE" sz="2000" dirty="0" smtClean="0"/>
          </a:p>
          <a:p>
            <a:pPr lvl="1"/>
            <a:r>
              <a:rPr lang="en-US" sz="2000" dirty="0" err="1" smtClean="0"/>
              <a:t>oskab</a:t>
            </a:r>
            <a:r>
              <a:rPr lang="en-US" sz="2000" dirty="0" smtClean="0"/>
              <a:t> </a:t>
            </a:r>
            <a:r>
              <a:rPr lang="en-US" sz="2000" dirty="0" err="1" smtClean="0"/>
              <a:t>selgitada</a:t>
            </a:r>
            <a:r>
              <a:rPr lang="en-US" sz="2000" dirty="0" smtClean="0"/>
              <a:t> </a:t>
            </a:r>
            <a:r>
              <a:rPr lang="en-US" sz="2000" dirty="0" err="1" smtClean="0"/>
              <a:t>sündmuspõhise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programmeerimise</a:t>
            </a:r>
            <a:r>
              <a:rPr lang="en-US" sz="2000" dirty="0" smtClean="0"/>
              <a:t> </a:t>
            </a:r>
            <a:r>
              <a:rPr lang="en-US" sz="2000" dirty="0" err="1" smtClean="0"/>
              <a:t>eripära</a:t>
            </a:r>
            <a:r>
              <a:rPr lang="en-US" sz="2000" dirty="0" smtClean="0"/>
              <a:t> </a:t>
            </a:r>
            <a:r>
              <a:rPr lang="en-US" sz="2000" dirty="0" err="1" smtClean="0"/>
              <a:t>ja</a:t>
            </a:r>
            <a:r>
              <a:rPr lang="en-US" sz="2000" dirty="0" smtClean="0"/>
              <a:t> </a:t>
            </a:r>
            <a:r>
              <a:rPr lang="en-US" sz="2000" dirty="0" err="1" smtClean="0"/>
              <a:t>erindite</a:t>
            </a:r>
            <a:r>
              <a:rPr lang="en-US" sz="2000" dirty="0" smtClean="0"/>
              <a:t> </a:t>
            </a:r>
            <a:r>
              <a:rPr lang="en-US" sz="2000" dirty="0" err="1" smtClean="0"/>
              <a:t>käitlemist</a:t>
            </a:r>
            <a:r>
              <a:rPr lang="en-US" sz="2000" dirty="0" smtClean="0"/>
              <a:t> </a:t>
            </a:r>
            <a:r>
              <a:rPr lang="en-US" sz="2000" dirty="0" err="1" smtClean="0"/>
              <a:t>ning</a:t>
            </a:r>
            <a:r>
              <a:rPr lang="en-US" sz="2000" dirty="0" smtClean="0"/>
              <a:t> </a:t>
            </a:r>
            <a:r>
              <a:rPr lang="en-US" sz="2000" dirty="0" err="1" smtClean="0"/>
              <a:t>tuua</a:t>
            </a:r>
            <a:r>
              <a:rPr lang="en-US" sz="2000" dirty="0" smtClean="0"/>
              <a:t> </a:t>
            </a:r>
            <a:r>
              <a:rPr lang="en-US" sz="2000" dirty="0" err="1" smtClean="0"/>
              <a:t>näiteid</a:t>
            </a:r>
            <a:r>
              <a:rPr lang="en-US" sz="2000" dirty="0" smtClean="0"/>
              <a:t> </a:t>
            </a:r>
            <a:r>
              <a:rPr lang="en-US" sz="2000" dirty="0" err="1" smtClean="0"/>
              <a:t>nende</a:t>
            </a:r>
            <a:r>
              <a:rPr lang="en-US" sz="2000" dirty="0" smtClean="0"/>
              <a:t> </a:t>
            </a:r>
            <a:r>
              <a:rPr lang="en-US" sz="2000" dirty="0" err="1" smtClean="0"/>
              <a:t>kasutamisest</a:t>
            </a:r>
            <a:endParaRPr lang="et-EE" sz="2000" dirty="0" smtClean="0"/>
          </a:p>
          <a:p>
            <a:pPr lvl="1"/>
            <a:r>
              <a:rPr lang="en-US" sz="2000" dirty="0" err="1" smtClean="0"/>
              <a:t>oskab</a:t>
            </a:r>
            <a:r>
              <a:rPr lang="en-US" sz="2000" dirty="0" smtClean="0"/>
              <a:t> </a:t>
            </a:r>
            <a:r>
              <a:rPr lang="en-US" sz="2000" dirty="0" err="1" smtClean="0"/>
              <a:t>ühes</a:t>
            </a:r>
            <a:r>
              <a:rPr lang="en-US" sz="2000" dirty="0" smtClean="0"/>
              <a:t> </a:t>
            </a:r>
            <a:r>
              <a:rPr lang="en-US" sz="2000" dirty="0" err="1" smtClean="0"/>
              <a:t>objekt-orienteeritud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programmeerimiskeeles</a:t>
            </a:r>
            <a:r>
              <a:rPr lang="en-US" sz="2000" dirty="0" smtClean="0"/>
              <a:t> </a:t>
            </a:r>
            <a:r>
              <a:rPr lang="en-US" sz="2000" dirty="0" err="1" smtClean="0"/>
              <a:t>kasutades</a:t>
            </a:r>
            <a:r>
              <a:rPr lang="en-US" sz="2000" dirty="0" smtClean="0"/>
              <a:t> </a:t>
            </a:r>
            <a:r>
              <a:rPr lang="en-US" sz="2000" dirty="0" err="1" smtClean="0"/>
              <a:t>integreeritud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programmeerimiskeskkonda</a:t>
            </a:r>
            <a:r>
              <a:rPr lang="en-US" sz="2000" dirty="0" smtClean="0"/>
              <a:t> </a:t>
            </a:r>
            <a:r>
              <a:rPr lang="en-US" sz="2000" dirty="0" err="1" smtClean="0"/>
              <a:t>koostada</a:t>
            </a:r>
            <a:r>
              <a:rPr lang="en-US" sz="2000" dirty="0" smtClean="0"/>
              <a:t>, </a:t>
            </a:r>
            <a:r>
              <a:rPr lang="en-US" sz="2000" dirty="0" err="1" smtClean="0"/>
              <a:t>testida</a:t>
            </a:r>
            <a:r>
              <a:rPr lang="en-US" sz="2000" dirty="0" smtClean="0"/>
              <a:t> </a:t>
            </a:r>
            <a:r>
              <a:rPr lang="en-US" sz="2000" dirty="0" err="1" smtClean="0"/>
              <a:t>ja</a:t>
            </a:r>
            <a:r>
              <a:rPr lang="en-US" sz="2000" dirty="0" smtClean="0"/>
              <a:t> </a:t>
            </a:r>
            <a:r>
              <a:rPr lang="en-US" sz="2000" dirty="0" err="1" smtClean="0"/>
              <a:t>siluda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, </a:t>
            </a:r>
            <a:r>
              <a:rPr lang="en-US" sz="2000" dirty="0" err="1" smtClean="0"/>
              <a:t>rakendades</a:t>
            </a:r>
            <a:r>
              <a:rPr lang="en-US" sz="2000" dirty="0" smtClean="0"/>
              <a:t> </a:t>
            </a:r>
            <a:r>
              <a:rPr lang="en-US" sz="2000" dirty="0" err="1" smtClean="0"/>
              <a:t>selleks</a:t>
            </a:r>
            <a:r>
              <a:rPr lang="en-US" sz="2000" dirty="0" smtClean="0"/>
              <a:t> </a:t>
            </a:r>
            <a:r>
              <a:rPr lang="en-US" sz="2000" dirty="0" err="1" smtClean="0"/>
              <a:t>eelmistes</a:t>
            </a:r>
            <a:r>
              <a:rPr lang="en-US" sz="2000" dirty="0" smtClean="0"/>
              <a:t> </a:t>
            </a:r>
            <a:r>
              <a:rPr lang="en-US" sz="2000" dirty="0" err="1" smtClean="0"/>
              <a:t>punktides</a:t>
            </a:r>
            <a:r>
              <a:rPr lang="en-US" sz="2000" dirty="0" smtClean="0"/>
              <a:t> </a:t>
            </a:r>
            <a:r>
              <a:rPr lang="en-US" sz="2000" dirty="0" err="1" smtClean="0"/>
              <a:t>loetletut</a:t>
            </a:r>
            <a:endParaRPr lang="et-EE" sz="2000" dirty="0" smtClean="0"/>
          </a:p>
          <a:p>
            <a:pPr lvl="1"/>
            <a:r>
              <a:rPr lang="en-US" sz="2000" dirty="0" err="1" smtClean="0"/>
              <a:t>oskab</a:t>
            </a:r>
            <a:r>
              <a:rPr lang="en-US" sz="2000" dirty="0" smtClean="0"/>
              <a:t> </a:t>
            </a:r>
            <a:r>
              <a:rPr lang="en-US" sz="2000" dirty="0" err="1" smtClean="0"/>
              <a:t>kirjeldada</a:t>
            </a:r>
            <a:r>
              <a:rPr lang="en-US" sz="2000" dirty="0" smtClean="0"/>
              <a:t> </a:t>
            </a:r>
            <a:r>
              <a:rPr lang="en-US" sz="2000" dirty="0" err="1" smtClean="0"/>
              <a:t>isikliku</a:t>
            </a:r>
            <a:r>
              <a:rPr lang="en-US" sz="2000" dirty="0" smtClean="0"/>
              <a:t> </a:t>
            </a:r>
            <a:r>
              <a:rPr lang="en-US" sz="2000" dirty="0" err="1" smtClean="0"/>
              <a:t>kogemuse</a:t>
            </a:r>
            <a:r>
              <a:rPr lang="en-US" sz="2000" dirty="0" smtClean="0"/>
              <a:t> </a:t>
            </a:r>
            <a:r>
              <a:rPr lang="en-US" sz="2000" dirty="0" err="1" smtClean="0"/>
              <a:t>põhjal</a:t>
            </a:r>
            <a:r>
              <a:rPr lang="en-US" sz="2000" dirty="0" smtClean="0"/>
              <a:t> </a:t>
            </a:r>
            <a:r>
              <a:rPr lang="en-US" sz="2000" dirty="0" err="1" smtClean="0"/>
              <a:t>rühmaprojekti</a:t>
            </a:r>
            <a:r>
              <a:rPr lang="en-US" sz="2000" dirty="0" smtClean="0"/>
              <a:t> </a:t>
            </a:r>
            <a:r>
              <a:rPr lang="en-US" sz="2000" dirty="0" err="1" smtClean="0"/>
              <a:t>keskseid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elemente</a:t>
            </a:r>
            <a:endParaRPr lang="en-US" sz="20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Tahaks juba programmeerimisest ka kuulda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Objektorienteeritud programmeerimine</a:t>
            </a:r>
          </a:p>
          <a:p>
            <a:pPr lvl="1"/>
            <a:r>
              <a:rPr lang="et-EE" dirty="0" smtClean="0"/>
              <a:t>programmeerimiskeel Java</a:t>
            </a:r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r>
              <a:rPr lang="et-EE" dirty="0" smtClean="0"/>
              <a:t>Slaidide allikad </a:t>
            </a:r>
          </a:p>
          <a:p>
            <a:pPr lvl="1"/>
            <a:r>
              <a:rPr lang="et-EE" dirty="0" smtClean="0"/>
              <a:t>Helle Heina, </a:t>
            </a:r>
            <a:r>
              <a:rPr lang="et-EE" dirty="0" err="1" smtClean="0"/>
              <a:t>Eno</a:t>
            </a:r>
            <a:r>
              <a:rPr lang="et-EE" dirty="0" smtClean="0"/>
              <a:t> Tõnissoni slaidid</a:t>
            </a:r>
          </a:p>
          <a:p>
            <a:pPr lvl="1"/>
            <a:r>
              <a:rPr lang="en-US" dirty="0" smtClean="0"/>
              <a:t>Y. Daniel Liang </a:t>
            </a:r>
            <a:r>
              <a:rPr lang="en-US" i="1" dirty="0" smtClean="0"/>
              <a:t>Introduction to Java programming</a:t>
            </a:r>
            <a:endParaRPr lang="et-EE" i="1" dirty="0" smtClean="0"/>
          </a:p>
          <a:p>
            <a:pPr lvl="1"/>
            <a:r>
              <a:rPr lang="en-US" dirty="0" smtClean="0">
                <a:hlinkClick r:id="rId3"/>
              </a:rPr>
              <a:t>http://docs.oracle.com/javase/tutorial/</a:t>
            </a:r>
            <a:endParaRPr lang="en-US" i="1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Milline operatsioonisüsteem on paigaldatud teie arvutisse?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39047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Windows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Linux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MacOS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oska öelda</a:t>
            </a:r>
            <a:endParaRPr lang="en-US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1C3E7-8A83-4C60-9F17-47BA86F1CA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395908" y="2060847"/>
            <a:ext cx="4028012" cy="453151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32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dirty="0" smtClean="0"/>
              <a:t>Täna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Java ajaloost </a:t>
            </a:r>
          </a:p>
          <a:p>
            <a:pPr eaLnBrk="1" hangingPunct="1"/>
            <a:r>
              <a:rPr lang="en-GB" smtClean="0"/>
              <a:t>Java omadused </a:t>
            </a:r>
          </a:p>
          <a:p>
            <a:pPr eaLnBrk="1" hangingPunct="1"/>
            <a:r>
              <a:rPr lang="en-GB" smtClean="0"/>
              <a:t>Esimene programm </a:t>
            </a:r>
          </a:p>
          <a:p>
            <a:pPr eaLnBrk="1" hangingPunct="1"/>
            <a:r>
              <a:rPr lang="en-GB" smtClean="0"/>
              <a:t>Muutujad ja tüübid </a:t>
            </a:r>
          </a:p>
          <a:p>
            <a:pPr eaLnBrk="1" hangingPunct="1"/>
            <a:r>
              <a:rPr lang="en-GB" smtClean="0"/>
              <a:t>Põhikonstruktsioonid </a:t>
            </a:r>
          </a:p>
          <a:p>
            <a:pPr eaLnBrk="1" hangingPunct="1"/>
            <a:endParaRPr lang="en-GB" smtClean="0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Java</a:t>
            </a:r>
            <a:endParaRPr lang="en-GB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362950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James Gosling</a:t>
            </a:r>
            <a:r>
              <a:rPr lang="et-EE" sz="2800" dirty="0" smtClean="0"/>
              <a:t>,</a:t>
            </a:r>
            <a:r>
              <a:rPr lang="en-GB" sz="2800" dirty="0" smtClean="0"/>
              <a:t> </a:t>
            </a:r>
            <a:r>
              <a:rPr lang="et-EE" sz="2800" i="1" dirty="0" smtClean="0"/>
              <a:t>Sun </a:t>
            </a:r>
            <a:r>
              <a:rPr lang="et-EE" sz="2800" i="1" dirty="0" err="1" smtClean="0"/>
              <a:t>Microsystems</a:t>
            </a:r>
            <a:endParaRPr lang="et-EE" sz="2800" i="1" dirty="0" smtClean="0"/>
          </a:p>
          <a:p>
            <a:pPr eaLnBrk="1" hangingPunct="1">
              <a:lnSpc>
                <a:spcPct val="80000"/>
              </a:lnSpc>
            </a:pPr>
            <a:r>
              <a:rPr lang="et-EE" sz="2800" i="1" dirty="0" err="1" smtClean="0"/>
              <a:t>Oak</a:t>
            </a:r>
            <a:r>
              <a:rPr lang="et-EE" sz="2800" i="1" dirty="0" smtClean="0"/>
              <a:t>, </a:t>
            </a:r>
            <a:r>
              <a:rPr lang="et-EE" sz="2800" i="1" dirty="0" err="1" smtClean="0"/>
              <a:t>Green</a:t>
            </a:r>
            <a:endParaRPr lang="et-EE" sz="2800" i="1" dirty="0" smtClean="0"/>
          </a:p>
          <a:p>
            <a:pPr eaLnBrk="1" hangingPunct="1">
              <a:lnSpc>
                <a:spcPct val="80000"/>
              </a:lnSpc>
            </a:pPr>
            <a:r>
              <a:rPr lang="et-EE" sz="2800" dirty="0" smtClean="0"/>
              <a:t>1995</a:t>
            </a:r>
          </a:p>
          <a:p>
            <a:pPr eaLnBrk="1" hangingPunct="1">
              <a:lnSpc>
                <a:spcPct val="80000"/>
              </a:lnSpc>
            </a:pPr>
            <a:r>
              <a:rPr lang="et-EE" sz="2800" dirty="0" smtClean="0"/>
              <a:t>Nimest</a:t>
            </a:r>
          </a:p>
          <a:p>
            <a:pPr lvl="1">
              <a:lnSpc>
                <a:spcPct val="80000"/>
              </a:lnSpc>
            </a:pPr>
            <a:r>
              <a:rPr lang="et-EE" sz="2400" dirty="0"/>
              <a:t>Jaava saar, jaava keel</a:t>
            </a:r>
          </a:p>
          <a:p>
            <a:pPr lvl="2">
              <a:lnSpc>
                <a:spcPct val="80000"/>
              </a:lnSpc>
            </a:pPr>
            <a:r>
              <a:rPr lang="et-EE" sz="2000" dirty="0"/>
              <a:t>100 miljonit, piirkondlik keel, pole päevalehti</a:t>
            </a:r>
          </a:p>
          <a:p>
            <a:pPr lvl="1" eaLnBrk="1" hangingPunct="1">
              <a:lnSpc>
                <a:spcPct val="80000"/>
              </a:lnSpc>
            </a:pPr>
            <a:r>
              <a:rPr lang="et-EE" sz="2400" dirty="0" smtClean="0"/>
              <a:t>Kohv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Coffee.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‘I'm dying for a cup of java</a:t>
            </a:r>
            <a:r>
              <a:rPr lang="en-US" sz="2000" dirty="0" smtClean="0"/>
              <a:t>’</a:t>
            </a:r>
            <a:endParaRPr lang="et-EE" sz="2000" dirty="0" smtClean="0"/>
          </a:p>
          <a:p>
            <a:pPr lvl="2">
              <a:lnSpc>
                <a:spcPct val="80000"/>
              </a:lnSpc>
            </a:pPr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en.oxforddictionaries.com/definition/java</a:t>
            </a:r>
            <a:endParaRPr lang="en-GB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t-EE" sz="1800" dirty="0" smtClean="0">
                <a:hlinkClick r:id="rId4"/>
              </a:rPr>
              <a:t>http://www.javaworld.com/javaworld/jw-10-1996/jw-10-javaname.html</a:t>
            </a:r>
            <a:r>
              <a:rPr lang="et-EE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t-EE" sz="2800" dirty="0" smtClean="0"/>
              <a:t>Ajaloost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 smtClean="0">
                <a:hlinkClick r:id="rId5"/>
              </a:rPr>
              <a:t>http://www.oracle.com/technetwork/java/javase/overview/javahistory-index-198355.html</a:t>
            </a:r>
            <a:r>
              <a:rPr lang="en-GB" sz="2400" dirty="0" smtClean="0"/>
              <a:t> 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42"/>
            <a:ext cx="8229600" cy="1143000"/>
          </a:xfrm>
        </p:spPr>
        <p:txBody>
          <a:bodyPr/>
          <a:lstStyle/>
          <a:p>
            <a:pPr eaLnBrk="1" hangingPunct="1"/>
            <a:r>
              <a:rPr lang="et-EE" dirty="0" smtClean="0"/>
              <a:t>Java</a:t>
            </a:r>
            <a:endParaRPr lang="en-GB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568953" cy="552472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err="1" smtClean="0"/>
              <a:t>Lihtsus</a:t>
            </a:r>
            <a:r>
              <a:rPr lang="en-GB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err="1" smtClean="0"/>
              <a:t>Objektorienteeritus</a:t>
            </a:r>
            <a:r>
              <a:rPr lang="en-GB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err="1" smtClean="0"/>
              <a:t>Staatiliselt</a:t>
            </a:r>
            <a:r>
              <a:rPr lang="en-GB" sz="2400" dirty="0" smtClean="0"/>
              <a:t> </a:t>
            </a:r>
            <a:r>
              <a:rPr lang="en-GB" sz="2400" dirty="0" err="1" smtClean="0"/>
              <a:t>rangelt</a:t>
            </a:r>
            <a:r>
              <a:rPr lang="en-GB" sz="2400" dirty="0" smtClean="0"/>
              <a:t> </a:t>
            </a:r>
            <a:r>
              <a:rPr lang="en-GB" sz="2400" dirty="0" err="1" smtClean="0"/>
              <a:t>tüübitud</a:t>
            </a:r>
            <a:r>
              <a:rPr lang="en-GB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err="1" smtClean="0"/>
              <a:t>Turvalisus</a:t>
            </a:r>
            <a:r>
              <a:rPr lang="en-GB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err="1" smtClean="0"/>
              <a:t>Arhitektuurist</a:t>
            </a:r>
            <a:r>
              <a:rPr lang="en-GB" sz="2400" dirty="0" smtClean="0"/>
              <a:t> </a:t>
            </a:r>
            <a:r>
              <a:rPr lang="en-GB" sz="2400" dirty="0" err="1" smtClean="0"/>
              <a:t>sõltumatu</a:t>
            </a:r>
            <a:r>
              <a:rPr lang="et-EE" sz="2400" dirty="0" smtClean="0"/>
              <a:t>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write once, run anywhere  </a:t>
            </a:r>
            <a:endParaRPr lang="et-EE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t-EE" sz="2000" dirty="0" smtClean="0"/>
              <a:t>baitkood</a:t>
            </a: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err="1" smtClean="0"/>
              <a:t>Multilõimelisus</a:t>
            </a:r>
            <a:r>
              <a:rPr lang="en-GB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err="1" smtClean="0"/>
              <a:t>Dünaamilisus</a:t>
            </a:r>
            <a:r>
              <a:rPr lang="en-GB" sz="2400" dirty="0" smtClean="0"/>
              <a:t> </a:t>
            </a:r>
            <a:endParaRPr lang="et-EE" sz="2400" dirty="0" smtClean="0"/>
          </a:p>
          <a:p>
            <a:pPr eaLnBrk="1" hangingPunct="1">
              <a:lnSpc>
                <a:spcPct val="90000"/>
              </a:lnSpc>
            </a:pPr>
            <a:r>
              <a:rPr lang="et-EE" sz="2400" dirty="0" smtClean="0"/>
              <a:t>Vt.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docplayer.net/15119984-Characteristics-of-java-optional-y-daniel-liang-supplement-for-introduction-to-java-programming.html</a:t>
            </a:r>
            <a:endParaRPr lang="et-EE" sz="2000" dirty="0" smtClean="0"/>
          </a:p>
          <a:p>
            <a:pPr lvl="1">
              <a:lnSpc>
                <a:spcPct val="90000"/>
              </a:lnSpc>
            </a:pPr>
            <a:r>
              <a:rPr lang="en-GB" sz="2000" dirty="0" smtClean="0">
                <a:hlinkClick r:id="rId4"/>
              </a:rPr>
              <a:t>http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www.oracle.com/technetwork/java/langenv-140151.html</a:t>
            </a:r>
            <a:endParaRPr lang="et-EE" sz="20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GB" sz="20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API, JDK, IDE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96944" cy="508759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/>
              <a:t>API – </a:t>
            </a:r>
            <a:r>
              <a:rPr lang="et-EE" sz="2800" i="1" dirty="0" err="1" smtClean="0"/>
              <a:t>Ap</a:t>
            </a:r>
            <a:r>
              <a:rPr lang="en-GB" sz="2800" i="1" dirty="0" err="1" smtClean="0"/>
              <a:t>plication</a:t>
            </a:r>
            <a:r>
              <a:rPr lang="et-EE" sz="2800" i="1" dirty="0" smtClean="0"/>
              <a:t> P</a:t>
            </a:r>
            <a:r>
              <a:rPr lang="en-GB" sz="2800" i="1" dirty="0" err="1" smtClean="0"/>
              <a:t>rogramming</a:t>
            </a:r>
            <a:r>
              <a:rPr lang="en-GB" sz="2800" i="1" dirty="0" smtClean="0"/>
              <a:t> </a:t>
            </a:r>
            <a:r>
              <a:rPr lang="et-EE" sz="2800" i="1" dirty="0" smtClean="0"/>
              <a:t>I</a:t>
            </a:r>
            <a:r>
              <a:rPr lang="en-GB" sz="2800" i="1" dirty="0" err="1" smtClean="0"/>
              <a:t>nterface</a:t>
            </a:r>
            <a:r>
              <a:rPr lang="et-EE" sz="2800" i="1" dirty="0" smtClean="0"/>
              <a:t> – </a:t>
            </a:r>
            <a:r>
              <a:rPr lang="et-EE" sz="2800" dirty="0" smtClean="0"/>
              <a:t>rakendusteek</a:t>
            </a:r>
            <a:r>
              <a:rPr lang="et-EE" sz="2800" i="1" dirty="0" smtClean="0"/>
              <a:t>,</a:t>
            </a:r>
            <a:r>
              <a:rPr lang="en-GB" sz="2800" dirty="0" smtClean="0"/>
              <a:t> </a:t>
            </a:r>
            <a:r>
              <a:rPr lang="et-EE" sz="2800" dirty="0" smtClean="0"/>
              <a:t>eelnevalt</a:t>
            </a:r>
            <a:r>
              <a:rPr lang="en-GB" sz="2800" dirty="0" smtClean="0"/>
              <a:t> </a:t>
            </a:r>
            <a:r>
              <a:rPr lang="en-GB" sz="2800" dirty="0" err="1" smtClean="0"/>
              <a:t>programmeeritud</a:t>
            </a:r>
            <a:r>
              <a:rPr lang="en-GB" sz="2800" dirty="0" smtClean="0"/>
              <a:t> </a:t>
            </a:r>
            <a:r>
              <a:rPr lang="en-GB" sz="2800" dirty="0" err="1" smtClean="0"/>
              <a:t>objektid</a:t>
            </a:r>
            <a:r>
              <a:rPr lang="en-GB" sz="2800" dirty="0" smtClean="0"/>
              <a:t> </a:t>
            </a:r>
            <a:r>
              <a:rPr lang="et-EE" sz="2800" dirty="0" smtClean="0"/>
              <a:t>(</a:t>
            </a:r>
            <a:r>
              <a:rPr lang="en-GB" sz="2800" dirty="0" smtClean="0"/>
              <a:t>Java</a:t>
            </a:r>
            <a:r>
              <a:rPr lang="et-EE" sz="2800" dirty="0" smtClean="0"/>
              <a:t>)</a:t>
            </a:r>
            <a:r>
              <a:rPr lang="en-GB" sz="2800" dirty="0" smtClean="0"/>
              <a:t> </a:t>
            </a:r>
            <a:r>
              <a:rPr lang="en-GB" sz="2800" dirty="0" err="1" smtClean="0"/>
              <a:t>programmi</a:t>
            </a:r>
            <a:r>
              <a:rPr lang="en-GB" sz="2800" dirty="0" smtClean="0"/>
              <a:t> </a:t>
            </a:r>
            <a:r>
              <a:rPr lang="en-GB" sz="2800" dirty="0" err="1" smtClean="0"/>
              <a:t>koostamiseks</a:t>
            </a:r>
            <a:endParaRPr lang="et-EE" sz="2800" dirty="0" smtClean="0"/>
          </a:p>
          <a:p>
            <a:pPr lvl="1" eaLnBrk="1" hangingPunct="1"/>
            <a:r>
              <a:rPr lang="et-EE" sz="2400" dirty="0" smtClean="0"/>
              <a:t>meil Java SE 11</a:t>
            </a:r>
            <a:endParaRPr lang="en-GB" sz="2400" dirty="0" smtClean="0"/>
          </a:p>
          <a:p>
            <a:pPr eaLnBrk="1" hangingPunct="1"/>
            <a:r>
              <a:rPr lang="en-GB" sz="2800" dirty="0" smtClean="0"/>
              <a:t>JDK – </a:t>
            </a:r>
            <a:r>
              <a:rPr lang="en-GB" sz="2800" i="1" dirty="0" smtClean="0"/>
              <a:t>Java Development Toolkit </a:t>
            </a:r>
            <a:r>
              <a:rPr lang="en-GB" sz="2800" dirty="0" smtClean="0"/>
              <a:t>– Java </a:t>
            </a:r>
            <a:r>
              <a:rPr lang="en-GB" sz="2800" dirty="0" err="1" smtClean="0"/>
              <a:t>programmide</a:t>
            </a:r>
            <a:r>
              <a:rPr lang="en-GB" sz="2800" dirty="0" smtClean="0"/>
              <a:t> </a:t>
            </a:r>
            <a:r>
              <a:rPr lang="en-GB" sz="2800" dirty="0" err="1" smtClean="0"/>
              <a:t>koostamise</a:t>
            </a:r>
            <a:r>
              <a:rPr lang="et-EE" sz="2800" dirty="0" smtClean="0"/>
              <a:t> tarkvara komplekt</a:t>
            </a:r>
            <a:r>
              <a:rPr lang="en-GB" sz="2800" dirty="0" smtClean="0"/>
              <a:t> </a:t>
            </a:r>
            <a:endParaRPr lang="et-EE" sz="2800" dirty="0" smtClean="0"/>
          </a:p>
          <a:p>
            <a:pPr lvl="1" eaLnBrk="1" hangingPunct="1"/>
            <a:r>
              <a:rPr lang="et-EE" sz="2400" dirty="0" smtClean="0"/>
              <a:t>meil JDK 11, võiks installida enne 1. praktikumi</a:t>
            </a:r>
            <a:endParaRPr lang="en-GB" sz="2400" dirty="0" smtClean="0"/>
          </a:p>
          <a:p>
            <a:pPr eaLnBrk="1" hangingPunct="1"/>
            <a:r>
              <a:rPr lang="en-GB" sz="2800" dirty="0" smtClean="0"/>
              <a:t>IDE – </a:t>
            </a:r>
            <a:r>
              <a:rPr lang="en-GB" sz="2800" i="1" dirty="0" smtClean="0"/>
              <a:t>Integrated</a:t>
            </a:r>
            <a:r>
              <a:rPr lang="et-EE" sz="2800" i="1" dirty="0" smtClean="0"/>
              <a:t>  </a:t>
            </a:r>
            <a:r>
              <a:rPr lang="en-GB" sz="2800" i="1" dirty="0" smtClean="0"/>
              <a:t>Development Environment </a:t>
            </a:r>
            <a:r>
              <a:rPr lang="et-EE" sz="2800" i="1" dirty="0" smtClean="0"/>
              <a:t>– </a:t>
            </a:r>
            <a:r>
              <a:rPr lang="et-EE" sz="2800" dirty="0" smtClean="0"/>
              <a:t>integreeritud programmeerimiskeskkond</a:t>
            </a:r>
            <a:endParaRPr lang="et-EE" sz="2400" dirty="0" smtClean="0"/>
          </a:p>
          <a:p>
            <a:pPr lvl="1"/>
            <a:r>
              <a:rPr lang="et-EE" sz="2400" dirty="0" err="1" smtClean="0"/>
              <a:t>IntelliJ</a:t>
            </a:r>
            <a:r>
              <a:rPr lang="et-EE" sz="2400" dirty="0" smtClean="0"/>
              <a:t> IDEA </a:t>
            </a:r>
            <a:r>
              <a:rPr lang="et-EE" sz="2400" dirty="0" err="1" smtClean="0"/>
              <a:t>Community</a:t>
            </a:r>
            <a:r>
              <a:rPr lang="et-EE" sz="2400" dirty="0" smtClean="0"/>
              <a:t> või </a:t>
            </a:r>
            <a:r>
              <a:rPr lang="et-EE" sz="2400" dirty="0" err="1" smtClean="0"/>
              <a:t>Ultimate</a:t>
            </a:r>
            <a:r>
              <a:rPr lang="et-EE" sz="2400" dirty="0" smtClean="0"/>
              <a:t> (ut.ee aadressiga)</a:t>
            </a:r>
          </a:p>
          <a:p>
            <a:pPr lvl="1"/>
            <a:r>
              <a:rPr lang="et-EE" sz="2400" dirty="0" err="1" smtClean="0"/>
              <a:t>Eclipse</a:t>
            </a:r>
            <a:r>
              <a:rPr lang="et-EE" sz="2400" dirty="0" smtClean="0"/>
              <a:t> IDE</a:t>
            </a:r>
            <a:endParaRPr lang="et-EE" sz="2400" dirty="0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Tehnoloogiad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6"/>
          </a:xfrm>
        </p:spPr>
        <p:txBody>
          <a:bodyPr numCol="2">
            <a:normAutofit/>
          </a:bodyPr>
          <a:lstStyle/>
          <a:p>
            <a:pPr>
              <a:lnSpc>
                <a:spcPct val="80000"/>
              </a:lnSpc>
            </a:pPr>
            <a:r>
              <a:rPr lang="en-GB" sz="3000" dirty="0"/>
              <a:t>Java SE </a:t>
            </a:r>
            <a:endParaRPr lang="et-EE" sz="3000" dirty="0"/>
          </a:p>
          <a:p>
            <a:pPr lvl="1">
              <a:lnSpc>
                <a:spcPct val="80000"/>
              </a:lnSpc>
            </a:pPr>
            <a:r>
              <a:rPr lang="et-EE" sz="2200" dirty="0"/>
              <a:t>Standard </a:t>
            </a:r>
            <a:r>
              <a:rPr lang="et-EE" sz="2200" dirty="0" err="1"/>
              <a:t>Edition</a:t>
            </a:r>
            <a:endParaRPr lang="en-GB" sz="2200" dirty="0"/>
          </a:p>
          <a:p>
            <a:pPr>
              <a:lnSpc>
                <a:spcPct val="80000"/>
              </a:lnSpc>
            </a:pPr>
            <a:r>
              <a:rPr lang="en-GB" sz="3000" dirty="0"/>
              <a:t>Java EE </a:t>
            </a:r>
            <a:endParaRPr lang="et-EE" sz="3000" dirty="0"/>
          </a:p>
          <a:p>
            <a:pPr lvl="1">
              <a:lnSpc>
                <a:spcPct val="80000"/>
              </a:lnSpc>
            </a:pPr>
            <a:r>
              <a:rPr lang="et-EE" sz="2200" dirty="0" err="1"/>
              <a:t>Enterprise</a:t>
            </a:r>
            <a:r>
              <a:rPr lang="et-EE" sz="2200" dirty="0"/>
              <a:t> </a:t>
            </a:r>
            <a:r>
              <a:rPr lang="et-EE" sz="2200" dirty="0" err="1"/>
              <a:t>Edition</a:t>
            </a:r>
            <a:endParaRPr lang="et-EE" sz="2200" dirty="0"/>
          </a:p>
          <a:p>
            <a:pPr>
              <a:lnSpc>
                <a:spcPct val="80000"/>
              </a:lnSpc>
            </a:pPr>
            <a:r>
              <a:rPr lang="et-EE" sz="2800" dirty="0"/>
              <a:t>Java </a:t>
            </a:r>
            <a:r>
              <a:rPr lang="et-EE" sz="2800" dirty="0" err="1" smtClean="0"/>
              <a:t>Cloud</a:t>
            </a:r>
            <a:endParaRPr lang="et-EE" sz="2800" dirty="0" smtClean="0"/>
          </a:p>
          <a:p>
            <a:pPr>
              <a:lnSpc>
                <a:spcPct val="80000"/>
              </a:lnSpc>
            </a:pPr>
            <a:r>
              <a:rPr lang="en-GB" sz="3000" dirty="0"/>
              <a:t>Java Embedded</a:t>
            </a:r>
            <a:r>
              <a:rPr lang="en-GB" sz="2800" dirty="0"/>
              <a:t> </a:t>
            </a:r>
            <a:endParaRPr lang="et-EE" sz="2800" dirty="0"/>
          </a:p>
          <a:p>
            <a:pPr lvl="1">
              <a:lnSpc>
                <a:spcPct val="80000"/>
              </a:lnSpc>
            </a:pPr>
            <a:r>
              <a:rPr lang="en-GB" sz="2400" dirty="0"/>
              <a:t>Java </a:t>
            </a:r>
            <a:r>
              <a:rPr lang="et-EE" sz="2400" dirty="0"/>
              <a:t>SE </a:t>
            </a:r>
            <a:r>
              <a:rPr lang="et-EE" sz="2400" dirty="0" err="1"/>
              <a:t>Embedded</a:t>
            </a:r>
            <a:endParaRPr lang="et-EE" sz="2400" dirty="0"/>
          </a:p>
          <a:p>
            <a:pPr lvl="1">
              <a:lnSpc>
                <a:spcPct val="80000"/>
              </a:lnSpc>
            </a:pPr>
            <a:r>
              <a:rPr lang="en-GB" sz="2400" dirty="0"/>
              <a:t>Java ME </a:t>
            </a:r>
            <a:endParaRPr lang="et-EE" sz="2400" dirty="0"/>
          </a:p>
          <a:p>
            <a:pPr lvl="2">
              <a:lnSpc>
                <a:spcPct val="80000"/>
              </a:lnSpc>
            </a:pPr>
            <a:r>
              <a:rPr lang="et-EE" sz="2200" dirty="0" err="1"/>
              <a:t>Micro</a:t>
            </a:r>
            <a:r>
              <a:rPr lang="et-EE" sz="2200" dirty="0"/>
              <a:t> </a:t>
            </a:r>
            <a:r>
              <a:rPr lang="et-EE" sz="2200" dirty="0" err="1"/>
              <a:t>Edition</a:t>
            </a:r>
            <a:endParaRPr lang="en-GB" sz="2200" dirty="0"/>
          </a:p>
          <a:p>
            <a:pPr lvl="1">
              <a:lnSpc>
                <a:spcPct val="80000"/>
              </a:lnSpc>
            </a:pPr>
            <a:r>
              <a:rPr lang="en-GB" sz="2400" dirty="0"/>
              <a:t>Java Card 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Java TV 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4115618"/>
            <a:ext cx="7776864" cy="2409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sz="2000" dirty="0">
                <a:hlinkClick r:id="rId2"/>
              </a:rPr>
              <a:t>https://www.oracle.com/java/technologies/</a:t>
            </a:r>
            <a:endParaRPr lang="et-EE" sz="2000" dirty="0"/>
          </a:p>
          <a:p>
            <a:pPr>
              <a:lnSpc>
                <a:spcPct val="80000"/>
              </a:lnSpc>
            </a:pPr>
            <a:endParaRPr lang="et-EE" sz="2400" dirty="0" smtClean="0"/>
          </a:p>
          <a:p>
            <a:pPr>
              <a:lnSpc>
                <a:spcPct val="80000"/>
              </a:lnSpc>
            </a:pPr>
            <a:r>
              <a:rPr lang="en-GB" sz="3000" dirty="0" smtClean="0"/>
              <a:t>JavaFX</a:t>
            </a:r>
            <a:r>
              <a:rPr lang="en-GB" sz="2400" dirty="0" smtClean="0"/>
              <a:t> </a:t>
            </a:r>
            <a:endParaRPr lang="et-EE" sz="2400" dirty="0" smtClean="0"/>
          </a:p>
          <a:p>
            <a:pPr lvl="1">
              <a:lnSpc>
                <a:spcPct val="80000"/>
              </a:lnSpc>
            </a:pPr>
            <a:r>
              <a:rPr lang="et-EE" sz="2200" dirty="0" err="1" smtClean="0"/>
              <a:t>Client</a:t>
            </a:r>
            <a:r>
              <a:rPr lang="et-EE" sz="2200" dirty="0" smtClean="0"/>
              <a:t> </a:t>
            </a:r>
            <a:r>
              <a:rPr lang="et-EE" sz="2200" dirty="0" err="1" smtClean="0"/>
              <a:t>Application</a:t>
            </a:r>
            <a:r>
              <a:rPr lang="et-EE" sz="2200" dirty="0" smtClean="0"/>
              <a:t> </a:t>
            </a:r>
            <a:r>
              <a:rPr lang="et-EE" sz="2200" dirty="0" err="1" smtClean="0"/>
              <a:t>Platform</a:t>
            </a:r>
            <a:endParaRPr lang="en-GB" sz="2200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t-EE" sz="2400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et-EE" sz="2000" dirty="0" smtClean="0">
                <a:hlinkClick r:id="rId3"/>
              </a:rPr>
              <a:t>https://openjfx.io/</a:t>
            </a:r>
            <a:endParaRPr lang="et-EE" sz="2000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1058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t-EE" dirty="0" smtClean="0"/>
              <a:t>Mis firmas Java loodi?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4427984" y="1577975"/>
            <a:ext cx="4572000" cy="5143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Dragon</a:t>
            </a:r>
            <a:r>
              <a:rPr lang="et-EE" dirty="0" smtClean="0"/>
              <a:t> </a:t>
            </a:r>
            <a:r>
              <a:rPr lang="et-EE" dirty="0" err="1" smtClean="0"/>
              <a:t>Ltd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Sun </a:t>
            </a:r>
            <a:r>
              <a:rPr lang="et-EE" dirty="0" err="1" smtClean="0"/>
              <a:t>Microsystems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Smilers</a:t>
            </a:r>
            <a:r>
              <a:rPr lang="et-EE" dirty="0" smtClean="0"/>
              <a:t> </a:t>
            </a:r>
            <a:r>
              <a:rPr lang="et-EE" dirty="0" err="1" smtClean="0"/>
              <a:t>Computers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Grape</a:t>
            </a:r>
            <a:r>
              <a:rPr lang="et-EE" dirty="0" smtClean="0"/>
              <a:t> International</a:t>
            </a:r>
            <a:endParaRPr lang="en-US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172720" y="22521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Java </a:t>
            </a:r>
            <a:r>
              <a:rPr lang="en-GB" dirty="0" err="1" smtClean="0"/>
              <a:t>programmide</a:t>
            </a:r>
            <a:r>
              <a:rPr lang="en-GB" dirty="0" smtClean="0"/>
              <a:t> </a:t>
            </a:r>
            <a:r>
              <a:rPr lang="en-GB" dirty="0" err="1" smtClean="0"/>
              <a:t>koostamise</a:t>
            </a:r>
            <a:r>
              <a:rPr lang="et-EE" dirty="0" smtClean="0"/>
              <a:t> tarkvara komplekt on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4111677" y="1600200"/>
            <a:ext cx="4572000" cy="5143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JFK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JDK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API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ACTA</a:t>
            </a:r>
            <a:endParaRPr lang="en-US" dirty="0"/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81280" y="2290233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ealkiri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Esimene</a:t>
            </a:r>
            <a:r>
              <a:rPr lang="en-US" dirty="0" smtClean="0"/>
              <a:t> </a:t>
            </a:r>
            <a:r>
              <a:rPr lang="en-US" dirty="0" err="1" smtClean="0"/>
              <a:t>programm</a:t>
            </a:r>
            <a:endParaRPr lang="et-EE" dirty="0" smtClean="0"/>
          </a:p>
        </p:txBody>
      </p:sp>
      <p:sp>
        <p:nvSpPr>
          <p:cNvPr id="8195" name="Sisu kohatäide 2"/>
          <p:cNvSpPr>
            <a:spLocks noGrp="1"/>
          </p:cNvSpPr>
          <p:nvPr>
            <p:ph idx="1"/>
          </p:nvPr>
        </p:nvSpPr>
        <p:spPr>
          <a:xfrm>
            <a:off x="5435600" y="1296988"/>
            <a:ext cx="3543300" cy="10795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/>
              <a:t>Python</a:t>
            </a:r>
            <a:r>
              <a:rPr lang="et-EE" sz="2400" smtClean="0"/>
              <a:t>: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44675"/>
            <a:ext cx="34210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istkülik 4"/>
          <p:cNvSpPr>
            <a:spLocks noChangeArrowheads="1"/>
          </p:cNvSpPr>
          <p:nvPr/>
        </p:nvSpPr>
        <p:spPr bwMode="auto">
          <a:xfrm>
            <a:off x="179388" y="1700213"/>
            <a:ext cx="770572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/*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Mitmerealine kommentaar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*/</a:t>
            </a:r>
          </a:p>
          <a:p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//Üherealine kommentaar</a:t>
            </a:r>
          </a:p>
          <a:p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class</a:t>
            </a:r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TereMaailm</a:t>
            </a:r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main(String[</a:t>
            </a:r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] </a:t>
            </a:r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System.out.println("Tere</a:t>
            </a:r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, maailm");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t-E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198" name="Sisu kohatäide 2"/>
          <p:cNvSpPr txBox="1">
            <a:spLocks/>
          </p:cNvSpPr>
          <p:nvPr/>
        </p:nvSpPr>
        <p:spPr bwMode="auto">
          <a:xfrm>
            <a:off x="2190750" y="5189538"/>
            <a:ext cx="6738938" cy="1541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t-EE" sz="2400" dirty="0"/>
              <a:t>Fail nimega: </a:t>
            </a:r>
            <a:r>
              <a:rPr lang="et-EE" sz="2400" b="1" dirty="0" err="1">
                <a:latin typeface="Courier New" pitchFamily="49" charset="0"/>
                <a:cs typeface="Courier New" pitchFamily="49" charset="0"/>
              </a:rPr>
              <a:t>TereMaailm.java</a:t>
            </a:r>
            <a:endParaRPr lang="et-EE" sz="2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t-EE" sz="2400" dirty="0"/>
              <a:t>Kompileerimine: </a:t>
            </a:r>
            <a:r>
              <a:rPr lang="fi-FI" sz="24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fi-FI" sz="2400" b="1" dirty="0" err="1">
                <a:latin typeface="Courier New" pitchFamily="49" charset="0"/>
                <a:cs typeface="Courier New" pitchFamily="49" charset="0"/>
              </a:rPr>
              <a:t>javac</a:t>
            </a:r>
            <a:r>
              <a:rPr lang="fi-FI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i-FI" sz="2400" b="1" dirty="0" smtClean="0">
                <a:latin typeface="Courier New" pitchFamily="49" charset="0"/>
                <a:cs typeface="Courier New" pitchFamily="49" charset="0"/>
              </a:rPr>
              <a:t>TereMaailm.java</a:t>
            </a:r>
            <a:endParaRPr lang="fi-FI" sz="2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t-EE" sz="2400" dirty="0"/>
              <a:t>Käivitamine:</a:t>
            </a:r>
            <a:r>
              <a:rPr lang="fi-FI" sz="2400" dirty="0"/>
              <a:t> </a:t>
            </a:r>
            <a:r>
              <a:rPr lang="fi-FI" sz="24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fi-FI" sz="2400" b="1" dirty="0" err="1">
                <a:latin typeface="Courier New" pitchFamily="49" charset="0"/>
                <a:cs typeface="Courier New" pitchFamily="49" charset="0"/>
              </a:rPr>
              <a:t>java</a:t>
            </a:r>
            <a:r>
              <a:rPr lang="fi-FI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i-FI" sz="2400" b="1" dirty="0" err="1">
                <a:latin typeface="Courier New" pitchFamily="49" charset="0"/>
                <a:cs typeface="Courier New" pitchFamily="49" charset="0"/>
              </a:rPr>
              <a:t>TereMaailm</a:t>
            </a:r>
            <a:endParaRPr lang="et-EE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Joonviiktekst 1 15"/>
          <p:cNvSpPr/>
          <p:nvPr/>
        </p:nvSpPr>
        <p:spPr>
          <a:xfrm>
            <a:off x="2627313" y="5732463"/>
            <a:ext cx="1800225" cy="936625"/>
          </a:xfrm>
          <a:prstGeom prst="borderCallout1">
            <a:avLst>
              <a:gd name="adj1" fmla="val -263800"/>
              <a:gd name="adj2" fmla="val 26021"/>
              <a:gd name="adj3" fmla="val -1776"/>
              <a:gd name="adj4" fmla="val 412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1600" dirty="0"/>
              <a:t>Klassimeetod, mitte isendimeetod</a:t>
            </a:r>
          </a:p>
        </p:txBody>
      </p:sp>
      <p:sp>
        <p:nvSpPr>
          <p:cNvPr id="9219" name="Sisu kohatäide 2"/>
          <p:cNvSpPr>
            <a:spLocks noGrp="1"/>
          </p:cNvSpPr>
          <p:nvPr>
            <p:ph idx="1"/>
          </p:nvPr>
        </p:nvSpPr>
        <p:spPr>
          <a:xfrm>
            <a:off x="468313" y="2420938"/>
            <a:ext cx="8229600" cy="22320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class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TereMaailm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 eaLnBrk="1" hangingPunct="1">
              <a:buFontTx/>
              <a:buNone/>
            </a:pP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main(String[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] </a:t>
            </a: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 hangingPunct="1">
              <a:buFontTx/>
              <a:buNone/>
            </a:pP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System.out.println("Tere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, maailm");</a:t>
            </a:r>
          </a:p>
          <a:p>
            <a:pPr marL="0" indent="0" eaLnBrk="1" hangingPunct="1">
              <a:buFontTx/>
              <a:buNone/>
            </a:pP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0" indent="0" eaLnBrk="1" hangingPunct="1">
              <a:buFontTx/>
              <a:buNone/>
            </a:pP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Ristkülik 4"/>
          <p:cNvSpPr/>
          <p:nvPr/>
        </p:nvSpPr>
        <p:spPr>
          <a:xfrm>
            <a:off x="468313" y="2492375"/>
            <a:ext cx="1223962" cy="36036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  <p:sp>
        <p:nvSpPr>
          <p:cNvPr id="7" name="Joonviiktekst 1 6"/>
          <p:cNvSpPr/>
          <p:nvPr/>
        </p:nvSpPr>
        <p:spPr>
          <a:xfrm>
            <a:off x="107950" y="476250"/>
            <a:ext cx="1223963" cy="973138"/>
          </a:xfrm>
          <a:prstGeom prst="borderCallout1">
            <a:avLst>
              <a:gd name="adj1" fmla="val 100939"/>
              <a:gd name="adj2" fmla="val 48976"/>
              <a:gd name="adj3" fmla="val 206840"/>
              <a:gd name="adj4" fmla="val 486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1600" dirty="0"/>
              <a:t>Kõik võivad programmi käivitada</a:t>
            </a:r>
          </a:p>
        </p:txBody>
      </p:sp>
      <p:sp>
        <p:nvSpPr>
          <p:cNvPr id="6" name="Ristkülik 5"/>
          <p:cNvSpPr/>
          <p:nvPr/>
        </p:nvSpPr>
        <p:spPr>
          <a:xfrm>
            <a:off x="1763713" y="2492375"/>
            <a:ext cx="1008062" cy="36036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  <p:sp>
        <p:nvSpPr>
          <p:cNvPr id="8" name="Joonviiktekst 1 7"/>
          <p:cNvSpPr/>
          <p:nvPr/>
        </p:nvSpPr>
        <p:spPr>
          <a:xfrm>
            <a:off x="1403350" y="476250"/>
            <a:ext cx="2016125" cy="1003300"/>
          </a:xfrm>
          <a:prstGeom prst="borderCallout1">
            <a:avLst>
              <a:gd name="adj1" fmla="val 100046"/>
              <a:gd name="adj2" fmla="val 15037"/>
              <a:gd name="adj3" fmla="val 200622"/>
              <a:gd name="adj4" fmla="val 231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1600" dirty="0"/>
              <a:t>Programmeerimine seisneb klasside koostamises</a:t>
            </a:r>
          </a:p>
        </p:txBody>
      </p:sp>
      <p:sp>
        <p:nvSpPr>
          <p:cNvPr id="9" name="Ristkülik 8"/>
          <p:cNvSpPr/>
          <p:nvPr/>
        </p:nvSpPr>
        <p:spPr>
          <a:xfrm>
            <a:off x="2874963" y="2498725"/>
            <a:ext cx="1912937" cy="36036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  <p:sp>
        <p:nvSpPr>
          <p:cNvPr id="10" name="Joonviiktekst 1 9"/>
          <p:cNvSpPr/>
          <p:nvPr/>
        </p:nvSpPr>
        <p:spPr>
          <a:xfrm>
            <a:off x="2016125" y="1620838"/>
            <a:ext cx="1403350" cy="431800"/>
          </a:xfrm>
          <a:prstGeom prst="borderCallout1">
            <a:avLst>
              <a:gd name="adj1" fmla="val 101825"/>
              <a:gd name="adj2" fmla="val 48271"/>
              <a:gd name="adj3" fmla="val 199085"/>
              <a:gd name="adj4" fmla="val 666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1600" dirty="0"/>
              <a:t>Klassi nimi</a:t>
            </a:r>
          </a:p>
        </p:txBody>
      </p:sp>
      <p:sp>
        <p:nvSpPr>
          <p:cNvPr id="11" name="Ristkülik 10"/>
          <p:cNvSpPr/>
          <p:nvPr/>
        </p:nvSpPr>
        <p:spPr>
          <a:xfrm>
            <a:off x="4883150" y="2492375"/>
            <a:ext cx="265113" cy="36036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  <p:sp>
        <p:nvSpPr>
          <p:cNvPr id="12" name="Joonviiktekst 1 11"/>
          <p:cNvSpPr/>
          <p:nvPr/>
        </p:nvSpPr>
        <p:spPr>
          <a:xfrm>
            <a:off x="5062538" y="46038"/>
            <a:ext cx="1052512" cy="862012"/>
          </a:xfrm>
          <a:prstGeom prst="borderCallout1">
            <a:avLst>
              <a:gd name="adj1" fmla="val 101825"/>
              <a:gd name="adj2" fmla="val 33508"/>
              <a:gd name="adj3" fmla="val 285713"/>
              <a:gd name="adj4" fmla="val -61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1600" dirty="0"/>
              <a:t>Klassi alustav sulg</a:t>
            </a:r>
          </a:p>
        </p:txBody>
      </p:sp>
      <p:sp>
        <p:nvSpPr>
          <p:cNvPr id="13" name="Ristkülik 12"/>
          <p:cNvSpPr/>
          <p:nvPr/>
        </p:nvSpPr>
        <p:spPr>
          <a:xfrm>
            <a:off x="1042988" y="2924175"/>
            <a:ext cx="1225550" cy="36036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  <p:sp>
        <p:nvSpPr>
          <p:cNvPr id="14" name="Joonviiktekst 1 13"/>
          <p:cNvSpPr/>
          <p:nvPr/>
        </p:nvSpPr>
        <p:spPr>
          <a:xfrm>
            <a:off x="107950" y="4845050"/>
            <a:ext cx="1331913" cy="1150938"/>
          </a:xfrm>
          <a:prstGeom prst="borderCallout1">
            <a:avLst>
              <a:gd name="adj1" fmla="val -157306"/>
              <a:gd name="adj2" fmla="val 71259"/>
              <a:gd name="adj3" fmla="val -1776"/>
              <a:gd name="adj4" fmla="val 55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1600" dirty="0"/>
              <a:t>Kõik võivad meetodit käivitada</a:t>
            </a:r>
          </a:p>
        </p:txBody>
      </p:sp>
      <p:sp>
        <p:nvSpPr>
          <p:cNvPr id="15" name="Ristkülik 14"/>
          <p:cNvSpPr/>
          <p:nvPr/>
        </p:nvSpPr>
        <p:spPr>
          <a:xfrm>
            <a:off x="2339975" y="2924175"/>
            <a:ext cx="1223963" cy="36036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  <p:sp>
        <p:nvSpPr>
          <p:cNvPr id="17" name="Ristkülik 16"/>
          <p:cNvSpPr/>
          <p:nvPr/>
        </p:nvSpPr>
        <p:spPr>
          <a:xfrm>
            <a:off x="3659188" y="2924175"/>
            <a:ext cx="768350" cy="36036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  <p:sp>
        <p:nvSpPr>
          <p:cNvPr id="18" name="Joonviiktekst 1 17"/>
          <p:cNvSpPr/>
          <p:nvPr/>
        </p:nvSpPr>
        <p:spPr>
          <a:xfrm>
            <a:off x="3575050" y="609600"/>
            <a:ext cx="1439863" cy="960438"/>
          </a:xfrm>
          <a:prstGeom prst="borderCallout1">
            <a:avLst>
              <a:gd name="adj1" fmla="val 101076"/>
              <a:gd name="adj2" fmla="val 39558"/>
              <a:gd name="adj3" fmla="val 241006"/>
              <a:gd name="adj4" fmla="val 334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1600" dirty="0"/>
              <a:t>Tühitüüp, väärtust ei tagastata</a:t>
            </a:r>
          </a:p>
        </p:txBody>
      </p:sp>
      <p:sp>
        <p:nvSpPr>
          <p:cNvPr id="19" name="Ristkülik 18"/>
          <p:cNvSpPr/>
          <p:nvPr/>
        </p:nvSpPr>
        <p:spPr>
          <a:xfrm>
            <a:off x="4559300" y="2924175"/>
            <a:ext cx="768350" cy="36036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  <p:sp>
        <p:nvSpPr>
          <p:cNvPr id="20" name="Ristkülik 19"/>
          <p:cNvSpPr/>
          <p:nvPr/>
        </p:nvSpPr>
        <p:spPr>
          <a:xfrm>
            <a:off x="5476875" y="2924175"/>
            <a:ext cx="1471613" cy="36036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  <p:sp>
        <p:nvSpPr>
          <p:cNvPr id="21" name="Ristkülik 20"/>
          <p:cNvSpPr/>
          <p:nvPr/>
        </p:nvSpPr>
        <p:spPr>
          <a:xfrm>
            <a:off x="7100888" y="2924175"/>
            <a:ext cx="735012" cy="36036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  <p:sp>
        <p:nvSpPr>
          <p:cNvPr id="22" name="Ristkülik 21"/>
          <p:cNvSpPr/>
          <p:nvPr/>
        </p:nvSpPr>
        <p:spPr>
          <a:xfrm>
            <a:off x="1619250" y="3357563"/>
            <a:ext cx="3324225" cy="358775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  <p:sp>
        <p:nvSpPr>
          <p:cNvPr id="23" name="Ristkülik 22"/>
          <p:cNvSpPr/>
          <p:nvPr/>
        </p:nvSpPr>
        <p:spPr>
          <a:xfrm>
            <a:off x="5076825" y="3357563"/>
            <a:ext cx="2590800" cy="358775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  <p:sp>
        <p:nvSpPr>
          <p:cNvPr id="24" name="Ristkülik 23"/>
          <p:cNvSpPr/>
          <p:nvPr/>
        </p:nvSpPr>
        <p:spPr>
          <a:xfrm>
            <a:off x="7835900" y="3357563"/>
            <a:ext cx="265113" cy="358775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  <p:sp>
        <p:nvSpPr>
          <p:cNvPr id="25" name="Ristkülik 24"/>
          <p:cNvSpPr/>
          <p:nvPr/>
        </p:nvSpPr>
        <p:spPr>
          <a:xfrm>
            <a:off x="1079500" y="3789363"/>
            <a:ext cx="252413" cy="360362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  <p:sp>
        <p:nvSpPr>
          <p:cNvPr id="26" name="Ristkülik 25"/>
          <p:cNvSpPr/>
          <p:nvPr/>
        </p:nvSpPr>
        <p:spPr>
          <a:xfrm>
            <a:off x="523875" y="4221163"/>
            <a:ext cx="252413" cy="360362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  <p:sp>
        <p:nvSpPr>
          <p:cNvPr id="27" name="Joonviiktekst 1 26"/>
          <p:cNvSpPr/>
          <p:nvPr/>
        </p:nvSpPr>
        <p:spPr>
          <a:xfrm>
            <a:off x="5588000" y="1203325"/>
            <a:ext cx="1360488" cy="492125"/>
          </a:xfrm>
          <a:prstGeom prst="borderCallout1">
            <a:avLst>
              <a:gd name="adj1" fmla="val 99280"/>
              <a:gd name="adj2" fmla="val 624"/>
              <a:gd name="adj3" fmla="val 341754"/>
              <a:gd name="adj4" fmla="val -238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1600" dirty="0"/>
              <a:t>Peameetod</a:t>
            </a:r>
          </a:p>
        </p:txBody>
      </p:sp>
      <p:sp>
        <p:nvSpPr>
          <p:cNvPr id="28" name="Joonviiktekst 1 27"/>
          <p:cNvSpPr/>
          <p:nvPr/>
        </p:nvSpPr>
        <p:spPr>
          <a:xfrm>
            <a:off x="7835900" y="709613"/>
            <a:ext cx="1052513" cy="860425"/>
          </a:xfrm>
          <a:prstGeom prst="borderCallout1">
            <a:avLst>
              <a:gd name="adj1" fmla="val 101825"/>
              <a:gd name="adj2" fmla="val 48271"/>
              <a:gd name="adj3" fmla="val 255664"/>
              <a:gd name="adj4" fmla="val 471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1600" dirty="0"/>
              <a:t>Meetodit alustav sulg</a:t>
            </a:r>
          </a:p>
        </p:txBody>
      </p:sp>
      <p:sp>
        <p:nvSpPr>
          <p:cNvPr id="29" name="Ristkülik 28"/>
          <p:cNvSpPr/>
          <p:nvPr/>
        </p:nvSpPr>
        <p:spPr>
          <a:xfrm>
            <a:off x="8169275" y="2932113"/>
            <a:ext cx="265113" cy="360362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  <p:sp>
        <p:nvSpPr>
          <p:cNvPr id="30" name="Joonviiktekst 1 29"/>
          <p:cNvSpPr/>
          <p:nvPr/>
        </p:nvSpPr>
        <p:spPr>
          <a:xfrm>
            <a:off x="5659438" y="1836738"/>
            <a:ext cx="1217612" cy="576262"/>
          </a:xfrm>
          <a:prstGeom prst="borderCallout1">
            <a:avLst>
              <a:gd name="adj1" fmla="val 100777"/>
              <a:gd name="adj2" fmla="val 11409"/>
              <a:gd name="adj3" fmla="val 186130"/>
              <a:gd name="adj4" fmla="val 66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1600" dirty="0"/>
              <a:t>Parameetri tüüp</a:t>
            </a:r>
          </a:p>
        </p:txBody>
      </p:sp>
      <p:sp>
        <p:nvSpPr>
          <p:cNvPr id="31" name="Joonviiktekst 1 30"/>
          <p:cNvSpPr/>
          <p:nvPr/>
        </p:nvSpPr>
        <p:spPr>
          <a:xfrm>
            <a:off x="6997700" y="1838325"/>
            <a:ext cx="1198563" cy="576263"/>
          </a:xfrm>
          <a:prstGeom prst="borderCallout1">
            <a:avLst>
              <a:gd name="adj1" fmla="val 100777"/>
              <a:gd name="adj2" fmla="val 30108"/>
              <a:gd name="adj3" fmla="val 184632"/>
              <a:gd name="adj4" fmla="val 296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1600" dirty="0"/>
              <a:t>Parameetri nimi</a:t>
            </a:r>
          </a:p>
        </p:txBody>
      </p:sp>
      <p:sp>
        <p:nvSpPr>
          <p:cNvPr id="32" name="Joonviiktekst 1 31"/>
          <p:cNvSpPr/>
          <p:nvPr/>
        </p:nvSpPr>
        <p:spPr>
          <a:xfrm>
            <a:off x="1998663" y="3790950"/>
            <a:ext cx="1052512" cy="860425"/>
          </a:xfrm>
          <a:prstGeom prst="borderCallout1">
            <a:avLst>
              <a:gd name="adj1" fmla="val 48738"/>
              <a:gd name="adj2" fmla="val -939"/>
              <a:gd name="adj3" fmla="val 25287"/>
              <a:gd name="adj4" fmla="val -643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1600" dirty="0"/>
              <a:t>Meetodit lõpetav sulg</a:t>
            </a:r>
          </a:p>
        </p:txBody>
      </p:sp>
      <p:sp>
        <p:nvSpPr>
          <p:cNvPr id="33" name="Joonviiktekst 1 32"/>
          <p:cNvSpPr/>
          <p:nvPr/>
        </p:nvSpPr>
        <p:spPr>
          <a:xfrm>
            <a:off x="1619672" y="4725144"/>
            <a:ext cx="1050925" cy="860425"/>
          </a:xfrm>
          <a:prstGeom prst="borderCallout1">
            <a:avLst>
              <a:gd name="adj1" fmla="val 6670"/>
              <a:gd name="adj2" fmla="val -939"/>
              <a:gd name="adj3" fmla="val -40821"/>
              <a:gd name="adj4" fmla="val -77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1600" dirty="0"/>
              <a:t>Klassi lõpetav sulg</a:t>
            </a:r>
          </a:p>
        </p:txBody>
      </p:sp>
      <p:sp>
        <p:nvSpPr>
          <p:cNvPr id="34" name="Joonviiktekst 1 33"/>
          <p:cNvSpPr/>
          <p:nvPr/>
        </p:nvSpPr>
        <p:spPr>
          <a:xfrm>
            <a:off x="3875088" y="4506913"/>
            <a:ext cx="1404937" cy="433387"/>
          </a:xfrm>
          <a:prstGeom prst="borderCallout1">
            <a:avLst>
              <a:gd name="adj1" fmla="val 294"/>
              <a:gd name="adj2" fmla="val 35370"/>
              <a:gd name="adj3" fmla="val -183148"/>
              <a:gd name="adj4" fmla="val 45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1600" dirty="0"/>
              <a:t>Meetodi nimi</a:t>
            </a:r>
          </a:p>
        </p:txBody>
      </p:sp>
      <p:sp>
        <p:nvSpPr>
          <p:cNvPr id="35" name="Joonviiktekst 1 34"/>
          <p:cNvSpPr/>
          <p:nvPr/>
        </p:nvSpPr>
        <p:spPr>
          <a:xfrm>
            <a:off x="5614988" y="4964113"/>
            <a:ext cx="1262062" cy="433387"/>
          </a:xfrm>
          <a:prstGeom prst="borderCallout1">
            <a:avLst>
              <a:gd name="adj1" fmla="val -3687"/>
              <a:gd name="adj2" fmla="val 40284"/>
              <a:gd name="adj3" fmla="val -286669"/>
              <a:gd name="adj4" fmla="val 4022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1600" dirty="0"/>
              <a:t>Argument</a:t>
            </a:r>
          </a:p>
        </p:txBody>
      </p:sp>
      <p:sp>
        <p:nvSpPr>
          <p:cNvPr id="36" name="Joonviiktekst 1 35"/>
          <p:cNvSpPr/>
          <p:nvPr/>
        </p:nvSpPr>
        <p:spPr>
          <a:xfrm>
            <a:off x="7381875" y="4987925"/>
            <a:ext cx="1404938" cy="889000"/>
          </a:xfrm>
          <a:prstGeom prst="borderCallout1">
            <a:avLst>
              <a:gd name="adj1" fmla="val -3687"/>
              <a:gd name="adj2" fmla="val 40284"/>
              <a:gd name="adj3" fmla="val -143221"/>
              <a:gd name="adj4" fmla="val 420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1600" dirty="0" smtClean="0"/>
              <a:t>Käsku </a:t>
            </a:r>
            <a:r>
              <a:rPr lang="et-EE" sz="1600" dirty="0"/>
              <a:t>lõpetav semikoolon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30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ealkiri 1"/>
          <p:cNvSpPr>
            <a:spLocks noGrp="1"/>
          </p:cNvSpPr>
          <p:nvPr>
            <p:ph type="title"/>
          </p:nvPr>
        </p:nvSpPr>
        <p:spPr>
          <a:xfrm>
            <a:off x="5436096" y="-297497"/>
            <a:ext cx="3496310" cy="1143000"/>
          </a:xfrm>
        </p:spPr>
        <p:txBody>
          <a:bodyPr/>
          <a:lstStyle/>
          <a:p>
            <a:pPr eaLnBrk="1" hangingPunct="1"/>
            <a:r>
              <a:rPr lang="et-EE" sz="4000" dirty="0" smtClean="0"/>
              <a:t>Tekstist tööle</a:t>
            </a:r>
          </a:p>
        </p:txBody>
      </p:sp>
      <p:sp>
        <p:nvSpPr>
          <p:cNvPr id="3" name="Vooskeemikujund &quot;magnetketas&quot; 2"/>
          <p:cNvSpPr/>
          <p:nvPr/>
        </p:nvSpPr>
        <p:spPr>
          <a:xfrm>
            <a:off x="816071" y="1628800"/>
            <a:ext cx="1753552" cy="612648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 smtClean="0"/>
              <a:t>Programmitekst</a:t>
            </a:r>
            <a:endParaRPr lang="et-EE" sz="1600" dirty="0"/>
          </a:p>
        </p:txBody>
      </p:sp>
      <p:sp>
        <p:nvSpPr>
          <p:cNvPr id="6" name="Vooskeemikujund &quot;magnetketas&quot; 5"/>
          <p:cNvSpPr/>
          <p:nvPr/>
        </p:nvSpPr>
        <p:spPr>
          <a:xfrm>
            <a:off x="809349" y="3933056"/>
            <a:ext cx="1760274" cy="612648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 smtClean="0"/>
              <a:t>Baitkood</a:t>
            </a:r>
            <a:endParaRPr lang="et-EE" sz="1600" dirty="0"/>
          </a:p>
        </p:txBody>
      </p:sp>
      <p:sp>
        <p:nvSpPr>
          <p:cNvPr id="4" name="Ristkülik 3"/>
          <p:cNvSpPr/>
          <p:nvPr/>
        </p:nvSpPr>
        <p:spPr>
          <a:xfrm>
            <a:off x="820862" y="476672"/>
            <a:ext cx="175355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 smtClean="0"/>
              <a:t>Redigeeri programmiteksti</a:t>
            </a:r>
            <a:endParaRPr lang="et-EE" sz="1600" dirty="0"/>
          </a:p>
        </p:txBody>
      </p:sp>
      <p:sp>
        <p:nvSpPr>
          <p:cNvPr id="8" name="Ristkülik 7"/>
          <p:cNvSpPr/>
          <p:nvPr/>
        </p:nvSpPr>
        <p:spPr>
          <a:xfrm>
            <a:off x="816071" y="2708920"/>
            <a:ext cx="175355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 smtClean="0"/>
              <a:t>Kompileeri</a:t>
            </a:r>
          </a:p>
          <a:p>
            <a:pPr algn="ctr"/>
            <a:r>
              <a:rPr lang="et-EE" sz="1600" dirty="0" err="1" smtClean="0"/>
              <a:t>javac</a:t>
            </a:r>
            <a:r>
              <a:rPr lang="et-EE" sz="1600" dirty="0"/>
              <a:t> </a:t>
            </a:r>
            <a:r>
              <a:rPr lang="et-EE" sz="1600" dirty="0" err="1" smtClean="0"/>
              <a:t>Tere.java</a:t>
            </a:r>
            <a:endParaRPr lang="et-EE" sz="1600" dirty="0"/>
          </a:p>
        </p:txBody>
      </p:sp>
      <p:sp>
        <p:nvSpPr>
          <p:cNvPr id="9" name="Ristkülik 8"/>
          <p:cNvSpPr/>
          <p:nvPr/>
        </p:nvSpPr>
        <p:spPr>
          <a:xfrm>
            <a:off x="815105" y="5104855"/>
            <a:ext cx="1760273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 smtClean="0"/>
              <a:t>Käivita</a:t>
            </a:r>
          </a:p>
          <a:p>
            <a:pPr algn="ctr"/>
            <a:r>
              <a:rPr lang="et-EE" sz="1600" dirty="0" err="1" smtClean="0"/>
              <a:t>java</a:t>
            </a:r>
            <a:r>
              <a:rPr lang="et-EE" sz="1600" dirty="0" smtClean="0"/>
              <a:t> Tere</a:t>
            </a:r>
            <a:endParaRPr lang="et-EE" sz="1600" dirty="0"/>
          </a:p>
        </p:txBody>
      </p:sp>
      <p:sp>
        <p:nvSpPr>
          <p:cNvPr id="7" name="Vooskeemikujund &quot;kuva&quot; 6"/>
          <p:cNvSpPr/>
          <p:nvPr/>
        </p:nvSpPr>
        <p:spPr>
          <a:xfrm>
            <a:off x="5076056" y="3933056"/>
            <a:ext cx="1728192" cy="612648"/>
          </a:xfrm>
          <a:prstGeom prst="flowChartDisp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Tulemus</a:t>
            </a:r>
            <a:endParaRPr lang="et-EE" dirty="0"/>
          </a:p>
        </p:txBody>
      </p:sp>
      <p:cxnSp>
        <p:nvCxnSpPr>
          <p:cNvPr id="11" name="Sirge noolkonnektor 10"/>
          <p:cNvCxnSpPr>
            <a:stCxn id="4" idx="2"/>
            <a:endCxn id="3" idx="1"/>
          </p:cNvCxnSpPr>
          <p:nvPr/>
        </p:nvCxnSpPr>
        <p:spPr>
          <a:xfrm flipH="1">
            <a:off x="1692847" y="1196752"/>
            <a:ext cx="4791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e noolkonnektor 14"/>
          <p:cNvCxnSpPr>
            <a:stCxn id="3" idx="3"/>
            <a:endCxn id="8" idx="0"/>
          </p:cNvCxnSpPr>
          <p:nvPr/>
        </p:nvCxnSpPr>
        <p:spPr>
          <a:xfrm>
            <a:off x="1692847" y="2241448"/>
            <a:ext cx="0" cy="467472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>
            <a:endCxn id="6" idx="1"/>
          </p:cNvCxnSpPr>
          <p:nvPr/>
        </p:nvCxnSpPr>
        <p:spPr>
          <a:xfrm>
            <a:off x="1689486" y="3429000"/>
            <a:ext cx="0" cy="504056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Nurkkonnektor 22"/>
          <p:cNvCxnSpPr>
            <a:endCxn id="4" idx="3"/>
          </p:cNvCxnSpPr>
          <p:nvPr/>
        </p:nvCxnSpPr>
        <p:spPr>
          <a:xfrm rot="5400000" flipH="1" flipV="1">
            <a:off x="709792" y="1816406"/>
            <a:ext cx="2844316" cy="884928"/>
          </a:xfrm>
          <a:prstGeom prst="bentConnector4">
            <a:avLst>
              <a:gd name="adj1" fmla="val -769"/>
              <a:gd name="adj2" fmla="val 262214"/>
            </a:avLst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irge noolkonnektor 31"/>
          <p:cNvCxnSpPr>
            <a:stCxn id="6" idx="3"/>
            <a:endCxn id="9" idx="0"/>
          </p:cNvCxnSpPr>
          <p:nvPr/>
        </p:nvCxnSpPr>
        <p:spPr>
          <a:xfrm>
            <a:off x="1689486" y="4545704"/>
            <a:ext cx="5756" cy="559151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Nurkkonnektor 35"/>
          <p:cNvCxnSpPr>
            <a:stCxn id="7" idx="0"/>
          </p:cNvCxnSpPr>
          <p:nvPr/>
        </p:nvCxnSpPr>
        <p:spPr>
          <a:xfrm rot="16200000" flipV="1">
            <a:off x="3743908" y="1736812"/>
            <a:ext cx="3096345" cy="1296144"/>
          </a:xfrm>
          <a:prstGeom prst="bentConnector3">
            <a:avLst>
              <a:gd name="adj1" fmla="val 100124"/>
            </a:avLst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Nurkkonnektor 53"/>
          <p:cNvCxnSpPr>
            <a:stCxn id="9" idx="2"/>
            <a:endCxn id="7" idx="2"/>
          </p:cNvCxnSpPr>
          <p:nvPr/>
        </p:nvCxnSpPr>
        <p:spPr>
          <a:xfrm rot="5400000" flipH="1" flipV="1">
            <a:off x="3178081" y="3062865"/>
            <a:ext cx="1279231" cy="4244910"/>
          </a:xfrm>
          <a:prstGeom prst="bentConnector3">
            <a:avLst>
              <a:gd name="adj1" fmla="val -15808"/>
            </a:avLst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" name="Ristkülik 10240"/>
          <p:cNvSpPr/>
          <p:nvPr/>
        </p:nvSpPr>
        <p:spPr>
          <a:xfrm>
            <a:off x="3027222" y="2703773"/>
            <a:ext cx="914400" cy="914400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Viga</a:t>
            </a:r>
            <a:endParaRPr lang="et-EE" dirty="0"/>
          </a:p>
        </p:txBody>
      </p:sp>
      <p:sp>
        <p:nvSpPr>
          <p:cNvPr id="68" name="Ristkülik 67"/>
          <p:cNvSpPr/>
          <p:nvPr/>
        </p:nvSpPr>
        <p:spPr>
          <a:xfrm>
            <a:off x="6012160" y="2971800"/>
            <a:ext cx="914400" cy="914400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Pole see</a:t>
            </a:r>
            <a:endParaRPr lang="et-EE" dirty="0"/>
          </a:p>
        </p:txBody>
      </p:sp>
      <p:sp>
        <p:nvSpPr>
          <p:cNvPr id="69" name="Ristkülik 68"/>
          <p:cNvSpPr/>
          <p:nvPr/>
        </p:nvSpPr>
        <p:spPr>
          <a:xfrm>
            <a:off x="3635896" y="5021359"/>
            <a:ext cx="914400" cy="914400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Viga</a:t>
            </a:r>
            <a:endParaRPr lang="et-EE" dirty="0"/>
          </a:p>
        </p:txBody>
      </p:sp>
      <p:cxnSp>
        <p:nvCxnSpPr>
          <p:cNvPr id="10255" name="Nurkkonnektor 10254"/>
          <p:cNvCxnSpPr/>
          <p:nvPr/>
        </p:nvCxnSpPr>
        <p:spPr>
          <a:xfrm rot="16200000" flipV="1">
            <a:off x="1727059" y="3105589"/>
            <a:ext cx="5185828" cy="648074"/>
          </a:xfrm>
          <a:prstGeom prst="bentConnector3">
            <a:avLst>
              <a:gd name="adj1" fmla="val 99960"/>
            </a:avLst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8" name="Slaidinumbri kohatäide 102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8" grpId="0" animBg="1"/>
      <p:bldP spid="9" grpId="0" animBg="1"/>
      <p:bldP spid="7" grpId="0" animBg="1"/>
      <p:bldP spid="10241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Tänane plaan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r>
              <a:rPr lang="et-EE" dirty="0" smtClean="0"/>
              <a:t>Sissejuhatus</a:t>
            </a:r>
          </a:p>
          <a:p>
            <a:pPr lvl="1"/>
            <a:r>
              <a:rPr lang="et-EE" dirty="0" smtClean="0"/>
              <a:t>organisatoorselt</a:t>
            </a:r>
          </a:p>
          <a:p>
            <a:pPr lvl="2"/>
            <a:r>
              <a:rPr lang="et-EE" dirty="0" smtClean="0"/>
              <a:t>Milleks?</a:t>
            </a:r>
          </a:p>
          <a:p>
            <a:pPr lvl="2"/>
            <a:r>
              <a:rPr lang="et-EE" dirty="0" smtClean="0"/>
              <a:t>Kuidas?</a:t>
            </a:r>
          </a:p>
          <a:p>
            <a:pPr lvl="2"/>
            <a:r>
              <a:rPr lang="et-EE" dirty="0" smtClean="0"/>
              <a:t>Millal?</a:t>
            </a:r>
          </a:p>
          <a:p>
            <a:pPr lvl="2"/>
            <a:r>
              <a:rPr lang="et-EE" dirty="0" smtClean="0"/>
              <a:t>Kas?</a:t>
            </a:r>
          </a:p>
          <a:p>
            <a:pPr lvl="1"/>
            <a:r>
              <a:rPr lang="et-EE" dirty="0" smtClean="0"/>
              <a:t>teemasse</a:t>
            </a:r>
          </a:p>
          <a:p>
            <a:pPr lvl="2"/>
            <a:r>
              <a:rPr lang="et-EE" dirty="0" smtClean="0"/>
              <a:t>Java</a:t>
            </a:r>
          </a:p>
          <a:p>
            <a:pPr lvl="2"/>
            <a:r>
              <a:rPr lang="et-EE" dirty="0" smtClean="0"/>
              <a:t>Esimene programm</a:t>
            </a:r>
          </a:p>
          <a:p>
            <a:pPr lvl="2"/>
            <a:r>
              <a:rPr lang="et-EE" dirty="0" smtClean="0"/>
              <a:t>…</a:t>
            </a:r>
          </a:p>
          <a:p>
            <a:pPr lvl="2"/>
            <a:r>
              <a:rPr lang="et-EE" dirty="0" smtClean="0"/>
              <a:t>…</a:t>
            </a:r>
          </a:p>
          <a:p>
            <a:pPr marL="0" indent="0">
              <a:buNone/>
            </a:pPr>
            <a:endParaRPr lang="et-EE" dirty="0" smtClean="0"/>
          </a:p>
          <a:p>
            <a:pPr lvl="2"/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ealkiri 1"/>
          <p:cNvSpPr>
            <a:spLocks noGrp="1"/>
          </p:cNvSpPr>
          <p:nvPr>
            <p:ph type="title"/>
          </p:nvPr>
        </p:nvSpPr>
        <p:spPr>
          <a:xfrm>
            <a:off x="5436096" y="-297497"/>
            <a:ext cx="3496310" cy="1143000"/>
          </a:xfrm>
        </p:spPr>
        <p:txBody>
          <a:bodyPr/>
          <a:lstStyle/>
          <a:p>
            <a:pPr eaLnBrk="1" hangingPunct="1"/>
            <a:r>
              <a:rPr lang="et-EE" sz="4000" dirty="0" smtClean="0"/>
              <a:t>Tekstist tööle</a:t>
            </a:r>
          </a:p>
        </p:txBody>
      </p:sp>
      <p:sp>
        <p:nvSpPr>
          <p:cNvPr id="3" name="Vooskeemikujund &quot;magnetketas&quot; 2"/>
          <p:cNvSpPr/>
          <p:nvPr/>
        </p:nvSpPr>
        <p:spPr>
          <a:xfrm>
            <a:off x="816071" y="1628800"/>
            <a:ext cx="1753552" cy="612648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 smtClean="0"/>
              <a:t>Programmitekst</a:t>
            </a:r>
            <a:endParaRPr lang="et-EE" sz="1600" dirty="0"/>
          </a:p>
        </p:txBody>
      </p:sp>
      <p:sp>
        <p:nvSpPr>
          <p:cNvPr id="6" name="Vooskeemikujund &quot;magnetketas&quot; 5"/>
          <p:cNvSpPr/>
          <p:nvPr/>
        </p:nvSpPr>
        <p:spPr>
          <a:xfrm>
            <a:off x="809349" y="3933056"/>
            <a:ext cx="1760274" cy="612648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 smtClean="0"/>
              <a:t>Baitkood</a:t>
            </a:r>
            <a:endParaRPr lang="et-EE" sz="1600" dirty="0"/>
          </a:p>
        </p:txBody>
      </p:sp>
      <p:sp>
        <p:nvSpPr>
          <p:cNvPr id="4" name="Ristkülik 3"/>
          <p:cNvSpPr/>
          <p:nvPr/>
        </p:nvSpPr>
        <p:spPr>
          <a:xfrm>
            <a:off x="820862" y="476672"/>
            <a:ext cx="175355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 smtClean="0"/>
              <a:t>Redigeeri programmiteksti</a:t>
            </a:r>
            <a:endParaRPr lang="et-EE" sz="1600" dirty="0"/>
          </a:p>
        </p:txBody>
      </p:sp>
      <p:sp>
        <p:nvSpPr>
          <p:cNvPr id="8" name="Ristkülik 7"/>
          <p:cNvSpPr/>
          <p:nvPr/>
        </p:nvSpPr>
        <p:spPr>
          <a:xfrm>
            <a:off x="816071" y="2708920"/>
            <a:ext cx="175355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 smtClean="0"/>
              <a:t>Kompileeri</a:t>
            </a:r>
          </a:p>
          <a:p>
            <a:pPr algn="ctr"/>
            <a:r>
              <a:rPr lang="et-EE" sz="1600" dirty="0" err="1" smtClean="0"/>
              <a:t>javac</a:t>
            </a:r>
            <a:r>
              <a:rPr lang="et-EE" sz="1600" dirty="0"/>
              <a:t> </a:t>
            </a:r>
            <a:r>
              <a:rPr lang="et-EE" sz="1600" dirty="0" err="1" smtClean="0"/>
              <a:t>Tere.java</a:t>
            </a:r>
            <a:endParaRPr lang="et-EE" sz="1600" dirty="0"/>
          </a:p>
        </p:txBody>
      </p:sp>
      <p:sp>
        <p:nvSpPr>
          <p:cNvPr id="9" name="Ristkülik 8"/>
          <p:cNvSpPr/>
          <p:nvPr/>
        </p:nvSpPr>
        <p:spPr>
          <a:xfrm>
            <a:off x="815105" y="5104855"/>
            <a:ext cx="1760273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 smtClean="0"/>
              <a:t>Käivita</a:t>
            </a:r>
          </a:p>
          <a:p>
            <a:pPr algn="ctr"/>
            <a:r>
              <a:rPr lang="et-EE" sz="1600" dirty="0" err="1" smtClean="0"/>
              <a:t>java</a:t>
            </a:r>
            <a:r>
              <a:rPr lang="et-EE" sz="1600" dirty="0" smtClean="0"/>
              <a:t> Tere</a:t>
            </a:r>
            <a:endParaRPr lang="et-EE" sz="1600" dirty="0"/>
          </a:p>
        </p:txBody>
      </p:sp>
      <p:sp>
        <p:nvSpPr>
          <p:cNvPr id="7" name="Vooskeemikujund &quot;kuva&quot; 6"/>
          <p:cNvSpPr/>
          <p:nvPr/>
        </p:nvSpPr>
        <p:spPr>
          <a:xfrm>
            <a:off x="5076056" y="3933056"/>
            <a:ext cx="1728192" cy="612648"/>
          </a:xfrm>
          <a:prstGeom prst="flowChartDisp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Tulemus</a:t>
            </a:r>
            <a:endParaRPr lang="et-EE" dirty="0"/>
          </a:p>
        </p:txBody>
      </p:sp>
      <p:cxnSp>
        <p:nvCxnSpPr>
          <p:cNvPr id="11" name="Sirge noolkonnektor 10"/>
          <p:cNvCxnSpPr>
            <a:stCxn id="4" idx="2"/>
            <a:endCxn id="3" idx="1"/>
          </p:cNvCxnSpPr>
          <p:nvPr/>
        </p:nvCxnSpPr>
        <p:spPr>
          <a:xfrm flipH="1">
            <a:off x="1692847" y="1196752"/>
            <a:ext cx="4791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e noolkonnektor 14"/>
          <p:cNvCxnSpPr>
            <a:stCxn id="3" idx="3"/>
            <a:endCxn id="8" idx="0"/>
          </p:cNvCxnSpPr>
          <p:nvPr/>
        </p:nvCxnSpPr>
        <p:spPr>
          <a:xfrm>
            <a:off x="1692847" y="2241448"/>
            <a:ext cx="0" cy="467472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>
            <a:endCxn id="6" idx="1"/>
          </p:cNvCxnSpPr>
          <p:nvPr/>
        </p:nvCxnSpPr>
        <p:spPr>
          <a:xfrm>
            <a:off x="1689486" y="3429000"/>
            <a:ext cx="0" cy="504056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Nurkkonnektor 22"/>
          <p:cNvCxnSpPr>
            <a:endCxn id="4" idx="3"/>
          </p:cNvCxnSpPr>
          <p:nvPr/>
        </p:nvCxnSpPr>
        <p:spPr>
          <a:xfrm rot="5400000" flipH="1" flipV="1">
            <a:off x="709792" y="1816406"/>
            <a:ext cx="2844316" cy="884928"/>
          </a:xfrm>
          <a:prstGeom prst="bentConnector4">
            <a:avLst>
              <a:gd name="adj1" fmla="val -769"/>
              <a:gd name="adj2" fmla="val 262214"/>
            </a:avLst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irge noolkonnektor 31"/>
          <p:cNvCxnSpPr>
            <a:stCxn id="6" idx="3"/>
            <a:endCxn id="9" idx="0"/>
          </p:cNvCxnSpPr>
          <p:nvPr/>
        </p:nvCxnSpPr>
        <p:spPr>
          <a:xfrm>
            <a:off x="1689486" y="4545704"/>
            <a:ext cx="5756" cy="559151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Nurkkonnektor 35"/>
          <p:cNvCxnSpPr>
            <a:stCxn id="7" idx="0"/>
          </p:cNvCxnSpPr>
          <p:nvPr/>
        </p:nvCxnSpPr>
        <p:spPr>
          <a:xfrm rot="16200000" flipV="1">
            <a:off x="3743908" y="1736812"/>
            <a:ext cx="3096345" cy="1296144"/>
          </a:xfrm>
          <a:prstGeom prst="bentConnector3">
            <a:avLst>
              <a:gd name="adj1" fmla="val 100124"/>
            </a:avLst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Nurkkonnektor 53"/>
          <p:cNvCxnSpPr>
            <a:stCxn id="9" idx="2"/>
            <a:endCxn id="7" idx="2"/>
          </p:cNvCxnSpPr>
          <p:nvPr/>
        </p:nvCxnSpPr>
        <p:spPr>
          <a:xfrm rot="5400000" flipH="1" flipV="1">
            <a:off x="3178081" y="3062865"/>
            <a:ext cx="1279231" cy="4244910"/>
          </a:xfrm>
          <a:prstGeom prst="bentConnector3">
            <a:avLst>
              <a:gd name="adj1" fmla="val -15808"/>
            </a:avLst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" name="Ristkülik 10240"/>
          <p:cNvSpPr/>
          <p:nvPr/>
        </p:nvSpPr>
        <p:spPr>
          <a:xfrm>
            <a:off x="3027222" y="2703773"/>
            <a:ext cx="914400" cy="914400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Viga</a:t>
            </a:r>
            <a:endParaRPr lang="et-EE" dirty="0"/>
          </a:p>
        </p:txBody>
      </p:sp>
      <p:sp>
        <p:nvSpPr>
          <p:cNvPr id="68" name="Ristkülik 67"/>
          <p:cNvSpPr/>
          <p:nvPr/>
        </p:nvSpPr>
        <p:spPr>
          <a:xfrm>
            <a:off x="6012160" y="2971800"/>
            <a:ext cx="914400" cy="914400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Pole see</a:t>
            </a:r>
            <a:endParaRPr lang="et-EE" dirty="0"/>
          </a:p>
        </p:txBody>
      </p:sp>
      <p:sp>
        <p:nvSpPr>
          <p:cNvPr id="69" name="Ristkülik 68"/>
          <p:cNvSpPr/>
          <p:nvPr/>
        </p:nvSpPr>
        <p:spPr>
          <a:xfrm>
            <a:off x="3635896" y="5021359"/>
            <a:ext cx="914400" cy="914400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Viga</a:t>
            </a:r>
            <a:endParaRPr lang="et-EE" dirty="0"/>
          </a:p>
        </p:txBody>
      </p:sp>
      <p:cxnSp>
        <p:nvCxnSpPr>
          <p:cNvPr id="10255" name="Nurkkonnektor 10254"/>
          <p:cNvCxnSpPr/>
          <p:nvPr/>
        </p:nvCxnSpPr>
        <p:spPr>
          <a:xfrm rot="16200000" flipV="1">
            <a:off x="1727059" y="3105589"/>
            <a:ext cx="5185828" cy="648074"/>
          </a:xfrm>
          <a:prstGeom prst="bentConnector3">
            <a:avLst>
              <a:gd name="adj1" fmla="val 99960"/>
            </a:avLst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8" name="Slaidinumbri kohatäide 102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24" name="Allanool 23"/>
          <p:cNvSpPr/>
          <p:nvPr/>
        </p:nvSpPr>
        <p:spPr>
          <a:xfrm rot="20156827">
            <a:off x="340312" y="2451252"/>
            <a:ext cx="158610" cy="1703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Baitkood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100" y="1143000"/>
            <a:ext cx="8964488" cy="501675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dirty="0" smtClean="0"/>
              <a:t>H:\oop19</a:t>
            </a:r>
            <a:r>
              <a:rPr lang="en-US" sz="2000" dirty="0" smtClean="0"/>
              <a:t>&gt; </a:t>
            </a:r>
            <a:r>
              <a:rPr lang="en-US" sz="2000" dirty="0" err="1" smtClean="0"/>
              <a:t>javap</a:t>
            </a:r>
            <a:r>
              <a:rPr lang="en-US" sz="2000" dirty="0" smtClean="0"/>
              <a:t> -c </a:t>
            </a:r>
            <a:r>
              <a:rPr lang="en-US" sz="2000" dirty="0" err="1" smtClean="0"/>
              <a:t>TereMaailm</a:t>
            </a:r>
            <a:endParaRPr lang="en-US" sz="2000" dirty="0" smtClean="0"/>
          </a:p>
          <a:p>
            <a:r>
              <a:rPr lang="en-US" sz="2000" dirty="0" smtClean="0"/>
              <a:t>Compiled from "TereMaailm.java"</a:t>
            </a:r>
          </a:p>
          <a:p>
            <a:r>
              <a:rPr lang="en-US" sz="2000" dirty="0" smtClean="0"/>
              <a:t>public class </a:t>
            </a:r>
            <a:r>
              <a:rPr lang="en-US" sz="2000" dirty="0" err="1" smtClean="0"/>
              <a:t>TereMaailm</a:t>
            </a:r>
            <a:r>
              <a:rPr lang="en-US" sz="2000" dirty="0" smtClean="0"/>
              <a:t> {</a:t>
            </a:r>
          </a:p>
          <a:p>
            <a:r>
              <a:rPr lang="et-EE" sz="2000" dirty="0" smtClean="0"/>
              <a:t>   </a:t>
            </a:r>
            <a:r>
              <a:rPr lang="en-US" sz="2000" dirty="0" smtClean="0"/>
              <a:t>public </a:t>
            </a:r>
            <a:r>
              <a:rPr lang="en-US" sz="2000" dirty="0" err="1" smtClean="0"/>
              <a:t>TereMaailm</a:t>
            </a:r>
            <a:r>
              <a:rPr lang="en-US" sz="2000" dirty="0" smtClean="0"/>
              <a:t>();</a:t>
            </a:r>
          </a:p>
          <a:p>
            <a:r>
              <a:rPr lang="en-US" sz="2000" dirty="0" smtClean="0"/>
              <a:t>  </a:t>
            </a:r>
            <a:r>
              <a:rPr lang="et-EE" sz="2000" dirty="0" smtClean="0"/>
              <a:t>    </a:t>
            </a:r>
            <a:r>
              <a:rPr lang="en-US" sz="2000" dirty="0" smtClean="0"/>
              <a:t>Code:</a:t>
            </a:r>
          </a:p>
          <a:p>
            <a:r>
              <a:rPr lang="en-US" sz="2000" dirty="0" smtClean="0"/>
              <a:t>   </a:t>
            </a:r>
            <a:r>
              <a:rPr lang="et-EE" sz="2000" dirty="0" smtClean="0"/>
              <a:t>      </a:t>
            </a:r>
            <a:r>
              <a:rPr lang="en-US" sz="2000" dirty="0" smtClean="0"/>
              <a:t>0:   aload_0</a:t>
            </a:r>
          </a:p>
          <a:p>
            <a:r>
              <a:rPr lang="en-US" sz="2000" dirty="0" smtClean="0"/>
              <a:t>   </a:t>
            </a:r>
            <a:r>
              <a:rPr lang="et-EE" sz="2000" dirty="0" smtClean="0"/>
              <a:t>      </a:t>
            </a:r>
            <a:r>
              <a:rPr lang="en-US" sz="2000" dirty="0" smtClean="0"/>
              <a:t>1:   </a:t>
            </a:r>
            <a:r>
              <a:rPr lang="en-US" sz="2000" dirty="0" err="1" smtClean="0"/>
              <a:t>invokespecial</a:t>
            </a:r>
            <a:r>
              <a:rPr lang="en-US" sz="2000" dirty="0" smtClean="0"/>
              <a:t>   #1 //Method java/</a:t>
            </a:r>
            <a:r>
              <a:rPr lang="en-US" sz="2000" dirty="0" err="1" smtClean="0"/>
              <a:t>lang</a:t>
            </a:r>
            <a:r>
              <a:rPr lang="en-US" sz="2000" dirty="0" smtClean="0"/>
              <a:t>/Object."&lt;init&gt;":()V</a:t>
            </a:r>
          </a:p>
          <a:p>
            <a:r>
              <a:rPr lang="en-US" sz="2000" dirty="0" smtClean="0"/>
              <a:t>   </a:t>
            </a:r>
            <a:r>
              <a:rPr lang="et-EE" sz="2000" dirty="0" smtClean="0"/>
              <a:t>      </a:t>
            </a:r>
            <a:r>
              <a:rPr lang="en-US" sz="2000" dirty="0" smtClean="0"/>
              <a:t>4:   return</a:t>
            </a:r>
          </a:p>
          <a:p>
            <a:endParaRPr lang="en-US" sz="2000" dirty="0" smtClean="0"/>
          </a:p>
          <a:p>
            <a:r>
              <a:rPr lang="et-EE" sz="2000" dirty="0" smtClean="0"/>
              <a:t>   </a:t>
            </a:r>
            <a:r>
              <a:rPr lang="en-US" sz="2000" dirty="0" smtClean="0"/>
              <a:t>public static void main(</a:t>
            </a:r>
            <a:r>
              <a:rPr lang="en-US" sz="2000" dirty="0" err="1" smtClean="0"/>
              <a:t>java.lang.String</a:t>
            </a:r>
            <a:r>
              <a:rPr lang="en-US" sz="2000" dirty="0" smtClean="0"/>
              <a:t>[]);</a:t>
            </a:r>
          </a:p>
          <a:p>
            <a:r>
              <a:rPr lang="en-US" sz="2000" dirty="0" smtClean="0"/>
              <a:t>  </a:t>
            </a:r>
            <a:r>
              <a:rPr lang="et-EE" sz="2000" dirty="0" smtClean="0"/>
              <a:t>    </a:t>
            </a:r>
            <a:r>
              <a:rPr lang="en-US" sz="2000" dirty="0" smtClean="0"/>
              <a:t>Code:</a:t>
            </a:r>
          </a:p>
          <a:p>
            <a:r>
              <a:rPr lang="en-US" sz="2000" dirty="0" smtClean="0"/>
              <a:t>   </a:t>
            </a:r>
            <a:r>
              <a:rPr lang="et-EE" sz="2000" dirty="0" smtClean="0"/>
              <a:t>      </a:t>
            </a:r>
            <a:r>
              <a:rPr lang="en-US" sz="2000" dirty="0" smtClean="0"/>
              <a:t>0:   </a:t>
            </a:r>
            <a:r>
              <a:rPr lang="en-US" sz="2000" dirty="0" err="1" smtClean="0"/>
              <a:t>getstatic</a:t>
            </a:r>
            <a:r>
              <a:rPr lang="en-US" sz="2000" dirty="0" smtClean="0"/>
              <a:t>       #2 //Field java/</a:t>
            </a:r>
            <a:r>
              <a:rPr lang="en-US" sz="2000" dirty="0" err="1" smtClean="0"/>
              <a:t>lang</a:t>
            </a:r>
            <a:r>
              <a:rPr lang="en-US" sz="2000" dirty="0" smtClean="0"/>
              <a:t>/</a:t>
            </a:r>
            <a:r>
              <a:rPr lang="en-US" sz="2000" dirty="0" err="1" smtClean="0"/>
              <a:t>System.out:Ljava</a:t>
            </a:r>
            <a:r>
              <a:rPr lang="en-US" sz="2000" dirty="0" smtClean="0"/>
              <a:t>/</a:t>
            </a:r>
            <a:r>
              <a:rPr lang="en-US" sz="2000" dirty="0" err="1" smtClean="0"/>
              <a:t>io</a:t>
            </a:r>
            <a:r>
              <a:rPr lang="en-US" sz="2000" dirty="0" smtClean="0"/>
              <a:t>/</a:t>
            </a:r>
            <a:r>
              <a:rPr lang="en-US" sz="2000" dirty="0" err="1" smtClean="0"/>
              <a:t>PrintStream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   </a:t>
            </a:r>
            <a:r>
              <a:rPr lang="et-EE" sz="2000" dirty="0" smtClean="0"/>
              <a:t>      </a:t>
            </a:r>
            <a:r>
              <a:rPr lang="en-US" sz="2000" dirty="0" smtClean="0"/>
              <a:t>3:   </a:t>
            </a:r>
            <a:r>
              <a:rPr lang="en-US" sz="2000" dirty="0" err="1" smtClean="0"/>
              <a:t>ldc</a:t>
            </a:r>
            <a:r>
              <a:rPr lang="en-US" sz="2000" dirty="0" smtClean="0"/>
              <a:t>     #3 //String </a:t>
            </a:r>
            <a:r>
              <a:rPr lang="en-US" sz="2000" dirty="0" err="1" smtClean="0"/>
              <a:t>Tere</a:t>
            </a:r>
            <a:r>
              <a:rPr lang="en-US" sz="2000" dirty="0" smtClean="0"/>
              <a:t>, </a:t>
            </a:r>
            <a:r>
              <a:rPr lang="en-US" sz="2000" dirty="0" err="1" smtClean="0"/>
              <a:t>maailm</a:t>
            </a:r>
            <a:endParaRPr lang="en-US" sz="2000" dirty="0" smtClean="0"/>
          </a:p>
          <a:p>
            <a:r>
              <a:rPr lang="en-US" sz="2000" dirty="0" smtClean="0"/>
              <a:t>   </a:t>
            </a:r>
            <a:r>
              <a:rPr lang="et-EE" sz="2000" dirty="0" smtClean="0"/>
              <a:t>      </a:t>
            </a:r>
            <a:r>
              <a:rPr lang="en-US" sz="2000" dirty="0" smtClean="0"/>
              <a:t>5:   </a:t>
            </a:r>
            <a:r>
              <a:rPr lang="en-US" sz="2000" dirty="0" err="1" smtClean="0"/>
              <a:t>invokevirtual</a:t>
            </a:r>
            <a:r>
              <a:rPr lang="en-US" sz="2000" dirty="0" smtClean="0"/>
              <a:t>   #4 //Method java/</a:t>
            </a:r>
            <a:r>
              <a:rPr lang="en-US" sz="2000" dirty="0" err="1" smtClean="0"/>
              <a:t>io</a:t>
            </a:r>
            <a:r>
              <a:rPr lang="en-US" sz="2000" dirty="0" smtClean="0"/>
              <a:t>/</a:t>
            </a:r>
            <a:r>
              <a:rPr lang="en-US" sz="2000" dirty="0" err="1" smtClean="0"/>
              <a:t>PrintStream.println</a:t>
            </a:r>
            <a:r>
              <a:rPr lang="en-US" sz="2000" dirty="0" smtClean="0"/>
              <a:t>:(</a:t>
            </a:r>
            <a:r>
              <a:rPr lang="en-US" sz="2000" dirty="0" err="1" smtClean="0"/>
              <a:t>Ljava</a:t>
            </a:r>
            <a:r>
              <a:rPr lang="en-US" sz="2000" dirty="0" smtClean="0"/>
              <a:t>/</a:t>
            </a:r>
            <a:r>
              <a:rPr lang="en-US" sz="2000" dirty="0" err="1" smtClean="0"/>
              <a:t>lang</a:t>
            </a:r>
            <a:r>
              <a:rPr lang="en-US" sz="2000" dirty="0" smtClean="0"/>
              <a:t>/String;)V</a:t>
            </a:r>
          </a:p>
          <a:p>
            <a:r>
              <a:rPr lang="en-US" sz="2000" dirty="0" smtClean="0"/>
              <a:t>   </a:t>
            </a:r>
            <a:r>
              <a:rPr lang="et-EE" sz="2000" dirty="0" smtClean="0"/>
              <a:t>      </a:t>
            </a:r>
            <a:r>
              <a:rPr lang="en-US" sz="2000" dirty="0" smtClean="0"/>
              <a:t>8:   return</a:t>
            </a:r>
          </a:p>
          <a:p>
            <a:r>
              <a:rPr lang="en-US" sz="2000" dirty="0" smtClean="0"/>
              <a:t>}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Baitkood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536" y="941363"/>
            <a:ext cx="8568952" cy="5616624"/>
          </a:xfrm>
        </p:spPr>
        <p:txBody>
          <a:bodyPr>
            <a:normAutofit/>
          </a:bodyPr>
          <a:lstStyle/>
          <a:p>
            <a:r>
              <a:rPr lang="et-EE" dirty="0" smtClean="0"/>
              <a:t>keel JVM (</a:t>
            </a:r>
            <a:r>
              <a:rPr lang="en-US" i="1" dirty="0" smtClean="0"/>
              <a:t>Java Virtual Machine</a:t>
            </a:r>
            <a:r>
              <a:rPr lang="et-EE" dirty="0" smtClean="0"/>
              <a:t>) jaoks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docs.oracle.com/javase/specs/jvms/se11/html/index.html</a:t>
            </a:r>
            <a:endParaRPr lang="et-EE" sz="2400" dirty="0" smtClean="0"/>
          </a:p>
          <a:p>
            <a:endParaRPr lang="et-EE" dirty="0" smtClean="0"/>
          </a:p>
          <a:p>
            <a:r>
              <a:rPr lang="et-EE" dirty="0" smtClean="0"/>
              <a:t>Võib jõuda erineval moel</a:t>
            </a:r>
          </a:p>
          <a:p>
            <a:pPr lvl="1"/>
            <a:r>
              <a:rPr lang="et-EE" dirty="0" err="1" smtClean="0"/>
              <a:t>javac</a:t>
            </a:r>
            <a:endParaRPr lang="et-EE" dirty="0" smtClean="0"/>
          </a:p>
          <a:p>
            <a:pPr lvl="1"/>
            <a:r>
              <a:rPr lang="et-EE" dirty="0" err="1" smtClean="0"/>
              <a:t>Jruby</a:t>
            </a:r>
            <a:r>
              <a:rPr lang="et-EE" dirty="0" smtClean="0"/>
              <a:t> (</a:t>
            </a:r>
            <a:r>
              <a:rPr lang="et-EE" dirty="0" err="1" smtClean="0"/>
              <a:t>Ruby</a:t>
            </a:r>
            <a:r>
              <a:rPr lang="et-EE" dirty="0" smtClean="0"/>
              <a:t>)</a:t>
            </a:r>
          </a:p>
          <a:p>
            <a:pPr lvl="1"/>
            <a:r>
              <a:rPr lang="et-EE" dirty="0" err="1" smtClean="0"/>
              <a:t>Jython</a:t>
            </a:r>
            <a:r>
              <a:rPr lang="et-EE" dirty="0" smtClean="0"/>
              <a:t> (</a:t>
            </a:r>
            <a:r>
              <a:rPr lang="et-EE" dirty="0" err="1" smtClean="0"/>
              <a:t>Python</a:t>
            </a:r>
            <a:r>
              <a:rPr lang="et-EE" dirty="0" smtClean="0"/>
              <a:t>)</a:t>
            </a:r>
          </a:p>
          <a:p>
            <a:pPr lvl="1"/>
            <a:r>
              <a:rPr lang="et-EE" dirty="0" err="1" smtClean="0"/>
              <a:t>Clojure</a:t>
            </a:r>
            <a:r>
              <a:rPr lang="et-EE" dirty="0" smtClean="0"/>
              <a:t> (spetsiaalselt JVM jaoks)</a:t>
            </a:r>
          </a:p>
          <a:p>
            <a:pPr lvl="1"/>
            <a:r>
              <a:rPr lang="et-EE" dirty="0" smtClean="0"/>
              <a:t>….</a:t>
            </a:r>
          </a:p>
          <a:p>
            <a:pPr lvl="1"/>
            <a:endParaRPr lang="et-EE" dirty="0" smtClean="0"/>
          </a:p>
          <a:p>
            <a:endParaRPr lang="et-EE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ealkiri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t-EE" dirty="0" smtClean="0"/>
              <a:t>Millest programm koosneb?</a:t>
            </a:r>
          </a:p>
        </p:txBody>
      </p:sp>
      <p:sp>
        <p:nvSpPr>
          <p:cNvPr id="11267" name="Sisu kohatäide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733256"/>
          </a:xfrm>
        </p:spPr>
        <p:txBody>
          <a:bodyPr/>
          <a:lstStyle/>
          <a:p>
            <a:pPr eaLnBrk="1" hangingPunct="1"/>
            <a:r>
              <a:rPr lang="et-EE" sz="2400" dirty="0" smtClean="0"/>
              <a:t>Kommentaarid</a:t>
            </a:r>
          </a:p>
          <a:p>
            <a:pPr eaLnBrk="1" hangingPunct="1"/>
            <a:r>
              <a:rPr lang="et-EE" sz="2400" dirty="0" smtClean="0"/>
              <a:t>Võtmesõnad</a:t>
            </a:r>
          </a:p>
          <a:p>
            <a:pPr lvl="1" eaLnBrk="1" hangingPunct="1"/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t-EE" sz="2400" dirty="0" smtClean="0"/>
              <a:t>, </a:t>
            </a: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class</a:t>
            </a:r>
            <a:r>
              <a:rPr lang="et-EE" sz="2400" dirty="0" smtClean="0"/>
              <a:t>, </a:t>
            </a: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et-EE" sz="2400" dirty="0" smtClean="0"/>
              <a:t>, </a:t>
            </a: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void</a:t>
            </a:r>
            <a:endParaRPr lang="et-EE" sz="2400" b="1" dirty="0" smtClean="0"/>
          </a:p>
          <a:p>
            <a:pPr eaLnBrk="1" hangingPunct="1"/>
            <a:r>
              <a:rPr lang="et-EE" sz="2400" dirty="0" smtClean="0"/>
              <a:t>Piiritlejad</a:t>
            </a:r>
          </a:p>
          <a:p>
            <a:pPr lvl="1" eaLnBrk="1" hangingPunct="1"/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t-EE" sz="2400" dirty="0" smtClean="0"/>
              <a:t>, </a:t>
            </a: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static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t-EE" sz="2400" dirty="0" smtClean="0"/>
              <a:t>Laused</a:t>
            </a:r>
          </a:p>
          <a:p>
            <a:pPr lvl="1" eaLnBrk="1" hangingPunct="1"/>
            <a:r>
              <a:rPr lang="et-EE" sz="2400" dirty="0" smtClean="0"/>
              <a:t>lõppevad üldiselt semikooloniga</a:t>
            </a:r>
          </a:p>
          <a:p>
            <a:pPr eaLnBrk="1" hangingPunct="1"/>
            <a:r>
              <a:rPr lang="et-EE" sz="2400" dirty="0" smtClean="0"/>
              <a:t>Plokid</a:t>
            </a:r>
          </a:p>
          <a:p>
            <a:pPr lvl="1" eaLnBrk="1" hangingPunct="1"/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{     }</a:t>
            </a:r>
          </a:p>
          <a:p>
            <a:pPr eaLnBrk="1" hangingPunct="1"/>
            <a:r>
              <a:rPr lang="et-EE" sz="2400" dirty="0" smtClean="0"/>
              <a:t>Klassid</a:t>
            </a:r>
          </a:p>
          <a:p>
            <a:pPr eaLnBrk="1" hangingPunct="1"/>
            <a:r>
              <a:rPr lang="et-EE" sz="2400" dirty="0" smtClean="0"/>
              <a:t>Meetodid</a:t>
            </a:r>
          </a:p>
          <a:p>
            <a:pPr lvl="1" eaLnBrk="1" hangingPunct="1"/>
            <a:r>
              <a:rPr lang="et-EE" sz="2400" dirty="0" smtClean="0"/>
              <a:t>Peameetod </a:t>
            </a: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main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t-EE" dirty="0" smtClean="0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28419"/>
            <a:ext cx="8229600" cy="880301"/>
          </a:xfrm>
        </p:spPr>
        <p:txBody>
          <a:bodyPr/>
          <a:lstStyle/>
          <a:p>
            <a:r>
              <a:rPr lang="et-EE" dirty="0" smtClean="0"/>
              <a:t>Võtmesõnad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8127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assert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break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byte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case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catch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class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continue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default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do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else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enum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>
                <a:latin typeface="Courier New" pitchFamily="49" charset="0"/>
                <a:cs typeface="Courier New" pitchFamily="49" charset="0"/>
              </a:rPr>
              <a:t>exports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>
                <a:latin typeface="Courier New" pitchFamily="49" charset="0"/>
                <a:cs typeface="Courier New" pitchFamily="49" charset="0"/>
              </a:rPr>
              <a:t>extends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final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finally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goto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implements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instanceof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module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native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new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package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private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protected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requires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short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strictfp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super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switch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synchronized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this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throw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throws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transient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volatile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while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t-EE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cs typeface="Courier New" pitchFamily="49" charset="0"/>
              </a:rPr>
              <a:t>Tunduvad võtmesõnadena, aga on </a:t>
            </a:r>
            <a:r>
              <a:rPr lang="et-EE" dirty="0" err="1" smtClean="0">
                <a:cs typeface="Courier New" pitchFamily="49" charset="0"/>
              </a:rPr>
              <a:t>literaalid</a:t>
            </a:r>
            <a:r>
              <a:rPr lang="et-EE" dirty="0" smtClean="0">
                <a:cs typeface="Courier New" pitchFamily="49" charset="0"/>
              </a:rPr>
              <a:t> </a:t>
            </a:r>
          </a:p>
          <a:p>
            <a:pPr lvl="1">
              <a:buNone/>
            </a:pPr>
            <a:r>
              <a:rPr lang="et-EE" sz="3200" b="1" dirty="0" err="1" smtClean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t-EE" sz="3200" b="1" dirty="0" smtClean="0">
                <a:latin typeface="Courier New" pitchFamily="49" charset="0"/>
                <a:cs typeface="Courier New" pitchFamily="49" charset="0"/>
              </a:rPr>
              <a:t> null </a:t>
            </a:r>
            <a:r>
              <a:rPr lang="et-EE" sz="3200" b="1" dirty="0" err="1" smtClean="0">
                <a:latin typeface="Courier New" pitchFamily="49" charset="0"/>
                <a:cs typeface="Courier New" pitchFamily="49" charset="0"/>
              </a:rPr>
              <a:t>true</a:t>
            </a:r>
            <a:endParaRPr lang="et-EE" sz="32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t-EE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et-E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4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Muutujad ja tüübid</a:t>
            </a:r>
          </a:p>
        </p:txBody>
      </p:sp>
      <p:sp>
        <p:nvSpPr>
          <p:cNvPr id="12291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t-EE" dirty="0" smtClean="0"/>
              <a:t>Igal Java muutujal on </a:t>
            </a:r>
          </a:p>
          <a:p>
            <a:pPr lvl="1" eaLnBrk="1" hangingPunct="1"/>
            <a:r>
              <a:rPr lang="et-EE" dirty="0" smtClean="0"/>
              <a:t>tüüp </a:t>
            </a:r>
          </a:p>
          <a:p>
            <a:pPr lvl="2" eaLnBrk="1" hangingPunct="1"/>
            <a:r>
              <a:rPr lang="et-EE" dirty="0" smtClean="0"/>
              <a:t>algtüüp või viittüüp</a:t>
            </a:r>
          </a:p>
          <a:p>
            <a:pPr lvl="1" eaLnBrk="1" hangingPunct="1"/>
            <a:r>
              <a:rPr lang="et-EE" dirty="0" smtClean="0"/>
              <a:t>nimi</a:t>
            </a:r>
          </a:p>
          <a:p>
            <a:pPr lvl="1" eaLnBrk="1" hangingPunct="1"/>
            <a:r>
              <a:rPr lang="et-EE" dirty="0" smtClean="0"/>
              <a:t>väärtus</a:t>
            </a:r>
            <a:br>
              <a:rPr lang="et-EE" dirty="0" smtClean="0"/>
            </a:br>
            <a:endParaRPr lang="et-EE" dirty="0" smtClean="0"/>
          </a:p>
          <a:p>
            <a:pPr marL="0" indent="0" eaLnBrk="1" hangingPunct="1">
              <a:buNone/>
            </a:pP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x = 17;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Algtüüp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551723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t-EE" sz="2800" dirty="0" smtClean="0"/>
              <a:t>Täisarvud</a:t>
            </a:r>
          </a:p>
          <a:p>
            <a:pPr lvl="1" eaLnBrk="1" hangingPunct="1"/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byte</a:t>
            </a:r>
            <a:endParaRPr lang="et-EE" sz="2400" b="1" dirty="0" smtClean="0">
              <a:cs typeface="Courier New" pitchFamily="49" charset="0"/>
            </a:endParaRPr>
          </a:p>
          <a:p>
            <a:pPr lvl="1" eaLnBrk="1" hangingPunct="1"/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short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long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t-EE" sz="2800" dirty="0" smtClean="0"/>
              <a:t>Ujukomaarvud</a:t>
            </a:r>
          </a:p>
          <a:p>
            <a:pPr lvl="1" eaLnBrk="1" hangingPunct="1"/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float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double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t-EE" sz="2800" dirty="0" smtClean="0"/>
              <a:t>Tõeväärtused</a:t>
            </a:r>
          </a:p>
          <a:p>
            <a:pPr lvl="1" eaLnBrk="1" hangingPunct="1"/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t-EE" sz="2800" dirty="0" smtClean="0">
                <a:cs typeface="Courier New" pitchFamily="49" charset="0"/>
              </a:rPr>
              <a:t>Sümbolid</a:t>
            </a:r>
          </a:p>
          <a:p>
            <a:pPr lvl="1" eaLnBrk="1" hangingPunct="1"/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char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sz="24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Täisarvud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39552" y="836712"/>
            <a:ext cx="8424936" cy="60212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t-EE" sz="2800" dirty="0" smtClean="0">
                <a:cs typeface="Courier New" pitchFamily="49" charset="0"/>
              </a:rPr>
              <a:t>Teine täiendväärtus (</a:t>
            </a:r>
            <a:r>
              <a:rPr lang="et-EE" sz="2800" dirty="0" err="1" smtClean="0">
                <a:cs typeface="Courier New" pitchFamily="49" charset="0"/>
              </a:rPr>
              <a:t>two's</a:t>
            </a:r>
            <a:r>
              <a:rPr lang="et-EE" sz="2800" dirty="0" smtClean="0">
                <a:cs typeface="Courier New" pitchFamily="49" charset="0"/>
              </a:rPr>
              <a:t> </a:t>
            </a:r>
            <a:r>
              <a:rPr lang="et-EE" sz="2800" dirty="0" err="1" smtClean="0">
                <a:cs typeface="Courier New" pitchFamily="49" charset="0"/>
              </a:rPr>
              <a:t>complement</a:t>
            </a:r>
            <a:r>
              <a:rPr lang="et-EE" sz="2800" dirty="0" smtClean="0">
                <a:cs typeface="Courier New" pitchFamily="49" charset="0"/>
              </a:rPr>
              <a:t>)</a:t>
            </a:r>
            <a:endParaRPr lang="et-EE" sz="2800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byte</a:t>
            </a:r>
            <a:r>
              <a:rPr lang="et-EE" sz="2400" dirty="0" smtClean="0">
                <a:cs typeface="Courier New" pitchFamily="49" charset="0"/>
              </a:rPr>
              <a:t> </a:t>
            </a:r>
          </a:p>
          <a:p>
            <a:pPr lvl="2" eaLnBrk="1" hangingPunct="1"/>
            <a:r>
              <a:rPr lang="et-EE" sz="2000" dirty="0" smtClean="0">
                <a:cs typeface="Courier New" pitchFamily="49" charset="0"/>
              </a:rPr>
              <a:t>8-bitiline </a:t>
            </a:r>
          </a:p>
          <a:p>
            <a:pPr lvl="2" eaLnBrk="1" hangingPunct="1"/>
            <a:r>
              <a:rPr lang="en-US" sz="2000" dirty="0" smtClean="0"/>
              <a:t>-128 </a:t>
            </a:r>
            <a:r>
              <a:rPr lang="et-EE" sz="2000" dirty="0" smtClean="0"/>
              <a:t>kuni</a:t>
            </a:r>
            <a:r>
              <a:rPr lang="en-US" sz="2000" dirty="0" smtClean="0"/>
              <a:t> 127</a:t>
            </a:r>
            <a:endParaRPr lang="et-EE" sz="2000" dirty="0" smtClean="0">
              <a:cs typeface="Courier New" pitchFamily="49" charset="0"/>
            </a:endParaRPr>
          </a:p>
          <a:p>
            <a:pPr lvl="1" eaLnBrk="1" hangingPunct="1"/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short</a:t>
            </a:r>
            <a:r>
              <a:rPr lang="et-EE" sz="2400" dirty="0" smtClean="0">
                <a:cs typeface="Courier New" pitchFamily="49" charset="0"/>
              </a:rPr>
              <a:t> </a:t>
            </a:r>
          </a:p>
          <a:p>
            <a:pPr lvl="2" eaLnBrk="1" hangingPunct="1"/>
            <a:r>
              <a:rPr lang="et-EE" sz="2000" dirty="0" smtClean="0">
                <a:cs typeface="Courier New" pitchFamily="49" charset="0"/>
              </a:rPr>
              <a:t>16-bitiline </a:t>
            </a:r>
          </a:p>
          <a:p>
            <a:pPr lvl="2" eaLnBrk="1" hangingPunct="1"/>
            <a:r>
              <a:rPr lang="en-US" sz="2000" dirty="0" smtClean="0"/>
              <a:t>-32</a:t>
            </a:r>
            <a:r>
              <a:rPr lang="et-EE" sz="2000" dirty="0" smtClean="0"/>
              <a:t> </a:t>
            </a:r>
            <a:r>
              <a:rPr lang="en-US" sz="2000" dirty="0" smtClean="0"/>
              <a:t>768 </a:t>
            </a:r>
            <a:r>
              <a:rPr lang="et-EE" sz="2000" dirty="0" smtClean="0"/>
              <a:t>kuni </a:t>
            </a:r>
            <a:r>
              <a:rPr lang="en-US" sz="2000" dirty="0" smtClean="0"/>
              <a:t>32</a:t>
            </a:r>
            <a:r>
              <a:rPr lang="et-EE" sz="2000" dirty="0" smtClean="0"/>
              <a:t> </a:t>
            </a:r>
            <a:r>
              <a:rPr lang="en-US" sz="2000" dirty="0" smtClean="0"/>
              <a:t>767 </a:t>
            </a:r>
            <a:endParaRPr lang="et-EE" sz="2000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t-EE" sz="2400" b="1" dirty="0" smtClean="0">
              <a:cs typeface="Courier New" pitchFamily="49" charset="0"/>
            </a:endParaRPr>
          </a:p>
          <a:p>
            <a:pPr lvl="2" eaLnBrk="1" hangingPunct="1"/>
            <a:r>
              <a:rPr lang="et-EE" sz="2000" dirty="0" smtClean="0">
                <a:cs typeface="Courier New" pitchFamily="49" charset="0"/>
              </a:rPr>
              <a:t>32-bitiline</a:t>
            </a:r>
          </a:p>
          <a:p>
            <a:pPr lvl="2" eaLnBrk="1" hangingPunct="1"/>
            <a:r>
              <a:rPr lang="et-EE" sz="2000" dirty="0" smtClean="0">
                <a:cs typeface="Courier New" pitchFamily="49" charset="0"/>
              </a:rPr>
              <a:t> </a:t>
            </a:r>
            <a:r>
              <a:rPr lang="en-US" sz="2000" dirty="0" smtClean="0"/>
              <a:t>-2</a:t>
            </a:r>
            <a:r>
              <a:rPr lang="et-EE" sz="2000" dirty="0" smtClean="0"/>
              <a:t> </a:t>
            </a:r>
            <a:r>
              <a:rPr lang="en-US" sz="2000" dirty="0" smtClean="0"/>
              <a:t>147</a:t>
            </a:r>
            <a:r>
              <a:rPr lang="et-EE" sz="2000" dirty="0" smtClean="0"/>
              <a:t> </a:t>
            </a:r>
            <a:r>
              <a:rPr lang="en-US" sz="2000" dirty="0" smtClean="0"/>
              <a:t>483</a:t>
            </a:r>
            <a:r>
              <a:rPr lang="et-EE" sz="2000" dirty="0" smtClean="0"/>
              <a:t> </a:t>
            </a:r>
            <a:r>
              <a:rPr lang="en-US" sz="2000" dirty="0" smtClean="0"/>
              <a:t>648</a:t>
            </a:r>
            <a:r>
              <a:rPr lang="et-EE" sz="2000" dirty="0" smtClean="0"/>
              <a:t> kuni </a:t>
            </a:r>
            <a:r>
              <a:rPr lang="en-US" sz="2000" dirty="0" smtClean="0"/>
              <a:t>2</a:t>
            </a:r>
            <a:r>
              <a:rPr lang="et-EE" sz="2000" dirty="0" smtClean="0"/>
              <a:t> </a:t>
            </a:r>
            <a:r>
              <a:rPr lang="en-US" sz="2000" dirty="0" smtClean="0"/>
              <a:t>147</a:t>
            </a:r>
            <a:r>
              <a:rPr lang="et-EE" sz="2000" dirty="0" smtClean="0"/>
              <a:t> </a:t>
            </a:r>
            <a:r>
              <a:rPr lang="en-US" sz="2000" dirty="0" smtClean="0"/>
              <a:t>483</a:t>
            </a:r>
            <a:r>
              <a:rPr lang="et-EE" sz="2000" dirty="0" smtClean="0"/>
              <a:t> </a:t>
            </a:r>
            <a:r>
              <a:rPr lang="en-US" sz="2000" dirty="0" smtClean="0"/>
              <a:t>647 </a:t>
            </a:r>
            <a:endParaRPr lang="et-EE" sz="2000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et-EE" sz="2400" dirty="0" smtClean="0">
                <a:cs typeface="Courier New" pitchFamily="49" charset="0"/>
              </a:rPr>
              <a:t> </a:t>
            </a:r>
          </a:p>
          <a:p>
            <a:pPr lvl="2" eaLnBrk="1" hangingPunct="1"/>
            <a:r>
              <a:rPr lang="et-EE" sz="2000" dirty="0" smtClean="0">
                <a:cs typeface="Courier New" pitchFamily="49" charset="0"/>
              </a:rPr>
              <a:t>64-bitiline</a:t>
            </a:r>
          </a:p>
          <a:p>
            <a:pPr lvl="2" eaLnBrk="1" hangingPunct="1"/>
            <a:r>
              <a:rPr lang="en-US" sz="2000" dirty="0" smtClean="0"/>
              <a:t>-9</a:t>
            </a:r>
            <a:r>
              <a:rPr lang="et-EE" sz="2000" dirty="0" smtClean="0"/>
              <a:t> </a:t>
            </a:r>
            <a:r>
              <a:rPr lang="en-US" sz="2000" dirty="0" smtClean="0"/>
              <a:t>223</a:t>
            </a:r>
            <a:r>
              <a:rPr lang="et-EE" sz="2000" dirty="0" smtClean="0"/>
              <a:t> </a:t>
            </a:r>
            <a:r>
              <a:rPr lang="en-US" sz="2000" dirty="0" smtClean="0"/>
              <a:t>372</a:t>
            </a:r>
            <a:r>
              <a:rPr lang="et-EE" sz="2000" dirty="0" smtClean="0"/>
              <a:t> </a:t>
            </a:r>
            <a:r>
              <a:rPr lang="en-US" sz="2000" dirty="0" smtClean="0"/>
              <a:t>036</a:t>
            </a:r>
            <a:r>
              <a:rPr lang="et-EE" sz="2000" dirty="0" smtClean="0"/>
              <a:t> </a:t>
            </a:r>
            <a:r>
              <a:rPr lang="en-US" sz="2000" dirty="0" smtClean="0"/>
              <a:t>854</a:t>
            </a:r>
            <a:r>
              <a:rPr lang="et-EE" sz="2000" dirty="0" smtClean="0"/>
              <a:t> </a:t>
            </a:r>
            <a:r>
              <a:rPr lang="en-US" sz="2000" dirty="0" smtClean="0"/>
              <a:t>775</a:t>
            </a:r>
            <a:r>
              <a:rPr lang="et-EE" sz="2000" dirty="0" smtClean="0"/>
              <a:t> </a:t>
            </a:r>
            <a:r>
              <a:rPr lang="en-US" sz="2000" dirty="0" smtClean="0"/>
              <a:t>808 </a:t>
            </a:r>
            <a:r>
              <a:rPr lang="et-EE" sz="2000" dirty="0" smtClean="0"/>
              <a:t>kuni </a:t>
            </a:r>
            <a:r>
              <a:rPr lang="en-US" sz="2000" dirty="0" smtClean="0"/>
              <a:t>9</a:t>
            </a:r>
            <a:r>
              <a:rPr lang="et-EE" sz="2000" dirty="0" smtClean="0"/>
              <a:t> </a:t>
            </a:r>
            <a:r>
              <a:rPr lang="en-US" sz="2000" dirty="0" smtClean="0"/>
              <a:t>223</a:t>
            </a:r>
            <a:r>
              <a:rPr lang="et-EE" sz="2000" dirty="0" smtClean="0"/>
              <a:t> </a:t>
            </a:r>
            <a:r>
              <a:rPr lang="en-US" sz="2000" dirty="0" smtClean="0"/>
              <a:t>372</a:t>
            </a:r>
            <a:r>
              <a:rPr lang="et-EE" sz="2000" dirty="0" smtClean="0"/>
              <a:t> </a:t>
            </a:r>
            <a:r>
              <a:rPr lang="en-US" sz="2000" dirty="0" smtClean="0"/>
              <a:t>036</a:t>
            </a:r>
            <a:r>
              <a:rPr lang="et-EE" sz="2000" dirty="0" smtClean="0"/>
              <a:t> </a:t>
            </a:r>
            <a:r>
              <a:rPr lang="en-US" sz="2000" dirty="0" smtClean="0"/>
              <a:t>854</a:t>
            </a:r>
            <a:r>
              <a:rPr lang="et-EE" sz="2000" dirty="0" smtClean="0"/>
              <a:t> </a:t>
            </a:r>
            <a:r>
              <a:rPr lang="en-US" sz="2000" dirty="0" smtClean="0"/>
              <a:t>775</a:t>
            </a:r>
            <a:r>
              <a:rPr lang="et-EE" sz="2000" dirty="0" smtClean="0"/>
              <a:t> </a:t>
            </a:r>
            <a:r>
              <a:rPr lang="en-US" sz="2000" dirty="0" smtClean="0"/>
              <a:t>807</a:t>
            </a:r>
            <a:endParaRPr lang="et-EE" sz="2000" dirty="0" smtClean="0"/>
          </a:p>
          <a:p>
            <a:pPr lvl="3"/>
            <a:r>
              <a:rPr lang="et-EE" sz="1600" dirty="0" smtClean="0"/>
              <a:t>üheksa </a:t>
            </a:r>
            <a:r>
              <a:rPr lang="et-EE" sz="1600" dirty="0" err="1" smtClean="0"/>
              <a:t>kvintiljonit</a:t>
            </a:r>
            <a:r>
              <a:rPr lang="et-EE" sz="1600" dirty="0" smtClean="0"/>
              <a:t> kakssada kakskümmend kolm </a:t>
            </a:r>
            <a:r>
              <a:rPr lang="et-EE" sz="1600" dirty="0" err="1" smtClean="0"/>
              <a:t>kvadriljonit</a:t>
            </a:r>
            <a:r>
              <a:rPr lang="et-EE" sz="1600" dirty="0" smtClean="0"/>
              <a:t> kolmsada seitsekümmend kaks triljonit kolmkümmend kuus miljardit kaheksasada viiskümmend neli miljonit seitsesada seitsekümmend viis tuhat kaheksasada seitse</a:t>
            </a:r>
            <a:br>
              <a:rPr lang="et-EE" sz="1600" dirty="0" smtClean="0"/>
            </a:br>
            <a:endParaRPr lang="et-EE" sz="1600" dirty="0" smtClean="0"/>
          </a:p>
          <a:p>
            <a:pPr eaLnBrk="1" hangingPunct="1"/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x;</a:t>
            </a: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189274"/>
            <a:ext cx="8229600" cy="142617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Mille toob järgmine programmi lõik ekraanile?  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4476671" y="2754965"/>
            <a:ext cx="4139952" cy="40633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246110" y="1826821"/>
            <a:ext cx="5328592" cy="95410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1000000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	</a:t>
            </a:r>
            <a:br>
              <a:rPr lang="en-US" sz="2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n*n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61871" y="3140968"/>
            <a:ext cx="4114800" cy="3013795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1000000000000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-727379968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  <a:endParaRPr lang="en-US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69771" y="3861048"/>
            <a:ext cx="292100" cy="2921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8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Ujukomaarvud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754</a:t>
            </a:r>
            <a:endParaRPr lang="et-EE" dirty="0" smtClean="0"/>
          </a:p>
          <a:p>
            <a:pPr lvl="1" eaLnBrk="1" hangingPunct="1"/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float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2" eaLnBrk="1" hangingPunct="1"/>
            <a:r>
              <a:rPr lang="et-EE" dirty="0" smtClean="0">
                <a:cs typeface="Courier New" pitchFamily="49" charset="0"/>
              </a:rPr>
              <a:t>32-bitiline</a:t>
            </a:r>
          </a:p>
          <a:p>
            <a:pPr lvl="1" eaLnBrk="1" hangingPunct="1"/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double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2" eaLnBrk="1" hangingPunct="1"/>
            <a:r>
              <a:rPr lang="et-EE" dirty="0" smtClean="0">
                <a:cs typeface="Courier New" pitchFamily="49" charset="0"/>
              </a:rPr>
              <a:t>64-bitiline</a:t>
            </a:r>
          </a:p>
          <a:p>
            <a:pPr lvl="2" eaLnBrk="1" hangingPunct="1"/>
            <a:endParaRPr lang="et-EE" dirty="0" smtClean="0">
              <a:cs typeface="Courier New" pitchFamily="49" charset="0"/>
            </a:endParaRPr>
          </a:p>
          <a:p>
            <a:pPr eaLnBrk="1" hangingPunct="1"/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raadius = 7.8;</a:t>
            </a:r>
          </a:p>
          <a:p>
            <a:pPr lvl="1" eaLnBrk="1" hangingPunct="1">
              <a:buNone/>
            </a:pP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Milleks OOP?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>
            <a:normAutofit/>
          </a:bodyPr>
          <a:lstStyle/>
          <a:p>
            <a:r>
              <a:rPr lang="et-EE" dirty="0" smtClean="0"/>
              <a:t>Silmaring, maailmavaade</a:t>
            </a:r>
          </a:p>
          <a:p>
            <a:pPr lvl="1"/>
            <a:r>
              <a:rPr lang="et-EE" dirty="0" smtClean="0"/>
              <a:t>objektid, subjektid</a:t>
            </a:r>
          </a:p>
          <a:p>
            <a:r>
              <a:rPr lang="et-EE" dirty="0" smtClean="0"/>
              <a:t>Õppimine</a:t>
            </a:r>
          </a:p>
          <a:p>
            <a:pPr lvl="1"/>
            <a:r>
              <a:rPr lang="et-EE" dirty="0" smtClean="0"/>
              <a:t>jätk esimese semestri programmeerimisele</a:t>
            </a:r>
          </a:p>
          <a:p>
            <a:pPr lvl="2"/>
            <a:r>
              <a:rPr lang="et-EE" dirty="0" smtClean="0"/>
              <a:t>Programmeerimine</a:t>
            </a:r>
          </a:p>
          <a:p>
            <a:pPr lvl="2"/>
            <a:r>
              <a:rPr lang="et-EE" dirty="0" smtClean="0"/>
              <a:t>Programmeerimise alused, Programmeerimise alused II</a:t>
            </a:r>
          </a:p>
          <a:p>
            <a:endParaRPr lang="et-EE" dirty="0" smtClean="0"/>
          </a:p>
          <a:p>
            <a:pPr lvl="2"/>
            <a:endParaRPr lang="et-EE" dirty="0" smtClean="0"/>
          </a:p>
          <a:p>
            <a:pPr lvl="2">
              <a:buNone/>
            </a:pPr>
            <a:endParaRPr lang="et-EE" dirty="0" smtClean="0"/>
          </a:p>
          <a:p>
            <a:pPr lvl="1"/>
            <a:endParaRPr lang="et-EE" dirty="0" smtClean="0"/>
          </a:p>
          <a:p>
            <a:pPr lvl="1">
              <a:buNone/>
            </a:pPr>
            <a:endParaRPr lang="et-EE" dirty="0" smtClean="0"/>
          </a:p>
          <a:p>
            <a:endParaRPr lang="et-EE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Tõeväärtus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true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false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tv =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b="1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Sümbolid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t-EE" sz="2800" b="1" dirty="0" err="1" smtClean="0">
                <a:latin typeface="Courier New" pitchFamily="49" charset="0"/>
                <a:cs typeface="Courier New" pitchFamily="49" charset="0"/>
              </a:rPr>
              <a:t>char</a:t>
            </a:r>
            <a:endParaRPr lang="et-EE" sz="28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16-bit</a:t>
            </a:r>
            <a:r>
              <a:rPr lang="et-EE" dirty="0" err="1" smtClean="0"/>
              <a:t>iline</a:t>
            </a:r>
            <a:r>
              <a:rPr lang="en-US" dirty="0" smtClean="0"/>
              <a:t> </a:t>
            </a:r>
            <a:r>
              <a:rPr lang="en-US" i="1" dirty="0" smtClean="0"/>
              <a:t>Unicode</a:t>
            </a:r>
            <a:r>
              <a:rPr lang="et-EE" dirty="0" smtClean="0"/>
              <a:t>-sümbol</a:t>
            </a:r>
          </a:p>
          <a:p>
            <a:pPr lvl="1"/>
            <a:r>
              <a:rPr lang="en-US" dirty="0" smtClean="0"/>
              <a:t>'\u0000' (0) </a:t>
            </a:r>
            <a:r>
              <a:rPr lang="et-EE" dirty="0" smtClean="0"/>
              <a:t>kuni </a:t>
            </a:r>
            <a:r>
              <a:rPr lang="en-US" dirty="0" smtClean="0"/>
              <a:t>'\</a:t>
            </a:r>
            <a:r>
              <a:rPr lang="en-US" dirty="0" err="1" smtClean="0"/>
              <a:t>uffff</a:t>
            </a:r>
            <a:r>
              <a:rPr lang="en-US" dirty="0" smtClean="0"/>
              <a:t>' (65535)</a:t>
            </a:r>
            <a:endParaRPr lang="et-EE" dirty="0" smtClean="0"/>
          </a:p>
          <a:p>
            <a:pPr lvl="1">
              <a:buNone/>
            </a:pP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sz="2800" b="1" dirty="0" err="1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 ch1 = 'a';</a:t>
            </a:r>
          </a:p>
          <a:p>
            <a:r>
              <a:rPr lang="et-EE" sz="2800" b="1" dirty="0" err="1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 ch2 = 65;</a:t>
            </a:r>
          </a:p>
          <a:p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System.out.print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("ch1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ja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ch2: ");</a:t>
            </a:r>
          </a:p>
          <a:p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(ch1 + " " + ch2);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dirty="0" smtClean="0"/>
              <a:t>Nimi</a:t>
            </a:r>
          </a:p>
        </p:txBody>
      </p:sp>
      <p:sp>
        <p:nvSpPr>
          <p:cNvPr id="13315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dirty="0" smtClean="0"/>
              <a:t>on tõstutundlik </a:t>
            </a:r>
          </a:p>
          <a:p>
            <a:pPr eaLnBrk="1" hangingPunct="1"/>
            <a:r>
              <a:rPr lang="et-EE" dirty="0" smtClean="0"/>
              <a:t>võib sisaldada tähti, numbreid,  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et-EE" dirty="0" smtClean="0"/>
              <a:t> , 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t-EE" dirty="0" smtClean="0"/>
              <a:t> </a:t>
            </a:r>
          </a:p>
          <a:p>
            <a:r>
              <a:rPr lang="et-EE" dirty="0" smtClean="0"/>
              <a:t>ei tohi alata numbriga </a:t>
            </a:r>
          </a:p>
          <a:p>
            <a:pPr eaLnBrk="1" hangingPunct="1"/>
            <a:r>
              <a:rPr lang="et-EE" dirty="0" smtClean="0"/>
              <a:t>ei tohi olla Java võtmesõna </a:t>
            </a:r>
          </a:p>
          <a:p>
            <a:pPr eaLnBrk="1" hangingPunct="1"/>
            <a:r>
              <a:rPr lang="et-EE" dirty="0" smtClean="0"/>
              <a:t>ei tohi olla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t-EE" b="1" dirty="0" smtClean="0"/>
              <a:t>,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t-EE" b="1" dirty="0" smtClean="0"/>
              <a:t>, 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t-EE" b="1" dirty="0" smtClean="0"/>
              <a:t> 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33806" y="79449"/>
            <a:ext cx="8229600" cy="1143000"/>
          </a:xfrm>
        </p:spPr>
        <p:txBody>
          <a:bodyPr/>
          <a:lstStyle/>
          <a:p>
            <a:r>
              <a:rPr lang="et-EE" dirty="0" smtClean="0"/>
              <a:t>Kirjeldamine, väärtustamine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33806" y="1210320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char a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'e';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double r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adius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0" indent="0"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x, y, z, k; </a:t>
            </a:r>
          </a:p>
          <a:p>
            <a:pPr marL="0" indent="0"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ra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dius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3.4;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 = y = z = 1;</a:t>
            </a:r>
          </a:p>
          <a:p>
            <a:pPr marL="0" indent="0"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1, j = 2;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k = 1 + 5;</a:t>
            </a:r>
          </a:p>
          <a:p>
            <a:pPr marL="0" indent="0">
              <a:buNone/>
            </a:pPr>
            <a:r>
              <a:rPr lang="et-EE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= y + z;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long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kood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48007140350L;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Ühiksuurendamine, ühikvähendamine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853136"/>
          </a:xfrm>
        </p:spPr>
        <p:txBody>
          <a:bodyPr/>
          <a:lstStyle/>
          <a:p>
            <a:endParaRPr lang="et-EE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6616"/>
              </p:ext>
            </p:extLst>
          </p:nvPr>
        </p:nvGraphicFramePr>
        <p:xfrm>
          <a:off x="395536" y="1516758"/>
          <a:ext cx="8352928" cy="48596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41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400" b="1" dirty="0" smtClean="0">
                          <a:latin typeface="Courier New" pitchFamily="49" charset="0"/>
                          <a:cs typeface="Courier New" pitchFamily="49" charset="0"/>
                        </a:rPr>
                        <a:t>++muutuja </a:t>
                      </a:r>
                      <a:endParaRPr lang="en-US" sz="24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400" dirty="0" smtClean="0"/>
                        <a:t>Muutujat  suurendatakse ühe võrra ja seejärel arvutatakse avaldise väärtus kasutades muutuja uut väärtust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5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400" b="1" dirty="0" smtClean="0">
                          <a:latin typeface="Courier New" pitchFamily="49" charset="0"/>
                          <a:cs typeface="Courier New" pitchFamily="49" charset="0"/>
                        </a:rPr>
                        <a:t>muutuja++</a:t>
                      </a:r>
                    </a:p>
                    <a:p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400" dirty="0" smtClean="0"/>
                        <a:t>Avaldise väärtus arvutatakse kasutades muutuja</a:t>
                      </a:r>
                      <a:r>
                        <a:rPr lang="et-EE" sz="2400" baseline="0" dirty="0" smtClean="0"/>
                        <a:t> </a:t>
                      </a:r>
                      <a:r>
                        <a:rPr lang="et-EE" sz="2400" dirty="0" smtClean="0"/>
                        <a:t>vana väärtust ja seejärel suurendatakse muutujat ühe võrra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1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400" b="1" dirty="0" smtClean="0">
                          <a:latin typeface="Courier New" pitchFamily="49" charset="0"/>
                          <a:cs typeface="Courier New" pitchFamily="49" charset="0"/>
                        </a:rPr>
                        <a:t>--muutuja</a:t>
                      </a:r>
                    </a:p>
                    <a:p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400" dirty="0" smtClean="0"/>
                        <a:t>Muutujat</a:t>
                      </a:r>
                      <a:r>
                        <a:rPr lang="et-EE" sz="2400" baseline="0" dirty="0" smtClean="0"/>
                        <a:t> vähendatakse</a:t>
                      </a:r>
                      <a:r>
                        <a:rPr lang="et-EE" sz="2400" dirty="0" smtClean="0"/>
                        <a:t> ühe võrra ja seejärel arvutatakse avaldise väärtus kasutades muutuja uut väärtust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5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400" b="1" dirty="0" err="1" smtClean="0">
                          <a:latin typeface="Courier New" pitchFamily="49" charset="0"/>
                          <a:cs typeface="Courier New" pitchFamily="49" charset="0"/>
                        </a:rPr>
                        <a:t>muutuja--</a:t>
                      </a:r>
                      <a:endParaRPr lang="et-EE" sz="24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400" dirty="0" smtClean="0"/>
                        <a:t>Avaldise väärtus arvutatakse kasutades muutuja</a:t>
                      </a:r>
                      <a:r>
                        <a:rPr lang="et-EE" sz="2400" baseline="0" dirty="0" smtClean="0"/>
                        <a:t> </a:t>
                      </a:r>
                      <a:r>
                        <a:rPr lang="et-EE" sz="2400" dirty="0" smtClean="0"/>
                        <a:t>vana väärtust ja seejärel vähendatakse muutujat ühe võrra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2617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Mille toob järgmine programmi lõik ekraanile?  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4499992" y="2963781"/>
            <a:ext cx="3995936" cy="375850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251520" y="1700808"/>
            <a:ext cx="5328592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= 5;</a:t>
            </a:r>
            <a:br>
              <a:rPr lang="en-US" sz="2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uus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= 5 *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++;	</a:t>
            </a:r>
            <a:br>
              <a:rPr lang="en-US" sz="2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uus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85192" y="3492784"/>
            <a:ext cx="4114800" cy="3013795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  <a:endParaRPr lang="en-US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121978" y="3645024"/>
            <a:ext cx="292100" cy="2921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7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2617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Mille toob järgmine programmi lõik ekraanile?  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4283968" y="3035685"/>
            <a:ext cx="4148460" cy="37086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251520" y="1700808"/>
            <a:ext cx="5328592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= 5;</a:t>
            </a:r>
            <a:br>
              <a:rPr lang="en-US" sz="2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uus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= 5 * </a:t>
            </a:r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++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	</a:t>
            </a:r>
            <a:br>
              <a:rPr lang="en-US" sz="2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uus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4820" y="3553075"/>
            <a:ext cx="4114800" cy="3013795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  <a:endParaRPr lang="en-US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215657" y="4806186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7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2617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Mille toob järgmine programmi lõik ekraanile?  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4658990" y="3085803"/>
            <a:ext cx="3788420" cy="37086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251520" y="1700808"/>
            <a:ext cx="5328592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= 5;</a:t>
            </a:r>
            <a:br>
              <a:rPr lang="en-US" sz="2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uus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= (5 *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)++;	</a:t>
            </a:r>
            <a:br>
              <a:rPr lang="en-US" sz="2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uus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3700" y="3573016"/>
            <a:ext cx="4114800" cy="3013795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  <a:endParaRPr lang="en-US" dirty="0"/>
          </a:p>
        </p:txBody>
      </p:sp>
      <p:sp>
        <p:nvSpPr>
          <p:cNvPr id="9" name="CAI1"/>
          <p:cNvSpPr/>
          <p:nvPr>
            <p:custDataLst>
              <p:tags r:id="rId4"/>
            </p:custDataLst>
          </p:nvPr>
        </p:nvSpPr>
        <p:spPr>
          <a:xfrm rot="10800000">
            <a:off x="61020" y="5445224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7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77503"/>
            <a:ext cx="8229600" cy="1143000"/>
          </a:xfrm>
        </p:spPr>
        <p:txBody>
          <a:bodyPr>
            <a:noAutofit/>
          </a:bodyPr>
          <a:lstStyle/>
          <a:p>
            <a:r>
              <a:rPr lang="et-EE" sz="3200" dirty="0" smtClean="0"/>
              <a:t>Mis ilmub ekraanile?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940152" y="4082339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827584" y="1220503"/>
            <a:ext cx="6772047" cy="18158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 = 0;</a:t>
            </a:r>
          </a:p>
          <a:p>
            <a:r>
              <a:rPr lang="et-E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 = 0;</a:t>
            </a:r>
          </a:p>
          <a:p>
            <a:r>
              <a:rPr lang="et-E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c++;</a:t>
            </a:r>
          </a:p>
          <a:p>
            <a:r>
              <a:rPr lang="et-E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t-E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  <a:endParaRPr lang="en-US" sz="2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71600" y="3284984"/>
            <a:ext cx="3960440" cy="122413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veateade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646480" y="3892891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3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7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23528" y="243880"/>
            <a:ext cx="8229600" cy="1143000"/>
          </a:xfrm>
        </p:spPr>
        <p:txBody>
          <a:bodyPr>
            <a:noAutofit/>
          </a:bodyPr>
          <a:lstStyle/>
          <a:p>
            <a:r>
              <a:rPr lang="et-EE" sz="3200" dirty="0" smtClean="0"/>
              <a:t>Mis ilmub ekraanile?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868144" y="4141774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1111599" y="1499579"/>
            <a:ext cx="6480720" cy="13849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800" b="1" dirty="0" err="1">
                <a:latin typeface="Consolas" panose="020B0609020204030204" pitchFamily="49" charset="0"/>
              </a:rPr>
              <a:t>int</a:t>
            </a:r>
            <a:r>
              <a:rPr lang="et-EE" sz="2800" b="1" dirty="0">
                <a:latin typeface="Consolas" panose="020B0609020204030204" pitchFamily="49" charset="0"/>
              </a:rPr>
              <a:t> c = 0;</a:t>
            </a:r>
          </a:p>
          <a:p>
            <a:r>
              <a:rPr lang="et-EE" sz="2800" b="1" dirty="0">
                <a:latin typeface="Consolas" panose="020B0609020204030204" pitchFamily="49" charset="0"/>
              </a:rPr>
              <a:t>c = c++;</a:t>
            </a:r>
          </a:p>
          <a:p>
            <a:r>
              <a:rPr lang="et-EE" sz="2800" b="1" dirty="0" err="1">
                <a:latin typeface="Consolas" panose="020B0609020204030204" pitchFamily="49" charset="0"/>
              </a:rPr>
              <a:t>System.out.println</a:t>
            </a:r>
            <a:r>
              <a:rPr lang="et-EE" sz="2800" b="1" dirty="0">
                <a:latin typeface="Consolas" panose="020B0609020204030204" pitchFamily="49" charset="0"/>
              </a:rPr>
              <a:t>(c);</a:t>
            </a:r>
            <a:endParaRPr lang="en-US" sz="2800" b="1" dirty="0" smtClean="0">
              <a:latin typeface="Courier New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71600" y="3284984"/>
            <a:ext cx="3960440" cy="122413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veateade</a:t>
            </a: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697280" y="3330704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72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Eeldus mitmetele </a:t>
            </a:r>
            <a:r>
              <a:rPr lang="et-EE" dirty="0"/>
              <a:t>ainetele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2127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LTAT.03.005 Algoritmid ja andmestruktuurid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LTAT.05.003 Tarkvaratehnika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LTAT.05.004 Veebirakenduste loomine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MTAT.03.032 Kasutajaliideste kavandamine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MTAT.03.158 Programmeerimine keeles C</a:t>
            </a:r>
            <a:r>
              <a:rPr lang="et-EE" dirty="0" smtClean="0"/>
              <a:t>++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MTAT.03.315 Programmeerimismustrid arvutimängudes</a:t>
            </a:r>
            <a:r>
              <a:rPr lang="et-EE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t-E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Lävimõiste arvutiteaduses</a:t>
            </a:r>
          </a:p>
          <a:p>
            <a:pPr marL="457200" lvl="1" indent="0">
              <a:buNone/>
            </a:pPr>
            <a:r>
              <a:rPr lang="et-EE" dirty="0" smtClean="0"/>
              <a:t>	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 = c++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c = c</a:t>
            </a:r>
          </a:p>
          <a:p>
            <a:pPr marL="0" indent="0">
              <a:buNone/>
            </a:pPr>
            <a:r>
              <a:rPr lang="et-EE" dirty="0" smtClean="0"/>
              <a:t>c++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err="1"/>
              <a:t>int</a:t>
            </a:r>
            <a:r>
              <a:rPr lang="et-EE" dirty="0"/>
              <a:t> temp = </a:t>
            </a:r>
            <a:r>
              <a:rPr lang="et-EE" dirty="0" smtClean="0"/>
              <a:t>c; </a:t>
            </a:r>
            <a:r>
              <a:rPr lang="et-EE" dirty="0"/>
              <a:t>// temp = 0</a:t>
            </a:r>
            <a:br>
              <a:rPr lang="et-EE" dirty="0"/>
            </a:br>
            <a:r>
              <a:rPr lang="et-EE" dirty="0"/>
              <a:t>c</a:t>
            </a:r>
            <a:r>
              <a:rPr lang="et-EE" dirty="0" smtClean="0"/>
              <a:t>++; </a:t>
            </a:r>
            <a:r>
              <a:rPr lang="et-EE" dirty="0"/>
              <a:t>// </a:t>
            </a:r>
            <a:r>
              <a:rPr lang="et-EE" dirty="0" smtClean="0"/>
              <a:t>c = 1</a:t>
            </a:r>
            <a:r>
              <a:rPr lang="et-EE" dirty="0"/>
              <a:t/>
            </a:r>
            <a:br>
              <a:rPr lang="et-EE" dirty="0"/>
            </a:br>
            <a:r>
              <a:rPr lang="et-EE" dirty="0"/>
              <a:t>c</a:t>
            </a:r>
            <a:r>
              <a:rPr lang="et-EE" dirty="0" smtClean="0"/>
              <a:t> </a:t>
            </a:r>
            <a:r>
              <a:rPr lang="et-EE" dirty="0"/>
              <a:t>= temp; // </a:t>
            </a:r>
            <a:r>
              <a:rPr lang="et-EE" dirty="0" smtClean="0"/>
              <a:t>c </a:t>
            </a:r>
            <a:r>
              <a:rPr lang="et-EE" dirty="0"/>
              <a:t>= 0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t-EE" dirty="0" err="1" smtClean="0"/>
              <a:t>javap</a:t>
            </a:r>
            <a:r>
              <a:rPr lang="et-EE" dirty="0" smtClean="0"/>
              <a:t> –c Liitmine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54360" y="1169963"/>
            <a:ext cx="8435280" cy="55515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t-EE" dirty="0" err="1"/>
              <a:t>Compiled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"Liitmine.java"</a:t>
            </a:r>
          </a:p>
          <a:p>
            <a:pPr marL="0" indent="0">
              <a:buNone/>
            </a:pPr>
            <a:r>
              <a:rPr lang="et-EE" dirty="0" err="1"/>
              <a:t>public</a:t>
            </a:r>
            <a:r>
              <a:rPr lang="et-EE" dirty="0"/>
              <a:t> </a:t>
            </a:r>
            <a:r>
              <a:rPr lang="et-EE" dirty="0" err="1"/>
              <a:t>class</a:t>
            </a:r>
            <a:r>
              <a:rPr lang="et-EE" dirty="0"/>
              <a:t> Liitmine {</a:t>
            </a:r>
          </a:p>
          <a:p>
            <a:pPr marL="0" indent="0">
              <a:buNone/>
            </a:pPr>
            <a:r>
              <a:rPr lang="et-EE" dirty="0"/>
              <a:t>  </a:t>
            </a:r>
            <a:r>
              <a:rPr lang="et-EE" dirty="0" err="1"/>
              <a:t>public</a:t>
            </a:r>
            <a:r>
              <a:rPr lang="et-EE" dirty="0"/>
              <a:t> Liitmine();</a:t>
            </a:r>
          </a:p>
          <a:p>
            <a:pPr marL="0" indent="0">
              <a:buNone/>
            </a:pPr>
            <a:r>
              <a:rPr lang="et-EE" dirty="0"/>
              <a:t>    </a:t>
            </a:r>
            <a:r>
              <a:rPr lang="et-EE" dirty="0" err="1"/>
              <a:t>Code</a:t>
            </a:r>
            <a:r>
              <a:rPr lang="et-EE" dirty="0"/>
              <a:t>:</a:t>
            </a:r>
          </a:p>
          <a:p>
            <a:pPr marL="0" indent="0">
              <a:buNone/>
            </a:pPr>
            <a:r>
              <a:rPr lang="et-EE" dirty="0"/>
              <a:t>       0: aload_0</a:t>
            </a:r>
          </a:p>
          <a:p>
            <a:pPr marL="0" indent="0">
              <a:buNone/>
            </a:pPr>
            <a:r>
              <a:rPr lang="et-EE" dirty="0"/>
              <a:t>       1: </a:t>
            </a:r>
            <a:r>
              <a:rPr lang="et-EE" dirty="0" err="1"/>
              <a:t>invokespecial</a:t>
            </a:r>
            <a:r>
              <a:rPr lang="et-EE" dirty="0"/>
              <a:t> </a:t>
            </a:r>
            <a:r>
              <a:rPr lang="et-EE" dirty="0" smtClean="0"/>
              <a:t>#1                  </a:t>
            </a:r>
            <a:r>
              <a:rPr lang="et-EE" dirty="0"/>
              <a:t>// </a:t>
            </a:r>
            <a:r>
              <a:rPr lang="et-EE" dirty="0" err="1"/>
              <a:t>Method</a:t>
            </a:r>
            <a:r>
              <a:rPr lang="et-EE" dirty="0"/>
              <a:t> </a:t>
            </a:r>
            <a:r>
              <a:rPr lang="et-EE" dirty="0" err="1"/>
              <a:t>java</a:t>
            </a:r>
            <a:r>
              <a:rPr lang="et-EE" dirty="0"/>
              <a:t>/lang/</a:t>
            </a:r>
            <a:r>
              <a:rPr lang="et-EE" dirty="0" err="1"/>
              <a:t>Object</a:t>
            </a:r>
            <a:r>
              <a:rPr lang="et-EE" dirty="0"/>
              <a:t>."&lt;</a:t>
            </a:r>
            <a:r>
              <a:rPr lang="et-EE" dirty="0" err="1"/>
              <a:t>init</a:t>
            </a:r>
            <a:r>
              <a:rPr lang="et-EE" dirty="0" smtClean="0"/>
              <a:t>&gt;": ()</a:t>
            </a:r>
            <a:r>
              <a:rPr lang="et-EE" dirty="0"/>
              <a:t>V</a:t>
            </a:r>
          </a:p>
          <a:p>
            <a:pPr marL="0" indent="0">
              <a:buNone/>
            </a:pPr>
            <a:r>
              <a:rPr lang="et-EE" dirty="0"/>
              <a:t>       4: </a:t>
            </a:r>
            <a:r>
              <a:rPr lang="et-EE" dirty="0" err="1"/>
              <a:t>return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  </a:t>
            </a:r>
            <a:r>
              <a:rPr lang="et-EE" dirty="0" err="1"/>
              <a:t>public</a:t>
            </a:r>
            <a:r>
              <a:rPr lang="et-EE" dirty="0"/>
              <a:t> </a:t>
            </a:r>
            <a:r>
              <a:rPr lang="et-EE" dirty="0" err="1"/>
              <a:t>static</a:t>
            </a:r>
            <a:r>
              <a:rPr lang="et-EE" dirty="0"/>
              <a:t> </a:t>
            </a:r>
            <a:r>
              <a:rPr lang="et-EE" dirty="0" err="1"/>
              <a:t>void</a:t>
            </a:r>
            <a:r>
              <a:rPr lang="et-EE" dirty="0"/>
              <a:t> </a:t>
            </a:r>
            <a:r>
              <a:rPr lang="et-EE" dirty="0" err="1"/>
              <a:t>main</a:t>
            </a:r>
            <a:r>
              <a:rPr lang="et-EE" dirty="0"/>
              <a:t>(</a:t>
            </a:r>
            <a:r>
              <a:rPr lang="et-EE" dirty="0" err="1"/>
              <a:t>java.lang.String</a:t>
            </a:r>
            <a:r>
              <a:rPr lang="et-EE" dirty="0"/>
              <a:t>[]);</a:t>
            </a:r>
          </a:p>
          <a:p>
            <a:pPr marL="0" indent="0">
              <a:buNone/>
            </a:pPr>
            <a:r>
              <a:rPr lang="et-EE" dirty="0"/>
              <a:t>    </a:t>
            </a:r>
            <a:r>
              <a:rPr lang="et-EE" dirty="0" err="1"/>
              <a:t>Code</a:t>
            </a:r>
            <a:r>
              <a:rPr lang="et-EE" dirty="0"/>
              <a:t>:</a:t>
            </a:r>
          </a:p>
          <a:p>
            <a:pPr marL="0" indent="0">
              <a:buNone/>
            </a:pPr>
            <a:r>
              <a:rPr lang="et-EE" dirty="0"/>
              <a:t>       0: iconst_0</a:t>
            </a:r>
          </a:p>
          <a:p>
            <a:pPr marL="0" indent="0">
              <a:buNone/>
            </a:pPr>
            <a:r>
              <a:rPr lang="et-EE" dirty="0"/>
              <a:t>       1: istore_1</a:t>
            </a:r>
          </a:p>
          <a:p>
            <a:pPr marL="0" indent="0">
              <a:buNone/>
            </a:pPr>
            <a:r>
              <a:rPr lang="et-EE" dirty="0"/>
              <a:t>       2: iload_1</a:t>
            </a:r>
          </a:p>
          <a:p>
            <a:pPr marL="0" indent="0">
              <a:buNone/>
            </a:pPr>
            <a:r>
              <a:rPr lang="et-EE" dirty="0"/>
              <a:t>       3: </a:t>
            </a:r>
            <a:r>
              <a:rPr lang="et-EE" dirty="0" err="1"/>
              <a:t>iinc</a:t>
            </a:r>
            <a:r>
              <a:rPr lang="et-EE" dirty="0"/>
              <a:t>          1, 1</a:t>
            </a:r>
          </a:p>
          <a:p>
            <a:pPr marL="0" indent="0">
              <a:buNone/>
            </a:pPr>
            <a:r>
              <a:rPr lang="et-EE" dirty="0"/>
              <a:t>       6: </a:t>
            </a:r>
            <a:r>
              <a:rPr lang="et-EE" dirty="0" smtClean="0"/>
              <a:t>istore_1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   7: </a:t>
            </a:r>
            <a:r>
              <a:rPr lang="en-US" dirty="0" err="1"/>
              <a:t>getstatic</a:t>
            </a:r>
            <a:r>
              <a:rPr lang="en-US" dirty="0"/>
              <a:t>       #2 //Field java/</a:t>
            </a:r>
            <a:r>
              <a:rPr lang="en-US" dirty="0" err="1"/>
              <a:t>lang</a:t>
            </a:r>
            <a:r>
              <a:rPr lang="en-US" dirty="0"/>
              <a:t>/</a:t>
            </a:r>
            <a:r>
              <a:rPr lang="en-US" dirty="0" err="1"/>
              <a:t>System.out:Ljava</a:t>
            </a:r>
            <a:r>
              <a:rPr lang="en-US" dirty="0"/>
              <a:t>/</a:t>
            </a:r>
            <a:r>
              <a:rPr lang="en-US" dirty="0" err="1"/>
              <a:t>io</a:t>
            </a:r>
            <a:r>
              <a:rPr lang="en-US" dirty="0"/>
              <a:t>/</a:t>
            </a:r>
            <a:r>
              <a:rPr lang="en-US" dirty="0" err="1"/>
              <a:t>PrintStream</a:t>
            </a:r>
            <a:r>
              <a:rPr lang="en-US" dirty="0" smtClean="0"/>
              <a:t>;</a:t>
            </a:r>
            <a:endParaRPr lang="et-EE" dirty="0" smtClean="0"/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 10: iload_1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     </a:t>
            </a:r>
            <a:r>
              <a:rPr lang="et-EE" dirty="0" smtClean="0"/>
              <a:t>11</a:t>
            </a:r>
            <a:r>
              <a:rPr lang="en-US" dirty="0" smtClean="0"/>
              <a:t>: </a:t>
            </a:r>
            <a:r>
              <a:rPr lang="en-US" dirty="0" err="1" smtClean="0"/>
              <a:t>invokevirtual</a:t>
            </a:r>
            <a:r>
              <a:rPr lang="en-US" dirty="0" smtClean="0"/>
              <a:t>   </a:t>
            </a:r>
            <a:r>
              <a:rPr lang="en-US" dirty="0"/>
              <a:t>#4 //Method java/</a:t>
            </a:r>
            <a:r>
              <a:rPr lang="en-US" dirty="0" err="1"/>
              <a:t>io</a:t>
            </a:r>
            <a:r>
              <a:rPr lang="en-US" dirty="0"/>
              <a:t>/</a:t>
            </a:r>
            <a:r>
              <a:rPr lang="en-US" dirty="0" err="1"/>
              <a:t>PrintStream.println</a:t>
            </a:r>
            <a:r>
              <a:rPr lang="en-US" dirty="0" smtClean="0"/>
              <a:t>:(</a:t>
            </a:r>
            <a:r>
              <a:rPr lang="et-EE" dirty="0" smtClean="0"/>
              <a:t>I</a:t>
            </a:r>
            <a:r>
              <a:rPr lang="en-US" dirty="0" smtClean="0"/>
              <a:t>)V</a:t>
            </a:r>
            <a:endParaRPr lang="et-EE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t-EE" dirty="0" smtClean="0"/>
              <a:t>    14</a:t>
            </a:r>
            <a:r>
              <a:rPr lang="en-US" dirty="0" smtClean="0"/>
              <a:t>: return</a:t>
            </a:r>
            <a:endParaRPr lang="en-US" dirty="0"/>
          </a:p>
          <a:p>
            <a:pPr marL="0" indent="0">
              <a:buNone/>
            </a:pPr>
            <a:r>
              <a:rPr lang="et-EE" dirty="0" smtClean="0"/>
              <a:t>}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et-EE" sz="3200" dirty="0"/>
              <a:t>Kas on lubatud </a:t>
            </a:r>
            <a:br>
              <a:rPr lang="et-EE" sz="3200" dirty="0"/>
            </a:br>
            <a:r>
              <a:rPr lang="et-EE" sz="3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3200" b="1" dirty="0" err="1">
                <a:latin typeface="Courier New" pitchFamily="49" charset="0"/>
                <a:cs typeface="Courier New" pitchFamily="49" charset="0"/>
              </a:rPr>
              <a:t>Public</a:t>
            </a:r>
            <a:r>
              <a:rPr lang="et-EE" sz="3200" b="1" dirty="0">
                <a:latin typeface="Courier New" pitchFamily="49" charset="0"/>
                <a:cs typeface="Courier New" pitchFamily="49" charset="0"/>
              </a:rPr>
              <a:t> = 50000;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6084168" y="4077072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71600" y="3284984"/>
            <a:ext cx="3960440" cy="122413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Ei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Ei oska öelda</a:t>
            </a:r>
            <a:endParaRPr lang="en-US" sz="2800" dirty="0"/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697280" y="3330704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1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7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et-EE" sz="3200" dirty="0"/>
              <a:t>Kas on lubatud </a:t>
            </a:r>
            <a:br>
              <a:rPr lang="et-EE" sz="3200" dirty="0"/>
            </a:br>
            <a:r>
              <a:rPr lang="et-EE" sz="3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sz="3200" b="1" dirty="0">
                <a:latin typeface="Courier New" pitchFamily="49" charset="0"/>
                <a:cs typeface="Courier New" pitchFamily="49" charset="0"/>
              </a:rPr>
              <a:t> x = </a:t>
            </a:r>
            <a:r>
              <a:rPr lang="et-EE" sz="3200" b="1" dirty="0" smtClean="0">
                <a:latin typeface="Courier New" pitchFamily="49" charset="0"/>
                <a:cs typeface="Courier New" pitchFamily="49" charset="0"/>
              </a:rPr>
              <a:t>5_000_000</a:t>
            </a:r>
            <a:r>
              <a:rPr lang="et-EE" sz="3200" b="1" dirty="0">
                <a:latin typeface="Courier New" pitchFamily="49" charset="0"/>
                <a:cs typeface="Courier New" pitchFamily="49" charset="0"/>
              </a:rPr>
              <a:t>;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6156176" y="4138758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71600" y="3284984"/>
            <a:ext cx="3960440" cy="122413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Ei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Ei oska öelda</a:t>
            </a:r>
            <a:endParaRPr lang="en-US" sz="2800" dirty="0"/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697280" y="3330704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77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7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Loengu tempo oli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kiire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aeglane</a:t>
            </a:r>
            <a:endParaRPr lang="en-US" dirty="0"/>
          </a:p>
        </p:txBody>
      </p:sp>
      <p:sp>
        <p:nvSpPr>
          <p:cNvPr id="6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4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Materjal tundus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lihtne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parajalt jõukohane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keeruline</a:t>
            </a:r>
            <a:endParaRPr lang="en-US" dirty="0"/>
          </a:p>
        </p:txBody>
      </p:sp>
      <p:sp>
        <p:nvSpPr>
          <p:cNvPr id="6" name="TPChart"/>
          <p:cNvSpPr/>
          <p:nvPr>
            <p:custDataLst>
              <p:tags r:id="rId3"/>
            </p:custDataLst>
          </p:nvPr>
        </p:nvSpPr>
        <p:spPr>
          <a:xfrm>
            <a:off x="4114800" y="1484784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7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eaLnBrk="1" hangingPunct="1"/>
            <a:r>
              <a:rPr lang="et-EE" dirty="0" smtClean="0"/>
              <a:t>Suur tänu osalemast ja kohtumiseni!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Keel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Java</a:t>
            </a:r>
          </a:p>
          <a:p>
            <a:pPr lvl="1"/>
            <a:r>
              <a:rPr lang="et-EE" dirty="0" smtClean="0"/>
              <a:t>populaarsus</a:t>
            </a:r>
          </a:p>
          <a:p>
            <a:pPr lvl="2"/>
            <a:r>
              <a:rPr lang="et-EE" dirty="0">
                <a:hlinkClick r:id="rId2"/>
              </a:rPr>
              <a:t>https://www.tiobe.com/tiobe-index</a:t>
            </a:r>
            <a:r>
              <a:rPr lang="et-EE" dirty="0" smtClean="0">
                <a:hlinkClick r:id="rId2"/>
              </a:rPr>
              <a:t>/</a:t>
            </a:r>
            <a:endParaRPr lang="et-EE" dirty="0" smtClean="0"/>
          </a:p>
          <a:p>
            <a:pPr lvl="1"/>
            <a:r>
              <a:rPr lang="et-EE" dirty="0" smtClean="0"/>
              <a:t>töökuulutused</a:t>
            </a:r>
          </a:p>
          <a:p>
            <a:pPr lvl="2"/>
            <a:r>
              <a:rPr lang="et-EE" dirty="0" smtClean="0">
                <a:hlinkClick r:id="rId3"/>
              </a:rPr>
              <a:t>http://www.cvkeskus.ee</a:t>
            </a:r>
            <a:r>
              <a:rPr lang="et-EE" dirty="0" smtClean="0"/>
              <a:t> </a:t>
            </a:r>
          </a:p>
          <a:p>
            <a:pPr lvl="2"/>
            <a:r>
              <a:rPr lang="en-US" dirty="0" smtClean="0">
                <a:hlinkClick r:id="rId4"/>
              </a:rPr>
              <a:t>http://www.cv.ee/too/infotehnoloogia/q-java</a:t>
            </a:r>
            <a:endParaRPr lang="et-EE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Inimesed on erinevad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2656" y="1406887"/>
            <a:ext cx="8229600" cy="5301208"/>
          </a:xfrm>
        </p:spPr>
        <p:txBody>
          <a:bodyPr>
            <a:normAutofit/>
          </a:bodyPr>
          <a:lstStyle/>
          <a:p>
            <a:r>
              <a:rPr lang="et-EE" dirty="0" smtClean="0"/>
              <a:t>Siin võib-olla neid, kes</a:t>
            </a:r>
          </a:p>
          <a:p>
            <a:pPr lvl="1"/>
            <a:r>
              <a:rPr lang="et-EE" dirty="0" smtClean="0"/>
              <a:t>õpivad hoopis muud eriala</a:t>
            </a:r>
          </a:p>
          <a:p>
            <a:pPr lvl="1"/>
            <a:r>
              <a:rPr lang="et-EE" dirty="0" smtClean="0"/>
              <a:t>programmeerivad igapäevaselt suure innuga</a:t>
            </a:r>
          </a:p>
          <a:p>
            <a:pPr lvl="1"/>
            <a:r>
              <a:rPr lang="et-EE" dirty="0" smtClean="0"/>
              <a:t>said </a:t>
            </a:r>
            <a:r>
              <a:rPr lang="et-EE" i="1" dirty="0" smtClean="0"/>
              <a:t>Programmeerimises</a:t>
            </a:r>
            <a:r>
              <a:rPr lang="et-EE" dirty="0" smtClean="0"/>
              <a:t> hinde E</a:t>
            </a:r>
          </a:p>
          <a:p>
            <a:pPr lvl="1"/>
            <a:r>
              <a:rPr lang="et-EE" dirty="0" smtClean="0"/>
              <a:t>on edukalt osalenud (rahvusvahelisel) informaatikaolümpiaadil</a:t>
            </a:r>
          </a:p>
          <a:p>
            <a:pPr lvl="1"/>
            <a:r>
              <a:rPr lang="et-EE" dirty="0" smtClean="0"/>
              <a:t>suhtlevad mingis programmeerimiskeeles palju vabamalt kui mistahes inimkeeles</a:t>
            </a:r>
          </a:p>
          <a:p>
            <a:pPr lvl="1"/>
            <a:r>
              <a:rPr lang="et-EE" dirty="0" smtClean="0"/>
              <a:t>on selle aine püsikliendid</a:t>
            </a:r>
          </a:p>
          <a:p>
            <a:pPr lvl="1"/>
            <a:r>
              <a:rPr lang="et-EE" dirty="0" smtClean="0"/>
              <a:t>…</a:t>
            </a:r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8099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Mis valdkonnast te olete?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4644008" y="1484784"/>
            <a:ext cx="4395204" cy="494460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79512" y="1340768"/>
            <a:ext cx="4726525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humanitaarteaduste ja kunstide </a:t>
            </a:r>
            <a:r>
              <a:rPr lang="et-EE" sz="2800" dirty="0" smtClean="0"/>
              <a:t>valdkond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sotsiaalteaduste </a:t>
            </a:r>
            <a:r>
              <a:rPr lang="et-EE" sz="2800" dirty="0" smtClean="0"/>
              <a:t>valdkond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meditsiiniteaduste valdkond</a:t>
            </a:r>
            <a:endParaRPr lang="en-US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loodus- ja täppisteaduste </a:t>
            </a:r>
            <a:r>
              <a:rPr lang="et-EE" sz="2800" dirty="0" smtClean="0"/>
              <a:t>valdkond, </a:t>
            </a:r>
            <a:r>
              <a:rPr lang="et-EE" sz="2800" b="1" dirty="0" smtClean="0"/>
              <a:t>informaatika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loodus- ja täppisteaduste valdkond, </a:t>
            </a:r>
            <a:r>
              <a:rPr lang="et-EE" sz="2800" b="1" dirty="0" smtClean="0"/>
              <a:t>muu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muu</a:t>
            </a:r>
            <a:endParaRPr lang="en-US" sz="2800" dirty="0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0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Programmeerimise (</a:t>
            </a:r>
            <a:r>
              <a:rPr lang="et-EE" dirty="0" err="1" smtClean="0"/>
              <a:t>Progr</a:t>
            </a:r>
            <a:r>
              <a:rPr lang="et-EE" dirty="0" smtClean="0"/>
              <a:t>. alused II) kursus oli 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4267200" y="1608679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väga lihtne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lihtne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keeruline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väga keeruline</a:t>
            </a:r>
            <a:endParaRPr lang="en-US" dirty="0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2.0"/>
  <p:tag name="PPVERSION" val="12.0"/>
  <p:tag name="DELIMITERS" val="3.1"/>
  <p:tag name="SHOWBARVISIBLE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LUIDIAENABLED" val="False"/>
  <p:tag name="EXPANDSHOWBAR" val="True"/>
  <p:tag name="TPPRESENTATIONGUID" val="1989c7e6-484f-488f-957f-cac5872fa5c7"/>
  <p:tag name="WASPOLLED" val="DA3D697999954FDE9FEB398CFE080D1F"/>
  <p:tag name="TPVERSION" val="8"/>
  <p:tag name="TPFULLVERSION" val="8.6.1.4"/>
  <p:tag name="PPTVERSION" val="16"/>
  <p:tag name="TPOS" val="2"/>
  <p:tag name="TPLASTSAVEVERSION" val="6.4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NUMBERFORMAT" val="0"/>
  <p:tag name="LABELFORMAT" val="1"/>
  <p:tag name="COLORTYPE" val="SCHEM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9"/>
  <p:tag name="FONTSIZE" val="32"/>
  <p:tag name="BULLETTYPE" val="ppBulletArabicPeriod"/>
  <p:tag name="ANSWERTEXT" val="väga lihtne&#10;lihtne&#10;paras&#10;keeruline&#10;väga keeruline"/>
  <p:tag name="OLDNUMANSWERS" val="5"/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3B09AAA6626472BAA3874C99FE89BAE"/>
  <p:tag name="SLIDEID" val="23B09AAA6626472BAA3874C99FE89BAE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Programmeerimise (Progr. alused II) kursus oli "/>
  <p:tag name="ANSWERSALIAS" val="väga lihtne|smicln|lihtne|smicln|paras|smicln|keeruline|smicln|väga keeruline"/>
  <p:tag name="TOTALRESPONSES" val="3"/>
  <p:tag name="RESPONSECOUNT" val="3"/>
  <p:tag name="SLICED" val="False"/>
  <p:tag name="RESPONSES" val="1;1;1;"/>
  <p:tag name="CHARTSTRINGSTD" val="3 0 0 0 0"/>
  <p:tag name="CHARTSTRINGREV" val="0 0 0 0 3"/>
  <p:tag name="CHARTSTRINGSTDPER" val="1 0 0 0 0"/>
  <p:tag name="CHARTSTRINGREVPER" val="0 0 0 0 1"/>
  <p:tag name="VALUES" val="No Value|smicln|No Value|smicln|No Value|smicln|No Value|smicln|No Value"/>
  <p:tag name="RESPONSESGATHERED" val="False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10DAD71DB363442DBD0502A47286054D&lt;/guid&gt;&#10;        &lt;description /&gt;&#10;        &lt;date&gt;2/6/2017 12:29:5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ADAB715E17A45839180F0D5A31D1F4C&lt;/guid&gt;&#10;            &lt;repollguid&gt;4636F18912074F24A998461985EE4AF5&lt;/repollguid&gt;&#10;            &lt;sourceid&gt;CF561570A81C41DBBCE2689014ACE88B&lt;/sourceid&gt;&#10;            &lt;questiontext&gt;Programmeerimise (Progr. alused II) kursus oli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109874DA8FFF49F788A4C1F0D3B971FF&lt;/guid&gt;&#10;                    &lt;answertext&gt;väga lihtne&lt;/answertext&gt;&#10;                    &lt;valuetype&gt;0&lt;/valuetype&gt;&#10;                &lt;/answer&gt;&#10;                &lt;answer&gt;&#10;                    &lt;guid&gt;0EE000688F4B483FBC530DAFDF2A9AE5&lt;/guid&gt;&#10;                    &lt;answertext&gt;lihtne&lt;/answertext&gt;&#10;                    &lt;valuetype&gt;0&lt;/valuetype&gt;&#10;                &lt;/answer&gt;&#10;                &lt;answer&gt;&#10;                    &lt;guid&gt;E1B7E80B2DDC49FFB9F439A1F37CC937&lt;/guid&gt;&#10;                    &lt;answertext&gt;paras&lt;/answertext&gt;&#10;                    &lt;valuetype&gt;0&lt;/valuetype&gt;&#10;                &lt;/answer&gt;&#10;                &lt;answer&gt;&#10;                    &lt;guid&gt;7EF7E010B25248BFB2F6632453E202D6&lt;/guid&gt;&#10;                    &lt;answertext&gt;keeruline&lt;/answertext&gt;&#10;                    &lt;valuetype&gt;0&lt;/valuetype&gt;&#10;                &lt;/answer&gt;&#10;                &lt;answer&gt;&#10;                    &lt;guid&gt;CA284ABD4AEF445CAEABC9DC22F553EF&lt;/guid&gt;&#10;                    &lt;answertext&gt;väga keeruli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Programmeerimise (Progr. alused II) kursus oli [;crlf;]109[;]136[;]164[;]False[;]0[;][;crlf;]2,45121951219512[;]2[;]1,2797907510404[;]1,63786436644854[;crlf;]42[;]0[;]väga lihtne1[;]väga lihtne[;][;crlf;]58[;]0[;]lihtne2[;]lihtne[;][;crlf;]32[;]0[;]paras3[;]paras[;][;crlf;]12[;]0[;]keeruline4[;]keeruline[;][;crlf;]20[;]0[;]väga keeruline5[;]väga keeruline[;]"/>
  <p:tag name="HASRESULTS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9"/>
  <p:tag name="FONTSIZE" val="32"/>
  <p:tag name="BULLETTYPE" val="ppBulletArabicPeriod"/>
  <p:tag name="ANSWERTEXT" val="väga lihtne&#10;lihtne&#10;paras&#10;keeruline&#10;väga keeruline"/>
  <p:tag name="OLDNUMANSWERS" val="5"/>
  <p:tag name="ZEROBAS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A4B54D2665BA4D2982A852D11DBB9E1B&lt;/guid&gt;&#10;        &lt;description /&gt;&#10;        &lt;date&gt;2/6/2017 12:30:4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0CB11ED6A624441A1B584840FE2FD18&lt;/guid&gt;&#10;            &lt;repollguid&gt;EA5F37F057824CBE9CA35D0103F9402A&lt;/repollguid&gt;&#10;            &lt;sourceid&gt;AF40ABEB4805494EA59F47E6CDDAE268&lt;/sourceid&gt;&#10;            &lt;questiontext&gt;Millise hinde saite Programmeerimise (Progr. alused II) kursusel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2&lt;/bulletstyle&gt;&#10;            &lt;answers&gt;&#10;                &lt;answer&gt;&#10;                    &lt;guid&gt;0F43DCE31C6E4C32AF0095165EED135C&lt;/guid&gt;&#10;                    &lt;answertext&gt;A&lt;/answertext&gt;&#10;                    &lt;valuetype&gt;0&lt;/valuetype&gt;&#10;                &lt;/answer&gt;&#10;                &lt;answer&gt;&#10;                    &lt;guid&gt;E8E654D5B2A4483C90655068C1D20D8F&lt;/guid&gt;&#10;                    &lt;answertext&gt;B&lt;/answertext&gt;&#10;                    &lt;valuetype&gt;0&lt;/valuetype&gt;&#10;                &lt;/answer&gt;&#10;                &lt;answer&gt;&#10;                    &lt;guid&gt;34FE5CFB2A434EC78EDCB1DDA15F152F&lt;/guid&gt;&#10;                    &lt;answertext&gt;C&lt;/answertext&gt;&#10;                    &lt;valuetype&gt;0&lt;/valuetype&gt;&#10;                &lt;/answer&gt;&#10;                &lt;answer&gt;&#10;                    &lt;guid&gt;51E0FFB311CE4C93822445CBBB844474&lt;/guid&gt;&#10;                    &lt;answertext&gt;D&lt;/answertext&gt;&#10;                    &lt;valuetype&gt;0&lt;/valuetype&gt;&#10;                &lt;/answer&gt;&#10;                &lt;answer&gt;&#10;                    &lt;guid&gt;626D11185B1E488FB5D137F03C6583D2&lt;/guid&gt;&#10;                    &lt;answertext&gt;E&lt;/answertext&gt;&#10;                    &lt;valuetype&gt;0&lt;/valuetype&gt;&#10;                &lt;/answer&gt;&#10;                &lt;answer&gt;&#10;                    &lt;guid&gt;CA2D7C18B8784F64B59D1BEA67EF6E09&lt;/guid&gt;&#10;                    &lt;answertext&gt;F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se hinde saite Programmeerimise (Progr. alused II) kursusel?[;crlf;]115[;]142[;]182[;]False[;]0[;][;crlf;]2,11538461538462[;]1[;]1,55940416043676[;]2,43174133558749[;crlf;]98[;]0[;]A1[;]A[;][;crlf;]32[;]0[;]B2[;]B[;][;crlf;]18[;]0[;]C3[;]C[;][;crlf;]15[;]0[;]D4[;]D[;][;crlf;]5[;]0[;]E5[;]E[;][;crlf;]14[;]0[;]F6[;]F[;]"/>
  <p:tag name="HASRESULTS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5"/>
  <p:tag name="NUMBERFORMAT" val="0"/>
  <p:tag name="LABELFORMAT" val="0"/>
  <p:tag name="RGBCOLORS" val="-16777056,-256,-16744448,-26368,-65536,-16776961,-8388480,-16711936,-8388608,-13421671,-16777216"/>
  <p:tag name="COLORTYPE" val="DEFINED"/>
  <p:tag name="DEFINEDCOLORS" val="-16777056,-256,-16744448,-26368,-65536,-16776961,-8388480,-16711936,-8388608,-13421671,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147A7AE4059E459291041960F1873283&lt;/guid&gt;&#10;        &lt;description /&gt;&#10;        &lt;date&gt;2/6/2017 12:50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DB166B0707649F19D71F0740A285B27&lt;/guid&gt;&#10;            &lt;repollguid&gt;7028A0AFCF944DF4B7F8881EE43840D1&lt;/repollguid&gt;&#10;            &lt;sourceid&gt;4D78C53655444DF382D116324E65BEAB&lt;/sourceid&gt;&#10;            &lt;questiontext&gt;Millise hindega oleksite selles aines rahul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2&lt;/bulletstyle&gt;&#10;            &lt;answers&gt;&#10;                &lt;answer&gt;&#10;                    &lt;guid&gt;F8D0633A6BCC4EA78DBBEA6D012D6B4C&lt;/guid&gt;&#10;                    &lt;answertext&gt;A&lt;/answertext&gt;&#10;                    &lt;valuetype&gt;0&lt;/valuetype&gt;&#10;                &lt;/answer&gt;&#10;                &lt;answer&gt;&#10;                    &lt;guid&gt;59BB1E8405164B918341B33DE3D510FF&lt;/guid&gt;&#10;                    &lt;answertext&gt;B&lt;/answertext&gt;&#10;                    &lt;valuetype&gt;0&lt;/valuetype&gt;&#10;                &lt;/answer&gt;&#10;                &lt;answer&gt;&#10;                    &lt;guid&gt;032143CE0E6B4F4F9DECEF3716C0AEF9&lt;/guid&gt;&#10;                    &lt;answertext&gt;C&lt;/answertext&gt;&#10;                    &lt;valuetype&gt;0&lt;/valuetype&gt;&#10;                &lt;/answer&gt;&#10;                &lt;answer&gt;&#10;                    &lt;guid&gt;008F04BE088D43AE907F35A43CFE4FCC&lt;/guid&gt;&#10;                    &lt;answertext&gt;D&lt;/answertext&gt;&#10;                    &lt;valuetype&gt;0&lt;/valuetype&gt;&#10;                &lt;/answer&gt;&#10;                &lt;answer&gt;&#10;                    &lt;guid&gt;2A48F9B2E28348D8A079D6BD173B5356&lt;/guid&gt;&#10;                    &lt;answertext&gt;E&lt;/answertext&gt;&#10;                    &lt;valuetype&gt;0&lt;/valuetype&gt;&#10;                &lt;/answer&gt;&#10;                &lt;answer&gt;&#10;                    &lt;guid&gt;D8F2DFDC77044CDEBB8A06A81006688F&lt;/guid&gt;&#10;                    &lt;answertext&gt;F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RESULTS" val="Millise hindega oleksite selles aines rahul?[;crlf;]88[;]143[;]156[;]False[;]0[;][;crlf;]2,23076923076923[;]1[;]1,81816388730624[;]3,30571992110454[;crlf;]93[;]0[;]A1[;]A[;][;crlf;]18[;]0[;]B2[;]B[;][;crlf;]10[;]0[;]C3[;]C[;][;crlf;]4[;]0[;]D4[;]D[;][;crlf;]13[;]0[;]E5[;]E[;][;crlf;]18[;]0[;]F6[;]F[;]"/>
  <p:tag name="HASRESULTS" val="True"/>
  <p:tag name="LIVECHARTING" val="False"/>
  <p:tag name="AUTOOPENPOLL" val="True"/>
  <p:tag name="AUTOFORMATCHAR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5"/>
  <p:tag name="NUMBERFORMAT" val="0"/>
  <p:tag name="LABELFORMAT" val="0"/>
  <p:tag name="RGBCOLORS" val="-16777056,-256,-16744448,-26368,-65536,-16776961,-8388480,-16711936,-8388608,-13421671,-16777216"/>
  <p:tag name="COLORTYPE" val="DEFINED"/>
  <p:tag name="DEFINEDCOLORS" val="-16777056,-256,-16744448,-26368,-65536,-16776961,-8388480,-16711936,-8388608,-13421671,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41F7A7F0FA2E49D988BEC0B2F7FB1D22&lt;/guid&gt;&#10;        &lt;description /&gt;&#10;        &lt;date&gt;2/6/2017 11:57:00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891F77F3FB64463A4FA0CEC33443F65&lt;/guid&gt;&#10;            &lt;repollguid&gt;D8F31AC979EB47E08EAA899D09C661CC&lt;/repollguid&gt;&#10;            &lt;sourceid&gt;0247608438A742998841DB016ADABD1F&lt;/sourceid&gt;&#10;            &lt;questiontext&gt;Milline operatsioonisüsteem on paigaldatud teie arvutis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7AF42B64A4BC4215AD9909FB5117E14A&lt;/guid&gt;&#10;                    &lt;answertext&gt;Windows&lt;/answertext&gt;&#10;                    &lt;valuetype&gt;0&lt;/valuetype&gt;&#10;                &lt;/answer&gt;&#10;                &lt;answer&gt;&#10;                    &lt;guid&gt;8B9FDB78F5094DEAB6CED65B7C9FB290&lt;/guid&gt;&#10;                    &lt;answertext&gt;Linux&lt;/answertext&gt;&#10;                    &lt;valuetype&gt;0&lt;/valuetype&gt;&#10;                &lt;/answer&gt;&#10;                &lt;answer&gt;&#10;                    &lt;guid&gt;5BB554375D78409691767D0C8442FAA6&lt;/guid&gt;&#10;                    &lt;answertext&gt;MacOS&lt;/answertext&gt;&#10;                    &lt;valuetype&gt;0&lt;/valuetype&gt;&#10;                &lt;/answer&gt;&#10;                &lt;answer&gt;&#10;                    &lt;guid&gt;AEE10554DE7348A09E1DC58C9BEE180A&lt;/guid&gt;&#10;                    &lt;answertext&gt;Midagi muud&lt;/answertext&gt;&#10;                    &lt;valuetype&gt;0&lt;/valuetype&gt;&#10;                &lt;/answer&gt;&#10;                &lt;answer&gt;&#10;                    &lt;guid&gt;A0B6A2D41EAD478B9F1AF85328424645&lt;/guid&gt;&#10;                    &lt;answertext&gt;Ei oska öeld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ne operatsioonisüsteem on paigaldatud teie arvutisse?[;crlf;]109[;]110[;]167[;]False[;]0[;][;crlf;]1,50898203592814[;]1[;]1,15747124470201[;]1,33973968231202[;crlf;]131[;]0[;]Windows1[;]Windows[;][;crlf;]15[;]0[;]Linux2[;]Linux[;][;crlf;]7[;]0[;]MacOS3[;]MacOS[;][;crlf;]0[;]0[;]Midagi muud4[;]Midagi muud[;][;crlf;]14[;]0[;]Ei oska öelda5[;]Ei oska öelda[;]"/>
  <p:tag name="HASRESULTS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4B9B5A59A5E404BB40DF97A2C5B65BB"/>
  <p:tag name="SLIDEID" val="E4B9B5A59A5E404BB40DF97A2C5B65B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firmas Java loodi?"/>
  <p:tag name="ANSWERSALIAS" val="Dragon Ltd|smicln|Sun Microsystems|smicln|Smilers Computers|smicln|Grape International"/>
  <p:tag name="VALUES" val="Incorrect|smicln|Correct|smicln|Incorrect|smicln|Incorrect"/>
  <p:tag name="TOTALRESPONSES" val="1"/>
  <p:tag name="RESPONSECOUNT" val="1"/>
  <p:tag name="SLICED" val="False"/>
  <p:tag name="RESPONSES" val="1;-;-;"/>
  <p:tag name="CHARTSTRINGSTD" val="1 0 0 0"/>
  <p:tag name="CHARTSTRINGREV" val="0 0 0 1"/>
  <p:tag name="CHARTSTRINGSTDPER" val="1 0 0 0"/>
  <p:tag name="CHARTSTRINGREVPER" val="0 0 0 1"/>
  <p:tag name="RESPONSESGATHERED" val="False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E4C14C17737345938F9314504629AF08&lt;/guid&gt;&#10;        &lt;description /&gt;&#10;        &lt;date&gt;2/6/2017 1:07:4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321B1C4E2B84F659CCD9299E5796D75&lt;/guid&gt;&#10;            &lt;repollguid&gt;EBB37FCA402E47AEB9E81AC876503E08&lt;/repollguid&gt;&#10;            &lt;sourceid&gt;30519EF1C11741D6904202FB374DEEC0&lt;/sourceid&gt;&#10;            &lt;questiontext&gt;Mis firmas Java loodi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601F4EC3DDDF4F80A3318CC72B3DBC83&lt;/guid&gt;&#10;                    &lt;answertext&gt;Dragon Ltd &lt;/answertext&gt;&#10;                    &lt;valuetype&gt;-1&lt;/valuetype&gt;&#10;                &lt;/answer&gt;&#10;                &lt;answer&gt;&#10;                    &lt;guid&gt;C3DD9339DFF542FB8FC9F2A97C96FE42&lt;/guid&gt;&#10;                    &lt;answertext&gt;Sun Microsystems &lt;/answertext&gt;&#10;                    &lt;valuetype&gt;1&lt;/valuetype&gt;&#10;                &lt;/answer&gt;&#10;                &lt;answer&gt;&#10;                    &lt;guid&gt;85D7B7A1BE944D1D94FD93D1498EB08B&lt;/guid&gt;&#10;                    &lt;answertext&gt;Smilers Computers &lt;/answertext&gt;&#10;                    &lt;valuetype&gt;-1&lt;/valuetype&gt;&#10;                &lt;/answer&gt;&#10;                &lt;answer&gt;&#10;                    &lt;guid&gt;CE1E08D063D8497782BC2628CD333DD6&lt;/guid&gt;&#10;                    &lt;answertext&gt;Grape International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firmas Java loodi?[;crlf;]94[;]143[;]94[;]False[;]85[;][;crlf;]2,07446808510638[;]2[;]0,466753424861283[;]0,217858759619737[;crlf;]3[;]-1[;]Dragon Ltd1[;]Dragon Ltd[;][;crlf;]85[;]1[;]Sun Microsystems2[;]Sun Microsystems[;][;crlf;]2[;]-1[;]Smilers Computers3[;]Smilers Computers[;][;crlf;]4[;]-1[;]Grape International4[;]Grape International[;]"/>
  <p:tag name="HASRESULTS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5"/>
  <p:tag name="FONTSIZE" val="32"/>
  <p:tag name="BULLETTYPE" val="ppBulletArabicPeriod"/>
  <p:tag name="ANSWERTEXT" val="Dragon Ltd&#10;Sun Microsystems&#10;Smilers Computers&#10;Grape International"/>
  <p:tag name="OLDNUMANSWERS" val="4"/>
  <p:tag name="ZEROBAS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23C5BA922234B3EA1F6375D92E79484"/>
  <p:tag name="SLIDEID" val="C23C5BA922234B3EA1F6375D92E79484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Java programmide koostamise tarkvara komplekt on"/>
  <p:tag name="ANSWERSALIAS" val="JFK|smicln|JDK|smicln|API|smicln|ACTA"/>
  <p:tag name="VALUES" val="Incorrect|smicln|Correct|smicln|Incorrect|smicln|Incorrect"/>
  <p:tag name="TOTALRESPONSES" val="1"/>
  <p:tag name="RESPONSECOUNT" val="1"/>
  <p:tag name="SLICED" val="False"/>
  <p:tag name="RESPONSES" val="1;-;-;"/>
  <p:tag name="CHARTSTRINGSTD" val="1 0 0 0"/>
  <p:tag name="CHARTSTRINGREV" val="0 0 0 1"/>
  <p:tag name="CHARTSTRINGSTDPER" val="1 0 0 0"/>
  <p:tag name="CHARTSTRINGREVPER" val="0 0 0 1"/>
  <p:tag name="RESPONSESGATHERED" val="False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61B347117FD41989CCE1DDCDCEBF21F&lt;/guid&gt;&#10;        &lt;description /&gt;&#10;        &lt;date&gt;2/6/2017 1:08:3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6A6D6C0F7C245B999096F20A8A94F95&lt;/guid&gt;&#10;            &lt;repollguid&gt;566447ACF8B642B2BF23C4A6F70A876A&lt;/repollguid&gt;&#10;            &lt;sourceid&gt;9CB6CC8BD0634BC7A3FCEAD9BAC66870&lt;/sourceid&gt;&#10;            &lt;questiontext&gt;Java programmide koostamise tarkvara komplekt on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AB4D722080347AE8D83B049703C836C&lt;/guid&gt;&#10;                    &lt;answertext&gt;JFK&lt;/answertext&gt;&#10;                    &lt;valuetype&gt;-1&lt;/valuetype&gt;&#10;                &lt;/answer&gt;&#10;                &lt;answer&gt;&#10;                    &lt;guid&gt;145B5CF982304578A4AB90F4B88D42F0&lt;/guid&gt;&#10;                    &lt;answertext&gt;JDK&lt;/answertext&gt;&#10;                    &lt;valuetype&gt;1&lt;/valuetype&gt;&#10;                &lt;/answer&gt;&#10;                &lt;answer&gt;&#10;                    &lt;guid&gt;9BDBA92B35D444E9B256D62E42B95C33&lt;/guid&gt;&#10;                    &lt;answertext&gt;API&lt;/answertext&gt;&#10;                    &lt;valuetype&gt;-1&lt;/valuetype&gt;&#10;                &lt;/answer&gt;&#10;                &lt;answer&gt;&#10;                    &lt;guid&gt;EA2648053E274095B9A804C8BF9F8253&lt;/guid&gt;&#10;                    &lt;answertext&gt;ACTA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Java programmide koostamise tarkvara komplekt on[;crlf;]82[;]143[;]82[;]False[;]63[;][;crlf;]2,17073170731707[;]2[;]0,489022869652766[;]0,239143367043426[;crlf;]3[;]-1[;]JFK1[;]JFK[;][;crlf;]63[;]1[;]JDK2[;]JDK[;][;crlf;]15[;]-1[;]API3[;]API[;][;crlf;]1[;]-1[;]ACTA4[;]ACTA[;]"/>
  <p:tag name="HASRESULTS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6"/>
  <p:tag name="FONTSIZE" val="32"/>
  <p:tag name="BULLETTYPE" val="ppBulletArabicPeriod"/>
  <p:tag name="ANSWERTEXT" val="JFK&#10;JDK&#10;API&#10;ACTA"/>
  <p:tag name="OLDNUMANSWERS" val="4"/>
  <p:tag name="ZEROBASED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CBEA2E17A4446F8B8A0765767A3F5D9"/>
  <p:tag name="SLIDEID" val="5CBEA2E17A4446F8B8A0765767A3F5D9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lle toob järgmine programmi lõik ekraanile?  "/>
  <p:tag name="ANSWERSALIAS" val="25|smicln|26|smicln|30|smicln|veateate|smicln|midagi muud"/>
  <p:tag name="VALUES" val="Correct|smicln|Incorrect|smicln|Incorrect|smicln|Incorrect|smicln|Incorrect"/>
  <p:tag name="TOTALRESPONSES" val="1"/>
  <p:tag name="RESPONSECOUNT" val="1"/>
  <p:tag name="SLICED" val="False"/>
  <p:tag name="RESPONSES" val="1;-;-;"/>
  <p:tag name="CHARTSTRINGSTD" val="1 0 0 0 0"/>
  <p:tag name="CHARTSTRINGREV" val="0 0 0 0 1"/>
  <p:tag name="CHARTSTRINGSTDPER" val="1 0 0 0 0"/>
  <p:tag name="CHARTSTRINGREVPER" val="0 0 0 0 1"/>
  <p:tag name="RESPONSESGATHERED" val="False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699A69B79AA54FE2A36A1D556647111A&lt;/guid&gt;&#10;        &lt;description /&gt;&#10;        &lt;date&gt;2/6/2017 1:32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4F36FCA60774916A276F579B731BE94&lt;/guid&gt;&#10;            &lt;repollguid&gt;42B1C65811514027B174DAE4D3A5DDAF&lt;/repollguid&gt;&#10;            &lt;sourceid&gt;9D983FBAF08B4EDB80047338D27ADD12&lt;/sourceid&gt;&#10;            &lt;questiontext&gt;Mille toob järgmine programmi lõik ekraanile? 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9E65D85B44D43F384A3013CB31D128E&lt;/guid&gt;&#10;                    &lt;answertext&gt;1000000000000&lt;/answertext&gt;&#10;                    &lt;valuetype&gt;-1&lt;/valuetype&gt;&#10;                &lt;/answer&gt;&#10;                &lt;answer&gt;&#10;                    &lt;guid&gt;7D5F5BE43CE9452B96204F55AD0641B7&lt;/guid&gt;&#10;                    &lt;answertext&gt;-727379968&lt;/answertext&gt;&#10;                    &lt;valuetype&gt;1&lt;/valuetype&gt;&#10;                &lt;/answer&gt;&#10;                &lt;answer&gt;&#10;                    &lt;guid&gt;150D5F7567A54434B4F095AFBD09A754&lt;/guid&gt;&#10;                    &lt;answertext&gt;veateate&lt;/answertext&gt;&#10;                    &lt;valuetype&gt;-1&lt;/valuetype&gt;&#10;                &lt;/answer&gt;&#10;                &lt;answer&gt;&#10;                    &lt;guid&gt;14E792A0A2D4470B9FD4C10D9AD74310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e toob järgmine programmi lõik ekraanile?  [;crlf;]87[;]144[;]87[;]False[;]16[;][;crlf;]2,10344827586207[;]2[;]0,935070011007482[;]0,874355925485533[;crlf;]32[;]-1[;]10000000000001[;]1000000000000[;][;crlf;]16[;]1[;]-7273799682[;]-727379968[;][;crlf;]37[;]-1[;]veateate3[;]veateate[;][;crlf;]2[;]-1[;]midagi muud4[;]midagi muud[;]"/>
  <p:tag name="HASRESULTS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DEFINEDCOLORS" val="3,6,10,45,32,50,13,4,9,55,1"/>
  <p:tag name="COLORTYPE" val="SCHEME"/>
  <p:tag name="LABELFORMAT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9"/>
  <p:tag name="FONTSIZE" val="32"/>
  <p:tag name="BULLETTYPE" val="ppBulletArabicPeriod"/>
  <p:tag name="ANSWERTEXT" val="25&#10;26&#10;30&#10;veateate&#10;midagi muud"/>
  <p:tag name="OLDNUMANSWERS" val="5"/>
  <p:tag name="ZEROBAS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CBEA2E17A4446F8B8A0765767A3F5D9"/>
  <p:tag name="SLIDEID" val="5CBEA2E17A4446F8B8A0765767A3F5D9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lle toob järgmine programmi lõik ekraanile?  "/>
  <p:tag name="ANSWERSALIAS" val="25|smicln|26|smicln|30|smicln|veateate|smicln|midagi muud"/>
  <p:tag name="VALUES" val="Correct|smicln|Incorrect|smicln|Incorrect|smicln|Incorrect|smicln|Incorrect"/>
  <p:tag name="TOTALRESPONSES" val="1"/>
  <p:tag name="RESPONSECOUNT" val="1"/>
  <p:tag name="SLICED" val="False"/>
  <p:tag name="RESPONSES" val="1;-;-;"/>
  <p:tag name="CHARTSTRINGSTD" val="1 0 0 0 0"/>
  <p:tag name="CHARTSTRINGREV" val="0 0 0 0 1"/>
  <p:tag name="CHARTSTRINGSTDPER" val="1 0 0 0 0"/>
  <p:tag name="CHARTSTRINGREVPER" val="0 0 0 0 1"/>
  <p:tag name="RESPONSESGATHERED" val="False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699A69B79AA54FE2A36A1D556647111A&lt;/guid&gt;&#10;        &lt;description /&gt;&#10;        &lt;date&gt;2/6/2017 1:32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12C20399C644D36A7A5726D96F7C0BC&lt;/guid&gt;&#10;            &lt;repollguid&gt;42B1C65811514027B174DAE4D3A5DDAF&lt;/repollguid&gt;&#10;            &lt;sourceid&gt;9D983FBAF08B4EDB80047338D27ADD12&lt;/sourceid&gt;&#10;            &lt;questiontext&gt;Mille toob järgmine programmi lõik ekraanile? 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9E65D85B44D43F384A3013CB31D128E&lt;/guid&gt;&#10;                    &lt;answertext&gt;25&lt;/answertext&gt;&#10;                    &lt;valuetype&gt;1&lt;/valuetype&gt;&#10;                &lt;/answer&gt;&#10;                &lt;answer&gt;&#10;                    &lt;guid&gt;7D5F5BE43CE9452B96204F55AD0641B7&lt;/guid&gt;&#10;                    &lt;answertext&gt;26&lt;/answertext&gt;&#10;                    &lt;valuetype&gt;-1&lt;/valuetype&gt;&#10;                &lt;/answer&gt;&#10;                &lt;answer&gt;&#10;                    &lt;guid&gt;150D5F7567A54434B4F095AFBD09A754&lt;/guid&gt;&#10;                    &lt;answertext&gt;30&lt;/answertext&gt;&#10;                    &lt;valuetype&gt;-1&lt;/valuetype&gt;&#10;                &lt;/answer&gt;&#10;                &lt;answer&gt;&#10;                    &lt;guid&gt;14E792A0A2D4470B9FD4C10D9AD74310&lt;/guid&gt;&#10;                    &lt;answertext&gt;veateate&lt;/answertext&gt;&#10;                    &lt;valuetype&gt;-1&lt;/valuetype&gt;&#10;                &lt;/answer&gt;&#10;                &lt;answer&gt;&#10;                    &lt;guid&gt;7B5A9640EB2F4ED490F13B5C3308B046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e toob järgmine programmi lõik ekraanile?  [;crlf;]93[;]144[;]93[;]False[;]38[;][;crlf;]1,78494623655914[;]2[;]0,745588637563859[;]0,555902416464331[;crlf;]38[;]1[;]251[;]25[;][;crlf;]37[;]-1[;]262[;]26[;][;crlf;]18[;]-1[;]303[;]30[;][;crlf;]0[;]-1[;]veateate4[;]veateate[;][;crlf;]0[;]-1[;]midagi muud5[;]midagi muud[;]"/>
  <p:tag name="HASRESULTS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DEFINEDCOLORS" val="3,6,10,45,32,50,13,4,9,55,1"/>
  <p:tag name="COLORTYPE" val="SCHEME"/>
  <p:tag name="LABELFORMAT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9"/>
  <p:tag name="FONTSIZE" val="32"/>
  <p:tag name="BULLETTYPE" val="ppBulletArabicPeriod"/>
  <p:tag name="ANSWERTEXT" val="25&#10;26&#10;30&#10;veateate&#10;midagi muud"/>
  <p:tag name="OLDNUMANSWERS" val="5"/>
  <p:tag name="ZEROBASED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CBEA2E17A4446F8B8A0765767A3F5D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lle toob järgmine programmi lõik ekraanile?  "/>
  <p:tag name="ANSWERSALIAS" val="25|smicln|26|smicln|30|smicln|veateate|smicln|midagi muud"/>
  <p:tag name="SLIDEORDER" val="2"/>
  <p:tag name="SLIDEGUID" val="0A250019EA3140828B0F387538DA89AB"/>
  <p:tag name="RESPONSECOUNT" val="143"/>
  <p:tag name="SLICED" val="False"/>
  <p:tag name="RESPONSES" val="1;3;3;3;5;3;3;3;5;-;5;3;3;3;3;3;1;3;3;1;3;3;2;3;3;3;3;3;3;3;3;3;3;3;3;3;3;4;3;3;3;3;3;3;3;4;3;3;3;3;3;3;3;3;3;3;3;3;3;3;3;3;3;3;2;2;3;3;3;3;3;3;3;3;3;3;3;3;3;4;3;3;3;3;5;5;-;3;3;3;3;3;5;3;3;1;3;3;-;3;3;3;3;3;3;3;3;3;3;3;3;3;3;3;-;3;1;3;3;3;3;3;1;3;3;3;3;3;5;3;3;3;3;-;3;3;3;3;3;3;3;3;3;3;2;3;-;3;3;"/>
  <p:tag name="CHARTSTRINGSTD" val="6 4 123 3 7"/>
  <p:tag name="CHARTSTRINGREV" val="7 3 123 4 6"/>
  <p:tag name="CHARTSTRINGSTDPER" val="0,041958041958042 0,027972027972028 0,86013986013986 0,020979020979021 0,048951048951049"/>
  <p:tag name="CHARTSTRINGREVPER" val="0,048951048951049 0,020979020979021 0,86013986013986 0,027972027972028 0,041958041958042"/>
  <p:tag name="VALUES" val="Incorrect|smicln|Incorrect|smicln|Correct|smicln|Incorrect|smicln|Incorrect"/>
  <p:tag name="TOTALRESPONSES" val="0"/>
  <p:tag name="RESPONSESGATHERED" val="False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82F8EEEE9A14C77BCE326639C83A5E8&lt;/guid&gt;&#10;        &lt;description /&gt;&#10;        &lt;date&gt;2/6/2017 1:34:5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562DB22CC3D401D9CCA8F82C972749B&lt;/guid&gt;&#10;            &lt;repollguid&gt;3C236E1FA517427D9381C45E1FC089C5&lt;/repollguid&gt;&#10;            &lt;sourceid&gt;000D6E232A574FEFBCBDCB1C072DE9E2&lt;/sourceid&gt;&#10;            &lt;questiontext&gt;Mille toob järgmine programmi lõik ekraanile? 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4FE15A4BC5A14A78A2032DBA8369DE48&lt;/guid&gt;&#10;                    &lt;answertext&gt;25&lt;/answertext&gt;&#10;                    &lt;valuetype&gt;-1&lt;/valuetype&gt;&#10;                &lt;/answer&gt;&#10;                &lt;answer&gt;&#10;                    &lt;guid&gt;961D359A862148618863222A1BCE3553&lt;/guid&gt;&#10;                    &lt;answertext&gt;26&lt;/answertext&gt;&#10;                    &lt;valuetype&gt;-1&lt;/valuetype&gt;&#10;                &lt;/answer&gt;&#10;                &lt;answer&gt;&#10;                    &lt;guid&gt;0655019DD5C94619860D48BEDCFA666D&lt;/guid&gt;&#10;                    &lt;answertext&gt;30&lt;/answertext&gt;&#10;                    &lt;valuetype&gt;1&lt;/valuetype&gt;&#10;                &lt;/answer&gt;&#10;                &lt;answer&gt;&#10;                    &lt;guid&gt;CBFCB146F6A94C1596F0112EF45EB9B7&lt;/guid&gt;&#10;                    &lt;answertext&gt;veateate&lt;/answertext&gt;&#10;                    &lt;valuetype&gt;-1&lt;/valuetype&gt;&#10;                &lt;/answer&gt;&#10;                &lt;answer&gt;&#10;                    &lt;guid&gt;1E2D2CD23A874A188C42F86575BB86A7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e toob järgmine programmi lõik ekraanile?  [;crlf;]96[;]144[;]96[;]False[;]86[;][;crlf;]2,90625[;]3[;]0,355847726094557[;]0,126627604166667[;crlf;]1[;]-1[;]251[;]25[;][;crlf;]8[;]-1[;]262[;]26[;][;crlf;]86[;]1[;]303[;]30[;][;crlf;]1[;]-1[;]veateate4[;]veateate[;][;crlf;]0[;]-1[;]midagi muud5[;]midagi muud[;]"/>
  <p:tag name="HASRESULTS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9"/>
  <p:tag name="FONTSIZE" val="32"/>
  <p:tag name="BULLETTYPE" val="ppBulletArabicPeriod"/>
  <p:tag name="ANSWERTEXT" val="25&#10;26&#10;30&#10;veateate&#10;midagi muud"/>
  <p:tag name="OLDNUMANSWERS" val="5"/>
  <p:tag name="ZEROBASED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CBEA2E17A4446F8B8A0765767A3F5D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lle toob järgmine programmi lõik ekraanile?  "/>
  <p:tag name="ANSWERSALIAS" val="25|smicln|26|smicln|30|smicln|veateate|smicln|midagi muud"/>
  <p:tag name="RESPONSECOUNT" val="143"/>
  <p:tag name="SLICED" val="False"/>
  <p:tag name="RESPONSES" val="1;3;3;3;5;3;3;3;5;-;5;3;3;3;3;3;1;3;3;1;3;3;2;3;3;3;3;3;3;3;3;3;3;3;3;3;3;4;3;3;3;3;3;3;3;4;3;3;3;3;3;3;3;3;3;3;3;3;3;3;3;3;3;3;2;2;3;3;3;3;3;3;3;3;3;3;3;3;3;4;3;3;3;3;5;5;-;3;3;3;3;3;5;3;3;1;3;3;-;3;3;3;3;3;3;3;3;3;3;3;3;3;3;3;-;3;1;3;3;3;3;3;1;3;3;3;3;3;5;3;3;3;3;-;3;3;3;3;3;3;3;3;3;3;2;3;-;3;3;"/>
  <p:tag name="CHARTSTRINGSTD" val="6 4 123 3 7"/>
  <p:tag name="CHARTSTRINGREV" val="7 3 123 4 6"/>
  <p:tag name="CHARTSTRINGSTDPER" val="0,041958041958042 0,027972027972028 0,86013986013986 0,020979020979021 0,048951048951049"/>
  <p:tag name="CHARTSTRINGREVPER" val="0,048951048951049 0,020979020979021 0,86013986013986 0,027972027972028 0,041958041958042"/>
  <p:tag name="SLIDEORDER" val="3"/>
  <p:tag name="SLIDEGUID" val="0F28E82CF95646B1B88706C175FB1827"/>
  <p:tag name="VALUES" val="Incorrect|smicln|Incorrect|smicln|Incorrect|smicln|Correct|smicln|Incorrect"/>
  <p:tag name="TOTALRESPONSES" val="0"/>
  <p:tag name="RESPONSESGATHERED" val="False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D8877807AAFC4A019E3C2125C6F28F65&lt;/guid&gt;&#10;        &lt;description /&gt;&#10;        &lt;date&gt;2/6/2017 1:35:4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B95BB3704D14818A00AA2CD4BFE744D&lt;/guid&gt;&#10;            &lt;repollguid&gt;280A5B0020AF48CA982A824D7AB4AF2D&lt;/repollguid&gt;&#10;            &lt;sourceid&gt;1996FD4B49A2453695797943AE1C45D4&lt;/sourceid&gt;&#10;            &lt;questiontext&gt;Mille toob järgmine programmi lõik ekraanile? 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DF312D6C7424D0FAB12E0CFB6292AE3&lt;/guid&gt;&#10;                    &lt;answertext&gt;25&lt;/answertext&gt;&#10;                    &lt;valuetype&gt;-1&lt;/valuetype&gt;&#10;                &lt;/answer&gt;&#10;                &lt;answer&gt;&#10;                    &lt;guid&gt;4AFA442C61AB41D4B1AC6E0A3BC28330&lt;/guid&gt;&#10;                    &lt;answertext&gt;26&lt;/answertext&gt;&#10;                    &lt;valuetype&gt;-1&lt;/valuetype&gt;&#10;                &lt;/answer&gt;&#10;                &lt;answer&gt;&#10;                    &lt;guid&gt;8DC59BBCDFBF47D1AFBC29B88301AAC0&lt;/guid&gt;&#10;                    &lt;answertext&gt;30&lt;/answertext&gt;&#10;                    &lt;valuetype&gt;-1&lt;/valuetype&gt;&#10;                &lt;/answer&gt;&#10;                &lt;answer&gt;&#10;                    &lt;guid&gt;F9BA49141E7949858CD585081CFA51EC&lt;/guid&gt;&#10;                    &lt;answertext&gt;veateate&lt;/answertext&gt;&#10;                    &lt;valuetype&gt;1&lt;/valuetype&gt;&#10;                &lt;/answer&gt;&#10;                &lt;answer&gt;&#10;                    &lt;guid&gt;6140696FEB5A4F28A7B64618DB6B75D7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e toob järgmine programmi lõik ekraanile?  [;crlf;]95[;]144[;]95[;]False[;]8[;][;crlf;]2,09473684210526[;]2[;]0,666075453455005[;]0,443656509695291[;crlf;]9[;]-1[;]251[;]25[;][;crlf;]76[;]-1[;]262[;]26[;][;crlf;]2[;]-1[;]303[;]30[;][;crlf;]8[;]1[;]veateate4[;]veateate[;][;crlf;]0[;]-1[;]midagi muud5[;]midagi muud[;]"/>
  <p:tag name="HASRESULTS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9"/>
  <p:tag name="FONTSIZE" val="32"/>
  <p:tag name="BULLETTYPE" val="ppBulletArabicPeriod"/>
  <p:tag name="ANSWERTEXT" val="25&#10;26&#10;30&#10;veateate&#10;midagi muud"/>
  <p:tag name="OLDNUMANSWERS" val="5"/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7"/>
  <p:tag name="SLIDEGUID" val="642125D46F3049E4BE0E3C6EA189BD01"/>
  <p:tag name="QUESTIONALIAS" val="Mis on t1.getState() väärtus?"/>
  <p:tag name="ANSWERSALIAS" val="NEW|smicln|RUNNABLE|smicln|BLOCKED|smicln|WAITING|smicln|TIMED_WAITING|smicln|TERMINATED"/>
  <p:tag name="NUMRESPONSES" val="1"/>
  <p:tag name="VALUES" val="Correct|smicln|Incorrect|smicln|Incorrect|smicln|Incorrect|smicln|Incorrect|smicln|Incorrect"/>
  <p:tag name="RESPONSESGATHERED" val="True"/>
  <p:tag name="TOTALRESPONSES" val="55"/>
  <p:tag name="RESPONSECOUNT" val="55"/>
  <p:tag name="SLICED" val="False"/>
  <p:tag name="RESPONSES" val="2;3;1;1;1;4;4;-;2;2;2;1;2;3;2;2;2;4;4;2;4;2;2;1;-;2;2;1;1;2;6;2;2;4;1;2;1;2;2;1;1;1;-;1;4;1;2;4;-;4;2;1;4;2;-;1;1;1;2;1;"/>
  <p:tag name="CHARTSTRINGSTD" val="19 23 2 10 0 1"/>
  <p:tag name="CHARTSTRINGREV" val="1 0 10 2 23 19"/>
  <p:tag name="CHARTSTRINGSTDPER" val="0,345454545454545 0,418181818181818 0,0363636363636364 0,181818181818182 0 0,0181818181818182"/>
  <p:tag name="CHARTSTRINGREVPER" val="0,0181818181818182 0 0,181818181818182 0,0363636363636364 0,418181818181818 0,34545454545454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3679776BB734DD29441ABCFD9785774&lt;/guid&gt;&#10;        &lt;description /&gt;&#10;        &lt;date&gt;2/6/2017 1:37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4339AB86CF5474D99F438D8851A3361&lt;/guid&gt;&#10;            &lt;repollguid&gt;5EFA879B7DDE4C6C9EBA5DDE9FF8A272&lt;/repollguid&gt;&#10;            &lt;sourceid&gt;02E1531AE0374FCFAF7E95AD4A337A6F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B217BAC5381484D89FEEE178CE6DEBD&lt;/guid&gt;&#10;                    &lt;answertext&gt;0&lt;/answertext&gt;&#10;                    &lt;valuetype&gt;-1&lt;/valuetype&gt;&#10;                &lt;/answer&gt;&#10;                &lt;answer&gt;&#10;                    &lt;guid&gt;C554351B2C6048C88A855107C55B8604&lt;/guid&gt;&#10;                    &lt;answertext&gt;1&lt;/answertext&gt;&#10;                    &lt;valuetype&gt;1&lt;/valuetype&gt;&#10;                &lt;/answer&gt;&#10;                &lt;answer&gt;&#10;                    &lt;guid&gt;E89014DB8F514D9CB1275918A71F0A29&lt;/guid&gt;&#10;                    &lt;answertext&gt;midagi muud&lt;/answertext&gt;&#10;                    &lt;valuetype&gt;-1&lt;/valuetype&gt;&#10;                &lt;/answer&gt;&#10;                &lt;answer&gt;&#10;                    &lt;guid&gt;AD7C17A905EA49689A90228AA5848C41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93[;]144[;]93[;]False[;]44[;][;crlf;]1,59139784946237[;]2[;]0,675795972579384[;]0,456700196554515[;crlf;]45[;]-1[;]01[;]0[;][;crlf;]44[;]1[;]12[;]1[;][;crlf;]1[;]-1[;]midagi muud3[;]midagi muud[;][;crlf;]3[;]-1[;]veateade4[;]veateade[;]"/>
  <p:tag name="HASRESULTS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53"/>
  <p:tag name="FONTSIZE" val="28"/>
  <p:tag name="BULLETTYPE" val="ppBulletArabicPeriod"/>
  <p:tag name="ANSWERTEXT" val="NEW&#10;RUNNABLE&#10;BLOCKED&#10;WAITING&#10;TIMED_WAITING&#10;TERMINATED"/>
  <p:tag name="ZEROBASED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7"/>
  <p:tag name="SLIDEGUID" val="642125D46F3049E4BE0E3C6EA189BD01"/>
  <p:tag name="QUESTIONALIAS" val="Mis on t1.getState() väärtus?"/>
  <p:tag name="ANSWERSALIAS" val="NEW|smicln|RUNNABLE|smicln|BLOCKED|smicln|WAITING|smicln|TIMED_WAITING|smicln|TERMINATED"/>
  <p:tag name="NUMRESPONSES" val="1"/>
  <p:tag name="VALUES" val="Correct|smicln|Incorrect|smicln|Incorrect|smicln|Incorrect|smicln|Incorrect|smicln|Incorrect"/>
  <p:tag name="RESPONSESGATHERED" val="True"/>
  <p:tag name="TOTALRESPONSES" val="55"/>
  <p:tag name="RESPONSECOUNT" val="55"/>
  <p:tag name="SLICED" val="False"/>
  <p:tag name="RESPONSES" val="2;3;1;1;1;4;4;-;2;2;2;1;2;3;2;2;2;4;4;2;4;2;2;1;-;2;2;1;1;2;6;2;2;4;1;2;1;2;2;1;1;1;-;1;4;1;2;4;-;4;2;1;4;2;-;1;1;1;2;1;"/>
  <p:tag name="CHARTSTRINGSTD" val="19 23 2 10 0 1"/>
  <p:tag name="CHARTSTRINGREV" val="1 0 10 2 23 19"/>
  <p:tag name="CHARTSTRINGSTDPER" val="0,345454545454545 0,418181818181818 0,0363636363636364 0,181818181818182 0 0,0181818181818182"/>
  <p:tag name="CHARTSTRINGREVPER" val="0,0181818181818182 0 0,181818181818182 0,0363636363636364 0,418181818181818 0,34545454545454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3679776BB734DD29441ABCFD9785774&lt;/guid&gt;&#10;        &lt;description /&gt;&#10;        &lt;date&gt;2/6/2017 1:38:4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6885E07764A443DAAE13B673A8C69D7&lt;/guid&gt;&#10;            &lt;repollguid&gt;5EFA879B7DDE4C6C9EBA5DDE9FF8A272&lt;/repollguid&gt;&#10;            &lt;sourceid&gt;02E1531AE0374FCFAF7E95AD4A337A6F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B217BAC5381484D89FEEE178CE6DEBD&lt;/guid&gt;&#10;                    &lt;answertext&gt;0&lt;/answertext&gt;&#10;                    &lt;valuetype&gt;1&lt;/valuetype&gt;&#10;                &lt;/answer&gt;&#10;                &lt;answer&gt;&#10;                    &lt;guid&gt;C554351B2C6048C88A855107C55B8604&lt;/guid&gt;&#10;                    &lt;answertext&gt;1&lt;/answertext&gt;&#10;                    &lt;valuetype&gt;-1&lt;/valuetype&gt;&#10;                &lt;/answer&gt;&#10;                &lt;answer&gt;&#10;                    &lt;guid&gt;E89014DB8F514D9CB1275918A71F0A29&lt;/guid&gt;&#10;                    &lt;answertext&gt;midagi muud&lt;/answertext&gt;&#10;                    &lt;valuetype&gt;-1&lt;/valuetype&gt;&#10;                &lt;/answer&gt;&#10;                &lt;answer&gt;&#10;                    &lt;guid&gt;AD7C17A905EA49689A90228AA5848C41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85[;]144[;]85[;]False[;]10[;][;crlf;]2,10588235294118[;]2[;]0,703328714241653[;]0,494671280276817[;crlf;]10[;]1[;]01[;]0[;][;crlf;]63[;]-1[;]12[;]1[;][;crlf;]5[;]-1[;]midagi muud3[;]midagi muud[;][;crlf;]7[;]-1[;]veateade4[;]veateade[;]"/>
  <p:tag name="HASRESULTS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53"/>
  <p:tag name="FONTSIZE" val="28"/>
  <p:tag name="BULLETTYPE" val="ppBulletArabicPeriod"/>
  <p:tag name="ANSWERTEXT" val="NEW&#10;RUNNABLE&#10;BLOCKED&#10;WAITING&#10;TIMED_WAITING&#10;TERMINATED"/>
  <p:tag name="ZEROBASED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7"/>
  <p:tag name="SLIDEGUID" val="642125D46F3049E4BE0E3C6EA189BD01"/>
  <p:tag name="QUESTIONALIAS" val="Mis on t1.getState() väärtus?"/>
  <p:tag name="ANSWERSALIAS" val="NEW|smicln|RUNNABLE|smicln|BLOCKED|smicln|WAITING|smicln|TIMED_WAITING|smicln|TERMINATED"/>
  <p:tag name="NUMRESPONSES" val="1"/>
  <p:tag name="VALUES" val="Correct|smicln|Incorrect|smicln|Incorrect|smicln|Incorrect|smicln|Incorrect|smicln|Incorrect"/>
  <p:tag name="RESPONSESGATHERED" val="True"/>
  <p:tag name="TOTALRESPONSES" val="55"/>
  <p:tag name="RESPONSECOUNT" val="55"/>
  <p:tag name="SLICED" val="False"/>
  <p:tag name="RESPONSES" val="2;3;1;1;1;4;4;-;2;2;2;1;2;3;2;2;2;4;4;2;4;2;2;1;-;2;2;1;1;2;6;2;2;4;1;2;1;2;2;1;1;1;-;1;4;1;2;4;-;4;2;1;4;2;-;1;1;1;2;1;"/>
  <p:tag name="CHARTSTRINGSTD" val="19 23 2 10 0 1"/>
  <p:tag name="CHARTSTRINGREV" val="1 0 10 2 23 19"/>
  <p:tag name="CHARTSTRINGSTDPER" val="0,345454545454545 0,418181818181818 0,0363636363636364 0,181818181818182 0 0,0181818181818182"/>
  <p:tag name="CHARTSTRINGREVPER" val="0,0181818181818182 0 0,181818181818182 0,0363636363636364 0,418181818181818 0,34545454545454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3679776BB734DD29441ABCFD9785774&lt;/guid&gt;&#10;        &lt;description /&gt;&#10;        &lt;date&gt;2/6/2017 1:40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96208150D2B4A2A904BD8AEF6056D2D&lt;/guid&gt;&#10;            &lt;repollguid&gt;5EFA879B7DDE4C6C9EBA5DDE9FF8A272&lt;/repollguid&gt;&#10;            &lt;sourceid&gt;02E1531AE0374FCFAF7E95AD4A337A6F&lt;/sourceid&gt;&#10;            &lt;questiontext&gt;Kas on lubatud int Public = 50000;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B217BAC5381484D89FEEE178CE6DEBD&lt;/guid&gt;&#10;                    &lt;answertext&gt;Jah&lt;/answertext&gt;&#10;                    &lt;valuetype&gt;1&lt;/valuetype&gt;&#10;                &lt;/answer&gt;&#10;                &lt;answer&gt;&#10;                    &lt;guid&gt;C554351B2C6048C88A855107C55B8604&lt;/guid&gt;&#10;                    &lt;answertext&gt;Ei&lt;/answertext&gt;&#10;                    &lt;valuetype&gt;-1&lt;/valuetype&gt;&#10;                &lt;/answer&gt;&#10;                &lt;answer&gt;&#10;                    &lt;guid&gt;E89014DB8F514D9CB1275918A71F0A29&lt;/guid&gt;&#10;                    &lt;answertext&gt;Ei oska öelda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on lubatud int Public = 50000;[;crlf;]107[;]144[;]107[;]False[;]27[;][;crlf;]1,92523364485981[;]2[;]0,651395835260808[;]0,424316534195126[;crlf;]27[;]1[;]Jah1[;]Jah[;][;crlf;]61[;]-1[;]Ei2[;]Ei[;][;crlf;]19[;]-1[;]Ei oska öelda3[;]Ei oska öelda[;]"/>
  <p:tag name="HASRESULTS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41,45,32,50,13,4,9,55,1"/>
  <p:tag name="COLORTYPE" val="SCHEM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53"/>
  <p:tag name="FONTSIZE" val="28"/>
  <p:tag name="BULLETTYPE" val="ppBulletArabicPeriod"/>
  <p:tag name="ANSWERTEXT" val="NEW&#10;RUNNABLE&#10;BLOCKED&#10;WAITING&#10;TIMED_WAITING&#10;TERMINATED"/>
  <p:tag name="ZEROBASED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7"/>
  <p:tag name="SLIDEGUID" val="642125D46F3049E4BE0E3C6EA189BD01"/>
  <p:tag name="QUESTIONALIAS" val="Mis on t1.getState() väärtus?"/>
  <p:tag name="ANSWERSALIAS" val="NEW|smicln|RUNNABLE|smicln|BLOCKED|smicln|WAITING|smicln|TIMED_WAITING|smicln|TERMINATED"/>
  <p:tag name="NUMRESPONSES" val="1"/>
  <p:tag name="VALUES" val="Correct|smicln|Incorrect|smicln|Incorrect|smicln|Incorrect|smicln|Incorrect|smicln|Incorrect"/>
  <p:tag name="RESPONSESGATHERED" val="True"/>
  <p:tag name="TOTALRESPONSES" val="55"/>
  <p:tag name="RESPONSECOUNT" val="55"/>
  <p:tag name="SLICED" val="False"/>
  <p:tag name="RESPONSES" val="2;3;1;1;1;4;4;-;2;2;2;1;2;3;2;2;2;4;4;2;4;2;2;1;-;2;2;1;1;2;6;2;2;4;1;2;1;2;2;1;1;1;-;1;4;1;2;4;-;4;2;1;4;2;-;1;1;1;2;1;"/>
  <p:tag name="CHARTSTRINGSTD" val="19 23 2 10 0 1"/>
  <p:tag name="CHARTSTRINGREV" val="1 0 10 2 23 19"/>
  <p:tag name="CHARTSTRINGSTDPER" val="0,345454545454545 0,418181818181818 0,0363636363636364 0,181818181818182 0 0,0181818181818182"/>
  <p:tag name="CHARTSTRINGREVPER" val="0,0181818181818182 0 0,181818181818182 0,0363636363636364 0,418181818181818 0,34545454545454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3679776BB734DD29441ABCFD9785774&lt;/guid&gt;&#10;        &lt;description /&gt;&#10;        &lt;date&gt;2/6/2017 1:41:4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77453FB31454C13A0226F0F76CEDEF1&lt;/guid&gt;&#10;            &lt;repollguid&gt;5EFA879B7DDE4C6C9EBA5DDE9FF8A272&lt;/repollguid&gt;&#10;            &lt;sourceid&gt;02E1531AE0374FCFAF7E95AD4A337A6F&lt;/sourceid&gt;&#10;            &lt;questiontext&gt;Kas on lubatud int x = 5_000_000;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B217BAC5381484D89FEEE178CE6DEBD&lt;/guid&gt;&#10;                    &lt;answertext&gt;Jah&lt;/answertext&gt;&#10;                    &lt;valuetype&gt;1&lt;/valuetype&gt;&#10;                &lt;/answer&gt;&#10;                &lt;answer&gt;&#10;                    &lt;guid&gt;C554351B2C6048C88A855107C55B8604&lt;/guid&gt;&#10;                    &lt;answertext&gt;Ei&lt;/answertext&gt;&#10;                    &lt;valuetype&gt;-1&lt;/valuetype&gt;&#10;                &lt;/answer&gt;&#10;                &lt;answer&gt;&#10;                    &lt;guid&gt;E89014DB8F514D9CB1275918A71F0A29&lt;/guid&gt;&#10;                    &lt;answertext&gt;Ei oska öelda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on lubatud int x = 5_000_000;[;crlf;]92[;]144[;]92[;]False[;]29[;][;crlf;]1,94565217391304[;]2[;]0,75705565866808[;]0,573133270321361[;crlf;]29[;]1[;]Jah1[;]Jah[;][;crlf;]39[;]-1[;]Ei2[;]Ei[;][;crlf;]24[;]-1[;]Ei oska öelda3[;]Ei oska öelda[;]"/>
  <p:tag name="HASRESULTS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53"/>
  <p:tag name="FONTSIZE" val="28"/>
  <p:tag name="BULLETTYPE" val="ppBulletArabicPeriod"/>
  <p:tag name="ANSWERTEXT" val="NEW&#10;RUNNABLE&#10;BLOCKED&#10;WAITING&#10;TIMED_WAITING&#10;TERMINATED"/>
  <p:tag name="ZEROBASED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2/6/2017 1:42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1118B574CEF4C0AA406A9D775502D7C&lt;/guid&gt;&#10;            &lt;repollguid&gt;0ABD9E4706F742028B66010B05616E8E&lt;/repollguid&gt;&#10;            &lt;sourceid&gt;8C368377F27645A69E550B98AD44983F&lt;/sourceid&gt;&#10;            &lt;questiontext&gt;Loengu tempo oli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kiir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s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aegla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Loengu tempo oli[;crlf;]107[;]144[;]169[;]False[;]0[;][;crlf;]2,08284023668639[;]2[;]0,619411042494756[;]0,383670039564441[;crlf;]26[;]0[;]liiga kiire1[;]liiga kiire[;][;crlf;]103[;]0[;]paras2[;]paras[;][;crlf;]40[;]0[;]liiga aeglane3[;]liiga aeglane[;]"/>
  <p:tag name="HASRESULTS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3B09AAA6626472BAA3874C99FE89BAE"/>
  <p:tag name="SLIDEID" val="23B09AAA6626472BAA3874C99FE89BAE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Programmeerimise (Progr. alused II) kursus oli "/>
  <p:tag name="ANSWERSALIAS" val="väga lihtne|smicln|lihtne|smicln|paras|smicln|keeruline|smicln|väga keeruline"/>
  <p:tag name="TOTALRESPONSES" val="3"/>
  <p:tag name="RESPONSECOUNT" val="3"/>
  <p:tag name="SLICED" val="False"/>
  <p:tag name="RESPONSES" val="1;1;1;"/>
  <p:tag name="CHARTSTRINGSTD" val="3 0 0 0 0"/>
  <p:tag name="CHARTSTRINGREV" val="0 0 0 0 3"/>
  <p:tag name="CHARTSTRINGSTDPER" val="1 0 0 0 0"/>
  <p:tag name="CHARTSTRINGREVPER" val="0 0 0 0 1"/>
  <p:tag name="VALUES" val="No Value|smicln|No Value|smicln|No Value|smicln|No Value|smicln|No Value"/>
  <p:tag name="RESPONSESGATHERED" val="False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10DAD71DB363442DBD0502A47286054D&lt;/guid&gt;&#10;        &lt;description /&gt;&#10;        &lt;date&gt;2/6/2017 12:28:4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F5B46A264124411BA83631778E0388C&lt;/guid&gt;&#10;            &lt;repollguid&gt;4636F18912074F24A998461985EE4AF5&lt;/repollguid&gt;&#10;            &lt;sourceid&gt;CF561570A81C41DBBCE2689014ACE88B&lt;/sourceid&gt;&#10;            &lt;questiontext&gt;Mis valdkonnast te olet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109874DA8FFF49F788A4C1F0D3B971FF&lt;/guid&gt;&#10;                    &lt;answertext&gt;humanitaarteaduste ja kunstide valdkond&lt;/answertext&gt;&#10;                    &lt;valuetype&gt;0&lt;/valuetype&gt;&#10;                &lt;/answer&gt;&#10;                &lt;answer&gt;&#10;                    &lt;guid&gt;0EE000688F4B483FBC530DAFDF2A9AE5&lt;/guid&gt;&#10;                    &lt;answertext&gt;sotsiaalteaduste valdkond&lt;/answertext&gt;&#10;                    &lt;valuetype&gt;0&lt;/valuetype&gt;&#10;                &lt;/answer&gt;&#10;                &lt;answer&gt;&#10;                    &lt;guid&gt;E1B7E80B2DDC49FFB9F439A1F37CC937&lt;/guid&gt;&#10;                    &lt;answertext&gt;meditsiiniteaduste valdkond&lt;/answertext&gt;&#10;                    &lt;valuetype&gt;0&lt;/valuetype&gt;&#10;                &lt;/answer&gt;&#10;                &lt;answer&gt;&#10;                    &lt;guid&gt;7EF7E010B25248BFB2F6632453E202D6&lt;/guid&gt;&#10;                    &lt;answertext&gt;loodus- ja täppisteaduste valdkond, informaatika&lt;/answertext&gt;&#10;                    &lt;valuetype&gt;0&lt;/valuetype&gt;&#10;                &lt;/answer&gt;&#10;                &lt;answer&gt;&#10;                    &lt;guid&gt;CA284ABD4AEF445CAEABC9DC22F553EF&lt;/guid&gt;&#10;                    &lt;answertext&gt;loodus- ja täppisteaduste valdkond, muu&lt;/answertext&gt;&#10;                    &lt;valuetype&gt;0&lt;/valuetype&gt;&#10;                &lt;/answer&gt;&#10;                &lt;answer&gt;&#10;                    &lt;guid&gt;F517FC35740D4FFE8EACD42AA221F6DF&lt;/guid&gt;&#10;                    &lt;answertext&gt;muu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valdkonnast te olete?[;crlf;]118[;]131[;]183[;]False[;]0[;][;crlf;]4,14207650273224[;]4[;]0,83733251625696[;]0,701125742781212[;crlf;]6[;]0[;]humanitaarteaduste ja kunstide valdkond1[;]humanitaarteaduste ja kunstide valdkond[;][;crlf;]5[;]0[;]sotsiaalteaduste valdkond2[;]sotsiaalteaduste valdkond[;][;crlf;]1[;]0[;]meditsiiniteaduste valdkond3[;]meditsiiniteaduste valdkond[;][;crlf;]117[;]0[;]loodus- ja täppisteaduste valdkond, informaatika4[;]loodus- ja täppisteaduste valdkond, informaatika[;][;crlf;]53[;]0[;]loodus- ja täppisteaduste valdkond, muu5[;]loodus- ja täppisteaduste valdkond, muu[;][;crlf;]1[;]0[;]muu6[;]muu[;]"/>
  <p:tag name="HASRESULTS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2/6/2017 1:42:4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6298DDA9EAC48D49F3682892021E65B&lt;/guid&gt;&#10;            &lt;repollguid&gt;0ABD9E4706F742028B66010B05616E8E&lt;/repollguid&gt;&#10;            &lt;sourceid&gt;8C368377F27645A69E550B98AD44983F&lt;/sourceid&gt;&#10;            &lt;questiontext&gt;Materjal tundus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lihtn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jalt jõukohane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keeruli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aterjal tundus [;crlf;]107[;]144[;]156[;]False[;]0[;][;crlf;]2,1474358974359[;]2[;]0,628434024233203[;]0,394929322813938[;crlf;]21[;]0[;]liiga lihtne1[;]liiga lihtne[;][;crlf;]91[;]0[;]parajalt jõukohane2[;]parajalt jõukohane[;][;crlf;]44[;]0[;]liiga keeruline3[;]liiga keeruline[;]"/>
  <p:tag name="HASRESULTS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10791</TotalTime>
  <Words>1889</Words>
  <Application>Microsoft Office PowerPoint</Application>
  <PresentationFormat>Ekraaniseanss (4:3)</PresentationFormat>
  <Paragraphs>582</Paragraphs>
  <Slides>56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56</vt:i4>
      </vt:variant>
    </vt:vector>
  </HeadingPairs>
  <TitlesOfParts>
    <vt:vector size="62" baseType="lpstr">
      <vt:lpstr>Consolas</vt:lpstr>
      <vt:lpstr>Arial</vt:lpstr>
      <vt:lpstr>Wingdings</vt:lpstr>
      <vt:lpstr>Courier New</vt:lpstr>
      <vt:lpstr>Calibri</vt:lpstr>
      <vt:lpstr>Office'i kujundus</vt:lpstr>
      <vt:lpstr>Objektorienteeritud programmeerimine</vt:lpstr>
      <vt:lpstr>Milline operatsioonisüsteem on paigaldatud teie arvutisse?</vt:lpstr>
      <vt:lpstr>Tänane plaan</vt:lpstr>
      <vt:lpstr>Milleks OOP?</vt:lpstr>
      <vt:lpstr>Eeldus mitmetele ainetele</vt:lpstr>
      <vt:lpstr>Keel</vt:lpstr>
      <vt:lpstr>Inimesed on erinevad</vt:lpstr>
      <vt:lpstr>Mis valdkonnast te olete?</vt:lpstr>
      <vt:lpstr>Programmeerimise (Progr. alused II) kursus oli </vt:lpstr>
      <vt:lpstr>Millise hinde saite Programmeerimise (Progr. alused II) kursusel?</vt:lpstr>
      <vt:lpstr>Kursus</vt:lpstr>
      <vt:lpstr>Millele (veel) tähelepanu?</vt:lpstr>
      <vt:lpstr>Hindamine</vt:lpstr>
      <vt:lpstr>Millise hindega oleksite selles aines rahul?</vt:lpstr>
      <vt:lpstr>Väljavõtteid tagasisidest</vt:lpstr>
      <vt:lpstr>Väljavõtteid tagasisidest</vt:lpstr>
      <vt:lpstr>Väljavõtteid tagasisidest</vt:lpstr>
      <vt:lpstr>Eesmärk</vt:lpstr>
      <vt:lpstr>Tahaks juba programmeerimisest ka kuulda</vt:lpstr>
      <vt:lpstr>Täna</vt:lpstr>
      <vt:lpstr>Java</vt:lpstr>
      <vt:lpstr>Java</vt:lpstr>
      <vt:lpstr>API, JDK, IDE</vt:lpstr>
      <vt:lpstr>Tehnoloogiad</vt:lpstr>
      <vt:lpstr>Mis firmas Java loodi?</vt:lpstr>
      <vt:lpstr>Java programmide koostamise tarkvara komplekt on</vt:lpstr>
      <vt:lpstr>Esimene programm</vt:lpstr>
      <vt:lpstr>PowerPointi esitlus</vt:lpstr>
      <vt:lpstr>Tekstist tööle</vt:lpstr>
      <vt:lpstr>Tekstist tööle</vt:lpstr>
      <vt:lpstr>Baitkood</vt:lpstr>
      <vt:lpstr>Baitkood</vt:lpstr>
      <vt:lpstr>Millest programm koosneb?</vt:lpstr>
      <vt:lpstr>Võtmesõnad</vt:lpstr>
      <vt:lpstr>Muutujad ja tüübid</vt:lpstr>
      <vt:lpstr>Algtüüp</vt:lpstr>
      <vt:lpstr>Täisarvud</vt:lpstr>
      <vt:lpstr>Mille toob järgmine programmi lõik ekraanile?  </vt:lpstr>
      <vt:lpstr>Ujukomaarvud</vt:lpstr>
      <vt:lpstr>Tõeväärtus</vt:lpstr>
      <vt:lpstr>Sümbolid</vt:lpstr>
      <vt:lpstr>Nimi</vt:lpstr>
      <vt:lpstr>Kirjeldamine, väärtustamine</vt:lpstr>
      <vt:lpstr>Ühiksuurendamine, ühikvähendamine</vt:lpstr>
      <vt:lpstr>Mille toob järgmine programmi lõik ekraanile?  </vt:lpstr>
      <vt:lpstr>Mille toob järgmine programmi lõik ekraanile?  </vt:lpstr>
      <vt:lpstr>Mille toob järgmine programmi lõik ekraanile?  </vt:lpstr>
      <vt:lpstr>Mis ilmub ekraanile?</vt:lpstr>
      <vt:lpstr>Mis ilmub ekraanile?</vt:lpstr>
      <vt:lpstr>c = c++</vt:lpstr>
      <vt:lpstr>javap –c Liitmine</vt:lpstr>
      <vt:lpstr>Kas on lubatud  int Public = 50000;</vt:lpstr>
      <vt:lpstr>Kas on lubatud  int x = 5_000_000;</vt:lpstr>
      <vt:lpstr>Loengu tempo oli</vt:lpstr>
      <vt:lpstr>Materjal tundus </vt:lpstr>
      <vt:lpstr>Suur tänu osalemast ja kohtumiseni!</vt:lpstr>
    </vt:vector>
  </TitlesOfParts>
  <Company>Tartu 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Objektorienteeritud programmeerimine</dc:title>
  <dc:creator>eno</dc:creator>
  <cp:lastModifiedBy>Marina Lepp</cp:lastModifiedBy>
  <cp:revision>617</cp:revision>
  <cp:lastPrinted>2019-02-11T09:20:12Z</cp:lastPrinted>
  <dcterms:created xsi:type="dcterms:W3CDTF">2012-01-22T06:34:11Z</dcterms:created>
  <dcterms:modified xsi:type="dcterms:W3CDTF">2019-02-11T13:09:55Z</dcterms:modified>
</cp:coreProperties>
</file>