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82" r:id="rId2"/>
    <p:sldId id="283" r:id="rId3"/>
    <p:sldId id="348" r:id="rId4"/>
    <p:sldId id="351" r:id="rId5"/>
    <p:sldId id="286" r:id="rId6"/>
    <p:sldId id="284" r:id="rId7"/>
    <p:sldId id="385" r:id="rId8"/>
    <p:sldId id="382" r:id="rId9"/>
    <p:sldId id="383" r:id="rId10"/>
    <p:sldId id="384" r:id="rId11"/>
    <p:sldId id="395" r:id="rId12"/>
    <p:sldId id="368" r:id="rId13"/>
    <p:sldId id="369" r:id="rId14"/>
    <p:sldId id="371" r:id="rId15"/>
    <p:sldId id="373" r:id="rId16"/>
    <p:sldId id="374" r:id="rId17"/>
    <p:sldId id="257" r:id="rId18"/>
    <p:sldId id="258" r:id="rId19"/>
    <p:sldId id="259" r:id="rId20"/>
    <p:sldId id="352" r:id="rId21"/>
    <p:sldId id="353" r:id="rId22"/>
    <p:sldId id="354" r:id="rId23"/>
    <p:sldId id="261" r:id="rId24"/>
    <p:sldId id="379" r:id="rId25"/>
    <p:sldId id="262" r:id="rId26"/>
    <p:sldId id="263" r:id="rId27"/>
    <p:sldId id="260" r:id="rId28"/>
    <p:sldId id="264" r:id="rId29"/>
    <p:sldId id="265" r:id="rId30"/>
    <p:sldId id="266" r:id="rId31"/>
    <p:sldId id="267" r:id="rId32"/>
    <p:sldId id="375" r:id="rId33"/>
    <p:sldId id="376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378" r:id="rId44"/>
    <p:sldId id="377" r:id="rId45"/>
    <p:sldId id="380" r:id="rId46"/>
    <p:sldId id="381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12" r:id="rId57"/>
    <p:sldId id="344" r:id="rId58"/>
    <p:sldId id="345" r:id="rId59"/>
    <p:sldId id="387" r:id="rId60"/>
    <p:sldId id="346" r:id="rId61"/>
    <p:sldId id="347" r:id="rId62"/>
    <p:sldId id="386" r:id="rId63"/>
    <p:sldId id="388" r:id="rId64"/>
    <p:sldId id="389" r:id="rId65"/>
    <p:sldId id="390" r:id="rId66"/>
    <p:sldId id="391" r:id="rId67"/>
    <p:sldId id="392" r:id="rId68"/>
    <p:sldId id="393" r:id="rId69"/>
    <p:sldId id="394" r:id="rId70"/>
    <p:sldId id="367" r:id="rId71"/>
    <p:sldId id="314" r:id="rId72"/>
    <p:sldId id="362" r:id="rId73"/>
    <p:sldId id="363" r:id="rId74"/>
    <p:sldId id="321" r:id="rId75"/>
  </p:sldIdLst>
  <p:sldSz cx="9144000" cy="6858000" type="screen4x3"/>
  <p:notesSz cx="6669088" cy="9753600"/>
  <p:embeddedFontLst>
    <p:embeddedFont>
      <p:font typeface="Consolas" panose="020B0609020204030204" pitchFamily="49" charset="0"/>
      <p:regular r:id="rId78"/>
      <p:bold r:id="rId79"/>
      <p:italic r:id="rId80"/>
      <p:boldItalic r:id="rId81"/>
    </p:embeddedFont>
    <p:embeddedFont>
      <p:font typeface="Calibri Light" panose="020F0302020204030204" pitchFamily="34" charset="0"/>
      <p:regular r:id="rId82"/>
      <p:italic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</p:embeddedFontLst>
  <p:custDataLst>
    <p:tags r:id="rId8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660E7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62" autoAdjust="0"/>
  </p:normalViewPr>
  <p:slideViewPr>
    <p:cSldViewPr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84" Type="http://schemas.openxmlformats.org/officeDocument/2006/relationships/font" Target="fonts/font7.fntdata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87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999088F1-3981-4F3F-9F0E-76192A5D7E67}" type="datetimeFigureOut">
              <a:rPr lang="et-EE" smtClean="0"/>
              <a:t>18.02.2019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D9DD9942-0446-4AF7-AD96-4A7A0F3592E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7457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15" cy="489642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002" y="0"/>
            <a:ext cx="2890514" cy="489642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D3672663-7988-4C3D-91A0-57F557C95B94}" type="datetimeFigureOut">
              <a:rPr lang="et-EE" smtClean="0"/>
              <a:t>18.02.2019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437" y="4693969"/>
            <a:ext cx="5336214" cy="3840234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263958"/>
            <a:ext cx="2890515" cy="489642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002" y="9263958"/>
            <a:ext cx="2890514" cy="489642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72086C37-62AC-44DF-9E50-48A60EEAA97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533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86C37-62AC-44DF-9E50-48A60EEAA972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34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86C37-62AC-44DF-9E50-48A60EEAA972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673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86C37-62AC-44DF-9E50-48A60EEAA972}" type="slidenum">
              <a:rPr lang="et-EE" smtClean="0"/>
              <a:t>48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465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C937-CD27-4F3A-BDE5-80A755D9E213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931E-A7EB-4729-8616-D29F459678C7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228B-13F9-4654-9AD1-3E443AA84958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AEB4-9A98-49F6-AE3B-78C6B082B4D5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BC27-6EC0-45C9-8079-02AFA9827B6B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3700-13C3-4754-950F-99B3F8F70E5A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B611-8B16-47E8-ACCE-94F1558E0E5E}" type="datetime1">
              <a:rPr lang="en-US" smtClean="0"/>
              <a:t>2/18/2019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ACE5-4442-457D-A64D-22DDBD91D25A}" type="datetime1">
              <a:rPr lang="en-US" smtClean="0"/>
              <a:t>2/18/2019</a:t>
            </a:fld>
            <a:endParaRPr 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A31B-A53A-491E-8950-2B41280ACF76}" type="datetime1">
              <a:rPr lang="en-US" smtClean="0"/>
              <a:t>2/18/2019</a:t>
            </a:fld>
            <a:endParaRPr 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2430-7E8E-4174-A23B-E7833A8B4327}" type="datetime1">
              <a:rPr lang="en-US" smtClean="0"/>
              <a:t>2/18/2019</a:t>
            </a:fld>
            <a:endParaRPr 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3166-D501-489D-B2FF-06CBC6AB341C}" type="datetime1">
              <a:rPr lang="en-US" smtClean="0"/>
              <a:t>2/18/2019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4954-61D0-4D73-A5F4-75DCFA7197B2}" type="datetime1">
              <a:rPr lang="en-US" smtClean="0"/>
              <a:t>2/18/2019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C33D-8365-45B7-9C6E-DAAEFDE3C442}" type="datetime1">
              <a:rPr lang="en-US" smtClean="0"/>
              <a:t>2/18/2019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A7FD-8118-44E3-BCB2-B3B92EE84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ut.ee/2019/OOP/spring/Main/Lectures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en/java/javase/11/docs/api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n-US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2. loeng</a:t>
            </a:r>
          </a:p>
          <a:p>
            <a:endParaRPr lang="et-EE" dirty="0"/>
          </a:p>
          <a:p>
            <a:r>
              <a:rPr lang="et-EE" dirty="0" smtClean="0"/>
              <a:t>18. veebruar 2019</a:t>
            </a:r>
          </a:p>
          <a:p>
            <a:r>
              <a:rPr lang="et-EE" dirty="0" smtClean="0"/>
              <a:t>Marina Lepp</a:t>
            </a:r>
          </a:p>
          <a:p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Eestikeelne terminoloogia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Käsurida</a:t>
            </a:r>
          </a:p>
          <a:p>
            <a:pPr lvl="1"/>
            <a:r>
              <a:rPr lang="et-EE" dirty="0"/>
              <a:t>Käsurida </a:t>
            </a:r>
            <a:r>
              <a:rPr lang="et-EE" dirty="0" smtClean="0"/>
              <a:t>(</a:t>
            </a:r>
            <a:r>
              <a:rPr lang="et-EE" dirty="0"/>
              <a:t>ingl. </a:t>
            </a:r>
            <a:r>
              <a:rPr lang="et-EE" dirty="0" err="1"/>
              <a:t>Command</a:t>
            </a:r>
            <a:r>
              <a:rPr lang="et-EE" dirty="0"/>
              <a:t> </a:t>
            </a:r>
            <a:r>
              <a:rPr lang="et-EE" dirty="0" err="1"/>
              <a:t>line</a:t>
            </a:r>
            <a:r>
              <a:rPr lang="et-EE" dirty="0"/>
              <a:t> </a:t>
            </a:r>
            <a:r>
              <a:rPr lang="et-EE" dirty="0" err="1"/>
              <a:t>interface</a:t>
            </a:r>
            <a:r>
              <a:rPr lang="et-EE" dirty="0"/>
              <a:t>, CLI) on </a:t>
            </a:r>
            <a:r>
              <a:rPr lang="et-EE" dirty="0" err="1"/>
              <a:t>tekstiline</a:t>
            </a:r>
            <a:r>
              <a:rPr lang="et-EE" dirty="0"/>
              <a:t> kasutajaliides inimese ja arvuti vahel, mille puhul käsud antakse enamasti sisestades </a:t>
            </a:r>
            <a:r>
              <a:rPr lang="et-EE" dirty="0" err="1"/>
              <a:t>tekstilisi</a:t>
            </a:r>
            <a:r>
              <a:rPr lang="et-EE" dirty="0"/>
              <a:t> käske.</a:t>
            </a:r>
            <a:endParaRPr lang="et-EE" dirty="0" smtClean="0"/>
          </a:p>
          <a:p>
            <a:r>
              <a:rPr lang="et-EE" dirty="0" err="1" smtClean="0"/>
              <a:t>Käsuviip</a:t>
            </a:r>
            <a:endParaRPr lang="et-EE" dirty="0" smtClean="0"/>
          </a:p>
          <a:p>
            <a:pPr lvl="1"/>
            <a:r>
              <a:rPr lang="et-EE" dirty="0" err="1"/>
              <a:t>Käsuviip</a:t>
            </a:r>
            <a:r>
              <a:rPr lang="et-EE" dirty="0"/>
              <a:t> on tähis käsurea </a:t>
            </a:r>
            <a:r>
              <a:rPr lang="et-EE" dirty="0" smtClean="0"/>
              <a:t>alguses, </a:t>
            </a:r>
            <a:r>
              <a:rPr lang="et-EE" dirty="0"/>
              <a:t>mis näitab arvutiprogrammi valmisolekut kasutajalt käske vastu võtta. </a:t>
            </a:r>
            <a:r>
              <a:rPr lang="et-EE" dirty="0" err="1"/>
              <a:t>Käsuviibas</a:t>
            </a:r>
            <a:r>
              <a:rPr lang="et-EE" dirty="0"/>
              <a:t> võib sisalduda mitmesugust kasutajale olulist infot, näiteks aktiivse kausta nimi.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Arvud, tüübid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000179"/>
            <a:ext cx="8676456" cy="551723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t-EE" sz="2800" dirty="0" smtClean="0"/>
              <a:t>Täisarvud</a:t>
            </a: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byte</a:t>
            </a:r>
            <a:r>
              <a:rPr lang="et-EE" dirty="0">
                <a:cs typeface="Courier New" pitchFamily="49" charset="0"/>
              </a:rPr>
              <a:t> </a:t>
            </a:r>
          </a:p>
          <a:p>
            <a:pPr lvl="2"/>
            <a:r>
              <a:rPr lang="et-EE" sz="2000" dirty="0">
                <a:cs typeface="Courier New" pitchFamily="49" charset="0"/>
              </a:rPr>
              <a:t>8-bitiline </a:t>
            </a:r>
          </a:p>
          <a:p>
            <a:pPr lvl="2"/>
            <a:r>
              <a:rPr lang="en-US" sz="2000" dirty="0"/>
              <a:t>-128 </a:t>
            </a:r>
            <a:r>
              <a:rPr lang="et-EE" sz="2000" dirty="0"/>
              <a:t>kuni</a:t>
            </a:r>
            <a:r>
              <a:rPr lang="en-US" sz="2000" dirty="0"/>
              <a:t> 127</a:t>
            </a:r>
            <a:endParaRPr lang="et-EE" sz="2000" dirty="0">
              <a:cs typeface="Courier New" pitchFamily="49" charset="0"/>
            </a:endParaRP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short</a:t>
            </a:r>
            <a:r>
              <a:rPr lang="et-EE" dirty="0">
                <a:cs typeface="Courier New" pitchFamily="49" charset="0"/>
              </a:rPr>
              <a:t> </a:t>
            </a:r>
          </a:p>
          <a:p>
            <a:pPr lvl="2"/>
            <a:r>
              <a:rPr lang="et-EE" sz="2000" dirty="0">
                <a:cs typeface="Courier New" pitchFamily="49" charset="0"/>
              </a:rPr>
              <a:t>16-bitiline </a:t>
            </a:r>
          </a:p>
          <a:p>
            <a:pPr lvl="2"/>
            <a:r>
              <a:rPr lang="en-US" sz="2000" dirty="0"/>
              <a:t>-32</a:t>
            </a:r>
            <a:r>
              <a:rPr lang="et-EE" sz="2000" dirty="0"/>
              <a:t> </a:t>
            </a:r>
            <a:r>
              <a:rPr lang="en-US" sz="2000" dirty="0"/>
              <a:t>768 </a:t>
            </a:r>
            <a:r>
              <a:rPr lang="et-EE" sz="2000" dirty="0"/>
              <a:t>kuni </a:t>
            </a:r>
            <a:r>
              <a:rPr lang="en-US" sz="2000" dirty="0"/>
              <a:t>32</a:t>
            </a:r>
            <a:r>
              <a:rPr lang="et-EE" sz="2000" dirty="0"/>
              <a:t> </a:t>
            </a:r>
            <a:r>
              <a:rPr lang="en-US" sz="2000" dirty="0"/>
              <a:t>767 </a:t>
            </a:r>
            <a:endParaRPr lang="et-EE" sz="20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t-EE" b="1" dirty="0">
              <a:cs typeface="Courier New" pitchFamily="49" charset="0"/>
            </a:endParaRPr>
          </a:p>
          <a:p>
            <a:pPr lvl="2"/>
            <a:r>
              <a:rPr lang="et-EE" sz="2000" dirty="0">
                <a:cs typeface="Courier New" pitchFamily="49" charset="0"/>
              </a:rPr>
              <a:t>32-bitiline</a:t>
            </a:r>
          </a:p>
          <a:p>
            <a:pPr lvl="2"/>
            <a:r>
              <a:rPr lang="et-EE" sz="2000" dirty="0">
                <a:cs typeface="Courier New" pitchFamily="49" charset="0"/>
              </a:rPr>
              <a:t> </a:t>
            </a:r>
            <a:r>
              <a:rPr lang="en-US" sz="2000" dirty="0"/>
              <a:t>-2</a:t>
            </a:r>
            <a:r>
              <a:rPr lang="et-EE" sz="2000" dirty="0"/>
              <a:t> </a:t>
            </a:r>
            <a:r>
              <a:rPr lang="en-US" sz="2000" dirty="0"/>
              <a:t>147</a:t>
            </a:r>
            <a:r>
              <a:rPr lang="et-EE" sz="2000" dirty="0"/>
              <a:t> </a:t>
            </a:r>
            <a:r>
              <a:rPr lang="en-US" sz="2000" dirty="0"/>
              <a:t>483</a:t>
            </a:r>
            <a:r>
              <a:rPr lang="et-EE" sz="2000" dirty="0"/>
              <a:t> </a:t>
            </a:r>
            <a:r>
              <a:rPr lang="en-US" sz="2000" dirty="0"/>
              <a:t>648</a:t>
            </a:r>
            <a:r>
              <a:rPr lang="et-EE" sz="2000" dirty="0"/>
              <a:t> kuni </a:t>
            </a:r>
            <a:r>
              <a:rPr lang="en-US" sz="2000" dirty="0"/>
              <a:t>2</a:t>
            </a:r>
            <a:r>
              <a:rPr lang="et-EE" sz="2000" dirty="0"/>
              <a:t> </a:t>
            </a:r>
            <a:r>
              <a:rPr lang="en-US" sz="2000" dirty="0"/>
              <a:t>147</a:t>
            </a:r>
            <a:r>
              <a:rPr lang="et-EE" sz="2000" dirty="0"/>
              <a:t> </a:t>
            </a:r>
            <a:r>
              <a:rPr lang="en-US" sz="2000" dirty="0"/>
              <a:t>483</a:t>
            </a:r>
            <a:r>
              <a:rPr lang="et-EE" sz="2000" dirty="0"/>
              <a:t> </a:t>
            </a:r>
            <a:r>
              <a:rPr lang="en-US" sz="2000" dirty="0"/>
              <a:t>647 </a:t>
            </a:r>
            <a:endParaRPr lang="et-EE" sz="20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t-EE" dirty="0">
                <a:cs typeface="Courier New" pitchFamily="49" charset="0"/>
              </a:rPr>
              <a:t> </a:t>
            </a:r>
          </a:p>
          <a:p>
            <a:pPr lvl="2"/>
            <a:r>
              <a:rPr lang="et-EE" sz="2000" dirty="0">
                <a:cs typeface="Courier New" pitchFamily="49" charset="0"/>
              </a:rPr>
              <a:t>64-bitiline</a:t>
            </a:r>
          </a:p>
          <a:p>
            <a:pPr lvl="2"/>
            <a:r>
              <a:rPr lang="en-US" sz="2000" dirty="0"/>
              <a:t>-9</a:t>
            </a:r>
            <a:r>
              <a:rPr lang="et-EE" sz="2000" dirty="0"/>
              <a:t> </a:t>
            </a:r>
            <a:r>
              <a:rPr lang="en-US" sz="2000" dirty="0"/>
              <a:t>223</a:t>
            </a:r>
            <a:r>
              <a:rPr lang="et-EE" sz="2000" dirty="0"/>
              <a:t> </a:t>
            </a:r>
            <a:r>
              <a:rPr lang="en-US" sz="2000" dirty="0"/>
              <a:t>372</a:t>
            </a:r>
            <a:r>
              <a:rPr lang="et-EE" sz="2000" dirty="0"/>
              <a:t> </a:t>
            </a:r>
            <a:r>
              <a:rPr lang="en-US" sz="2000" dirty="0"/>
              <a:t>036</a:t>
            </a:r>
            <a:r>
              <a:rPr lang="et-EE" sz="2000" dirty="0"/>
              <a:t> </a:t>
            </a:r>
            <a:r>
              <a:rPr lang="en-US" sz="2000" dirty="0"/>
              <a:t>854</a:t>
            </a:r>
            <a:r>
              <a:rPr lang="et-EE" sz="2000" dirty="0"/>
              <a:t> </a:t>
            </a:r>
            <a:r>
              <a:rPr lang="en-US" sz="2000" dirty="0"/>
              <a:t>775</a:t>
            </a:r>
            <a:r>
              <a:rPr lang="et-EE" sz="2000" dirty="0"/>
              <a:t> </a:t>
            </a:r>
            <a:r>
              <a:rPr lang="en-US" sz="2000" dirty="0"/>
              <a:t>808 </a:t>
            </a:r>
            <a:r>
              <a:rPr lang="et-EE" sz="2000" dirty="0"/>
              <a:t>kuni </a:t>
            </a:r>
            <a:r>
              <a:rPr lang="en-US" sz="2000" dirty="0"/>
              <a:t>9</a:t>
            </a:r>
            <a:r>
              <a:rPr lang="et-EE" sz="2000" dirty="0"/>
              <a:t> </a:t>
            </a:r>
            <a:r>
              <a:rPr lang="en-US" sz="2000" dirty="0"/>
              <a:t>223</a:t>
            </a:r>
            <a:r>
              <a:rPr lang="et-EE" sz="2000" dirty="0"/>
              <a:t> </a:t>
            </a:r>
            <a:r>
              <a:rPr lang="en-US" sz="2000" dirty="0"/>
              <a:t>372</a:t>
            </a:r>
            <a:r>
              <a:rPr lang="et-EE" sz="2000" dirty="0"/>
              <a:t> </a:t>
            </a:r>
            <a:r>
              <a:rPr lang="en-US" sz="2000" dirty="0"/>
              <a:t>036</a:t>
            </a:r>
            <a:r>
              <a:rPr lang="et-EE" sz="2000" dirty="0"/>
              <a:t> </a:t>
            </a:r>
            <a:r>
              <a:rPr lang="en-US" sz="2000" dirty="0"/>
              <a:t>854</a:t>
            </a:r>
            <a:r>
              <a:rPr lang="et-EE" sz="2000" dirty="0"/>
              <a:t> </a:t>
            </a:r>
            <a:r>
              <a:rPr lang="en-US" sz="2000" dirty="0"/>
              <a:t>775</a:t>
            </a:r>
            <a:r>
              <a:rPr lang="et-EE" sz="2000" dirty="0"/>
              <a:t> </a:t>
            </a:r>
            <a:r>
              <a:rPr lang="en-US" sz="2000" dirty="0"/>
              <a:t>807</a:t>
            </a:r>
            <a:endParaRPr lang="et-EE" sz="2000" dirty="0"/>
          </a:p>
          <a:p>
            <a:pPr eaLnBrk="1" hangingPunct="1"/>
            <a:r>
              <a:rPr lang="et-EE" sz="2800" dirty="0" smtClean="0"/>
              <a:t>Ujukomaarvud</a:t>
            </a: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float</a:t>
            </a:r>
            <a:endParaRPr lang="et-EE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sz="2100" dirty="0">
                <a:cs typeface="Courier New" pitchFamily="49" charset="0"/>
              </a:rPr>
              <a:t>32-bitiline</a:t>
            </a: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double</a:t>
            </a:r>
            <a:endParaRPr lang="et-EE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sz="2100" dirty="0">
                <a:cs typeface="Courier New" pitchFamily="49" charset="0"/>
              </a:rPr>
              <a:t>64-bitiline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Tüübiteisendus</a:t>
            </a:r>
          </a:p>
        </p:txBody>
      </p:sp>
      <p:sp>
        <p:nvSpPr>
          <p:cNvPr id="16387" name="Sisu kohatäide 2"/>
          <p:cNvSpPr>
            <a:spLocks noGrp="1"/>
          </p:cNvSpPr>
          <p:nvPr>
            <p:ph idx="1"/>
          </p:nvPr>
        </p:nvSpPr>
        <p:spPr>
          <a:xfrm>
            <a:off x="457200" y="1423549"/>
            <a:ext cx="8229600" cy="49971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dirty="0" smtClean="0"/>
              <a:t>Avaldise arvutamisel</a:t>
            </a:r>
          </a:p>
          <a:p>
            <a:pPr lvl="1"/>
            <a:r>
              <a:rPr lang="et-EE" dirty="0" smtClean="0"/>
              <a:t>Kui ühe operandi tüüp on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t-EE" dirty="0" smtClean="0"/>
              <a:t>, siis teine teisendatakse ka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t-EE" dirty="0" err="1" smtClean="0"/>
              <a:t>-tüüpi</a:t>
            </a:r>
            <a:endParaRPr lang="et-EE" dirty="0" smtClean="0"/>
          </a:p>
          <a:p>
            <a:pPr lvl="1"/>
            <a:r>
              <a:rPr lang="et-EE" dirty="0" smtClean="0"/>
              <a:t>vastasel juhul, kui ühe operandi tüüp on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t-EE" dirty="0" smtClean="0"/>
              <a:t>, siis teine teisendatakse ka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t-EE" dirty="0" err="1" smtClean="0"/>
              <a:t>-tüüpi</a:t>
            </a:r>
            <a:endParaRPr lang="et-EE" dirty="0" smtClean="0"/>
          </a:p>
          <a:p>
            <a:pPr lvl="1"/>
            <a:r>
              <a:rPr lang="et-EE" dirty="0" smtClean="0"/>
              <a:t>vastasel juhul, kui ühe operandi tüüp on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t-EE" dirty="0" smtClean="0"/>
              <a:t>, siis teine teisendatakse ka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t-EE" dirty="0" err="1" smtClean="0"/>
              <a:t>-tüüpi</a:t>
            </a:r>
            <a:endParaRPr lang="et-EE" dirty="0" smtClean="0"/>
          </a:p>
          <a:p>
            <a:pPr lvl="1"/>
            <a:r>
              <a:rPr lang="et-EE" dirty="0" smtClean="0"/>
              <a:t>vastasel juhul teisendatakse mõlemad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dirty="0" err="1" smtClean="0"/>
              <a:t>-tüüpi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 smtClean="0"/>
          </a:p>
          <a:p>
            <a:pPr lvl="1">
              <a:buNone/>
            </a:pP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1.0/2</a:t>
            </a:r>
          </a:p>
          <a:p>
            <a:pPr lvl="1">
              <a:buNone/>
            </a:pP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1/2     </a:t>
            </a:r>
          </a:p>
          <a:p>
            <a:pPr lvl="1"/>
            <a:endParaRPr lang="et-EE" dirty="0" smtClean="0"/>
          </a:p>
          <a:p>
            <a:pPr lvl="1"/>
            <a:endParaRPr lang="et-EE" dirty="0" smtClean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6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Tüübiteisendus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Laienemise järjekord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byte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short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double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laiemaks automaatselt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t-EE" dirty="0" smtClean="0"/>
              <a:t>kitsamaks tuleb ilmutatult näidata</a:t>
            </a:r>
          </a:p>
          <a:p>
            <a:pPr lvl="1">
              <a:buNone/>
            </a:pPr>
            <a:endParaRPr lang="et-EE" dirty="0" smtClean="0"/>
          </a:p>
          <a:p>
            <a:pPr marL="87313" lvl="1" indent="0">
              <a:buNone/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6.4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d; </a:t>
            </a:r>
            <a:r>
              <a:rPr lang="et-EE" altLang="et-EE" sz="24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 ise ei muutu, i on 6</a:t>
            </a:r>
            <a:br>
              <a:rPr lang="et-EE" altLang="et-EE" sz="24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 = i; </a:t>
            </a:r>
            <a:r>
              <a:rPr lang="et-EE" altLang="et-EE" sz="24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 on </a:t>
            </a:r>
            <a:r>
              <a:rPr lang="et-EE" altLang="et-EE" sz="2400" b="1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6.0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5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ealkiri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et-EE" dirty="0" smtClean="0"/>
              <a:t>Sõne</a:t>
            </a:r>
          </a:p>
        </p:txBody>
      </p:sp>
      <p:sp>
        <p:nvSpPr>
          <p:cNvPr id="17411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eaLnBrk="1" hangingPunct="1"/>
            <a:r>
              <a:rPr lang="et-EE" sz="2800" dirty="0" smtClean="0"/>
              <a:t>Ei ole Javas algtüüp, hiljem käsitleme põhjalikumalt</a:t>
            </a:r>
          </a:p>
          <a:p>
            <a:pPr>
              <a:buNone/>
            </a:pPr>
            <a:endParaRPr lang="et-EE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String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s1 =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"On"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s2 =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"veebruar"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s3 = s1 +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s2;</a:t>
            </a:r>
            <a:endParaRPr lang="et-EE" altLang="et-EE" sz="4800" b="1" dirty="0">
              <a:latin typeface="Arial" panose="020B0604020202020204" pitchFamily="34" charset="0"/>
            </a:endParaRPr>
          </a:p>
          <a:p>
            <a:pPr>
              <a:buNone/>
            </a:pPr>
            <a:endParaRPr lang="et-EE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t-EE" dirty="0" smtClean="0"/>
              <a:t>Mida väljastab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4730998" y="2758045"/>
            <a:ext cx="3644404" cy="409995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7"/>
          <p:cNvSpPr txBox="1"/>
          <p:nvPr/>
        </p:nvSpPr>
        <p:spPr>
          <a:xfrm>
            <a:off x="457200" y="1557875"/>
            <a:ext cx="7560840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 + j = 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i + j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9552" y="3356992"/>
            <a:ext cx="352839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 + j = 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 + j = 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 + j = 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 + j = 12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  <a:endParaRPr lang="en-US" dirty="0"/>
          </a:p>
        </p:txBody>
      </p:sp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 rot="10800000">
            <a:off x="176144" y="530120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t-EE" dirty="0" smtClean="0"/>
              <a:t>Mida väljastab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004048" y="2920063"/>
            <a:ext cx="3500388" cy="39379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7"/>
          <p:cNvSpPr txBox="1"/>
          <p:nvPr/>
        </p:nvSpPr>
        <p:spPr>
          <a:xfrm>
            <a:off x="259439" y="1432525"/>
            <a:ext cx="7920880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 + j = 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(i + j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356992"/>
            <a:ext cx="3672408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 + j = 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 + j = 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 + j = 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 + j = 12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  <a:endParaRPr lang="en-US" dirty="0"/>
          </a:p>
        </p:txBody>
      </p:sp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 rot="10800000">
            <a:off x="130727" y="458920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9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Loogilised operaatorid</a:t>
            </a:r>
          </a:p>
        </p:txBody>
      </p:sp>
      <p:graphicFrame>
        <p:nvGraphicFramePr>
          <p:cNvPr id="5" name="Sisu kohatäid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985793"/>
              </p:ext>
            </p:extLst>
          </p:nvPr>
        </p:nvGraphicFramePr>
        <p:xfrm>
          <a:off x="457200" y="1600200"/>
          <a:ext cx="8219257" cy="32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2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6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7240"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smtClean="0"/>
                        <a:t>Java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err="1" smtClean="0"/>
                        <a:t>Python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7240"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smtClean="0"/>
                        <a:t>!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err="1" smtClean="0"/>
                        <a:t>not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smtClean="0"/>
                        <a:t>Loogiline eitus (</a:t>
                      </a:r>
                      <a:r>
                        <a:rPr lang="et-EE" sz="2800" dirty="0" err="1" smtClean="0"/>
                        <a:t>unaarne</a:t>
                      </a:r>
                      <a:r>
                        <a:rPr lang="et-EE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7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800" dirty="0" err="1" smtClean="0"/>
                        <a:t>&amp;&amp;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smtClean="0"/>
                        <a:t>and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smtClean="0"/>
                        <a:t>Loogiline JA (binaarne)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7240"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err="1" smtClean="0"/>
                        <a:t>||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err="1" smtClean="0"/>
                        <a:t>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800" dirty="0" smtClean="0"/>
                        <a:t>Loogiline VÕI</a:t>
                      </a:r>
                      <a:r>
                        <a:rPr lang="et-EE" sz="2800" baseline="0" dirty="0" smtClean="0"/>
                        <a:t> </a:t>
                      </a:r>
                      <a:r>
                        <a:rPr lang="et-EE" sz="2800" dirty="0" smtClean="0"/>
                        <a:t>(binaarne)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1060"/>
          </a:xfrm>
        </p:spPr>
        <p:txBody>
          <a:bodyPr/>
          <a:lstStyle/>
          <a:p>
            <a:r>
              <a:rPr lang="et-EE" dirty="0" smtClean="0"/>
              <a:t>Operatsioonide prioriteedid</a:t>
            </a:r>
            <a:endParaRPr lang="en-US" dirty="0"/>
          </a:p>
        </p:txBody>
      </p:sp>
      <p:graphicFrame>
        <p:nvGraphicFramePr>
          <p:cNvPr id="5" name="Sisu kohatäid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774568"/>
              </p:ext>
            </p:extLst>
          </p:nvPr>
        </p:nvGraphicFramePr>
        <p:xfrm>
          <a:off x="405880" y="726059"/>
          <a:ext cx="8291264" cy="599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4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0494"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Operatsioonid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 smtClean="0"/>
                        <a:t>Täitmise järjekord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t-EE" sz="2000" b="1" i="1" dirty="0" smtClean="0"/>
                        <a:t>a</a:t>
                      </a:r>
                      <a:r>
                        <a:rPr lang="en-US" sz="2000" b="1" dirty="0" smtClean="0"/>
                        <a:t>++</a:t>
                      </a:r>
                      <a:r>
                        <a:rPr lang="en-US" sz="2000" b="1" dirty="0"/>
                        <a:t> </a:t>
                      </a:r>
                      <a:r>
                        <a:rPr lang="et-EE" sz="2000" b="1" i="1" dirty="0" smtClean="0"/>
                        <a:t>a</a:t>
                      </a:r>
                      <a:r>
                        <a:rPr lang="en-US" sz="2000" b="1" dirty="0" smtClean="0"/>
                        <a:t>--</a:t>
                      </a:r>
                      <a:endParaRPr lang="en-US" sz="2000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t-EE" sz="2000" b="1" baseline="0" dirty="0" smtClean="0"/>
                        <a:t>Täidetakse varem</a:t>
                      </a:r>
                      <a:endParaRPr lang="en-US" sz="2000" b="1" dirty="0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++</a:t>
                      </a:r>
                      <a:r>
                        <a:rPr lang="et-EE" sz="2000" b="1" i="1" dirty="0" smtClean="0"/>
                        <a:t>a</a:t>
                      </a:r>
                      <a:r>
                        <a:rPr lang="en-US" sz="2000" b="1" dirty="0"/>
                        <a:t> </a:t>
                      </a:r>
                      <a:r>
                        <a:rPr lang="en-US" sz="2000" b="1" dirty="0" smtClean="0"/>
                        <a:t>--</a:t>
                      </a:r>
                      <a:r>
                        <a:rPr lang="et-EE" sz="2000" b="1" i="1" dirty="0" smtClean="0"/>
                        <a:t>a</a:t>
                      </a:r>
                      <a:r>
                        <a:rPr lang="en-US" sz="2000" b="1" dirty="0"/>
                        <a:t> </a:t>
                      </a:r>
                      <a:r>
                        <a:rPr lang="en-US" sz="2000" b="1" dirty="0" smtClean="0"/>
                        <a:t>+</a:t>
                      </a:r>
                      <a:r>
                        <a:rPr lang="et-EE" sz="2000" b="1" i="1" dirty="0" smtClean="0"/>
                        <a:t>a</a:t>
                      </a:r>
                      <a:r>
                        <a:rPr lang="en-US" sz="2000" b="1" dirty="0"/>
                        <a:t> </a:t>
                      </a:r>
                      <a:r>
                        <a:rPr lang="en-US" sz="2000" b="1" dirty="0" smtClean="0"/>
                        <a:t>-</a:t>
                      </a:r>
                      <a:r>
                        <a:rPr lang="et-EE" sz="2000" b="1" i="1" dirty="0" smtClean="0"/>
                        <a:t>a</a:t>
                      </a:r>
                      <a:r>
                        <a:rPr lang="en-US" sz="2000" b="1" dirty="0"/>
                        <a:t> </a:t>
                      </a:r>
                      <a:r>
                        <a:rPr lang="et-EE" sz="2000" b="1" dirty="0" smtClean="0"/>
                        <a:t> </a:t>
                      </a:r>
                      <a:r>
                        <a:rPr lang="en-US" sz="2000" b="1" dirty="0" smtClean="0"/>
                        <a:t>~ </a:t>
                      </a:r>
                      <a:r>
                        <a:rPr lang="en-US" sz="2000" b="1" dirty="0"/>
                        <a:t>!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* / %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+ -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&lt;&lt; &gt;&gt; &gt;&gt;&gt;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&lt; &gt; &lt;= &gt;= </a:t>
                      </a:r>
                      <a:r>
                        <a:rPr lang="en-US" sz="2000" b="1" dirty="0" err="1"/>
                        <a:t>instanceof</a:t>
                      </a:r>
                      <a:endParaRPr lang="en-US" sz="2000" b="1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== !=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&amp;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^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|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&amp;&amp;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||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/>
                        <a:t>? :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en-US" sz="2000" b="1" dirty="0"/>
                        <a:t>= += -= *= /= %= &amp;= ^= |= &lt;&lt;= &gt;&gt;= &gt;&gt;&gt;=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t-EE" sz="2000" b="1" dirty="0" smtClean="0"/>
                        <a:t>Täidetakse hiljem</a:t>
                      </a:r>
                      <a:endParaRPr lang="en-US" sz="2000" b="1" dirty="0"/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Ümarnurk-ristkülik-viiktekst 5"/>
          <p:cNvSpPr/>
          <p:nvPr/>
        </p:nvSpPr>
        <p:spPr>
          <a:xfrm>
            <a:off x="5220072" y="2204864"/>
            <a:ext cx="3168352" cy="2520280"/>
          </a:xfrm>
          <a:prstGeom prst="wedgeRoundRectCallout">
            <a:avLst>
              <a:gd name="adj1" fmla="val 22485"/>
              <a:gd name="adj2" fmla="val 50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/>
              <a:t>Päris kõik ei ole  kohustuslikult kasutuses siin aines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 on sama tasemega?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Omistamised</a:t>
            </a:r>
          </a:p>
          <a:p>
            <a:pPr lvl="1"/>
            <a:r>
              <a:rPr lang="et-EE" dirty="0" smtClean="0"/>
              <a:t>paremalt vasakule (paremassotsiatiivsed)</a:t>
            </a:r>
          </a:p>
          <a:p>
            <a:pPr lvl="1">
              <a:buNone/>
            </a:pP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= y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 z = 1;</a:t>
            </a:r>
          </a:p>
          <a:p>
            <a:pPr lvl="1">
              <a:buNone/>
            </a:pPr>
            <a:endParaRPr lang="et-EE" dirty="0" smtClean="0"/>
          </a:p>
          <a:p>
            <a:r>
              <a:rPr lang="et-EE" dirty="0" smtClean="0"/>
              <a:t>ülejäänud binaarsed operatsioonid</a:t>
            </a:r>
          </a:p>
          <a:p>
            <a:pPr lvl="1"/>
            <a:r>
              <a:rPr lang="et-EE" dirty="0" smtClean="0"/>
              <a:t>vasakult paremale (vasakassotsiatiivsed)</a:t>
            </a:r>
          </a:p>
          <a:p>
            <a:pPr lvl="1">
              <a:buNone/>
            </a:pP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5 % 2 * 3 / 6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t-EE" dirty="0" smtClean="0"/>
              <a:t>Möödunud nädalal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9756" y="1052736"/>
            <a:ext cx="8964488" cy="5549701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 smtClean="0"/>
              <a:t>Sissejuhatus</a:t>
            </a:r>
          </a:p>
          <a:p>
            <a:r>
              <a:rPr lang="et-EE" dirty="0"/>
              <a:t>P</a:t>
            </a:r>
            <a:r>
              <a:rPr lang="et-EE" dirty="0" smtClean="0"/>
              <a:t>raktikum</a:t>
            </a:r>
          </a:p>
          <a:p>
            <a:pPr lvl="1"/>
            <a:r>
              <a:rPr lang="et-EE" dirty="0" smtClean="0"/>
              <a:t>Paaristöö, algus</a:t>
            </a:r>
          </a:p>
          <a:p>
            <a:pPr marL="457200" lvl="1" indent="0">
              <a:buNone/>
            </a:pPr>
            <a:r>
              <a:rPr lang="et-EE" dirty="0" smtClean="0"/>
              <a:t> </a:t>
            </a:r>
          </a:p>
          <a:p>
            <a:r>
              <a:rPr lang="et-EE" dirty="0"/>
              <a:t>Delta Karjääripäev 2019</a:t>
            </a:r>
            <a:endParaRPr lang="et-EE" dirty="0" smtClean="0"/>
          </a:p>
          <a:p>
            <a:r>
              <a:rPr lang="et-EE" dirty="0" smtClean="0"/>
              <a:t>Sõbrapäev</a:t>
            </a:r>
          </a:p>
          <a:p>
            <a:endParaRPr lang="et-EE" dirty="0" smtClean="0"/>
          </a:p>
          <a:p>
            <a:r>
              <a:rPr lang="fi-FI" sz="3000" dirty="0"/>
              <a:t>Rainer </a:t>
            </a:r>
            <a:r>
              <a:rPr lang="fi-FI" sz="3000" dirty="0" err="1"/>
              <a:t>Vakra</a:t>
            </a:r>
            <a:r>
              <a:rPr lang="fi-FI" sz="3000" dirty="0"/>
              <a:t> </a:t>
            </a:r>
            <a:r>
              <a:rPr lang="fi-FI" sz="3000" dirty="0" err="1"/>
              <a:t>ülikooli</a:t>
            </a:r>
            <a:r>
              <a:rPr lang="fi-FI" sz="3000" dirty="0"/>
              <a:t> </a:t>
            </a:r>
            <a:r>
              <a:rPr lang="fi-FI" sz="3000" dirty="0" err="1"/>
              <a:t>lõputöö</a:t>
            </a:r>
            <a:r>
              <a:rPr lang="fi-FI" sz="3000" dirty="0"/>
              <a:t> on </a:t>
            </a:r>
            <a:r>
              <a:rPr lang="fi-FI" sz="3000" dirty="0" err="1" smtClean="0"/>
              <a:t>plagiaat</a:t>
            </a:r>
            <a:r>
              <a:rPr lang="et-EE" sz="3000" dirty="0"/>
              <a:t> (2002. </a:t>
            </a:r>
            <a:r>
              <a:rPr lang="et-EE" sz="3000" dirty="0" smtClean="0"/>
              <a:t>aasta)</a:t>
            </a:r>
          </a:p>
          <a:p>
            <a:r>
              <a:rPr lang="et-EE" dirty="0"/>
              <a:t>Eesti laulu finaal</a:t>
            </a:r>
          </a:p>
          <a:p>
            <a:pPr lvl="1"/>
            <a:r>
              <a:rPr lang="et-EE" dirty="0"/>
              <a:t>Plagiaat</a:t>
            </a:r>
            <a:r>
              <a:rPr lang="et-EE" dirty="0" smtClean="0"/>
              <a:t>?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31224" cy="562075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väljastatakse ekraanile?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5536" y="2996953"/>
            <a:ext cx="4114800" cy="3359398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432048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x,y,z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y += z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111056" y="54045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31224" cy="562075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väljastatakse ekraanile?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5536" y="3140968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251520" y="1124744"/>
            <a:ext cx="4464496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x,y,z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y += z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12" name="CAI1"/>
          <p:cNvSpPr/>
          <p:nvPr>
            <p:custDataLst>
              <p:tags r:id="rId4"/>
            </p:custDataLst>
          </p:nvPr>
        </p:nvSpPr>
        <p:spPr>
          <a:xfrm rot="10800000">
            <a:off x="111056" y="3792901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31224" cy="562075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väljastatakse ekraanile?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5536" y="3140968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0.5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608004" y="2276872"/>
            <a:ext cx="4176464" cy="444460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TextBox 12"/>
          <p:cNvSpPr txBox="1"/>
          <p:nvPr/>
        </p:nvSpPr>
        <p:spPr>
          <a:xfrm>
            <a:off x="323528" y="1412776"/>
            <a:ext cx="856895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3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3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3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3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t-EE" altLang="et-EE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t-EE" altLang="et-EE" sz="3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t-EE" altLang="et-EE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t-EE" altLang="et-EE" sz="3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t-EE" altLang="et-EE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t-EE" altLang="et-EE" sz="3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t-EE" altLang="et-EE" sz="3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6000" b="1" dirty="0">
              <a:latin typeface="Arial" panose="020B0604020202020204" pitchFamily="34" charset="0"/>
            </a:endParaRPr>
          </a:p>
        </p:txBody>
      </p:sp>
      <p:sp>
        <p:nvSpPr>
          <p:cNvPr id="14" name="CAI1"/>
          <p:cNvSpPr/>
          <p:nvPr>
            <p:custDataLst>
              <p:tags r:id="rId4"/>
            </p:custDataLst>
          </p:nvPr>
        </p:nvSpPr>
        <p:spPr>
          <a:xfrm rot="10800000">
            <a:off x="161856" y="3284054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Tingimusdirektiivid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5163593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loogilineAvaldis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lause</a:t>
            </a:r>
            <a:r>
              <a:rPr lang="en-US" sz="2400" b="1" i="1" dirty="0" smtClean="0">
                <a:latin typeface="Courier New" pitchFamily="49" charset="0"/>
                <a:cs typeface="Courier New" pitchFamily="49" charset="0"/>
              </a:rPr>
              <a:t>(d)-true-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korral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429000"/>
            <a:ext cx="5616624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loogilineAvaldis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lause</a:t>
            </a:r>
            <a:r>
              <a:rPr lang="en-US" sz="2400" b="1" i="1" dirty="0" smtClean="0">
                <a:latin typeface="Courier New" pitchFamily="49" charset="0"/>
                <a:cs typeface="Courier New" pitchFamily="49" charset="0"/>
              </a:rPr>
              <a:t>(d)-true-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korral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lause</a:t>
            </a:r>
            <a:r>
              <a:rPr lang="en-US" sz="2400" b="1" i="1" dirty="0" smtClean="0">
                <a:latin typeface="Courier New" pitchFamily="49" charset="0"/>
                <a:cs typeface="Courier New" pitchFamily="49" charset="0"/>
              </a:rPr>
              <a:t>(d)-false-</a:t>
            </a:r>
            <a:r>
              <a:rPr lang="en-US" sz="2400" b="1" i="1" dirty="0" err="1" smtClean="0">
                <a:latin typeface="Courier New" pitchFamily="49" charset="0"/>
                <a:cs typeface="Courier New" pitchFamily="49" charset="0"/>
              </a:rPr>
              <a:t>korral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5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Direktiiv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otseselt </a:t>
            </a:r>
            <a:r>
              <a:rPr lang="et-EE" dirty="0" err="1"/>
              <a:t>algoritmilisi</a:t>
            </a:r>
            <a:r>
              <a:rPr lang="et-EE" dirty="0"/>
              <a:t> tegevusi kirjeldav lause</a:t>
            </a:r>
            <a:r>
              <a:rPr lang="et-EE" dirty="0" smtClean="0"/>
              <a:t>;</a:t>
            </a:r>
          </a:p>
          <a:p>
            <a:pPr lvl="1"/>
            <a:r>
              <a:rPr lang="et-EE" dirty="0" smtClean="0"/>
              <a:t>erijuhul </a:t>
            </a:r>
            <a:r>
              <a:rPr lang="et-EE" dirty="0"/>
              <a:t>omakorda blokk või tühidirektiiv (ainult semikoolon); </a:t>
            </a:r>
            <a:endParaRPr lang="et-EE" dirty="0" smtClean="0"/>
          </a:p>
          <a:p>
            <a:pPr lvl="1"/>
            <a:r>
              <a:rPr lang="et-EE" dirty="0" smtClean="0"/>
              <a:t>ülejäänud </a:t>
            </a:r>
            <a:r>
              <a:rPr lang="et-EE" dirty="0"/>
              <a:t>direktiivideks on avaldisdirektiiv, lülitidirektiiv, tingimusdirektiiv, eelkontrolliga tsüklidirektiiv, </a:t>
            </a:r>
            <a:r>
              <a:rPr lang="et-EE" dirty="0" err="1"/>
              <a:t>järelkontrolliga</a:t>
            </a:r>
            <a:r>
              <a:rPr lang="et-EE" dirty="0"/>
              <a:t> tsüklidirektiiv, </a:t>
            </a:r>
            <a:r>
              <a:rPr lang="et-EE" dirty="0" err="1"/>
              <a:t>üldtsüklidirektiiv</a:t>
            </a:r>
            <a:r>
              <a:rPr lang="et-EE" dirty="0"/>
              <a:t>, katkestusdirektiiv, jätkamisdirektiiv, naasmisdirektiiv, erindiseade direktiiv, </a:t>
            </a:r>
            <a:r>
              <a:rPr lang="et-EE" dirty="0" err="1"/>
              <a:t>sünkroonidirektiiv</a:t>
            </a:r>
            <a:r>
              <a:rPr lang="et-EE" dirty="0"/>
              <a:t>, </a:t>
            </a:r>
            <a:r>
              <a:rPr lang="et-EE" dirty="0" smtClean="0"/>
              <a:t>katsendidirektiiv</a:t>
            </a:r>
            <a:r>
              <a:rPr lang="et-EE" dirty="0"/>
              <a:t>.</a:t>
            </a:r>
            <a:endParaRPr lang="et-EE" dirty="0" smtClean="0"/>
          </a:p>
          <a:p>
            <a:endParaRPr lang="et-EE" dirty="0"/>
          </a:p>
          <a:p>
            <a:r>
              <a:rPr lang="et-EE" dirty="0" smtClean="0"/>
              <a:t>J. </a:t>
            </a:r>
            <a:r>
              <a:rPr lang="et-EE" dirty="0" err="1" smtClean="0"/>
              <a:t>Kiho</a:t>
            </a:r>
            <a:r>
              <a:rPr lang="et-EE" dirty="0" smtClean="0"/>
              <a:t> </a:t>
            </a:r>
            <a:r>
              <a:rPr lang="et-EE" i="1" dirty="0" smtClean="0"/>
              <a:t>Väike Java leksikon</a:t>
            </a:r>
            <a:endParaRPr lang="et-EE" i="1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Hinne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3888432" cy="501675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(summa &gt;= 91)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'A'; </a:t>
            </a:r>
          </a:p>
          <a:p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(summa &gt;= 81)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'B';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(summa &gt;= 71)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'C';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(summa &gt;= 61)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'D';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(summa &gt;= 51)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'E';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'F'; 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299532"/>
            <a:ext cx="3816424" cy="37856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(summa &gt;= 91)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'A'; </a:t>
            </a:r>
          </a:p>
          <a:p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(summa &gt;= 81)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'B'; </a:t>
            </a:r>
          </a:p>
          <a:p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(summa &gt;= 71)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'C'; </a:t>
            </a:r>
          </a:p>
          <a:p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(summa &gt;= 61)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'D'; </a:t>
            </a:r>
          </a:p>
          <a:p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(summa &gt;= 51)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'E'; </a:t>
            </a:r>
          </a:p>
          <a:p>
            <a:r>
              <a:rPr lang="en-US" sz="20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else </a:t>
            </a: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hinne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'F'; 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5373216"/>
            <a:ext cx="4860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Ühelauseline plokk võib olla ilma looksulgudeta!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3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t-EE" dirty="0" smtClean="0"/>
              <a:t>Mis väljastatakse ekraanile?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50403" y="4093369"/>
            <a:ext cx="4114800" cy="2215952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mitte kumbki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3"/>
            </p:custDataLst>
          </p:nvPr>
        </p:nvSpPr>
        <p:spPr>
          <a:xfrm>
            <a:off x="5796136" y="3501008"/>
            <a:ext cx="3138680" cy="335699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221968" y="1340768"/>
            <a:ext cx="6798304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 &gt; j)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 &gt; k)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310865" y="5373216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Taane ei loe, aga on väga soovitatav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Tere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{ public static void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main(String[]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Tere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");}}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Tingimusavaldis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loogilineAvaldis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? avaldis1 : avaldis2;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endParaRPr lang="et-EE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/>
              <a:t>Kui</a:t>
            </a:r>
            <a:r>
              <a:rPr lang="en-US" sz="2400" dirty="0" smtClean="0"/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loogilineAvaldis</a:t>
            </a:r>
            <a:r>
              <a:rPr lang="en-US" sz="2400" dirty="0" smtClean="0"/>
              <a:t> on </a:t>
            </a:r>
            <a:r>
              <a:rPr lang="en-US" sz="2400" dirty="0" err="1" smtClean="0"/>
              <a:t>tõene</a:t>
            </a:r>
            <a:r>
              <a:rPr lang="en-US" sz="2400" dirty="0" smtClean="0"/>
              <a:t>, on </a:t>
            </a:r>
            <a:r>
              <a:rPr lang="en-US" sz="2400" dirty="0" err="1" smtClean="0"/>
              <a:t>tingimusavaldise</a:t>
            </a:r>
            <a:r>
              <a:rPr lang="en-US" sz="2400" dirty="0" smtClean="0"/>
              <a:t> </a:t>
            </a:r>
            <a:r>
              <a:rPr lang="en-US" sz="2400" dirty="0" err="1" smtClean="0"/>
              <a:t>väärtuseks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avaldis1</a:t>
            </a:r>
            <a:r>
              <a:rPr lang="en-US" sz="2400" dirty="0" smtClean="0"/>
              <a:t> </a:t>
            </a:r>
            <a:r>
              <a:rPr lang="en-US" sz="2400" dirty="0" err="1" smtClean="0"/>
              <a:t>väärtus</a:t>
            </a:r>
            <a:r>
              <a:rPr lang="en-US" sz="2400" dirty="0" smtClean="0"/>
              <a:t> </a:t>
            </a:r>
            <a:endParaRPr lang="et-EE" sz="2400" dirty="0" smtClean="0"/>
          </a:p>
          <a:p>
            <a:r>
              <a:rPr lang="en-US" sz="2400" dirty="0" err="1" smtClean="0"/>
              <a:t>Vastasel</a:t>
            </a:r>
            <a:r>
              <a:rPr lang="en-US" sz="2400" dirty="0" smtClean="0"/>
              <a:t> </a:t>
            </a:r>
            <a:r>
              <a:rPr lang="en-US" sz="2400" dirty="0" err="1" smtClean="0"/>
              <a:t>korral</a:t>
            </a:r>
            <a:r>
              <a:rPr lang="en-US" sz="2400" dirty="0" smtClean="0"/>
              <a:t> on </a:t>
            </a:r>
            <a:r>
              <a:rPr lang="en-US" sz="2400" dirty="0" err="1" smtClean="0"/>
              <a:t>kogu</a:t>
            </a:r>
            <a:r>
              <a:rPr lang="en-US" sz="2400" dirty="0" smtClean="0"/>
              <a:t> </a:t>
            </a:r>
            <a:r>
              <a:rPr lang="en-US" sz="2400" dirty="0" err="1" smtClean="0"/>
              <a:t>tingimusavaldise</a:t>
            </a:r>
            <a:r>
              <a:rPr lang="en-US" sz="2400" dirty="0" smtClean="0"/>
              <a:t> </a:t>
            </a:r>
            <a:r>
              <a:rPr lang="en-US" sz="2400" dirty="0" err="1" smtClean="0"/>
              <a:t>väärtuseks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avaldis2</a:t>
            </a:r>
            <a:r>
              <a:rPr lang="en-US" sz="2400" dirty="0" smtClean="0"/>
              <a:t> </a:t>
            </a:r>
            <a:r>
              <a:rPr lang="en-US" sz="2400" dirty="0" err="1" smtClean="0"/>
              <a:t>väärtus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t-EE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t-EE" dirty="0" smtClean="0"/>
              <a:t>Mis saab olema k väärtus?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7544" y="3356992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-10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mitte kumbki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3"/>
            </p:custDataLst>
          </p:nvPr>
        </p:nvSpPr>
        <p:spPr>
          <a:xfrm>
            <a:off x="4958265" y="2338586"/>
            <a:ext cx="3887404" cy="436280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4680520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 k;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-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 = i &lt;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-i : i;</a:t>
            </a:r>
            <a:r>
              <a:rPr lang="nn-NO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91624" y="4047025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Lülitidirektiiv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4595018"/>
            <a:ext cx="8640960" cy="4525963"/>
          </a:xfrm>
        </p:spPr>
        <p:txBody>
          <a:bodyPr>
            <a:normAutofit/>
          </a:bodyPr>
          <a:lstStyle/>
          <a:p>
            <a:r>
              <a:rPr lang="et-EE" sz="2800" dirty="0" smtClean="0"/>
              <a:t>lülitiavaldis </a:t>
            </a:r>
            <a:r>
              <a:rPr lang="en-US" sz="2800" dirty="0" smtClean="0"/>
              <a:t> </a:t>
            </a:r>
            <a:endParaRPr lang="et-EE" sz="2800" dirty="0" smtClean="0"/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b="1" dirty="0" smtClean="0"/>
              <a:t>,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byte</a:t>
            </a:r>
            <a:r>
              <a:rPr lang="en-US" sz="2400" b="1" dirty="0" smtClean="0"/>
              <a:t>,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short</a:t>
            </a:r>
            <a:r>
              <a:rPr lang="en-US" sz="2400" b="1" dirty="0" smtClean="0"/>
              <a:t>,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sz="2400" b="1" dirty="0" smtClean="0"/>
              <a:t>, 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400" b="1" dirty="0" smtClean="0"/>
              <a:t> </a:t>
            </a:r>
            <a:r>
              <a:rPr lang="et-EE" sz="2400" dirty="0" smtClean="0"/>
              <a:t>(alates 1.7), mõned veel</a:t>
            </a:r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äärtus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b="1" dirty="0" smtClean="0"/>
              <a:t>,… </a:t>
            </a:r>
            <a:r>
              <a:rPr lang="en-US" sz="2400" dirty="0" smtClean="0"/>
              <a:t>- </a:t>
            </a:r>
            <a:r>
              <a:rPr lang="en-US" sz="2400" dirty="0" err="1" smtClean="0"/>
              <a:t>konstandid</a:t>
            </a:r>
            <a:r>
              <a:rPr lang="en-US" sz="2400" dirty="0" smtClean="0"/>
              <a:t>, </a:t>
            </a:r>
            <a:r>
              <a:rPr lang="en-US" sz="2400" dirty="0" err="1" smtClean="0"/>
              <a:t>ei</a:t>
            </a:r>
            <a:r>
              <a:rPr lang="en-US" sz="2400" dirty="0" smtClean="0"/>
              <a:t> </a:t>
            </a:r>
            <a:r>
              <a:rPr lang="en-US" sz="2400" dirty="0" err="1" smtClean="0"/>
              <a:t>tohi</a:t>
            </a:r>
            <a:r>
              <a:rPr lang="en-US" sz="2400" dirty="0" smtClean="0"/>
              <a:t> </a:t>
            </a:r>
            <a:r>
              <a:rPr lang="en-US" sz="2400" dirty="0" err="1" smtClean="0"/>
              <a:t>sisaldada</a:t>
            </a:r>
            <a:r>
              <a:rPr lang="en-US" sz="2400" dirty="0" smtClean="0"/>
              <a:t> </a:t>
            </a:r>
            <a:r>
              <a:rPr lang="en-US" sz="2400" dirty="0" err="1" smtClean="0"/>
              <a:t>muutujaid</a:t>
            </a:r>
            <a:r>
              <a:rPr lang="en-US" sz="2400" dirty="0" smtClean="0"/>
              <a:t> </a:t>
            </a:r>
            <a:endParaRPr lang="et-EE" sz="2400" dirty="0" smtClean="0"/>
          </a:p>
          <a:p>
            <a:pPr lvl="1"/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break;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katkestab</a:t>
            </a:r>
            <a:r>
              <a:rPr lang="en-US" sz="2400" dirty="0" smtClean="0"/>
              <a:t> </a:t>
            </a:r>
            <a:r>
              <a:rPr lang="en-US" sz="2400" dirty="0" err="1" smtClean="0"/>
              <a:t>valikuoperaatori</a:t>
            </a:r>
            <a:r>
              <a:rPr lang="en-US" sz="2400" dirty="0" smtClean="0"/>
              <a:t> </a:t>
            </a:r>
            <a:r>
              <a:rPr lang="en-US" sz="2400" dirty="0" err="1" smtClean="0"/>
              <a:t>töö</a:t>
            </a:r>
            <a:r>
              <a:rPr lang="en-US" sz="2400" dirty="0" smtClean="0"/>
              <a:t>, </a:t>
            </a:r>
            <a:r>
              <a:rPr lang="en-US" sz="2400" dirty="0" err="1" smtClean="0"/>
              <a:t>võib</a:t>
            </a:r>
            <a:r>
              <a:rPr lang="en-US" sz="2400" dirty="0" smtClean="0"/>
              <a:t> ka </a:t>
            </a:r>
            <a:r>
              <a:rPr lang="en-US" sz="2400" dirty="0" err="1" smtClean="0"/>
              <a:t>puududa</a:t>
            </a:r>
            <a:r>
              <a:rPr lang="et-EE" sz="2400" dirty="0" smtClean="0"/>
              <a:t> </a:t>
            </a:r>
            <a:endParaRPr lang="en-US" sz="24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7704856" cy="31085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t-EE" sz="2800" b="1" i="1" dirty="0" smtClean="0">
                <a:latin typeface="Courier New" pitchFamily="49" charset="0"/>
                <a:cs typeface="Courier New" pitchFamily="49" charset="0"/>
              </a:rPr>
              <a:t>lülitiavaldis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) { </a:t>
            </a: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t-EE" sz="2800" b="1" i="1" dirty="0" err="1" smtClean="0">
                <a:latin typeface="Courier New" pitchFamily="49" charset="0"/>
                <a:cs typeface="Courier New" pitchFamily="49" charset="0"/>
              </a:rPr>
              <a:t>äärtus</a:t>
            </a:r>
            <a:r>
              <a:rPr lang="en-US" sz="2800" b="1" i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t-EE" sz="2800" b="1" i="1" dirty="0" err="1" smtClean="0">
                <a:latin typeface="Courier New" pitchFamily="49" charset="0"/>
                <a:cs typeface="Courier New" pitchFamily="49" charset="0"/>
              </a:rPr>
              <a:t>lause(d</a:t>
            </a:r>
            <a:r>
              <a:rPr lang="et-EE" sz="2800" b="1" i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800" b="1" i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800" b="1" i="1" dirty="0" smtClean="0">
                <a:latin typeface="Courier New" pitchFamily="49" charset="0"/>
                <a:cs typeface="Courier New" pitchFamily="49" charset="0"/>
              </a:rPr>
              <a:t>väärtus</a:t>
            </a:r>
            <a:r>
              <a:rPr lang="en-US" sz="2800" b="1" i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t-EE" sz="2800" b="1" i="1" dirty="0" err="1" smtClean="0">
                <a:latin typeface="Courier New" pitchFamily="49" charset="0"/>
                <a:cs typeface="Courier New" pitchFamily="49" charset="0"/>
              </a:rPr>
              <a:t>lause(d</a:t>
            </a:r>
            <a:r>
              <a:rPr lang="et-EE" sz="2800" b="1" i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800" b="1" i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… 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t-EE" sz="2800" b="1" i="1" dirty="0" err="1" smtClean="0">
                <a:latin typeface="Courier New" pitchFamily="49" charset="0"/>
                <a:cs typeface="Courier New" pitchFamily="49" charset="0"/>
              </a:rPr>
              <a:t>äärtus</a:t>
            </a:r>
            <a:r>
              <a:rPr lang="en-US" sz="2800" b="1" i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t-EE" sz="2800" b="1" i="1" dirty="0" err="1" smtClean="0">
                <a:latin typeface="Courier New" pitchFamily="49" charset="0"/>
                <a:cs typeface="Courier New" pitchFamily="49" charset="0"/>
              </a:rPr>
              <a:t>lause(d</a:t>
            </a:r>
            <a:r>
              <a:rPr lang="et-EE" sz="2800" b="1" i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800" b="1" i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t-EE" sz="2800" b="1" i="1" dirty="0" err="1" smtClean="0">
                <a:latin typeface="Courier New" pitchFamily="49" charset="0"/>
                <a:cs typeface="Courier New" pitchFamily="49" charset="0"/>
              </a:rPr>
              <a:t>vaikelause(d</a:t>
            </a:r>
            <a:r>
              <a:rPr lang="et-EE" sz="2800" b="1" i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0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Tsüklid</a:t>
            </a:r>
          </a:p>
        </p:txBody>
      </p:sp>
      <p:sp>
        <p:nvSpPr>
          <p:cNvPr id="2150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Üldtsüklidirektiiv</a:t>
            </a:r>
            <a:r>
              <a:rPr lang="en-US" dirty="0" smtClean="0"/>
              <a:t> </a:t>
            </a:r>
            <a:r>
              <a:rPr lang="en-US" dirty="0" err="1" smtClean="0"/>
              <a:t>ehk</a:t>
            </a:r>
            <a:r>
              <a:rPr lang="en-US" dirty="0" smtClean="0"/>
              <a:t> </a:t>
            </a:r>
            <a:r>
              <a:rPr lang="en-US" dirty="0" err="1" smtClean="0"/>
              <a:t>kolmikpäisega</a:t>
            </a:r>
            <a:r>
              <a:rPr lang="en-US" dirty="0" smtClean="0"/>
              <a:t> </a:t>
            </a:r>
            <a:r>
              <a:rPr lang="en-US" dirty="0" err="1" smtClean="0"/>
              <a:t>tsükkel</a:t>
            </a:r>
            <a:r>
              <a:rPr lang="en-US" dirty="0" smtClean="0"/>
              <a:t> </a:t>
            </a:r>
            <a:r>
              <a:rPr lang="en-US" dirty="0" err="1" smtClean="0"/>
              <a:t>ehk</a:t>
            </a:r>
            <a:r>
              <a:rPr lang="en-US" dirty="0" smtClean="0"/>
              <a:t> </a:t>
            </a:r>
            <a:r>
              <a:rPr lang="en-US" i="1" dirty="0" smtClean="0">
                <a:solidFill>
                  <a:srgbClr val="000080"/>
                </a:solidFill>
              </a:rPr>
              <a:t>for</a:t>
            </a:r>
            <a:r>
              <a:rPr lang="en-US" dirty="0" smtClean="0"/>
              <a:t>-</a:t>
            </a:r>
            <a:r>
              <a:rPr lang="en-US" dirty="0" err="1" smtClean="0"/>
              <a:t>tsükkel</a:t>
            </a:r>
            <a:endParaRPr lang="en-US" dirty="0" smtClean="0"/>
          </a:p>
          <a:p>
            <a:r>
              <a:rPr lang="en-US" dirty="0" err="1" smtClean="0"/>
              <a:t>Eelkontrolliga</a:t>
            </a:r>
            <a:r>
              <a:rPr lang="en-US" dirty="0" smtClean="0"/>
              <a:t> </a:t>
            </a:r>
            <a:r>
              <a:rPr lang="en-US" dirty="0" err="1" smtClean="0"/>
              <a:t>tsükkel</a:t>
            </a:r>
            <a:r>
              <a:rPr lang="en-US" dirty="0" smtClean="0"/>
              <a:t> </a:t>
            </a:r>
            <a:r>
              <a:rPr lang="en-US" dirty="0" err="1" smtClean="0"/>
              <a:t>ehk</a:t>
            </a:r>
            <a:r>
              <a:rPr lang="en-US" dirty="0" smtClean="0"/>
              <a:t> </a:t>
            </a:r>
            <a:r>
              <a:rPr lang="en-US" i="1" dirty="0" smtClean="0">
                <a:solidFill>
                  <a:srgbClr val="000080"/>
                </a:solidFill>
              </a:rPr>
              <a:t>while</a:t>
            </a:r>
            <a:r>
              <a:rPr lang="en-US" dirty="0" smtClean="0"/>
              <a:t>-</a:t>
            </a:r>
            <a:r>
              <a:rPr lang="en-US" dirty="0" err="1" smtClean="0"/>
              <a:t>tsükkel</a:t>
            </a:r>
            <a:endParaRPr lang="en-US" dirty="0" smtClean="0"/>
          </a:p>
          <a:p>
            <a:r>
              <a:rPr lang="en-US" dirty="0" err="1" smtClean="0"/>
              <a:t>Järelkontrolliga</a:t>
            </a:r>
            <a:r>
              <a:rPr lang="en-US" dirty="0" smtClean="0"/>
              <a:t> </a:t>
            </a:r>
            <a:r>
              <a:rPr lang="en-US" dirty="0" err="1" smtClean="0"/>
              <a:t>tsükkel</a:t>
            </a:r>
            <a:r>
              <a:rPr lang="en-US" dirty="0" smtClean="0"/>
              <a:t> </a:t>
            </a:r>
            <a:r>
              <a:rPr lang="en-US" dirty="0" err="1" smtClean="0"/>
              <a:t>ehk</a:t>
            </a:r>
            <a:r>
              <a:rPr lang="en-US" dirty="0" smtClean="0"/>
              <a:t> </a:t>
            </a:r>
            <a:r>
              <a:rPr lang="en-US" i="1" dirty="0" smtClean="0">
                <a:solidFill>
                  <a:srgbClr val="000080"/>
                </a:solidFill>
              </a:rPr>
              <a:t>do</a:t>
            </a:r>
            <a:r>
              <a:rPr lang="en-US" i="1" dirty="0" smtClean="0"/>
              <a:t>-</a:t>
            </a:r>
            <a:r>
              <a:rPr lang="en-US" i="1" dirty="0" smtClean="0">
                <a:solidFill>
                  <a:srgbClr val="000080"/>
                </a:solidFill>
              </a:rPr>
              <a:t>while</a:t>
            </a:r>
            <a:r>
              <a:rPr lang="en-US" dirty="0" smtClean="0"/>
              <a:t>-</a:t>
            </a:r>
            <a:r>
              <a:rPr lang="en-US" dirty="0" err="1" smtClean="0"/>
              <a:t>tsükkel</a:t>
            </a:r>
            <a:endParaRPr lang="en-US" dirty="0" smtClean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6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88606" y="68564"/>
            <a:ext cx="7886700" cy="812885"/>
          </a:xfrm>
        </p:spPr>
        <p:txBody>
          <a:bodyPr/>
          <a:lstStyle/>
          <a:p>
            <a:r>
              <a:rPr lang="et-EE" dirty="0" smtClean="0"/>
              <a:t>Tsüklid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70703" y="1046204"/>
            <a:ext cx="8386120" cy="56758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4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for</a:t>
            </a:r>
            <a:r>
              <a:rPr lang="et-EE" sz="24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(eeltegevused; jätkamistingimus; </a:t>
            </a:r>
            <a:r>
              <a:rPr lang="et-EE" sz="24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järeltegevused</a:t>
            </a:r>
            <a:r>
              <a:rPr lang="et-EE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  <a:endParaRPr lang="et-EE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i-FI" sz="2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//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käsud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mida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tuleb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täita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niikaua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   // </a:t>
            </a:r>
            <a:r>
              <a:rPr lang="et-EE" sz="2400" dirty="0">
                <a:solidFill>
                  <a:srgbClr val="808080"/>
                </a:solidFill>
                <a:latin typeface="Consolas" panose="020B0609020204030204" pitchFamily="49" charset="0"/>
              </a:rPr>
              <a:t>kui jätkamistingimus kehtib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t-EE" sz="2400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t-EE" sz="24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while</a:t>
            </a:r>
            <a:r>
              <a:rPr lang="et-EE" sz="24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(jätkamistingimus) {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// </a:t>
            </a:r>
            <a:r>
              <a:rPr lang="fi-FI" sz="24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käsud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mida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tuleb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täita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niikaua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//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kui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jätkamistingimus</a:t>
            </a:r>
            <a:r>
              <a:rPr lang="fi-FI" sz="2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kehtib</a:t>
            </a:r>
            <a:endParaRPr lang="fi-FI" sz="240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t-EE" sz="2400" b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t-EE" sz="24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do</a:t>
            </a:r>
            <a:r>
              <a:rPr lang="et-EE" sz="24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// </a:t>
            </a:r>
            <a:r>
              <a:rPr lang="fi-FI" sz="24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käsud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mida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tuleb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täita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i-FI" sz="2400" dirty="0" err="1">
                <a:solidFill>
                  <a:srgbClr val="808080"/>
                </a:solidFill>
                <a:latin typeface="Consolas" panose="020B0609020204030204" pitchFamily="49" charset="0"/>
              </a:rPr>
              <a:t>niikaua</a:t>
            </a:r>
            <a:r>
              <a:rPr lang="fi-FI" sz="24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et-EE" sz="2400" dirty="0">
                <a:solidFill>
                  <a:srgbClr val="808080"/>
                </a:solidFill>
                <a:latin typeface="Consolas" panose="020B0609020204030204" pitchFamily="49" charset="0"/>
              </a:rPr>
              <a:t>// kui jätkamistingimus </a:t>
            </a:r>
            <a:r>
              <a:rPr lang="et-EE" sz="24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kehtib</a:t>
            </a:r>
            <a:endParaRPr lang="et-EE" sz="240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t-EE" sz="24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</a:rPr>
              <a:t>while</a:t>
            </a:r>
            <a:r>
              <a:rPr lang="et-EE" sz="2400" b="1" dirty="0" smtClean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sz="2400" b="1" dirty="0">
                <a:solidFill>
                  <a:srgbClr val="000000"/>
                </a:solidFill>
                <a:latin typeface="Consolas" panose="020B0609020204030204" pitchFamily="49" charset="0"/>
              </a:rPr>
              <a:t>(jätkamistingimus);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12874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2995" y="318486"/>
            <a:ext cx="8718724" cy="1325563"/>
          </a:xfrm>
        </p:spPr>
        <p:txBody>
          <a:bodyPr>
            <a:normAutofit/>
          </a:bodyPr>
          <a:lstStyle/>
          <a:p>
            <a:r>
              <a:rPr lang="et-EE" dirty="0" smtClean="0"/>
              <a:t>Plokkskeemid</a:t>
            </a:r>
            <a:br>
              <a:rPr lang="et-EE" dirty="0" smtClean="0"/>
            </a:br>
            <a:r>
              <a:rPr lang="et-EE" sz="3200" dirty="0" err="1">
                <a:solidFill>
                  <a:srgbClr val="000080"/>
                </a:solidFill>
              </a:rPr>
              <a:t>for</a:t>
            </a:r>
            <a:r>
              <a:rPr lang="et-EE" sz="3200" dirty="0"/>
              <a:t>-tsükkel		</a:t>
            </a:r>
            <a:r>
              <a:rPr lang="et-EE" sz="3200" dirty="0" smtClean="0"/>
              <a:t>   </a:t>
            </a:r>
            <a:r>
              <a:rPr lang="et-EE" sz="3200" dirty="0" err="1" smtClean="0">
                <a:solidFill>
                  <a:srgbClr val="000080"/>
                </a:solidFill>
              </a:rPr>
              <a:t>while</a:t>
            </a:r>
            <a:r>
              <a:rPr lang="et-EE" sz="3200" dirty="0" smtClean="0"/>
              <a:t>-tsükkel</a:t>
            </a:r>
            <a:r>
              <a:rPr lang="et-EE" sz="3200" dirty="0"/>
              <a:t>	</a:t>
            </a:r>
            <a:r>
              <a:rPr lang="et-EE" sz="3200" dirty="0" smtClean="0"/>
              <a:t>   </a:t>
            </a:r>
            <a:r>
              <a:rPr lang="et-EE" sz="3200" dirty="0" err="1" smtClean="0">
                <a:solidFill>
                  <a:srgbClr val="000080"/>
                </a:solidFill>
              </a:rPr>
              <a:t>do</a:t>
            </a:r>
            <a:r>
              <a:rPr lang="et-EE" sz="3200" dirty="0" smtClean="0">
                <a:solidFill>
                  <a:srgbClr val="000080"/>
                </a:solidFill>
              </a:rPr>
              <a:t>-</a:t>
            </a:r>
            <a:r>
              <a:rPr lang="et-EE" sz="3200" dirty="0" err="1" smtClean="0">
                <a:solidFill>
                  <a:srgbClr val="000080"/>
                </a:solidFill>
              </a:rPr>
              <a:t>while</a:t>
            </a:r>
            <a:r>
              <a:rPr lang="et-EE" sz="3200" dirty="0" smtClean="0"/>
              <a:t>-tsükkel</a:t>
            </a:r>
            <a:endParaRPr lang="et-EE" sz="3200" dirty="0"/>
          </a:p>
        </p:txBody>
      </p:sp>
      <p:sp>
        <p:nvSpPr>
          <p:cNvPr id="4" name="Ristkülik 3"/>
          <p:cNvSpPr/>
          <p:nvPr/>
        </p:nvSpPr>
        <p:spPr>
          <a:xfrm>
            <a:off x="607799" y="1997035"/>
            <a:ext cx="1979140" cy="558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Eeltegevused</a:t>
            </a:r>
          </a:p>
        </p:txBody>
      </p:sp>
      <p:sp>
        <p:nvSpPr>
          <p:cNvPr id="5" name="Romb 4"/>
          <p:cNvSpPr/>
          <p:nvPr/>
        </p:nvSpPr>
        <p:spPr>
          <a:xfrm>
            <a:off x="607800" y="2881273"/>
            <a:ext cx="1979140" cy="117367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Jätkamistingimus</a:t>
            </a:r>
          </a:p>
        </p:txBody>
      </p:sp>
      <p:sp>
        <p:nvSpPr>
          <p:cNvPr id="6" name="Ristkülik 5"/>
          <p:cNvSpPr/>
          <p:nvPr/>
        </p:nvSpPr>
        <p:spPr>
          <a:xfrm>
            <a:off x="607800" y="4380213"/>
            <a:ext cx="1979140" cy="530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Käsud</a:t>
            </a:r>
          </a:p>
        </p:txBody>
      </p:sp>
      <p:sp>
        <p:nvSpPr>
          <p:cNvPr id="7" name="Ristkülik 6"/>
          <p:cNvSpPr/>
          <p:nvPr/>
        </p:nvSpPr>
        <p:spPr>
          <a:xfrm>
            <a:off x="607798" y="5389482"/>
            <a:ext cx="1979141" cy="51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 smtClean="0"/>
              <a:t>Järeltegevused</a:t>
            </a:r>
            <a:endParaRPr lang="et-EE" dirty="0"/>
          </a:p>
        </p:txBody>
      </p:sp>
      <p:cxnSp>
        <p:nvCxnSpPr>
          <p:cNvPr id="13" name="Sirge noolkonnektor 12"/>
          <p:cNvCxnSpPr>
            <a:stCxn id="4" idx="2"/>
            <a:endCxn id="5" idx="0"/>
          </p:cNvCxnSpPr>
          <p:nvPr/>
        </p:nvCxnSpPr>
        <p:spPr>
          <a:xfrm>
            <a:off x="1597370" y="2556010"/>
            <a:ext cx="1" cy="32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>
            <a:stCxn id="5" idx="2"/>
            <a:endCxn id="6" idx="0"/>
          </p:cNvCxnSpPr>
          <p:nvPr/>
        </p:nvCxnSpPr>
        <p:spPr>
          <a:xfrm>
            <a:off x="1597370" y="4054950"/>
            <a:ext cx="0" cy="32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>
            <a:stCxn id="6" idx="2"/>
            <a:endCxn id="7" idx="0"/>
          </p:cNvCxnSpPr>
          <p:nvPr/>
        </p:nvCxnSpPr>
        <p:spPr>
          <a:xfrm flipH="1">
            <a:off x="1597370" y="4910954"/>
            <a:ext cx="1" cy="47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Nurkkonnektor 23"/>
          <p:cNvCxnSpPr>
            <a:stCxn id="7" idx="3"/>
            <a:endCxn id="5" idx="3"/>
          </p:cNvCxnSpPr>
          <p:nvPr/>
        </p:nvCxnSpPr>
        <p:spPr>
          <a:xfrm flipV="1">
            <a:off x="2586940" y="3468112"/>
            <a:ext cx="1" cy="2180863"/>
          </a:xfrm>
          <a:prstGeom prst="bent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Nurkkonnektor 29"/>
          <p:cNvCxnSpPr>
            <a:stCxn id="5" idx="1"/>
          </p:cNvCxnSpPr>
          <p:nvPr/>
        </p:nvCxnSpPr>
        <p:spPr>
          <a:xfrm rot="10800000" flipV="1">
            <a:off x="346248" y="3468111"/>
            <a:ext cx="261552" cy="30993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stkülik 31"/>
          <p:cNvSpPr/>
          <p:nvPr/>
        </p:nvSpPr>
        <p:spPr>
          <a:xfrm>
            <a:off x="1669453" y="4054950"/>
            <a:ext cx="378941" cy="1815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Jah</a:t>
            </a:r>
          </a:p>
        </p:txBody>
      </p:sp>
      <p:sp>
        <p:nvSpPr>
          <p:cNvPr id="34" name="Ristkülik 33"/>
          <p:cNvSpPr/>
          <p:nvPr/>
        </p:nvSpPr>
        <p:spPr>
          <a:xfrm>
            <a:off x="231431" y="3237950"/>
            <a:ext cx="378941" cy="1815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</a:t>
            </a:r>
          </a:p>
        </p:txBody>
      </p:sp>
      <p:cxnSp>
        <p:nvCxnSpPr>
          <p:cNvPr id="38" name="Sirge noolkonnektor 37"/>
          <p:cNvCxnSpPr>
            <a:endCxn id="4" idx="0"/>
          </p:cNvCxnSpPr>
          <p:nvPr/>
        </p:nvCxnSpPr>
        <p:spPr>
          <a:xfrm>
            <a:off x="1597369" y="1619383"/>
            <a:ext cx="1" cy="377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mb 41"/>
          <p:cNvSpPr/>
          <p:nvPr/>
        </p:nvSpPr>
        <p:spPr>
          <a:xfrm>
            <a:off x="3770613" y="2107291"/>
            <a:ext cx="1979140" cy="117367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Jätkamistingimus</a:t>
            </a:r>
          </a:p>
        </p:txBody>
      </p:sp>
      <p:sp>
        <p:nvSpPr>
          <p:cNvPr id="43" name="Ristkülik 42"/>
          <p:cNvSpPr/>
          <p:nvPr/>
        </p:nvSpPr>
        <p:spPr>
          <a:xfrm>
            <a:off x="3770613" y="3606231"/>
            <a:ext cx="1979140" cy="530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Käsud</a:t>
            </a:r>
          </a:p>
        </p:txBody>
      </p:sp>
      <p:cxnSp>
        <p:nvCxnSpPr>
          <p:cNvPr id="44" name="Sirge noolkonnektor 43"/>
          <p:cNvCxnSpPr>
            <a:endCxn id="42" idx="0"/>
          </p:cNvCxnSpPr>
          <p:nvPr/>
        </p:nvCxnSpPr>
        <p:spPr>
          <a:xfrm>
            <a:off x="4760183" y="1782028"/>
            <a:ext cx="1" cy="32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irge noolkonnektor 44"/>
          <p:cNvCxnSpPr>
            <a:stCxn id="42" idx="2"/>
            <a:endCxn id="43" idx="0"/>
          </p:cNvCxnSpPr>
          <p:nvPr/>
        </p:nvCxnSpPr>
        <p:spPr>
          <a:xfrm>
            <a:off x="4760183" y="3280968"/>
            <a:ext cx="0" cy="32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Nurkkonnektor 45"/>
          <p:cNvCxnSpPr>
            <a:stCxn id="42" idx="1"/>
          </p:cNvCxnSpPr>
          <p:nvPr/>
        </p:nvCxnSpPr>
        <p:spPr>
          <a:xfrm rot="10800000" flipV="1">
            <a:off x="3527082" y="2694129"/>
            <a:ext cx="243533" cy="19068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stkülik 46"/>
          <p:cNvSpPr/>
          <p:nvPr/>
        </p:nvSpPr>
        <p:spPr>
          <a:xfrm>
            <a:off x="4832266" y="3280968"/>
            <a:ext cx="378941" cy="1815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Jah</a:t>
            </a:r>
          </a:p>
        </p:txBody>
      </p:sp>
      <p:sp>
        <p:nvSpPr>
          <p:cNvPr id="48" name="Ristkülik 47"/>
          <p:cNvSpPr/>
          <p:nvPr/>
        </p:nvSpPr>
        <p:spPr>
          <a:xfrm>
            <a:off x="3442581" y="2459363"/>
            <a:ext cx="378941" cy="1815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</a:t>
            </a:r>
          </a:p>
        </p:txBody>
      </p:sp>
      <p:cxnSp>
        <p:nvCxnSpPr>
          <p:cNvPr id="56" name="Nurkkonnektor 55"/>
          <p:cNvCxnSpPr>
            <a:stCxn id="43" idx="3"/>
          </p:cNvCxnSpPr>
          <p:nvPr/>
        </p:nvCxnSpPr>
        <p:spPr>
          <a:xfrm flipH="1" flipV="1">
            <a:off x="5727357" y="2685437"/>
            <a:ext cx="22396" cy="1186164"/>
          </a:xfrm>
          <a:prstGeom prst="bentConnector4">
            <a:avLst>
              <a:gd name="adj1" fmla="val -1020718"/>
              <a:gd name="adj2" fmla="val 993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mb 65"/>
          <p:cNvSpPr/>
          <p:nvPr/>
        </p:nvSpPr>
        <p:spPr>
          <a:xfrm>
            <a:off x="6651025" y="3227735"/>
            <a:ext cx="1979140" cy="117367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Jätkamistingimus</a:t>
            </a:r>
          </a:p>
        </p:txBody>
      </p:sp>
      <p:sp>
        <p:nvSpPr>
          <p:cNvPr id="67" name="Ristkülik 66"/>
          <p:cNvSpPr/>
          <p:nvPr/>
        </p:nvSpPr>
        <p:spPr>
          <a:xfrm>
            <a:off x="6637256" y="2025268"/>
            <a:ext cx="1979140" cy="530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Käsud</a:t>
            </a:r>
          </a:p>
        </p:txBody>
      </p:sp>
      <p:cxnSp>
        <p:nvCxnSpPr>
          <p:cNvPr id="68" name="Sirge noolkonnektor 67"/>
          <p:cNvCxnSpPr/>
          <p:nvPr/>
        </p:nvCxnSpPr>
        <p:spPr>
          <a:xfrm>
            <a:off x="7631077" y="1716966"/>
            <a:ext cx="1" cy="32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Nurkkonnektor 69"/>
          <p:cNvCxnSpPr>
            <a:stCxn id="66" idx="1"/>
          </p:cNvCxnSpPr>
          <p:nvPr/>
        </p:nvCxnSpPr>
        <p:spPr>
          <a:xfrm rot="10800000" flipV="1">
            <a:off x="6407494" y="3814573"/>
            <a:ext cx="243533" cy="19068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istkülik 70"/>
          <p:cNvSpPr/>
          <p:nvPr/>
        </p:nvSpPr>
        <p:spPr>
          <a:xfrm>
            <a:off x="8512777" y="3524886"/>
            <a:ext cx="378941" cy="1815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Jah</a:t>
            </a:r>
          </a:p>
        </p:txBody>
      </p:sp>
      <p:sp>
        <p:nvSpPr>
          <p:cNvPr id="72" name="Ristkülik 71"/>
          <p:cNvSpPr/>
          <p:nvPr/>
        </p:nvSpPr>
        <p:spPr>
          <a:xfrm>
            <a:off x="6330780" y="3588354"/>
            <a:ext cx="378941" cy="1815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</a:t>
            </a:r>
          </a:p>
        </p:txBody>
      </p:sp>
      <p:cxnSp>
        <p:nvCxnSpPr>
          <p:cNvPr id="73" name="Nurkkonnektor 72"/>
          <p:cNvCxnSpPr>
            <a:stCxn id="66" idx="3"/>
          </p:cNvCxnSpPr>
          <p:nvPr/>
        </p:nvCxnSpPr>
        <p:spPr>
          <a:xfrm flipH="1" flipV="1">
            <a:off x="8616397" y="2284151"/>
            <a:ext cx="13769" cy="1530423"/>
          </a:xfrm>
          <a:prstGeom prst="bentConnector4">
            <a:avLst>
              <a:gd name="adj1" fmla="val -1660251"/>
              <a:gd name="adj2" fmla="val 993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irge noolkonnektor 76"/>
          <p:cNvCxnSpPr>
            <a:endCxn id="66" idx="0"/>
          </p:cNvCxnSpPr>
          <p:nvPr/>
        </p:nvCxnSpPr>
        <p:spPr>
          <a:xfrm>
            <a:off x="7631077" y="2567438"/>
            <a:ext cx="9519" cy="66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Muutuja skoop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Plokis</a:t>
            </a:r>
            <a:r>
              <a:rPr lang="fi-FI" dirty="0" smtClean="0"/>
              <a:t> </a:t>
            </a:r>
            <a:r>
              <a:rPr lang="fi-FI" dirty="0" err="1" smtClean="0"/>
              <a:t>defineeritud</a:t>
            </a:r>
            <a:r>
              <a:rPr lang="fi-FI" dirty="0" smtClean="0"/>
              <a:t> </a:t>
            </a:r>
            <a:r>
              <a:rPr lang="fi-FI" dirty="0" err="1" smtClean="0"/>
              <a:t>muutuja</a:t>
            </a:r>
            <a:r>
              <a:rPr lang="fi-FI" dirty="0" smtClean="0"/>
              <a:t> on </a:t>
            </a:r>
            <a:r>
              <a:rPr lang="fi-FI" dirty="0" err="1" smtClean="0"/>
              <a:t>lokaalne</a:t>
            </a:r>
            <a:r>
              <a:rPr lang="fi-FI" dirty="0" smtClean="0"/>
              <a:t> </a:t>
            </a:r>
          </a:p>
          <a:p>
            <a:r>
              <a:rPr lang="en-US" dirty="0" err="1" smtClean="0"/>
              <a:t>Lokaalse</a:t>
            </a:r>
            <a:r>
              <a:rPr lang="en-US" dirty="0" smtClean="0"/>
              <a:t> </a:t>
            </a:r>
            <a:r>
              <a:rPr lang="en-US" dirty="0" err="1" smtClean="0"/>
              <a:t>muutuja</a:t>
            </a:r>
            <a:r>
              <a:rPr lang="en-US" dirty="0" smtClean="0"/>
              <a:t> </a:t>
            </a:r>
            <a:r>
              <a:rPr lang="et-EE" dirty="0" smtClean="0"/>
              <a:t>skoop</a:t>
            </a:r>
            <a:r>
              <a:rPr lang="en-US" dirty="0" smtClean="0"/>
              <a:t> (</a:t>
            </a:r>
            <a:r>
              <a:rPr lang="et-EE" dirty="0" smtClean="0"/>
              <a:t>ulatus</a:t>
            </a:r>
            <a:r>
              <a:rPr lang="en-US" dirty="0" smtClean="0"/>
              <a:t>) </a:t>
            </a:r>
            <a:r>
              <a:rPr lang="en-US" dirty="0" err="1" smtClean="0"/>
              <a:t>algab</a:t>
            </a:r>
            <a:r>
              <a:rPr lang="en-US" dirty="0" smtClean="0"/>
              <a:t> </a:t>
            </a:r>
            <a:r>
              <a:rPr lang="et-EE" dirty="0" smtClean="0"/>
              <a:t>kirjeldamisest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lõpeb</a:t>
            </a:r>
            <a:r>
              <a:rPr lang="en-US" dirty="0" smtClean="0"/>
              <a:t>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sisaldava</a:t>
            </a:r>
            <a:r>
              <a:rPr lang="en-US" dirty="0" smtClean="0"/>
              <a:t> </a:t>
            </a:r>
            <a:r>
              <a:rPr lang="et-EE" dirty="0" err="1" smtClean="0"/>
              <a:t>p</a:t>
            </a:r>
            <a:r>
              <a:rPr lang="en-US" dirty="0" err="1" smtClean="0"/>
              <a:t>loki</a:t>
            </a:r>
            <a:r>
              <a:rPr lang="en-US" dirty="0" smtClean="0"/>
              <a:t> </a:t>
            </a:r>
            <a:r>
              <a:rPr lang="en-US" dirty="0" err="1" smtClean="0"/>
              <a:t>lõpus</a:t>
            </a:r>
            <a:r>
              <a:rPr lang="en-US" dirty="0" smtClean="0"/>
              <a:t> </a:t>
            </a:r>
            <a:endParaRPr lang="et-EE" dirty="0" smtClean="0"/>
          </a:p>
          <a:p>
            <a:r>
              <a:rPr lang="fi-FI" dirty="0" smtClean="0"/>
              <a:t>Eri </a:t>
            </a:r>
            <a:r>
              <a:rPr lang="et-EE" dirty="0" err="1" smtClean="0"/>
              <a:t>p</a:t>
            </a:r>
            <a:r>
              <a:rPr lang="fi-FI" dirty="0" err="1" smtClean="0"/>
              <a:t>lokkides</a:t>
            </a:r>
            <a:r>
              <a:rPr lang="fi-FI" dirty="0" smtClean="0"/>
              <a:t> </a:t>
            </a:r>
            <a:r>
              <a:rPr lang="fi-FI" dirty="0" err="1" smtClean="0"/>
              <a:t>võib</a:t>
            </a:r>
            <a:r>
              <a:rPr lang="fi-FI" dirty="0" smtClean="0"/>
              <a:t> </a:t>
            </a:r>
            <a:r>
              <a:rPr lang="fi-FI" dirty="0" err="1" smtClean="0"/>
              <a:t>muutujat</a:t>
            </a:r>
            <a:r>
              <a:rPr lang="fi-FI" dirty="0" smtClean="0"/>
              <a:t> </a:t>
            </a:r>
            <a:r>
              <a:rPr lang="fi-FI" dirty="0" err="1" smtClean="0"/>
              <a:t>uuesti</a:t>
            </a:r>
            <a:r>
              <a:rPr lang="fi-FI" dirty="0" smtClean="0"/>
              <a:t> </a:t>
            </a:r>
            <a:r>
              <a:rPr lang="et-EE" dirty="0" smtClean="0"/>
              <a:t>kirjeldada</a:t>
            </a:r>
            <a:endParaRPr lang="en-US" dirty="0" smtClean="0"/>
          </a:p>
          <a:p>
            <a:r>
              <a:rPr lang="fi-FI" dirty="0" err="1" smtClean="0"/>
              <a:t>Väljaspool</a:t>
            </a:r>
            <a:r>
              <a:rPr lang="fi-FI" dirty="0" smtClean="0"/>
              <a:t> </a:t>
            </a:r>
            <a:r>
              <a:rPr lang="et-EE" dirty="0" smtClean="0"/>
              <a:t>p</a:t>
            </a:r>
            <a:r>
              <a:rPr lang="fi-FI" dirty="0" smtClean="0"/>
              <a:t>lokki ei saa </a:t>
            </a:r>
            <a:r>
              <a:rPr lang="et-EE" dirty="0" err="1" smtClean="0"/>
              <a:t>p</a:t>
            </a:r>
            <a:r>
              <a:rPr lang="fi-FI" dirty="0" err="1" smtClean="0"/>
              <a:t>lokis</a:t>
            </a:r>
            <a:r>
              <a:rPr lang="fi-FI" dirty="0" smtClean="0"/>
              <a:t> </a:t>
            </a:r>
            <a:r>
              <a:rPr lang="et-EE" dirty="0" smtClean="0"/>
              <a:t>kirjeldatud </a:t>
            </a:r>
            <a:r>
              <a:rPr lang="fi-FI" dirty="0" err="1" smtClean="0"/>
              <a:t>muutujat</a:t>
            </a:r>
            <a:r>
              <a:rPr lang="fi-FI" dirty="0" smtClean="0"/>
              <a:t> </a:t>
            </a:r>
            <a:r>
              <a:rPr lang="fi-FI" dirty="0" err="1" smtClean="0"/>
              <a:t>kasutada</a:t>
            </a:r>
            <a:r>
              <a:rPr lang="fi-FI" dirty="0" smtClean="0"/>
              <a:t> </a:t>
            </a:r>
          </a:p>
          <a:p>
            <a:pPr>
              <a:buNone/>
            </a:pPr>
            <a:endParaRPr lang="fi-FI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34</a:t>
            </a:fld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38774"/>
            <a:ext cx="8229600" cy="1143000"/>
          </a:xfrm>
        </p:spPr>
        <p:txBody>
          <a:bodyPr/>
          <a:lstStyle/>
          <a:p>
            <a:r>
              <a:rPr lang="et-EE" dirty="0" smtClean="0"/>
              <a:t>Mis väljastatakse ekraanile?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552" y="3356992"/>
            <a:ext cx="3384376" cy="3877891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3"/>
            </p:custDataLst>
          </p:nvPr>
        </p:nvSpPr>
        <p:spPr>
          <a:xfrm>
            <a:off x="4499992" y="1944347"/>
            <a:ext cx="4572000" cy="4913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5616624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 &lt;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i++){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i;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63631" y="580267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24024" y="61243"/>
            <a:ext cx="8229600" cy="1143000"/>
          </a:xfrm>
        </p:spPr>
        <p:txBody>
          <a:bodyPr/>
          <a:lstStyle/>
          <a:p>
            <a:r>
              <a:rPr lang="et-EE" dirty="0" smtClean="0"/>
              <a:t>Mis väljastatakse ekraanile?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552" y="3717032"/>
            <a:ext cx="3384376" cy="3517851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38824" y="1714500"/>
            <a:ext cx="4572000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179512" y="1340768"/>
            <a:ext cx="4392488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 &lt;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i++){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i;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163631" y="4992281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6" grpId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97674"/>
            <a:ext cx="8229600" cy="1143000"/>
          </a:xfrm>
        </p:spPr>
        <p:txBody>
          <a:bodyPr/>
          <a:lstStyle/>
          <a:p>
            <a:r>
              <a:rPr lang="et-EE" dirty="0" smtClean="0"/>
              <a:t>Mis väljastatakse ekraanile?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552" y="3717032"/>
            <a:ext cx="3384376" cy="3517851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72000" y="1748937"/>
            <a:ext cx="4572000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7"/>
          <p:cNvSpPr txBox="1"/>
          <p:nvPr/>
        </p:nvSpPr>
        <p:spPr>
          <a:xfrm>
            <a:off x="179512" y="1340768"/>
            <a:ext cx="4464496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(; i &lt;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i++){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i;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163631" y="4992281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6" grpId="0" animBg="1"/>
      <p:bldP spid="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57752"/>
            <a:ext cx="8229600" cy="1143000"/>
          </a:xfrm>
        </p:spPr>
        <p:txBody>
          <a:bodyPr/>
          <a:lstStyle/>
          <a:p>
            <a:r>
              <a:rPr lang="et-EE" dirty="0" smtClean="0"/>
              <a:t>Mis väljastatakse ekraanile?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6720" y="3645025"/>
            <a:ext cx="3384376" cy="3098676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15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veateade</a:t>
            </a:r>
            <a:endParaRPr lang="en-US" sz="24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17200" y="1714500"/>
            <a:ext cx="4572000" cy="5143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251520" y="1196752"/>
            <a:ext cx="4680520" cy="230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(; i &lt;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i++);{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i;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CAI1"/>
          <p:cNvSpPr/>
          <p:nvPr>
            <p:custDataLst>
              <p:tags r:id="rId4"/>
            </p:custDataLst>
          </p:nvPr>
        </p:nvSpPr>
        <p:spPr>
          <a:xfrm rot="10800000">
            <a:off x="320451" y="417195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6" grpId="0" animBg="1"/>
      <p:bldP spid="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Plokk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8229600" cy="5380707"/>
          </a:xfrm>
        </p:spPr>
        <p:txBody>
          <a:bodyPr/>
          <a:lstStyle/>
          <a:p>
            <a:r>
              <a:rPr lang="et-EE" dirty="0" smtClean="0"/>
              <a:t>{ </a:t>
            </a:r>
            <a:r>
              <a:rPr lang="et-EE" i="1" dirty="0" smtClean="0"/>
              <a:t>laused</a:t>
            </a:r>
            <a:r>
              <a:rPr lang="et-EE" dirty="0" smtClean="0"/>
              <a:t> }</a:t>
            </a:r>
          </a:p>
          <a:p>
            <a:pPr lvl="1"/>
            <a:r>
              <a:rPr lang="et-EE" dirty="0" smtClean="0"/>
              <a:t>klass</a:t>
            </a:r>
          </a:p>
          <a:p>
            <a:pPr lvl="1"/>
            <a:r>
              <a:rPr lang="et-EE" dirty="0" smtClean="0"/>
              <a:t>meetod</a:t>
            </a:r>
          </a:p>
          <a:p>
            <a:pPr lvl="1"/>
            <a:r>
              <a:rPr lang="et-EE" dirty="0" smtClean="0"/>
              <a:t>tsükkel</a:t>
            </a:r>
          </a:p>
          <a:p>
            <a:pPr lvl="1"/>
            <a:r>
              <a:rPr lang="et-EE" dirty="0" err="1" smtClean="0"/>
              <a:t>if-lause</a:t>
            </a:r>
            <a:r>
              <a:rPr lang="et-EE" dirty="0" smtClean="0"/>
              <a:t> osad</a:t>
            </a:r>
          </a:p>
          <a:p>
            <a:pPr lvl="1"/>
            <a:r>
              <a:rPr lang="et-EE" dirty="0" smtClean="0"/>
              <a:t>…</a:t>
            </a:r>
          </a:p>
          <a:p>
            <a:pPr lvl="1"/>
            <a:r>
              <a:rPr lang="et-EE" dirty="0" smtClean="0"/>
              <a:t>…</a:t>
            </a:r>
          </a:p>
          <a:p>
            <a:pPr lvl="1"/>
            <a:r>
              <a:rPr lang="et-EE" dirty="0" smtClean="0"/>
              <a:t>või lihtsalt mingi laused {} rühmitatud !?</a:t>
            </a:r>
          </a:p>
          <a:p>
            <a:pPr marL="0" indent="0">
              <a:buNone/>
            </a:pPr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7944" y="2780928"/>
            <a:ext cx="4752528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(j);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70101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et-EE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dirty="0" err="1" smtClean="0"/>
              <a:t>-tsüklist</a:t>
            </a:r>
            <a:r>
              <a:rPr lang="et-EE" dirty="0" smtClean="0"/>
              <a:t> veel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79512" y="792681"/>
            <a:ext cx="8856984" cy="5928794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Eeltegevusi võib olla</a:t>
            </a:r>
          </a:p>
          <a:p>
            <a:pPr lvl="1"/>
            <a:r>
              <a:rPr lang="et-EE" dirty="0" smtClean="0"/>
              <a:t>0    </a:t>
            </a: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(; i &lt; 5; i++)</a:t>
            </a:r>
          </a:p>
          <a:p>
            <a:pPr lvl="1"/>
            <a:r>
              <a:rPr lang="et-EE" dirty="0" smtClean="0"/>
              <a:t>1    </a:t>
            </a: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(i = 0; i &lt; 5; i++)</a:t>
            </a:r>
            <a:endParaRPr lang="et-EE" b="1" dirty="0" smtClean="0"/>
          </a:p>
          <a:p>
            <a:pPr lvl="1"/>
            <a:r>
              <a:rPr lang="et-EE" dirty="0" smtClean="0"/>
              <a:t>rohkem   </a:t>
            </a: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(i = 0, j = 0; i &lt; 5; i++)</a:t>
            </a:r>
          </a:p>
          <a:p>
            <a:pPr marL="0" indent="0">
              <a:buNone/>
            </a:pPr>
            <a:endParaRPr lang="et-EE" sz="1400" b="1" dirty="0" smtClean="0"/>
          </a:p>
          <a:p>
            <a:r>
              <a:rPr lang="et-EE" dirty="0" smtClean="0"/>
              <a:t>Jätkamistingimus</a:t>
            </a:r>
          </a:p>
          <a:p>
            <a:pPr lvl="1"/>
            <a:r>
              <a:rPr lang="et-EE" dirty="0" smtClean="0"/>
              <a:t>kui kirjas pole, siis täidetud   </a:t>
            </a: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(i = 0; ; i++)</a:t>
            </a:r>
          </a:p>
          <a:p>
            <a:pPr marL="0" indent="0">
              <a:buNone/>
            </a:pPr>
            <a:endParaRPr lang="et-EE" sz="1500" b="1" dirty="0" smtClean="0"/>
          </a:p>
          <a:p>
            <a:r>
              <a:rPr lang="et-EE" dirty="0" smtClean="0"/>
              <a:t>Sammu järeltegevusi võib olla</a:t>
            </a:r>
          </a:p>
          <a:p>
            <a:pPr lvl="1"/>
            <a:r>
              <a:rPr lang="et-EE" dirty="0" smtClean="0"/>
              <a:t>0    </a:t>
            </a: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(i = 0; i &lt; 5;)</a:t>
            </a:r>
            <a:endParaRPr lang="et-EE" b="1" dirty="0" smtClean="0"/>
          </a:p>
          <a:p>
            <a:pPr lvl="1"/>
            <a:r>
              <a:rPr lang="et-EE" dirty="0" smtClean="0"/>
              <a:t>1    </a:t>
            </a: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(i = 0; i &lt; 5; i++)</a:t>
            </a:r>
            <a:endParaRPr lang="et-EE" b="1" dirty="0" smtClean="0"/>
          </a:p>
          <a:p>
            <a:pPr lvl="1"/>
            <a:r>
              <a:rPr lang="et-EE" dirty="0" smtClean="0"/>
              <a:t>rohkem  </a:t>
            </a:r>
            <a:br>
              <a:rPr lang="et-EE" dirty="0" smtClean="0"/>
            </a:b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(i = 0, j = 0; i &lt; 5; i++, j++)</a:t>
            </a:r>
            <a:endParaRPr lang="et-EE" b="1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Lõpmatud tsüklid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; ; ) {…}</a:t>
            </a:r>
          </a:p>
          <a:p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 {…}</a:t>
            </a:r>
          </a:p>
          <a:p>
            <a:r>
              <a:rPr lang="en-US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do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…}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t-EE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41</a:t>
            </a:fld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t-EE" dirty="0" smtClean="0"/>
              <a:t> ja </a:t>
            </a:r>
            <a:r>
              <a:rPr lang="et-EE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continue</a:t>
            </a:r>
            <a:endParaRPr lang="en-US" b="1" dirty="0">
              <a:solidFill>
                <a:srgbClr val="000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dirty="0" smtClean="0"/>
              <a:t> </a:t>
            </a:r>
            <a:r>
              <a:rPr lang="en-US" dirty="0" err="1" smtClean="0"/>
              <a:t>lõpetab</a:t>
            </a:r>
            <a:r>
              <a:rPr lang="en-US" dirty="0" smtClean="0"/>
              <a:t> </a:t>
            </a:r>
            <a:r>
              <a:rPr lang="en-US" dirty="0" err="1" smtClean="0"/>
              <a:t>koheselt</a:t>
            </a:r>
            <a:r>
              <a:rPr lang="en-US" dirty="0" smtClean="0"/>
              <a:t> </a:t>
            </a:r>
            <a:r>
              <a:rPr lang="en-US" dirty="0" err="1" smtClean="0"/>
              <a:t>tsükli</a:t>
            </a:r>
            <a:r>
              <a:rPr lang="en-US" dirty="0" smtClean="0"/>
              <a:t> </a:t>
            </a:r>
            <a:r>
              <a:rPr lang="en-US" dirty="0" err="1" smtClean="0"/>
              <a:t>täitmise</a:t>
            </a:r>
            <a:r>
              <a:rPr lang="en-US" dirty="0" smtClean="0"/>
              <a:t> 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programm</a:t>
            </a:r>
            <a:r>
              <a:rPr lang="en-US" dirty="0" smtClean="0"/>
              <a:t> </a:t>
            </a:r>
            <a:r>
              <a:rPr lang="en-US" dirty="0" err="1" smtClean="0"/>
              <a:t>jätkab</a:t>
            </a:r>
            <a:r>
              <a:rPr lang="en-US" dirty="0" smtClean="0"/>
              <a:t> </a:t>
            </a:r>
            <a:r>
              <a:rPr lang="en-US" dirty="0" err="1" smtClean="0"/>
              <a:t>tsüklile</a:t>
            </a:r>
            <a:r>
              <a:rPr lang="en-US" dirty="0" smtClean="0"/>
              <a:t> </a:t>
            </a:r>
            <a:r>
              <a:rPr lang="en-US" dirty="0" err="1" smtClean="0"/>
              <a:t>järgneva</a:t>
            </a:r>
            <a:r>
              <a:rPr lang="en-US" dirty="0" smtClean="0"/>
              <a:t> </a:t>
            </a:r>
            <a:r>
              <a:rPr lang="en-US" dirty="0" err="1" smtClean="0"/>
              <a:t>lause</a:t>
            </a:r>
            <a:r>
              <a:rPr lang="en-US" dirty="0" smtClean="0"/>
              <a:t> </a:t>
            </a:r>
            <a:r>
              <a:rPr lang="en-US" dirty="0" err="1" smtClean="0"/>
              <a:t>täitmisega</a:t>
            </a:r>
            <a:endParaRPr lang="en-US" dirty="0" smtClean="0"/>
          </a:p>
          <a:p>
            <a:r>
              <a:rPr lang="en-US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continue</a:t>
            </a:r>
            <a:r>
              <a:rPr lang="en-US" dirty="0" smtClean="0"/>
              <a:t> </a:t>
            </a:r>
            <a:r>
              <a:rPr lang="en-US" dirty="0" err="1" smtClean="0"/>
              <a:t>lõpetab</a:t>
            </a:r>
            <a:r>
              <a:rPr lang="en-US" dirty="0" smtClean="0"/>
              <a:t> </a:t>
            </a:r>
            <a:r>
              <a:rPr lang="en-US" dirty="0" err="1" smtClean="0"/>
              <a:t>tsüklikeha</a:t>
            </a:r>
            <a:r>
              <a:rPr lang="en-US" dirty="0" smtClean="0"/>
              <a:t> </a:t>
            </a:r>
            <a:r>
              <a:rPr lang="en-US" dirty="0" err="1" smtClean="0"/>
              <a:t>täitmise</a:t>
            </a:r>
            <a:r>
              <a:rPr lang="en-US" dirty="0" smtClean="0"/>
              <a:t> 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täitmist</a:t>
            </a:r>
            <a:r>
              <a:rPr lang="en-US" dirty="0" smtClean="0"/>
              <a:t> </a:t>
            </a:r>
            <a:r>
              <a:rPr lang="en-US" dirty="0" err="1" smtClean="0"/>
              <a:t>jätkatakse</a:t>
            </a:r>
            <a:r>
              <a:rPr lang="en-US" dirty="0" smtClean="0"/>
              <a:t> </a:t>
            </a:r>
            <a:r>
              <a:rPr lang="en-US" dirty="0" err="1" smtClean="0"/>
              <a:t>tsüklitingimuse</a:t>
            </a:r>
            <a:r>
              <a:rPr lang="et-EE" dirty="0" smtClean="0"/>
              <a:t> </a:t>
            </a:r>
            <a:r>
              <a:rPr lang="en-US" dirty="0" err="1" smtClean="0"/>
              <a:t>kontrollimisega</a:t>
            </a:r>
            <a:r>
              <a:rPr lang="en-US" dirty="0" smtClean="0"/>
              <a:t>; </a:t>
            </a:r>
            <a:r>
              <a:rPr lang="en-US" dirty="0" err="1" smtClean="0"/>
              <a:t>kui</a:t>
            </a:r>
            <a:r>
              <a:rPr lang="en-US" dirty="0" smtClean="0"/>
              <a:t> see on t</a:t>
            </a:r>
            <a:r>
              <a:rPr lang="et-EE" dirty="0" err="1" smtClean="0"/>
              <a:t>äidetud</a:t>
            </a:r>
            <a:r>
              <a:rPr lang="en-US" dirty="0" smtClean="0"/>
              <a:t>, </a:t>
            </a:r>
            <a:r>
              <a:rPr lang="en-US" dirty="0" err="1" smtClean="0"/>
              <a:t>siis</a:t>
            </a:r>
            <a:r>
              <a:rPr lang="en-US" dirty="0" smtClean="0"/>
              <a:t> </a:t>
            </a:r>
            <a:r>
              <a:rPr lang="en-US" dirty="0" err="1" smtClean="0"/>
              <a:t>jätkatakse</a:t>
            </a:r>
            <a:r>
              <a:rPr lang="en-US" dirty="0" smtClean="0"/>
              <a:t> </a:t>
            </a:r>
            <a:r>
              <a:rPr lang="en-US" dirty="0" err="1" smtClean="0"/>
              <a:t>tsükli</a:t>
            </a:r>
            <a:r>
              <a:rPr lang="en-US" dirty="0" smtClean="0"/>
              <a:t> </a:t>
            </a:r>
            <a:r>
              <a:rPr lang="en-US" dirty="0" err="1" smtClean="0"/>
              <a:t>täitmist</a:t>
            </a:r>
            <a:r>
              <a:rPr lang="en-US" dirty="0" smtClean="0"/>
              <a:t> </a:t>
            </a:r>
            <a:r>
              <a:rPr lang="en-US" dirty="0" err="1" smtClean="0"/>
              <a:t>edasi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Massiiv vs. list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Massiiv (järjend)</a:t>
            </a:r>
          </a:p>
          <a:p>
            <a:pPr lvl="1"/>
            <a:r>
              <a:rPr lang="et-EE" dirty="0"/>
              <a:t>Staatiline andmestruktuur </a:t>
            </a:r>
            <a:r>
              <a:rPr lang="et-EE" dirty="0" smtClean="0"/>
              <a:t>(</a:t>
            </a:r>
            <a:r>
              <a:rPr lang="et-EE" dirty="0"/>
              <a:t>suurus </a:t>
            </a:r>
            <a:r>
              <a:rPr lang="en-US" dirty="0"/>
              <a:t>on </a:t>
            </a:r>
            <a:r>
              <a:rPr lang="en-US" dirty="0" err="1"/>
              <a:t>fikseeritud</a:t>
            </a:r>
            <a:r>
              <a:rPr lang="et-EE" dirty="0"/>
              <a:t>)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List</a:t>
            </a:r>
          </a:p>
          <a:p>
            <a:pPr lvl="1"/>
            <a:r>
              <a:rPr lang="et-EE" dirty="0" smtClean="0"/>
              <a:t>Dünaamiline andmestruktuur </a:t>
            </a:r>
            <a:r>
              <a:rPr lang="et-EE" dirty="0"/>
              <a:t>(muutuva suurusega,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t-EE" dirty="0" smtClean="0"/>
              <a:t>saab </a:t>
            </a:r>
            <a:r>
              <a:rPr lang="en-US" dirty="0" err="1" smtClean="0"/>
              <a:t>lisada</a:t>
            </a:r>
            <a:r>
              <a:rPr lang="en-US" dirty="0" smtClean="0"/>
              <a:t> </a:t>
            </a:r>
            <a:r>
              <a:rPr lang="en-US" dirty="0"/>
              <a:t>ja </a:t>
            </a:r>
            <a:r>
              <a:rPr lang="en-US" dirty="0" err="1"/>
              <a:t>eemaldada</a:t>
            </a:r>
            <a:r>
              <a:rPr lang="et-EE" dirty="0"/>
              <a:t>)</a:t>
            </a:r>
          </a:p>
          <a:p>
            <a:pPr marL="457200" lvl="1" indent="0">
              <a:buNone/>
            </a:pP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32117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88607" y="0"/>
            <a:ext cx="7886700" cy="881449"/>
          </a:xfrm>
        </p:spPr>
        <p:txBody>
          <a:bodyPr/>
          <a:lstStyle/>
          <a:p>
            <a:r>
              <a:rPr lang="et-EE" dirty="0" smtClean="0"/>
              <a:t>Massiiv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0" y="912506"/>
            <a:ext cx="9144000" cy="6058931"/>
          </a:xfrm>
        </p:spPr>
        <p:txBody>
          <a:bodyPr>
            <a:normAutofit fontScale="92500" lnSpcReduction="10000"/>
          </a:bodyPr>
          <a:lstStyle/>
          <a:p>
            <a:r>
              <a:rPr lang="et-EE" sz="3000" b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Suurust muuta ei saa, ei saa elemente lisada ja eemaldada</a:t>
            </a:r>
          </a:p>
          <a:p>
            <a:pPr marL="0" indent="0">
              <a:buNone/>
            </a:pPr>
            <a:endParaRPr lang="et-EE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b = </a:t>
            </a: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t-EE" altLang="et-EE" sz="2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t-EE" altLang="et-EE" sz="2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t-EE" altLang="et-EE" sz="2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t-EE" altLang="et-EE" sz="2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t-EE" altLang="et-EE" sz="2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b){</a:t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6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t-EE" altLang="et-EE" sz="26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10 5 0</a:t>
            </a:r>
            <a:br>
              <a:rPr lang="et-EE" altLang="et-EE" sz="26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String[] a = {</a:t>
            </a:r>
            <a:r>
              <a:rPr lang="et-EE" altLang="et-EE" sz="2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"esimene"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"teine"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"kolmas"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//mitte algtüüpidega (nt </a:t>
            </a:r>
            <a:r>
              <a:rPr lang="et-EE" altLang="et-EE" sz="2600" b="1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6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[]-iga ei tööta)</a:t>
            </a:r>
            <a:br>
              <a:rPr lang="et-EE" altLang="et-EE" sz="26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6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</a:t>
            </a:r>
            <a:r>
              <a:rPr lang="et-EE" altLang="et-EE" sz="26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asList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(a));</a:t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3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t-EE" altLang="et-EE" sz="23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t-EE" altLang="et-EE" sz="23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3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Arrays.asList</a:t>
            </a:r>
            <a:r>
              <a:rPr lang="et-EE" altLang="et-EE" sz="23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(b));//[[</a:t>
            </a:r>
            <a:r>
              <a:rPr lang="et-EE" altLang="et-EE" sz="23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I@2a139a55]</a:t>
            </a:r>
            <a:endParaRPr lang="et-EE" altLang="et-EE" sz="2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5957" y="62878"/>
            <a:ext cx="8229600" cy="864096"/>
          </a:xfrm>
        </p:spPr>
        <p:txBody>
          <a:bodyPr/>
          <a:lstStyle/>
          <a:p>
            <a:r>
              <a:rPr lang="et-EE" dirty="0" smtClean="0"/>
              <a:t>Meetodid</a:t>
            </a:r>
            <a:endParaRPr lang="et-EE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5957" y="1468963"/>
            <a:ext cx="8363272" cy="4770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tervita(){</a:t>
            </a:r>
            <a:b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6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"Tere!"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summa(</a:t>
            </a: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b;</a:t>
            </a:r>
            <a:b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6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sz="2600" b="1" dirty="0"/>
              <a:t>Meetodi signatuur</a:t>
            </a:r>
            <a:r>
              <a:rPr lang="et-EE" sz="2600" b="1" dirty="0" smtClean="0"/>
              <a:t>:</a:t>
            </a:r>
          </a:p>
          <a:p>
            <a:r>
              <a:rPr lang="et-EE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t-EE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ervita()</a:t>
            </a:r>
            <a:endParaRPr lang="et-EE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summa(</a:t>
            </a:r>
            <a:r>
              <a:rPr 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sz="2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sz="2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t-EE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istkülik 7"/>
          <p:cNvSpPr/>
          <p:nvPr/>
        </p:nvSpPr>
        <p:spPr>
          <a:xfrm>
            <a:off x="107504" y="683568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Klassimeetod</a:t>
            </a:r>
            <a:endParaRPr lang="et-EE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/>
          <p:nvPr/>
        </p:nvCxnSpPr>
        <p:spPr>
          <a:xfrm>
            <a:off x="372362" y="1259632"/>
            <a:ext cx="311206" cy="36916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irgkonnektor 11"/>
          <p:cNvCxnSpPr/>
          <p:nvPr/>
        </p:nvCxnSpPr>
        <p:spPr>
          <a:xfrm>
            <a:off x="372362" y="1259632"/>
            <a:ext cx="167190" cy="15933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stkülik 16"/>
          <p:cNvSpPr/>
          <p:nvPr/>
        </p:nvSpPr>
        <p:spPr>
          <a:xfrm>
            <a:off x="1686254" y="796144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Tagastustüüp</a:t>
            </a:r>
            <a:endParaRPr lang="et-EE" dirty="0">
              <a:solidFill>
                <a:schemeClr val="tx1"/>
              </a:solidFill>
            </a:endParaRPr>
          </a:p>
        </p:txBody>
      </p:sp>
      <p:cxnSp>
        <p:nvCxnSpPr>
          <p:cNvPr id="18" name="Sirgkonnektor 17"/>
          <p:cNvCxnSpPr/>
          <p:nvPr/>
        </p:nvCxnSpPr>
        <p:spPr>
          <a:xfrm>
            <a:off x="1843607" y="1373425"/>
            <a:ext cx="164731" cy="22393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irgkonnektor 19"/>
          <p:cNvCxnSpPr/>
          <p:nvPr/>
        </p:nvCxnSpPr>
        <p:spPr>
          <a:xfrm>
            <a:off x="1835646" y="1372208"/>
            <a:ext cx="188741" cy="150293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stkülik 21"/>
          <p:cNvSpPr/>
          <p:nvPr/>
        </p:nvSpPr>
        <p:spPr>
          <a:xfrm>
            <a:off x="3302378" y="868152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Meetodi nimi</a:t>
            </a:r>
            <a:endParaRPr lang="et-EE" dirty="0">
              <a:solidFill>
                <a:schemeClr val="tx1"/>
              </a:solidFill>
            </a:endParaRPr>
          </a:p>
        </p:txBody>
      </p:sp>
      <p:cxnSp>
        <p:nvCxnSpPr>
          <p:cNvPr id="25" name="Sirgkonnektor 24"/>
          <p:cNvCxnSpPr/>
          <p:nvPr/>
        </p:nvCxnSpPr>
        <p:spPr>
          <a:xfrm>
            <a:off x="3491880" y="1444216"/>
            <a:ext cx="0" cy="140872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irgkonnektor 28"/>
          <p:cNvCxnSpPr/>
          <p:nvPr/>
        </p:nvCxnSpPr>
        <p:spPr>
          <a:xfrm>
            <a:off x="3490333" y="1419469"/>
            <a:ext cx="164731" cy="22393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stkülik 29"/>
          <p:cNvSpPr/>
          <p:nvPr/>
        </p:nvSpPr>
        <p:spPr>
          <a:xfrm>
            <a:off x="5027374" y="890867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Parameetrid</a:t>
            </a:r>
            <a:endParaRPr lang="et-EE" dirty="0">
              <a:solidFill>
                <a:schemeClr val="tx1"/>
              </a:solidFill>
            </a:endParaRPr>
          </a:p>
        </p:txBody>
      </p:sp>
      <p:cxnSp>
        <p:nvCxnSpPr>
          <p:cNvPr id="31" name="Sirgkonnektor 30"/>
          <p:cNvCxnSpPr/>
          <p:nvPr/>
        </p:nvCxnSpPr>
        <p:spPr>
          <a:xfrm>
            <a:off x="5036908" y="1419317"/>
            <a:ext cx="0" cy="140872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irgkonnektor 31"/>
          <p:cNvCxnSpPr/>
          <p:nvPr/>
        </p:nvCxnSpPr>
        <p:spPr>
          <a:xfrm flipH="1">
            <a:off x="4499992" y="1462069"/>
            <a:ext cx="536916" cy="16673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stkülik 34"/>
          <p:cNvSpPr/>
          <p:nvPr/>
        </p:nvSpPr>
        <p:spPr>
          <a:xfrm>
            <a:off x="1619672" y="3767337"/>
            <a:ext cx="2133718" cy="5760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Naasmisdirektiiv</a:t>
            </a:r>
            <a:endParaRPr lang="et-EE" dirty="0">
              <a:solidFill>
                <a:schemeClr val="tx1"/>
              </a:solidFill>
            </a:endParaRPr>
          </a:p>
        </p:txBody>
      </p:sp>
      <p:cxnSp>
        <p:nvCxnSpPr>
          <p:cNvPr id="36" name="Sirgkonnektor 35"/>
          <p:cNvCxnSpPr/>
          <p:nvPr/>
        </p:nvCxnSpPr>
        <p:spPr>
          <a:xfrm flipH="1">
            <a:off x="2033921" y="3455247"/>
            <a:ext cx="408417" cy="3120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Mõisteid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26939"/>
            <a:ext cx="8075240" cy="4929411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Üledefineerimine (ingl. </a:t>
            </a:r>
            <a:r>
              <a:rPr lang="et-EE" i="1" dirty="0" err="1" smtClean="0"/>
              <a:t>overloading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olukord, kus klassi kuulub mitu sama nimega, kuid erineva signatuuriga meetodit; väljakutse puhul rakendatakse neist väljakutses antud argumentide poolest sobivat</a:t>
            </a:r>
          </a:p>
          <a:p>
            <a:r>
              <a:rPr lang="et-EE" dirty="0" smtClean="0"/>
              <a:t>Signatuur (ingl. </a:t>
            </a:r>
            <a:r>
              <a:rPr lang="et-EE" i="1" dirty="0" err="1" smtClean="0"/>
              <a:t>signature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meetodi iseloomustus, mis koosneb meetodi nimest ning formaalsete parameetrite tüüpide loetelust</a:t>
            </a:r>
          </a:p>
          <a:p>
            <a:pPr lvl="1"/>
            <a:endParaRPr lang="et-EE" dirty="0" smtClean="0"/>
          </a:p>
          <a:p>
            <a:pPr lvl="1"/>
            <a:r>
              <a:rPr lang="et-EE" dirty="0" smtClean="0"/>
              <a:t>J. </a:t>
            </a:r>
            <a:r>
              <a:rPr lang="et-EE" dirty="0" err="1" smtClean="0"/>
              <a:t>Kiho</a:t>
            </a:r>
            <a:r>
              <a:rPr lang="et-EE" dirty="0" smtClean="0"/>
              <a:t> </a:t>
            </a:r>
            <a:r>
              <a:rPr lang="et-EE" i="1" dirty="0" smtClean="0"/>
              <a:t>Väike Java leksikon</a:t>
            </a:r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46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8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55976" y="0"/>
            <a:ext cx="4608512" cy="1143000"/>
          </a:xfrm>
        </p:spPr>
        <p:txBody>
          <a:bodyPr/>
          <a:lstStyle/>
          <a:p>
            <a:r>
              <a:rPr lang="et-EE" dirty="0" smtClean="0"/>
              <a:t>Tüübid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88640"/>
            <a:ext cx="8219256" cy="6453336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Algtüüp</a:t>
            </a:r>
          </a:p>
          <a:p>
            <a:pPr lvl="1"/>
            <a:r>
              <a:rPr lang="et-EE" sz="2400" dirty="0" smtClean="0"/>
              <a:t>Täisarvud</a:t>
            </a:r>
          </a:p>
          <a:p>
            <a:pPr lvl="2"/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byte</a:t>
            </a:r>
            <a:endParaRPr lang="et-EE" sz="2000" b="1" dirty="0" smtClean="0">
              <a:cs typeface="Courier New" pitchFamily="49" charset="0"/>
            </a:endParaRPr>
          </a:p>
          <a:p>
            <a:pPr lvl="2"/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short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long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sz="2400" dirty="0" smtClean="0"/>
              <a:t>Ujukomaarvud</a:t>
            </a:r>
          </a:p>
          <a:p>
            <a:pPr lvl="2"/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double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sz="2400" dirty="0" smtClean="0"/>
              <a:t>Tõeväärtused</a:t>
            </a:r>
          </a:p>
          <a:p>
            <a:pPr lvl="2"/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sz="2400" dirty="0" smtClean="0">
                <a:cs typeface="Courier New" pitchFamily="49" charset="0"/>
              </a:rPr>
              <a:t>Sümbolid</a:t>
            </a:r>
          </a:p>
          <a:p>
            <a:pPr lvl="2"/>
            <a:r>
              <a:rPr lang="et-EE" sz="2000" b="1" dirty="0" err="1" smtClean="0">
                <a:latin typeface="Courier New" pitchFamily="49" charset="0"/>
                <a:cs typeface="Courier New" pitchFamily="49" charset="0"/>
              </a:rPr>
              <a:t>char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 smtClean="0"/>
          </a:p>
          <a:p>
            <a:r>
              <a:rPr lang="et-EE" dirty="0" smtClean="0"/>
              <a:t>Viittüüp</a:t>
            </a:r>
          </a:p>
          <a:p>
            <a:pPr lvl="1"/>
            <a:r>
              <a:rPr lang="et-EE" dirty="0" smtClean="0"/>
              <a:t>…</a:t>
            </a:r>
          </a:p>
          <a:p>
            <a:pPr lvl="1"/>
            <a:r>
              <a:rPr lang="et-EE" dirty="0" smtClean="0"/>
              <a:t>Klass kui uus andmetüüp!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47</a:t>
            </a:fld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5030" y="18052"/>
            <a:ext cx="8229600" cy="989179"/>
          </a:xfrm>
        </p:spPr>
        <p:txBody>
          <a:bodyPr/>
          <a:lstStyle/>
          <a:p>
            <a:r>
              <a:rPr lang="et-EE" dirty="0" smtClean="0"/>
              <a:t>Paradigmad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45030" y="1007231"/>
            <a:ext cx="8229600" cy="770406"/>
          </a:xfrm>
        </p:spPr>
        <p:txBody>
          <a:bodyPr>
            <a:normAutofit/>
          </a:bodyPr>
          <a:lstStyle/>
          <a:p>
            <a:r>
              <a:rPr lang="et-EE" dirty="0" smtClean="0"/>
              <a:t>Mitut moodi saab jaotada, nt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48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-288348" y="198376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err="1"/>
              <a:t>Protsessile</a:t>
            </a:r>
            <a:r>
              <a:rPr lang="en-US" sz="2400" dirty="0"/>
              <a:t> </a:t>
            </a:r>
            <a:r>
              <a:rPr lang="en-US" sz="2400" dirty="0" err="1"/>
              <a:t>orienteeritud</a:t>
            </a:r>
            <a:r>
              <a:rPr lang="en-US" sz="2400" dirty="0"/>
              <a:t> </a:t>
            </a:r>
            <a:r>
              <a:rPr lang="en-US" sz="2400" dirty="0" err="1"/>
              <a:t>mudel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6511" y="198354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t-EE" sz="2400" dirty="0" smtClean="0"/>
              <a:t>Andmetele</a:t>
            </a:r>
            <a:r>
              <a:rPr lang="en-US" sz="2400" dirty="0" smtClean="0"/>
              <a:t> </a:t>
            </a:r>
            <a:r>
              <a:rPr lang="en-US" sz="2400" dirty="0" err="1"/>
              <a:t>orienteeritud</a:t>
            </a:r>
            <a:r>
              <a:rPr lang="en-US" sz="2400" dirty="0"/>
              <a:t> </a:t>
            </a:r>
            <a:r>
              <a:rPr lang="en-US" sz="2400" dirty="0" err="1"/>
              <a:t>mudel</a:t>
            </a:r>
            <a:endParaRPr lang="en-US" sz="2400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9" y="2500504"/>
            <a:ext cx="1167634" cy="2080624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3142" y="2676862"/>
            <a:ext cx="853763" cy="1707525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149080"/>
            <a:ext cx="1122202" cy="1728192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53" y="2500504"/>
            <a:ext cx="1212234" cy="2160097"/>
          </a:xfrm>
          <a:prstGeom prst="rect">
            <a:avLst/>
          </a:prstGeom>
        </p:spPr>
      </p:pic>
      <p:pic>
        <p:nvPicPr>
          <p:cNvPr id="11" name="Pil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9934" y="2676862"/>
            <a:ext cx="875929" cy="1751857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37" y="4280043"/>
            <a:ext cx="1098342" cy="1691447"/>
          </a:xfrm>
          <a:prstGeom prst="rect">
            <a:avLst/>
          </a:prstGeom>
        </p:spPr>
      </p:pic>
      <p:sp>
        <p:nvSpPr>
          <p:cNvPr id="13" name="Kõver allanool 12"/>
          <p:cNvSpPr/>
          <p:nvPr/>
        </p:nvSpPr>
        <p:spPr>
          <a:xfrm>
            <a:off x="1548068" y="2883057"/>
            <a:ext cx="1315074" cy="473935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4" name="Kõver ülesnool 13"/>
          <p:cNvSpPr/>
          <p:nvPr/>
        </p:nvSpPr>
        <p:spPr>
          <a:xfrm flipH="1">
            <a:off x="1385121" y="3530626"/>
            <a:ext cx="1377783" cy="546446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5" name="Kõver vasaknool 14"/>
          <p:cNvSpPr/>
          <p:nvPr/>
        </p:nvSpPr>
        <p:spPr>
          <a:xfrm rot="1498169">
            <a:off x="2737191" y="4310607"/>
            <a:ext cx="393116" cy="1178737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6" name="Kõver allanool 15"/>
          <p:cNvSpPr/>
          <p:nvPr/>
        </p:nvSpPr>
        <p:spPr>
          <a:xfrm>
            <a:off x="6065238" y="2849844"/>
            <a:ext cx="1315074" cy="473935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7" name="Kõver ülesnool 16"/>
          <p:cNvSpPr/>
          <p:nvPr/>
        </p:nvSpPr>
        <p:spPr>
          <a:xfrm flipH="1">
            <a:off x="5902291" y="3497413"/>
            <a:ext cx="1377783" cy="546446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8" name="Kõver vasaknool 17"/>
          <p:cNvSpPr/>
          <p:nvPr/>
        </p:nvSpPr>
        <p:spPr>
          <a:xfrm rot="1498169">
            <a:off x="7254361" y="4277394"/>
            <a:ext cx="393116" cy="1178737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67525" y="6125517"/>
            <a:ext cx="494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t-EE" sz="2400" dirty="0" smtClean="0"/>
              <a:t>Sissemakse, väljamakse, ülekanne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3040" y="6127296"/>
            <a:ext cx="405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t-EE" sz="2400" dirty="0" smtClean="0"/>
              <a:t>Klient, raha, konto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idinumbri kohatäid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7FC0FC-DBC4-4E48-8221-7318385F4884}" type="slidenum">
              <a:rPr lang="et-EE" smtClean="0"/>
              <a:pPr/>
              <a:t>49</a:t>
            </a:fld>
            <a:endParaRPr lang="et-EE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et-EE" dirty="0" smtClean="0"/>
              <a:t>Objektorienteeritud keeled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761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t-EE" sz="2800" dirty="0" smtClean="0"/>
              <a:t>Esmane tähelepanu andmetele ja alles seejärel küsimus, mida nende andmetega teha saab</a:t>
            </a:r>
          </a:p>
          <a:p>
            <a:pPr eaLnBrk="1" hangingPunct="1">
              <a:lnSpc>
                <a:spcPct val="90000"/>
              </a:lnSpc>
            </a:pPr>
            <a:r>
              <a:rPr lang="et-EE" sz="2800" dirty="0" smtClean="0"/>
              <a:t>Olgu meil olemas objekt KALENDER</a:t>
            </a:r>
          </a:p>
          <a:p>
            <a:pPr eaLnBrk="1" hangingPunct="1">
              <a:lnSpc>
                <a:spcPct val="90000"/>
              </a:lnSpc>
            </a:pPr>
            <a:r>
              <a:rPr lang="et-EE" sz="2800" dirty="0" smtClean="0"/>
              <a:t>Mida KALENDER teha OSKAB?</a:t>
            </a:r>
          </a:p>
          <a:p>
            <a:pPr lvl="1" eaLnBrk="1" hangingPunct="1">
              <a:lnSpc>
                <a:spcPct val="90000"/>
              </a:lnSpc>
            </a:pPr>
            <a:r>
              <a:rPr lang="et-EE" sz="2400" dirty="0" smtClean="0"/>
              <a:t>leiame selle objektiga seotud tegevused</a:t>
            </a:r>
          </a:p>
          <a:p>
            <a:pPr lvl="2" eaLnBrk="1" hangingPunct="1">
              <a:lnSpc>
                <a:spcPct val="90000"/>
              </a:lnSpc>
            </a:pPr>
            <a:r>
              <a:rPr lang="et-EE" sz="2000" dirty="0" smtClean="0"/>
              <a:t>soovitud kalendrilehe näitamine</a:t>
            </a:r>
          </a:p>
          <a:p>
            <a:pPr lvl="2" eaLnBrk="1" hangingPunct="1">
              <a:lnSpc>
                <a:spcPct val="90000"/>
              </a:lnSpc>
            </a:pPr>
            <a:r>
              <a:rPr lang="et-EE" sz="2000" dirty="0" smtClean="0"/>
              <a:t>lehekeeramine</a:t>
            </a:r>
          </a:p>
          <a:p>
            <a:pPr eaLnBrk="1" hangingPunct="1">
              <a:lnSpc>
                <a:spcPct val="90000"/>
              </a:lnSpc>
            </a:pPr>
            <a:r>
              <a:rPr lang="et-EE" sz="2800" dirty="0" smtClean="0"/>
              <a:t>Mitte kalendri VAATAMINE, vaid NÄITAMINE</a:t>
            </a:r>
          </a:p>
          <a:p>
            <a:pPr lvl="1" eaLnBrk="1" hangingPunct="1">
              <a:lnSpc>
                <a:spcPct val="90000"/>
              </a:lnSpc>
            </a:pPr>
            <a:r>
              <a:rPr lang="et-EE" sz="2400" dirty="0" smtClean="0"/>
              <a:t>kalender ise ei vaata </a:t>
            </a:r>
          </a:p>
          <a:p>
            <a:pPr eaLnBrk="1" hangingPunct="1">
              <a:lnSpc>
                <a:spcPct val="90000"/>
              </a:lnSpc>
            </a:pPr>
            <a:r>
              <a:rPr lang="et-EE" sz="2800" dirty="0" smtClean="0"/>
              <a:t>Ja lehekeeramise laseme tal endal teha</a:t>
            </a:r>
          </a:p>
          <a:p>
            <a:pPr eaLnBrk="1" hangingPunct="1">
              <a:lnSpc>
                <a:spcPct val="90000"/>
              </a:lnSpc>
            </a:pPr>
            <a:r>
              <a:rPr lang="et-EE" sz="2800" dirty="0"/>
              <a:t>O</a:t>
            </a:r>
            <a:r>
              <a:rPr lang="et-EE" sz="2800" dirty="0" smtClean="0"/>
              <a:t>bjektorienteeritud keeli </a:t>
            </a:r>
          </a:p>
          <a:p>
            <a:pPr lvl="1">
              <a:lnSpc>
                <a:spcPct val="90000"/>
              </a:lnSpc>
            </a:pPr>
            <a:r>
              <a:rPr lang="et-EE" sz="2400" dirty="0" smtClean="0"/>
              <a:t>Java,  C++, </a:t>
            </a:r>
            <a:r>
              <a:rPr lang="et-EE" sz="2400" dirty="0" err="1" smtClean="0"/>
              <a:t>Smalltalk</a:t>
            </a:r>
            <a:r>
              <a:rPr lang="et-EE" sz="2400" dirty="0" smtClean="0"/>
              <a:t>, </a:t>
            </a:r>
            <a:r>
              <a:rPr lang="et-EE" sz="2400" dirty="0" err="1" smtClean="0"/>
              <a:t>Ruby</a:t>
            </a:r>
            <a:endParaRPr lang="et-EE" sz="2400" dirty="0" smtClean="0"/>
          </a:p>
          <a:p>
            <a:pPr lvl="1">
              <a:lnSpc>
                <a:spcPct val="90000"/>
              </a:lnSpc>
            </a:pPr>
            <a:r>
              <a:rPr lang="et-EE" sz="2400" dirty="0" smtClean="0"/>
              <a:t>aga ka </a:t>
            </a:r>
            <a:r>
              <a:rPr lang="et-EE" sz="2400" dirty="0" err="1" smtClean="0"/>
              <a:t>Python</a:t>
            </a:r>
            <a:r>
              <a:rPr lang="et-EE" sz="2400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Kava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t-EE" dirty="0" smtClean="0"/>
              <a:t>Organisatoorset</a:t>
            </a:r>
          </a:p>
          <a:p>
            <a:r>
              <a:rPr lang="et-EE" dirty="0" smtClean="0"/>
              <a:t>Enne OOPi</a:t>
            </a:r>
          </a:p>
          <a:p>
            <a:pPr lvl="1"/>
            <a:r>
              <a:rPr lang="et-EE" dirty="0" smtClean="0"/>
              <a:t>tehted, tingimuslause, tsükkel, massiiv, meetod</a:t>
            </a:r>
          </a:p>
          <a:p>
            <a:r>
              <a:rPr lang="et-EE" dirty="0" smtClean="0"/>
              <a:t>OOP</a:t>
            </a:r>
          </a:p>
          <a:p>
            <a:pPr lvl="1"/>
            <a:r>
              <a:rPr lang="et-EE" dirty="0" smtClean="0"/>
              <a:t>klassid, isendid</a:t>
            </a:r>
          </a:p>
          <a:p>
            <a:pPr marL="0" indent="0">
              <a:buNone/>
            </a:pPr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ealkiri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928100" cy="1143000"/>
          </a:xfrm>
        </p:spPr>
        <p:txBody>
          <a:bodyPr/>
          <a:lstStyle/>
          <a:p>
            <a:pPr eaLnBrk="1" hangingPunct="1"/>
            <a:r>
              <a:rPr lang="et-EE" dirty="0" smtClean="0"/>
              <a:t>Objektorienteerituse põhimõisted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950" y="1403350"/>
            <a:ext cx="8424167" cy="51844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t-EE" sz="2800" dirty="0" smtClean="0"/>
              <a:t>Objektorienteeritud keeltes on kesksel kohal objektid</a:t>
            </a:r>
          </a:p>
          <a:p>
            <a:pPr eaLnBrk="1" hangingPunct="1">
              <a:defRPr/>
            </a:pPr>
            <a:r>
              <a:rPr lang="et-EE" sz="2800" dirty="0" smtClean="0"/>
              <a:t>Programm kui omavahel suhtlevate objektide kogum</a:t>
            </a:r>
          </a:p>
          <a:p>
            <a:pPr lvl="1">
              <a:defRPr/>
            </a:pPr>
            <a:r>
              <a:rPr lang="et-EE" sz="2400" dirty="0" smtClean="0"/>
              <a:t>Mitte niivõrd täidetavate käskude nimekiri</a:t>
            </a:r>
          </a:p>
          <a:p>
            <a:pPr eaLnBrk="1" hangingPunct="1">
              <a:defRPr/>
            </a:pPr>
            <a:r>
              <a:rPr lang="fi-FI" sz="2800" dirty="0" err="1" smtClean="0"/>
              <a:t>Igal</a:t>
            </a:r>
            <a:r>
              <a:rPr lang="fi-FI" sz="2800" dirty="0" smtClean="0"/>
              <a:t> </a:t>
            </a:r>
            <a:r>
              <a:rPr lang="fi-FI" sz="2800" dirty="0" err="1" smtClean="0"/>
              <a:t>objektil</a:t>
            </a:r>
            <a:r>
              <a:rPr lang="fi-FI" sz="2800" dirty="0" smtClean="0"/>
              <a:t> on </a:t>
            </a:r>
            <a:r>
              <a:rPr lang="fi-FI" sz="2800" dirty="0" err="1" smtClean="0"/>
              <a:t>identiteet</a:t>
            </a:r>
            <a:r>
              <a:rPr lang="fi-FI" sz="2800" dirty="0" smtClean="0"/>
              <a:t>, </a:t>
            </a:r>
            <a:r>
              <a:rPr lang="fi-FI" sz="2800" dirty="0" err="1" smtClean="0"/>
              <a:t>olek</a:t>
            </a:r>
            <a:r>
              <a:rPr lang="fi-FI" sz="2800" dirty="0" smtClean="0"/>
              <a:t> ja k</a:t>
            </a:r>
            <a:r>
              <a:rPr lang="et-EE" sz="2800" dirty="0" smtClean="0"/>
              <a:t>ä</a:t>
            </a:r>
            <a:r>
              <a:rPr lang="fi-FI" sz="2800" dirty="0" err="1" smtClean="0"/>
              <a:t>itumine</a:t>
            </a:r>
            <a:endParaRPr lang="fi-FI" sz="2800" dirty="0" smtClean="0"/>
          </a:p>
          <a:p>
            <a:pPr lvl="1" eaLnBrk="1" hangingPunct="1">
              <a:defRPr/>
            </a:pPr>
            <a:r>
              <a:rPr lang="et-EE" sz="2400" b="1" dirty="0" smtClean="0"/>
              <a:t>I</a:t>
            </a:r>
            <a:r>
              <a:rPr lang="fi-FI" sz="2400" b="1" dirty="0" err="1" smtClean="0">
                <a:ea typeface="+mn-ea"/>
                <a:cs typeface="+mn-cs"/>
              </a:rPr>
              <a:t>dentiteet</a:t>
            </a:r>
            <a:r>
              <a:rPr lang="fi-FI" sz="2400" b="1" dirty="0" smtClean="0">
                <a:ea typeface="+mn-ea"/>
                <a:cs typeface="+mn-cs"/>
              </a:rPr>
              <a:t> </a:t>
            </a:r>
            <a:r>
              <a:rPr lang="fi-FI" sz="2400" dirty="0" err="1" smtClean="0">
                <a:ea typeface="+mn-ea"/>
                <a:cs typeface="+mn-cs"/>
              </a:rPr>
              <a:t>eristab</a:t>
            </a:r>
            <a:r>
              <a:rPr lang="fi-FI" sz="2400" dirty="0" smtClean="0">
                <a:ea typeface="+mn-ea"/>
                <a:cs typeface="+mn-cs"/>
              </a:rPr>
              <a:t> objekti </a:t>
            </a:r>
            <a:r>
              <a:rPr lang="fi-FI" sz="2400" dirty="0" err="1" smtClean="0">
                <a:ea typeface="+mn-ea"/>
                <a:cs typeface="+mn-cs"/>
              </a:rPr>
              <a:t>teistest</a:t>
            </a:r>
            <a:r>
              <a:rPr lang="fi-FI" sz="2400" dirty="0" smtClean="0">
                <a:ea typeface="+mn-ea"/>
                <a:cs typeface="+mn-cs"/>
              </a:rPr>
              <a:t> </a:t>
            </a:r>
            <a:r>
              <a:rPr lang="fi-FI" sz="2400" dirty="0" err="1" smtClean="0">
                <a:ea typeface="+mn-ea"/>
                <a:cs typeface="+mn-cs"/>
              </a:rPr>
              <a:t>objektidest</a:t>
            </a:r>
            <a:endParaRPr lang="fi-FI" sz="2400" dirty="0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t-EE" sz="2400" b="1" dirty="0" smtClean="0"/>
              <a:t>O</a:t>
            </a:r>
            <a:r>
              <a:rPr lang="da-DK" sz="2400" b="1" dirty="0" smtClean="0">
                <a:ea typeface="+mn-ea"/>
                <a:cs typeface="+mn-cs"/>
              </a:rPr>
              <a:t>lek</a:t>
            </a:r>
            <a:r>
              <a:rPr lang="et-EE" sz="2400" b="1" dirty="0" smtClean="0"/>
              <a:t> </a:t>
            </a:r>
            <a:r>
              <a:rPr lang="et-EE" sz="2400" dirty="0" smtClean="0"/>
              <a:t>– </a:t>
            </a:r>
            <a:r>
              <a:rPr lang="et-EE" sz="2400" dirty="0" smtClean="0">
                <a:ea typeface="+mn-ea"/>
                <a:cs typeface="+mn-cs"/>
              </a:rPr>
              <a:t>individuaalsed andmed (erinevad terminid: </a:t>
            </a:r>
            <a:r>
              <a:rPr lang="da-DK" sz="2400" i="1" dirty="0" smtClean="0">
                <a:ea typeface="+mn-ea"/>
                <a:cs typeface="+mn-cs"/>
              </a:rPr>
              <a:t>atribuut</a:t>
            </a:r>
            <a:r>
              <a:rPr lang="et-EE" sz="2400" dirty="0" smtClean="0">
                <a:ea typeface="+mn-ea"/>
                <a:cs typeface="+mn-cs"/>
              </a:rPr>
              <a:t> (ingl. </a:t>
            </a:r>
            <a:r>
              <a:rPr lang="et-EE" sz="2400" i="1" dirty="0" err="1" smtClean="0">
                <a:ea typeface="+mn-ea"/>
                <a:cs typeface="+mn-cs"/>
              </a:rPr>
              <a:t>attribute</a:t>
            </a:r>
            <a:r>
              <a:rPr lang="et-EE" sz="2400" dirty="0" smtClean="0">
                <a:ea typeface="+mn-ea"/>
                <a:cs typeface="+mn-cs"/>
              </a:rPr>
              <a:t>), </a:t>
            </a:r>
            <a:r>
              <a:rPr lang="et-EE" sz="2400" i="1" dirty="0" smtClean="0">
                <a:ea typeface="+mn-ea"/>
                <a:cs typeface="+mn-cs"/>
              </a:rPr>
              <a:t>omadus</a:t>
            </a:r>
            <a:r>
              <a:rPr lang="et-EE" sz="2400" dirty="0" smtClean="0">
                <a:ea typeface="+mn-ea"/>
                <a:cs typeface="+mn-cs"/>
              </a:rPr>
              <a:t> (ingl. </a:t>
            </a:r>
            <a:r>
              <a:rPr lang="et-EE" sz="2400" i="1" dirty="0" err="1" smtClean="0">
                <a:ea typeface="+mn-ea"/>
                <a:cs typeface="+mn-cs"/>
              </a:rPr>
              <a:t>property</a:t>
            </a:r>
            <a:r>
              <a:rPr lang="et-EE" sz="2400" dirty="0" smtClean="0">
                <a:ea typeface="+mn-ea"/>
                <a:cs typeface="+mn-cs"/>
              </a:rPr>
              <a:t>), </a:t>
            </a:r>
            <a:r>
              <a:rPr lang="et-EE" sz="2400" i="1" dirty="0" smtClean="0">
                <a:ea typeface="+mn-ea"/>
                <a:cs typeface="+mn-cs"/>
              </a:rPr>
              <a:t>(</a:t>
            </a:r>
            <a:r>
              <a:rPr lang="et-EE" sz="2400" i="1" dirty="0" err="1" smtClean="0">
                <a:ea typeface="+mn-ea"/>
                <a:cs typeface="+mn-cs"/>
              </a:rPr>
              <a:t>isendi)väli</a:t>
            </a:r>
            <a:r>
              <a:rPr lang="et-EE" sz="2400" i="1" dirty="0" smtClean="0">
                <a:ea typeface="+mn-ea"/>
                <a:cs typeface="+mn-cs"/>
              </a:rPr>
              <a:t> </a:t>
            </a:r>
            <a:r>
              <a:rPr lang="et-EE" sz="2400" dirty="0" smtClean="0">
                <a:ea typeface="+mn-ea"/>
                <a:cs typeface="+mn-cs"/>
              </a:rPr>
              <a:t>(ingl. </a:t>
            </a:r>
            <a:r>
              <a:rPr lang="et-EE" sz="2400" i="1" dirty="0" smtClean="0"/>
              <a:t>(</a:t>
            </a:r>
            <a:r>
              <a:rPr lang="et-EE" sz="2400" i="1" dirty="0" err="1" smtClean="0"/>
              <a:t>instance</a:t>
            </a:r>
            <a:r>
              <a:rPr lang="et-EE" sz="2400" i="1" dirty="0" smtClean="0"/>
              <a:t>) </a:t>
            </a:r>
            <a:r>
              <a:rPr lang="et-EE" sz="2400" i="1" dirty="0" err="1" smtClean="0"/>
              <a:t>field</a:t>
            </a:r>
            <a:r>
              <a:rPr lang="et-EE" sz="2400" dirty="0" smtClean="0"/>
              <a:t>))</a:t>
            </a:r>
            <a:r>
              <a:rPr lang="et-EE" sz="2400" dirty="0" smtClean="0">
                <a:ea typeface="+mn-ea"/>
                <a:cs typeface="+mn-cs"/>
              </a:rPr>
              <a:t>, </a:t>
            </a:r>
            <a:r>
              <a:rPr lang="et-EE" sz="2400" i="1" dirty="0" smtClean="0">
                <a:ea typeface="+mn-ea"/>
                <a:cs typeface="+mn-cs"/>
              </a:rPr>
              <a:t>(</a:t>
            </a:r>
            <a:r>
              <a:rPr lang="et-EE" sz="2400" i="1" dirty="0" err="1" smtClean="0">
                <a:ea typeface="+mn-ea"/>
                <a:cs typeface="+mn-cs"/>
              </a:rPr>
              <a:t>isendi)muutuja</a:t>
            </a:r>
            <a:r>
              <a:rPr lang="da-DK" sz="2400" i="1" dirty="0" smtClean="0">
                <a:ea typeface="+mn-ea"/>
                <a:cs typeface="+mn-cs"/>
              </a:rPr>
              <a:t> </a:t>
            </a:r>
            <a:r>
              <a:rPr lang="et-EE" sz="2400" dirty="0" smtClean="0">
                <a:ea typeface="+mn-ea"/>
                <a:cs typeface="+mn-cs"/>
              </a:rPr>
              <a:t>(ingl. </a:t>
            </a:r>
            <a:r>
              <a:rPr lang="et-EE" sz="2400" i="1" dirty="0" smtClean="0"/>
              <a:t>(</a:t>
            </a:r>
            <a:r>
              <a:rPr lang="et-EE" sz="2400" i="1" dirty="0" err="1" smtClean="0"/>
              <a:t>instance</a:t>
            </a:r>
            <a:r>
              <a:rPr lang="et-EE" sz="2400" i="1" dirty="0" smtClean="0"/>
              <a:t>) </a:t>
            </a:r>
            <a:r>
              <a:rPr lang="et-EE" sz="2400" i="1" dirty="0" err="1" smtClean="0"/>
              <a:t>variable</a:t>
            </a:r>
            <a:r>
              <a:rPr lang="et-EE" sz="2400" dirty="0" smtClean="0"/>
              <a:t>)))</a:t>
            </a:r>
            <a:r>
              <a:rPr lang="da-DK" sz="2400" dirty="0" smtClean="0">
                <a:ea typeface="+mn-ea"/>
                <a:cs typeface="+mn-cs"/>
              </a:rPr>
              <a:t> mi</a:t>
            </a:r>
            <a:r>
              <a:rPr lang="et-EE" sz="2400" dirty="0" smtClean="0">
                <a:ea typeface="+mn-ea"/>
                <a:cs typeface="+mn-cs"/>
              </a:rPr>
              <a:t>s võivad muutuda</a:t>
            </a:r>
          </a:p>
          <a:p>
            <a:pPr lvl="1" eaLnBrk="1" hangingPunct="1">
              <a:defRPr/>
            </a:pPr>
            <a:r>
              <a:rPr lang="et-EE" sz="2400" dirty="0" smtClean="0">
                <a:ea typeface="+mn-ea"/>
                <a:cs typeface="+mn-cs"/>
              </a:rPr>
              <a:t>Objekti </a:t>
            </a:r>
            <a:r>
              <a:rPr lang="et-EE" sz="2400" b="1" dirty="0" smtClean="0">
                <a:ea typeface="+mn-ea"/>
                <a:cs typeface="+mn-cs"/>
              </a:rPr>
              <a:t>käitumise</a:t>
            </a:r>
            <a:r>
              <a:rPr lang="et-EE" sz="2400" dirty="0" smtClean="0">
                <a:ea typeface="+mn-ea"/>
                <a:cs typeface="+mn-cs"/>
              </a:rPr>
              <a:t> määravad meetodid (protseduurid, mida objekt võib teostada, näiteks oleku muutmiseks, aga mitte ainult)</a:t>
            </a:r>
          </a:p>
        </p:txBody>
      </p:sp>
      <p:sp>
        <p:nvSpPr>
          <p:cNvPr id="15364" name="Slaidinumbri kohatäid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6C20E9-B808-483F-B9DD-40902307D811}" type="slidenum">
              <a:rPr lang="et-EE" smtClean="0"/>
              <a:pPr/>
              <a:t>50</a:t>
            </a:fld>
            <a:endParaRPr lang="et-EE" smtClean="0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77" y="1977118"/>
            <a:ext cx="1234723" cy="13502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2299"/>
            <a:ext cx="8229600" cy="908720"/>
          </a:xfrm>
        </p:spPr>
        <p:txBody>
          <a:bodyPr/>
          <a:lstStyle/>
          <a:p>
            <a:r>
              <a:rPr lang="et-EE" dirty="0" smtClean="0"/>
              <a:t>Klass, isend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36713" y="1196752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t-EE" sz="2800" dirty="0" smtClean="0"/>
              <a:t>Iga</a:t>
            </a:r>
            <a:r>
              <a:rPr lang="fi-FI" sz="2800" dirty="0" smtClean="0"/>
              <a:t> </a:t>
            </a:r>
            <a:r>
              <a:rPr lang="fi-FI" sz="2800" dirty="0" err="1" smtClean="0"/>
              <a:t>objekt</a:t>
            </a:r>
            <a:r>
              <a:rPr lang="fi-FI" sz="2800" dirty="0" smtClean="0"/>
              <a:t> kuulu</a:t>
            </a:r>
            <a:r>
              <a:rPr lang="et-EE" sz="2800" dirty="0" smtClean="0"/>
              <a:t>b</a:t>
            </a:r>
            <a:r>
              <a:rPr lang="fi-FI" sz="2800" dirty="0" smtClean="0"/>
              <a:t> </a:t>
            </a:r>
            <a:r>
              <a:rPr lang="fi-FI" sz="2800" dirty="0" err="1" smtClean="0"/>
              <a:t>mingisse</a:t>
            </a:r>
            <a:r>
              <a:rPr lang="fi-FI" sz="2800" dirty="0" smtClean="0"/>
              <a:t> </a:t>
            </a:r>
            <a:r>
              <a:rPr lang="fi-FI" sz="2800" dirty="0" err="1" smtClean="0"/>
              <a:t>klassi</a:t>
            </a:r>
            <a:r>
              <a:rPr lang="fi-FI" sz="2800" dirty="0" smtClean="0"/>
              <a:t>; so. on </a:t>
            </a:r>
            <a:r>
              <a:rPr lang="fi-FI" sz="2800" dirty="0" err="1" smtClean="0"/>
              <a:t>mingi</a:t>
            </a:r>
            <a:r>
              <a:rPr lang="fi-FI" sz="2800" dirty="0" smtClean="0"/>
              <a:t> </a:t>
            </a:r>
            <a:r>
              <a:rPr lang="fi-FI" sz="2800" dirty="0" err="1" smtClean="0"/>
              <a:t>klassi</a:t>
            </a:r>
            <a:r>
              <a:rPr lang="et-EE" sz="2800" dirty="0" smtClean="0"/>
              <a:t> isendiks (ingl. </a:t>
            </a:r>
            <a:r>
              <a:rPr lang="et-EE" sz="2800" i="1" dirty="0" err="1" smtClean="0"/>
              <a:t>instance</a:t>
            </a:r>
            <a:r>
              <a:rPr lang="et-EE" sz="2800" dirty="0" smtClean="0"/>
              <a:t>)</a:t>
            </a:r>
          </a:p>
          <a:p>
            <a:pPr lvl="1">
              <a:defRPr/>
            </a:pPr>
            <a:r>
              <a:rPr lang="et-EE" sz="2400" dirty="0" smtClean="0"/>
              <a:t>Klass on sisuliselt objekti tüüp, mis määrab, millist </a:t>
            </a:r>
            <a:r>
              <a:rPr lang="fi-FI" sz="2400" dirty="0" err="1" smtClean="0"/>
              <a:t>liiki</a:t>
            </a:r>
            <a:r>
              <a:rPr lang="fi-FI" sz="2400" dirty="0" smtClean="0"/>
              <a:t> </a:t>
            </a:r>
            <a:r>
              <a:rPr lang="fi-FI" sz="2400" dirty="0" err="1" smtClean="0"/>
              <a:t>olekut</a:t>
            </a:r>
            <a:r>
              <a:rPr lang="fi-FI" sz="2400" dirty="0" smtClean="0"/>
              <a:t> ja k</a:t>
            </a:r>
            <a:r>
              <a:rPr lang="et-EE" sz="2400" dirty="0" smtClean="0"/>
              <a:t>ä</a:t>
            </a:r>
            <a:r>
              <a:rPr lang="fi-FI" sz="2400" dirty="0" err="1" smtClean="0"/>
              <a:t>itumist</a:t>
            </a:r>
            <a:r>
              <a:rPr lang="fi-FI" sz="2400" dirty="0" smtClean="0"/>
              <a:t> </a:t>
            </a:r>
            <a:r>
              <a:rPr lang="fi-FI" sz="2400" dirty="0" err="1" smtClean="0"/>
              <a:t>objekt</a:t>
            </a:r>
            <a:r>
              <a:rPr lang="fi-FI" sz="2400" dirty="0" smtClean="0"/>
              <a:t> </a:t>
            </a:r>
            <a:r>
              <a:rPr lang="fi-FI" sz="2400" dirty="0" err="1" smtClean="0"/>
              <a:t>omab</a:t>
            </a:r>
            <a:endParaRPr lang="fi-FI" sz="2400" dirty="0" smtClean="0"/>
          </a:p>
          <a:p>
            <a:pPr lvl="1">
              <a:defRPr/>
            </a:pPr>
            <a:r>
              <a:rPr lang="et-EE" sz="2400" dirty="0" smtClean="0"/>
              <a:t>Kõik samasse klassi kuuluvad objektid omavad samu meetodeid ja isendivälju, kuid nende konkreetsed väärtused võivad olla erinevad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51</a:t>
            </a:fld>
            <a:endParaRPr lang="et-EE"/>
          </a:p>
        </p:txBody>
      </p:sp>
      <p:sp>
        <p:nvSpPr>
          <p:cNvPr id="5" name="Pilv 4"/>
          <p:cNvSpPr/>
          <p:nvPr/>
        </p:nvSpPr>
        <p:spPr>
          <a:xfrm>
            <a:off x="6804248" y="3933056"/>
            <a:ext cx="1934073" cy="2592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solidFill>
                  <a:schemeClr val="tx1"/>
                </a:solidFill>
              </a:rPr>
              <a:t>Klass </a:t>
            </a:r>
            <a:r>
              <a:rPr lang="et-EE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</a:t>
            </a:r>
          </a:p>
          <a:p>
            <a:pPr algn="ctr"/>
            <a:endParaRPr lang="et-EE" dirty="0" smtClean="0">
              <a:solidFill>
                <a:schemeClr val="tx1"/>
              </a:solidFill>
            </a:endParaRPr>
          </a:p>
          <a:p>
            <a:pPr algn="ctr"/>
            <a:r>
              <a:rPr lang="et-EE" dirty="0" smtClean="0">
                <a:solidFill>
                  <a:schemeClr val="tx1"/>
                </a:solidFill>
              </a:rPr>
              <a:t>nimi</a:t>
            </a:r>
          </a:p>
          <a:p>
            <a:pPr algn="ctr"/>
            <a:r>
              <a:rPr lang="et-EE" dirty="0">
                <a:solidFill>
                  <a:schemeClr val="tx1"/>
                </a:solidFill>
              </a:rPr>
              <a:t>p</a:t>
            </a:r>
            <a:r>
              <a:rPr lang="et-EE" dirty="0" smtClean="0">
                <a:solidFill>
                  <a:schemeClr val="tx1"/>
                </a:solidFill>
              </a:rPr>
              <a:t>ikkus</a:t>
            </a:r>
          </a:p>
          <a:p>
            <a:pPr algn="ctr"/>
            <a:r>
              <a:rPr lang="et-EE" dirty="0">
                <a:solidFill>
                  <a:schemeClr val="tx1"/>
                </a:solidFill>
              </a:rPr>
              <a:t>l</a:t>
            </a:r>
            <a:r>
              <a:rPr lang="et-EE" dirty="0" smtClean="0">
                <a:solidFill>
                  <a:schemeClr val="tx1"/>
                </a:solidFill>
              </a:rPr>
              <a:t>aius</a:t>
            </a:r>
          </a:p>
          <a:p>
            <a:pPr algn="ctr"/>
            <a:r>
              <a:rPr lang="et-EE" dirty="0" smtClean="0">
                <a:solidFill>
                  <a:schemeClr val="tx1"/>
                </a:solidFill>
              </a:rPr>
              <a:t>kõrgus</a:t>
            </a:r>
            <a:endParaRPr lang="et-EE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147" y="407337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Klass</a:t>
            </a:r>
            <a:endParaRPr lang="et-EE" sz="2400" dirty="0"/>
          </a:p>
        </p:txBody>
      </p:sp>
      <p:cxnSp>
        <p:nvCxnSpPr>
          <p:cNvPr id="8" name="Sirge noolkonnektor 7"/>
          <p:cNvCxnSpPr/>
          <p:nvPr/>
        </p:nvCxnSpPr>
        <p:spPr>
          <a:xfrm>
            <a:off x="6256210" y="4364523"/>
            <a:ext cx="692054" cy="144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l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" y="5157559"/>
            <a:ext cx="1835863" cy="1223908"/>
          </a:xfrm>
          <a:prstGeom prst="rect">
            <a:avLst/>
          </a:prstGeom>
        </p:spPr>
      </p:pic>
      <p:pic>
        <p:nvPicPr>
          <p:cNvPr id="11" name="Pil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01" y="5189717"/>
            <a:ext cx="930101" cy="852072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73" y="5262216"/>
            <a:ext cx="1776000" cy="1119251"/>
          </a:xfrm>
          <a:prstGeom prst="rect">
            <a:avLst/>
          </a:prstGeom>
        </p:spPr>
      </p:pic>
      <p:pic>
        <p:nvPicPr>
          <p:cNvPr id="14" name="Pilt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22" y="5148128"/>
            <a:ext cx="1020850" cy="8626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15816" y="4412290"/>
            <a:ext cx="122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Isend</a:t>
            </a:r>
            <a:endParaRPr lang="et-EE" sz="2400" dirty="0"/>
          </a:p>
        </p:txBody>
      </p:sp>
      <p:cxnSp>
        <p:nvCxnSpPr>
          <p:cNvPr id="17" name="Sirge noolkonnektor 16"/>
          <p:cNvCxnSpPr/>
          <p:nvPr/>
        </p:nvCxnSpPr>
        <p:spPr>
          <a:xfrm>
            <a:off x="3795143" y="4783083"/>
            <a:ext cx="1331539" cy="335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irge noolkonnektor 18"/>
          <p:cNvCxnSpPr/>
          <p:nvPr/>
        </p:nvCxnSpPr>
        <p:spPr>
          <a:xfrm>
            <a:off x="3429678" y="4820397"/>
            <a:ext cx="518995" cy="347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>
            <a:endCxn id="11" idx="0"/>
          </p:cNvCxnSpPr>
          <p:nvPr/>
        </p:nvCxnSpPr>
        <p:spPr>
          <a:xfrm flipH="1">
            <a:off x="2301552" y="4842007"/>
            <a:ext cx="830515" cy="347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H="1">
            <a:off x="1197767" y="4783083"/>
            <a:ext cx="1746671" cy="38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Hoiatus!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Järgnevates näidetes kasutatakse õppeotstarbel vahel võtteid, mis pole päris kooskõlas heade OOP tavadega</a:t>
            </a:r>
          </a:p>
          <a:p>
            <a:r>
              <a:rPr lang="et-EE" dirty="0" smtClean="0"/>
              <a:t>Nii saame asju tutvustada järk-järgult ja loodetavasti paremini selgeks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52</a:t>
            </a:fld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Identiteet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53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3240360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sz="2800" b="1" dirty="0" err="1" smtClean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861048"/>
            <a:ext cx="640871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sz="2800" b="1" dirty="0" err="1" smtClean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kast1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sz="2800" b="1" dirty="0" err="1" smtClean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4797152"/>
            <a:ext cx="640871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sz="2800" b="1" dirty="0" err="1" smtClean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sz="2800" b="1" dirty="0" err="1" smtClean="0"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Olek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54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6336704" cy="22467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pikkus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laius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t-EE" sz="2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8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660E7A"/>
                </a:solidFill>
                <a:latin typeface="Courier New" pitchFamily="49" charset="0"/>
                <a:cs typeface="Courier New" pitchFamily="49" charset="0"/>
              </a:rPr>
              <a:t>kõrgus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290774"/>
            <a:ext cx="5339923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Kast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kast1 = </a:t>
            </a:r>
            <a:r>
              <a:rPr lang="en-US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Kast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9205" y="5241689"/>
            <a:ext cx="4051109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kast1.</a:t>
            </a:r>
            <a:r>
              <a:rPr lang="en-US" sz="2800" dirty="0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3.6;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4965" y="6019842"/>
            <a:ext cx="7058343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(kast1.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9" name="Ovaalne viiktekst 8"/>
          <p:cNvSpPr/>
          <p:nvPr/>
        </p:nvSpPr>
        <p:spPr>
          <a:xfrm>
            <a:off x="5976156" y="4629621"/>
            <a:ext cx="3096344" cy="1224136"/>
          </a:xfrm>
          <a:prstGeom prst="wedgeEllipseCallout">
            <a:avLst>
              <a:gd name="adj1" fmla="val -65023"/>
              <a:gd name="adj2" fmla="val 22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/>
              <a:t>Nii ei tehta!!!</a:t>
            </a:r>
            <a:endParaRPr lang="en-US" sz="3200" dirty="0"/>
          </a:p>
        </p:txBody>
      </p:sp>
      <p:sp>
        <p:nvSpPr>
          <p:cNvPr id="10" name="Ümarnurk-ristkülik-viiktekst 9"/>
          <p:cNvSpPr/>
          <p:nvPr/>
        </p:nvSpPr>
        <p:spPr>
          <a:xfrm>
            <a:off x="6084168" y="260648"/>
            <a:ext cx="2880320" cy="1656184"/>
          </a:xfrm>
          <a:prstGeom prst="wedgeRoundRectCallout">
            <a:avLst>
              <a:gd name="adj1" fmla="val -96069"/>
              <a:gd name="adj2" fmla="val 926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/>
              <a:t>Isendiväljad</a:t>
            </a:r>
          </a:p>
          <a:p>
            <a:pPr algn="ctr"/>
            <a:r>
              <a:rPr lang="et-EE" sz="2800" dirty="0" smtClean="0"/>
              <a:t>(Isendimuutujad)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82352" y="188640"/>
            <a:ext cx="8229600" cy="1143000"/>
          </a:xfrm>
        </p:spPr>
        <p:txBody>
          <a:bodyPr/>
          <a:lstStyle/>
          <a:p>
            <a:r>
              <a:rPr lang="et-EE" dirty="0" smtClean="0"/>
              <a:t>Käitumine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55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280920" cy="45243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ruumala()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tervitus()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"Tere"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Ümarnurk-ristkülik-viiktekst 5"/>
          <p:cNvSpPr/>
          <p:nvPr/>
        </p:nvSpPr>
        <p:spPr>
          <a:xfrm>
            <a:off x="6300192" y="836712"/>
            <a:ext cx="2411760" cy="1656184"/>
          </a:xfrm>
          <a:prstGeom prst="wedgeRoundRectCallout">
            <a:avLst>
              <a:gd name="adj1" fmla="val -52371"/>
              <a:gd name="adj2" fmla="val 1249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/>
              <a:t>Meetodid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Konstruktor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ingl. </a:t>
            </a:r>
            <a:r>
              <a:rPr lang="et-EE" i="1" dirty="0" err="1" smtClean="0"/>
              <a:t>constructor</a:t>
            </a:r>
            <a:endParaRPr lang="et-EE" i="1" dirty="0" smtClean="0"/>
          </a:p>
          <a:p>
            <a:r>
              <a:rPr lang="et-EE" dirty="0" smtClean="0"/>
              <a:t>klassi kehas kirjeldatud eriline protseduur, mida rakendatakse isendiloome käigus (nt. vastloodud isendi väljade algväärtustamiseks) </a:t>
            </a:r>
          </a:p>
          <a:p>
            <a:pPr lvl="1"/>
            <a:r>
              <a:rPr lang="et-EE" dirty="0" smtClean="0"/>
              <a:t>J. </a:t>
            </a:r>
            <a:r>
              <a:rPr lang="et-EE" dirty="0" err="1" smtClean="0"/>
              <a:t>Kiho</a:t>
            </a:r>
            <a:r>
              <a:rPr lang="et-EE" dirty="0" smtClean="0"/>
              <a:t> </a:t>
            </a:r>
            <a:r>
              <a:rPr lang="et-EE" i="1" dirty="0" smtClean="0"/>
              <a:t>Väike Java leksikon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Nimi</a:t>
            </a:r>
            <a:r>
              <a:rPr lang="en-US" dirty="0" smtClean="0"/>
              <a:t> </a:t>
            </a:r>
            <a:r>
              <a:rPr lang="en-US" dirty="0" err="1" smtClean="0"/>
              <a:t>langeb</a:t>
            </a:r>
            <a:r>
              <a:rPr lang="en-US" dirty="0" smtClean="0"/>
              <a:t> </a:t>
            </a:r>
            <a:r>
              <a:rPr lang="en-US" dirty="0" err="1" smtClean="0"/>
              <a:t>kokku</a:t>
            </a:r>
            <a:r>
              <a:rPr lang="en-US" dirty="0" smtClean="0"/>
              <a:t> </a:t>
            </a:r>
            <a:r>
              <a:rPr lang="en-US" dirty="0" err="1" smtClean="0"/>
              <a:t>klassi</a:t>
            </a:r>
            <a:r>
              <a:rPr lang="en-US" dirty="0" smtClean="0"/>
              <a:t> </a:t>
            </a:r>
            <a:r>
              <a:rPr lang="en-US" dirty="0" err="1" smtClean="0"/>
              <a:t>nimega</a:t>
            </a:r>
            <a:endParaRPr lang="en-US" dirty="0" smtClean="0"/>
          </a:p>
          <a:p>
            <a:r>
              <a:rPr lang="en-US" dirty="0" err="1" smtClean="0"/>
              <a:t>Sarnane</a:t>
            </a:r>
            <a:r>
              <a:rPr lang="en-US" dirty="0" smtClean="0"/>
              <a:t> </a:t>
            </a:r>
            <a:r>
              <a:rPr lang="en-US" dirty="0" err="1" smtClean="0"/>
              <a:t>meetodiga</a:t>
            </a:r>
            <a:r>
              <a:rPr lang="en-US" dirty="0" smtClean="0"/>
              <a:t>, </a:t>
            </a:r>
            <a:r>
              <a:rPr lang="en-US" dirty="0" err="1" smtClean="0"/>
              <a:t>kuid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tagastustüüpi</a:t>
            </a:r>
            <a:endParaRPr lang="en-US" dirty="0" smtClean="0"/>
          </a:p>
          <a:p>
            <a:r>
              <a:rPr lang="en-US" dirty="0" err="1" smtClean="0"/>
              <a:t>Võimalik</a:t>
            </a:r>
            <a:r>
              <a:rPr lang="en-US" dirty="0" smtClean="0"/>
              <a:t> </a:t>
            </a:r>
            <a:r>
              <a:rPr lang="en-US" dirty="0" err="1" smtClean="0"/>
              <a:t>üledefineerimine</a:t>
            </a:r>
            <a:endParaRPr lang="en-US" dirty="0" smtClean="0"/>
          </a:p>
          <a:p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klassis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ole </a:t>
            </a:r>
            <a:r>
              <a:rPr lang="en-US" dirty="0" err="1" smtClean="0"/>
              <a:t>konstruktorit</a:t>
            </a:r>
            <a:r>
              <a:rPr lang="en-US" dirty="0" smtClean="0"/>
              <a:t> </a:t>
            </a:r>
            <a:r>
              <a:rPr lang="en-US" dirty="0" err="1" smtClean="0"/>
              <a:t>defineeritud</a:t>
            </a:r>
            <a:r>
              <a:rPr lang="en-US" dirty="0" smtClean="0"/>
              <a:t>, </a:t>
            </a:r>
            <a:r>
              <a:rPr lang="en-US" dirty="0" err="1" smtClean="0"/>
              <a:t>siis</a:t>
            </a:r>
            <a:r>
              <a:rPr lang="en-US" dirty="0" smtClean="0"/>
              <a:t> </a:t>
            </a:r>
            <a:r>
              <a:rPr lang="en-US" dirty="0" err="1" smtClean="0"/>
              <a:t>lisatakse</a:t>
            </a:r>
            <a:r>
              <a:rPr lang="en-US" dirty="0" smtClean="0"/>
              <a:t>  </a:t>
            </a:r>
            <a:r>
              <a:rPr lang="en-US" dirty="0" err="1" smtClean="0"/>
              <a:t>vaikekonstruktor</a:t>
            </a:r>
            <a:r>
              <a:rPr lang="et-EE" dirty="0" smtClean="0"/>
              <a:t> (parameetriteta)</a:t>
            </a:r>
            <a:endParaRPr lang="en-US" dirty="0" smtClean="0"/>
          </a:p>
          <a:p>
            <a:r>
              <a:rPr lang="et-EE" dirty="0" smtClean="0"/>
              <a:t>See, m</a:t>
            </a:r>
            <a:r>
              <a:rPr lang="en-US" dirty="0" err="1" smtClean="0"/>
              <a:t>illist</a:t>
            </a:r>
            <a:r>
              <a:rPr lang="en-US" dirty="0" smtClean="0"/>
              <a:t> </a:t>
            </a:r>
            <a:r>
              <a:rPr lang="en-US" dirty="0" err="1" smtClean="0"/>
              <a:t>konstruktori</a:t>
            </a:r>
            <a:r>
              <a:rPr lang="en-US" dirty="0" smtClean="0"/>
              <a:t> </a:t>
            </a:r>
            <a:r>
              <a:rPr lang="en-US" dirty="0" err="1" smtClean="0"/>
              <a:t>versiooni</a:t>
            </a:r>
            <a:r>
              <a:rPr lang="en-US" dirty="0" smtClean="0"/>
              <a:t> </a:t>
            </a:r>
            <a:r>
              <a:rPr lang="en-US" dirty="0" err="1" smtClean="0"/>
              <a:t>kasutama</a:t>
            </a:r>
            <a:r>
              <a:rPr lang="en-US" dirty="0" smtClean="0"/>
              <a:t> </a:t>
            </a:r>
            <a:r>
              <a:rPr lang="en-US" dirty="0" err="1" smtClean="0"/>
              <a:t>hakatakse</a:t>
            </a:r>
            <a:r>
              <a:rPr lang="en-US" dirty="0" smtClean="0"/>
              <a:t>, </a:t>
            </a:r>
            <a:r>
              <a:rPr lang="en-US" dirty="0" err="1" smtClean="0"/>
              <a:t>sõltub</a:t>
            </a:r>
            <a:r>
              <a:rPr lang="en-US" dirty="0" smtClean="0"/>
              <a:t> </a:t>
            </a:r>
            <a:r>
              <a:rPr lang="en-US" dirty="0" err="1" smtClean="0"/>
              <a:t>argumentide</a:t>
            </a:r>
            <a:r>
              <a:rPr lang="en-US" dirty="0" smtClean="0"/>
              <a:t> </a:t>
            </a:r>
            <a:r>
              <a:rPr lang="en-US" dirty="0" err="1" smtClean="0"/>
              <a:t>arvust</a:t>
            </a:r>
            <a:r>
              <a:rPr lang="en-US" dirty="0" smtClean="0"/>
              <a:t> ja/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tüübist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56</a:t>
            </a:fld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Konstruktor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57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7920880" cy="5047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2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2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2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Kast(String nimi,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pikkus,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laius,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kõrgus) {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200" b="1" dirty="0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</a:t>
            </a:r>
            <a:r>
              <a:rPr lang="et-EE" altLang="et-EE" sz="2200" b="1" dirty="0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pikkus;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200" b="1" dirty="0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laius;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2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</a:t>
            </a:r>
            <a:r>
              <a:rPr lang="et-EE" altLang="et-EE" sz="2200" b="1" dirty="0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kõrgus;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t-EE" altLang="et-EE" sz="2200" b="1" dirty="0">
              <a:latin typeface="Arial" panose="020B0604020202020204" pitchFamily="34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Ümarnurk-ristkülik-viiktekst 6"/>
          <p:cNvSpPr/>
          <p:nvPr/>
        </p:nvSpPr>
        <p:spPr>
          <a:xfrm>
            <a:off x="4572000" y="5659478"/>
            <a:ext cx="2411760" cy="1196752"/>
          </a:xfrm>
          <a:prstGeom prst="wedgeRoundRectCallout">
            <a:avLst>
              <a:gd name="adj1" fmla="val -100931"/>
              <a:gd name="adj2" fmla="val 26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/>
              <a:t>Meetodid</a:t>
            </a:r>
            <a:endParaRPr lang="en-US" sz="3200" dirty="0"/>
          </a:p>
        </p:txBody>
      </p:sp>
      <p:sp>
        <p:nvSpPr>
          <p:cNvPr id="8" name="Ümarnurk-ristkülik-viiktekst 7"/>
          <p:cNvSpPr/>
          <p:nvPr/>
        </p:nvSpPr>
        <p:spPr>
          <a:xfrm>
            <a:off x="5940152" y="1124744"/>
            <a:ext cx="2880320" cy="1656184"/>
          </a:xfrm>
          <a:prstGeom prst="wedgeRoundRectCallout">
            <a:avLst>
              <a:gd name="adj1" fmla="val -122206"/>
              <a:gd name="adj2" fmla="val 34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/>
              <a:t>Isendiväljad</a:t>
            </a:r>
          </a:p>
          <a:p>
            <a:pPr algn="ctr"/>
            <a:r>
              <a:rPr lang="et-EE" sz="2800" dirty="0" smtClean="0"/>
              <a:t>(Isendimuutujad)</a:t>
            </a:r>
            <a:endParaRPr lang="en-US" sz="2800" dirty="0"/>
          </a:p>
        </p:txBody>
      </p:sp>
      <p:sp>
        <p:nvSpPr>
          <p:cNvPr id="9" name="Ümarnurk-ristkülik-viiktekst 8"/>
          <p:cNvSpPr/>
          <p:nvPr/>
        </p:nvSpPr>
        <p:spPr>
          <a:xfrm>
            <a:off x="6732240" y="4297958"/>
            <a:ext cx="2411760" cy="1080120"/>
          </a:xfrm>
          <a:prstGeom prst="wedgeRoundRectCallout">
            <a:avLst>
              <a:gd name="adj1" fmla="val -92962"/>
              <a:gd name="adj2" fmla="val -9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/>
              <a:t>Konstruktor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9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Konstruktoris võib teha ka rohkem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58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539552" y="2348880"/>
            <a:ext cx="8136904" cy="30777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Kast(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serv,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tegur) {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uus = serv*tegur;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uus;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uus;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uus;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"Uue kasti loomine!"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200" b="1" dirty="0">
              <a:latin typeface="Arial" panose="020B0604020202020204" pitchFamily="34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Joonviiktekst 1 5"/>
          <p:cNvSpPr/>
          <p:nvPr/>
        </p:nvSpPr>
        <p:spPr>
          <a:xfrm>
            <a:off x="323528" y="5445224"/>
            <a:ext cx="2376264" cy="612648"/>
          </a:xfrm>
          <a:prstGeom prst="borderCallout1">
            <a:avLst>
              <a:gd name="adj1" fmla="val 1519"/>
              <a:gd name="adj2" fmla="val 11217"/>
              <a:gd name="adj3" fmla="val -319677"/>
              <a:gd name="adj4" fmla="val 3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/>
              <a:t>this</a:t>
            </a:r>
            <a:r>
              <a:rPr lang="et-EE" sz="2400" dirty="0" smtClean="0"/>
              <a:t>???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+mn-lt"/>
                <a:cs typeface="Courier New" panose="02070309020205020404" pitchFamily="49" charset="0"/>
              </a:rPr>
              <a:t>Võtmesõna </a:t>
            </a:r>
            <a:r>
              <a:rPr lang="et-EE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endParaRPr lang="et-EE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Viitamine objektile endale</a:t>
            </a:r>
          </a:p>
          <a:p>
            <a:pPr lvl="1"/>
            <a:r>
              <a:rPr lang="et-EE" dirty="0"/>
              <a:t>isendiväljadele viitamisel, kui </a:t>
            </a:r>
            <a:r>
              <a:rPr lang="et-EE" dirty="0" smtClean="0"/>
              <a:t>parameetrite </a:t>
            </a:r>
            <a:r>
              <a:rPr lang="et-EE" dirty="0"/>
              <a:t>nimed langevad kokku isendiväljade </a:t>
            </a:r>
            <a:r>
              <a:rPr lang="et-EE" dirty="0" smtClean="0"/>
              <a:t>nimedega</a:t>
            </a:r>
          </a:p>
          <a:p>
            <a:pPr lvl="1"/>
            <a:r>
              <a:rPr lang="et-EE" dirty="0"/>
              <a:t>ühe konstruktori sees </a:t>
            </a:r>
            <a:r>
              <a:rPr lang="et-EE" dirty="0" smtClean="0"/>
              <a:t>teise konstruktori väljakutsumisel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19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Organisatoorset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61864" y="1196752"/>
            <a:ext cx="8640960" cy="5256584"/>
          </a:xfrm>
        </p:spPr>
        <p:txBody>
          <a:bodyPr>
            <a:normAutofit/>
          </a:bodyPr>
          <a:lstStyle/>
          <a:p>
            <a:r>
              <a:rPr lang="et-EE" dirty="0"/>
              <a:t>Loengupunktid (</a:t>
            </a:r>
            <a:r>
              <a:rPr lang="et-EE" dirty="0" err="1"/>
              <a:t>max</a:t>
            </a:r>
            <a:r>
              <a:rPr lang="et-EE" dirty="0"/>
              <a:t> 12 </a:t>
            </a:r>
            <a:r>
              <a:rPr lang="et-EE" dirty="0" smtClean="0"/>
              <a:t>punkti)</a:t>
            </a:r>
          </a:p>
          <a:p>
            <a:pPr lvl="1"/>
            <a:r>
              <a:rPr lang="et-EE" dirty="0" smtClean="0"/>
              <a:t>kuni 1 punkt loengust</a:t>
            </a:r>
          </a:p>
          <a:p>
            <a:pPr lvl="2"/>
            <a:r>
              <a:rPr lang="et-EE" dirty="0"/>
              <a:t>l</a:t>
            </a:r>
            <a:r>
              <a:rPr lang="et-EE" dirty="0" smtClean="0"/>
              <a:t>oengus aktiivne osalemine</a:t>
            </a:r>
          </a:p>
          <a:p>
            <a:pPr lvl="2"/>
            <a:r>
              <a:rPr lang="et-EE" dirty="0" smtClean="0"/>
              <a:t>mittestatsionaarne loengurühm</a:t>
            </a:r>
          </a:p>
          <a:p>
            <a:r>
              <a:rPr lang="et-EE" dirty="0" smtClean="0"/>
              <a:t>Praktikumipunktid </a:t>
            </a:r>
            <a:r>
              <a:rPr lang="et-EE" dirty="0"/>
              <a:t>(</a:t>
            </a:r>
            <a:r>
              <a:rPr lang="et-EE" dirty="0" err="1"/>
              <a:t>max</a:t>
            </a:r>
            <a:r>
              <a:rPr lang="et-EE" dirty="0"/>
              <a:t> 12 punkti</a:t>
            </a:r>
            <a:r>
              <a:rPr lang="et-EE" dirty="0" smtClean="0"/>
              <a:t>)</a:t>
            </a:r>
          </a:p>
          <a:p>
            <a:pPr lvl="1"/>
            <a:r>
              <a:rPr lang="et-EE" dirty="0"/>
              <a:t>kuni 1 punkt </a:t>
            </a:r>
            <a:r>
              <a:rPr lang="et-EE" dirty="0" smtClean="0"/>
              <a:t>praktikumist</a:t>
            </a:r>
          </a:p>
          <a:p>
            <a:pPr lvl="2"/>
            <a:r>
              <a:rPr lang="et-EE" dirty="0" smtClean="0"/>
              <a:t>kodutöö enne praktikumi</a:t>
            </a:r>
          </a:p>
          <a:p>
            <a:pPr lvl="2"/>
            <a:r>
              <a:rPr lang="et-EE" dirty="0" smtClean="0"/>
              <a:t>praktikumis aktiivne osalemine</a:t>
            </a:r>
          </a:p>
          <a:p>
            <a:r>
              <a:rPr lang="et-EE" dirty="0"/>
              <a:t>Praktikumide toetusrühm kolmapäeviti kell 18.15</a:t>
            </a:r>
          </a:p>
          <a:p>
            <a:pPr lvl="1"/>
            <a:r>
              <a:rPr lang="et-EE" dirty="0" smtClean="0"/>
              <a:t>kui </a:t>
            </a:r>
            <a:r>
              <a:rPr lang="et-EE" dirty="0"/>
              <a:t>tunnete, et hakkate maha </a:t>
            </a:r>
            <a:r>
              <a:rPr lang="et-EE" dirty="0" smtClean="0"/>
              <a:t>jääma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t-EE" dirty="0" smtClean="0"/>
              <a:t>Mitu konstruktorit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60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323528" y="948690"/>
            <a:ext cx="8532440" cy="563231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Kast(String nimi,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pikkus;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laius;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kõrgus;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8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948690"/>
            <a:ext cx="8532440" cy="563231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Kast(String nimi,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pikkus;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laius;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kõrgus;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pikkus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laius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kõrgus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Kast(){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t-EE" dirty="0" smtClean="0"/>
              <a:t>Mitu konstruktorit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61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2410744" y="2846337"/>
            <a:ext cx="6445224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nn-NO" sz="2000" dirty="0" smtClean="0">
                <a:latin typeface="Courier New" pitchFamily="49" charset="0"/>
                <a:cs typeface="Courier New" pitchFamily="49" charset="0"/>
              </a:rPr>
              <a:t>Kast kast2 =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new Kast("Paul",</a:t>
            </a:r>
            <a:r>
              <a:rPr lang="nn-NO" sz="2000" b="1" dirty="0" smtClean="0"/>
              <a:t>4.8, 2,</a:t>
            </a:r>
            <a:r>
              <a:rPr lang="et-EE" sz="2000" b="1" dirty="0" smtClean="0"/>
              <a:t> </a:t>
            </a:r>
            <a:r>
              <a:rPr lang="nn-NO" sz="2000" b="1" dirty="0" smtClean="0"/>
              <a:t>3);</a:t>
            </a:r>
            <a:endParaRPr lang="et-EE" sz="2000" b="1" dirty="0" smtClean="0"/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kast3 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Ülo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");</a:t>
            </a: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kast5 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8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372200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19" y="-243409"/>
            <a:ext cx="8711325" cy="1968691"/>
          </a:xfrm>
        </p:spPr>
        <p:txBody>
          <a:bodyPr>
            <a:normAutofit/>
          </a:bodyPr>
          <a:lstStyle/>
          <a:p>
            <a:r>
              <a:rPr lang="fi-FI" dirty="0" err="1"/>
              <a:t>Millega</a:t>
            </a:r>
            <a:r>
              <a:rPr lang="fi-FI" dirty="0"/>
              <a:t> </a:t>
            </a:r>
            <a:r>
              <a:rPr lang="fi-FI" dirty="0" err="1"/>
              <a:t>peab</a:t>
            </a:r>
            <a:r>
              <a:rPr lang="fi-FI" dirty="0"/>
              <a:t> </a:t>
            </a:r>
            <a:r>
              <a:rPr lang="fi-FI" dirty="0" err="1"/>
              <a:t>kokku</a:t>
            </a:r>
            <a:r>
              <a:rPr lang="fi-FI" dirty="0"/>
              <a:t> </a:t>
            </a:r>
            <a:r>
              <a:rPr lang="fi-FI" dirty="0" err="1"/>
              <a:t>langema</a:t>
            </a:r>
            <a:r>
              <a:rPr lang="fi-FI" dirty="0"/>
              <a:t> </a:t>
            </a:r>
            <a:r>
              <a:rPr lang="fi-FI" dirty="0" err="1"/>
              <a:t>konstruktori</a:t>
            </a:r>
            <a:r>
              <a:rPr lang="fi-FI" dirty="0"/>
              <a:t> nimi?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55576" y="2095330"/>
            <a:ext cx="7992851" cy="2774284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ühe </a:t>
            </a:r>
            <a:r>
              <a:rPr lang="et-EE" dirty="0" smtClean="0"/>
              <a:t>isendivälja nimega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selle klassi nimega</a:t>
            </a:r>
            <a:r>
              <a:rPr lang="et-EE" dirty="0"/>
              <a:t>, kus konstruktor </a:t>
            </a:r>
            <a:r>
              <a:rPr lang="et-EE" dirty="0" smtClean="0"/>
              <a:t>on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</a:t>
            </a:r>
            <a:r>
              <a:rPr lang="et-EE" dirty="0"/>
              <a:t>pea millegagi kokku langema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m</a:t>
            </a:r>
            <a:r>
              <a:rPr lang="et-EE" dirty="0" smtClean="0"/>
              <a:t>eetodi nimega </a:t>
            </a:r>
            <a:r>
              <a:rPr lang="et-EE" dirty="0"/>
              <a:t>selles klassis, kus konstruktor on</a:t>
            </a:r>
            <a:endParaRPr lang="en-US" sz="2800" dirty="0"/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412676" y="2780928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5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940152" y="3587502"/>
            <a:ext cx="2544214" cy="286224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0418" y="-104625"/>
            <a:ext cx="8885206" cy="1968691"/>
          </a:xfrm>
        </p:spPr>
        <p:txBody>
          <a:bodyPr>
            <a:normAutofit/>
          </a:bodyPr>
          <a:lstStyle/>
          <a:p>
            <a:r>
              <a:rPr lang="fi-FI" dirty="0" err="1"/>
              <a:t>Üledefineerimise</a:t>
            </a:r>
            <a:r>
              <a:rPr lang="fi-FI" dirty="0"/>
              <a:t> </a:t>
            </a:r>
            <a:r>
              <a:rPr lang="fi-FI" dirty="0" err="1"/>
              <a:t>jaoks</a:t>
            </a:r>
            <a:r>
              <a:rPr lang="fi-FI" dirty="0"/>
              <a:t> on vaja, et </a:t>
            </a:r>
            <a:r>
              <a:rPr lang="fi-FI" dirty="0" err="1"/>
              <a:t>meetoditel</a:t>
            </a:r>
            <a:r>
              <a:rPr lang="fi-FI" dirty="0"/>
              <a:t> </a:t>
            </a:r>
            <a:r>
              <a:rPr lang="fi-FI" dirty="0" err="1" smtClean="0"/>
              <a:t>erineks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4171" y="1844824"/>
            <a:ext cx="7992851" cy="2774284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nimi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pikkus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tagastustüüp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signatuur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mitte </a:t>
            </a:r>
            <a:r>
              <a:rPr lang="et-EE" dirty="0"/>
              <a:t>midagi</a:t>
            </a:r>
            <a:endParaRPr lang="en-US" sz="2800" dirty="0"/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371271" y="3717032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61851"/>
            <a:ext cx="8229600" cy="1143000"/>
          </a:xfrm>
        </p:spPr>
        <p:txBody>
          <a:bodyPr/>
          <a:lstStyle/>
          <a:p>
            <a:r>
              <a:rPr lang="et-EE" dirty="0" smtClean="0"/>
              <a:t>Mõisteid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4929411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Üledefineerimine (ingl. </a:t>
            </a:r>
            <a:r>
              <a:rPr lang="et-EE" i="1" dirty="0" err="1" smtClean="0"/>
              <a:t>overloading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olukord, kus klassi kuulub mitu sama nimega, kuid erineva signatuuriga meetodit (ka päriluse teel saadut) või mitu konstruktorit; väljakutse puhul rakendatakse neist väljakutses antud argumentide poolest sobivat.</a:t>
            </a:r>
          </a:p>
          <a:p>
            <a:r>
              <a:rPr lang="et-EE" dirty="0" smtClean="0"/>
              <a:t>Signatuur (ingl. </a:t>
            </a:r>
            <a:r>
              <a:rPr lang="et-EE" i="1" dirty="0" err="1" smtClean="0"/>
              <a:t>signature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meetodi või konstruktori iseloomustus, mis koosneb (meetodi või konstruktori) nimest ning formaalsete parameetrite tüüpide loetelust. </a:t>
            </a:r>
          </a:p>
          <a:p>
            <a:pPr lvl="1"/>
            <a:endParaRPr lang="et-EE" dirty="0" smtClean="0"/>
          </a:p>
          <a:p>
            <a:pPr lvl="1"/>
            <a:r>
              <a:rPr lang="et-EE" dirty="0" smtClean="0"/>
              <a:t>J. </a:t>
            </a:r>
            <a:r>
              <a:rPr lang="et-EE" dirty="0" err="1" smtClean="0"/>
              <a:t>Kiho</a:t>
            </a:r>
            <a:r>
              <a:rPr lang="et-EE" dirty="0" smtClean="0"/>
              <a:t> </a:t>
            </a:r>
            <a:r>
              <a:rPr lang="et-EE" i="1" dirty="0" smtClean="0"/>
              <a:t>Väike Java leksikon</a:t>
            </a:r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64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5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t-EE" dirty="0" smtClean="0"/>
              <a:t>Viittüüpi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kast1;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65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5076056" y="1772816"/>
            <a:ext cx="79208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null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340768"/>
            <a:ext cx="6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kast1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3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t-EE" dirty="0" smtClean="0"/>
              <a:t>Viittüüpi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kast1;</a:t>
            </a: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kast1 =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66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5076056" y="1772816"/>
            <a:ext cx="79208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340768"/>
            <a:ext cx="6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kast1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1268760"/>
            <a:ext cx="10801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pikkus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laius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kõrgus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276872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Klassi 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dirty="0" smtClean="0"/>
              <a:t> isend</a:t>
            </a:r>
            <a:endParaRPr lang="en-US" dirty="0"/>
          </a:p>
        </p:txBody>
      </p:sp>
      <p:cxnSp>
        <p:nvCxnSpPr>
          <p:cNvPr id="14" name="Sirge noolkonnektor 13"/>
          <p:cNvCxnSpPr>
            <a:stCxn id="5" idx="3"/>
          </p:cNvCxnSpPr>
          <p:nvPr/>
        </p:nvCxnSpPr>
        <p:spPr>
          <a:xfrm flipV="1">
            <a:off x="5868144" y="1844824"/>
            <a:ext cx="1296144" cy="1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674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t-EE" dirty="0" smtClean="0"/>
              <a:t>Viittüüpi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kast1;</a:t>
            </a: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kast1 =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kast2 =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67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5076056" y="1772816"/>
            <a:ext cx="79208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340768"/>
            <a:ext cx="6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kast1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1268760"/>
            <a:ext cx="10801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pikkus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laius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kõrgus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276872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Klassi 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b="1" dirty="0" smtClean="0"/>
              <a:t> isend</a:t>
            </a:r>
            <a:endParaRPr lang="en-US" b="1" dirty="0"/>
          </a:p>
        </p:txBody>
      </p:sp>
      <p:cxnSp>
        <p:nvCxnSpPr>
          <p:cNvPr id="14" name="Sirge noolkonnektor 13"/>
          <p:cNvCxnSpPr>
            <a:stCxn id="5" idx="3"/>
          </p:cNvCxnSpPr>
          <p:nvPr/>
        </p:nvCxnSpPr>
        <p:spPr>
          <a:xfrm flipV="1">
            <a:off x="5868144" y="1844824"/>
            <a:ext cx="1296144" cy="1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3140968"/>
            <a:ext cx="79208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780928"/>
            <a:ext cx="6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kast2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3068960"/>
            <a:ext cx="10801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pikkus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laius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kõrgus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4077072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Klassi 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b="1" dirty="0" smtClean="0"/>
              <a:t> isend</a:t>
            </a:r>
            <a:endParaRPr lang="en-US" b="1" dirty="0"/>
          </a:p>
        </p:txBody>
      </p:sp>
      <p:cxnSp>
        <p:nvCxnSpPr>
          <p:cNvPr id="16" name="Sirge noolkonnektor 15"/>
          <p:cNvCxnSpPr>
            <a:endCxn id="13" idx="1"/>
          </p:cNvCxnSpPr>
          <p:nvPr/>
        </p:nvCxnSpPr>
        <p:spPr>
          <a:xfrm>
            <a:off x="5940152" y="3397642"/>
            <a:ext cx="1224136" cy="132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996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t-EE" dirty="0" smtClean="0"/>
              <a:t>Viittüüpi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kast1;</a:t>
            </a: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kast1 =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kast2 =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kast2 = kast1;</a:t>
            </a: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68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5076056" y="1772816"/>
            <a:ext cx="79208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340768"/>
            <a:ext cx="6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kast1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1268760"/>
            <a:ext cx="10801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pikkus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laius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kõrgus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276872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Klassi 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b="1" dirty="0" smtClean="0"/>
              <a:t> isend</a:t>
            </a:r>
            <a:endParaRPr lang="en-US" b="1" dirty="0"/>
          </a:p>
        </p:txBody>
      </p:sp>
      <p:cxnSp>
        <p:nvCxnSpPr>
          <p:cNvPr id="14" name="Sirge noolkonnektor 13"/>
          <p:cNvCxnSpPr>
            <a:stCxn id="5" idx="3"/>
          </p:cNvCxnSpPr>
          <p:nvPr/>
        </p:nvCxnSpPr>
        <p:spPr>
          <a:xfrm flipV="1">
            <a:off x="5868144" y="1844824"/>
            <a:ext cx="1296144" cy="1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3140968"/>
            <a:ext cx="79208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780928"/>
            <a:ext cx="6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kast2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3068960"/>
            <a:ext cx="10801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pikkus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laius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kõrgus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4077072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Klassi 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b="1" dirty="0" smtClean="0"/>
              <a:t> isend</a:t>
            </a:r>
            <a:endParaRPr lang="en-US" b="1" dirty="0"/>
          </a:p>
        </p:txBody>
      </p:sp>
      <p:cxnSp>
        <p:nvCxnSpPr>
          <p:cNvPr id="16" name="Sirge noolkonnektor 15"/>
          <p:cNvCxnSpPr/>
          <p:nvPr/>
        </p:nvCxnSpPr>
        <p:spPr>
          <a:xfrm flipV="1">
            <a:off x="5940152" y="1916832"/>
            <a:ext cx="1224136" cy="1480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irgkonnektor 18"/>
          <p:cNvCxnSpPr/>
          <p:nvPr/>
        </p:nvCxnSpPr>
        <p:spPr>
          <a:xfrm>
            <a:off x="6948264" y="2924944"/>
            <a:ext cx="1656184" cy="1872208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irgkonnektor 19"/>
          <p:cNvCxnSpPr/>
          <p:nvPr/>
        </p:nvCxnSpPr>
        <p:spPr>
          <a:xfrm flipH="1">
            <a:off x="6876256" y="2996952"/>
            <a:ext cx="1800200" cy="1656184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67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t-EE" dirty="0" smtClean="0"/>
              <a:t>Viittüüpi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kast1;</a:t>
            </a: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kast1 =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kast2 =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kast2 = kast1;</a:t>
            </a: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69</a:t>
            </a:fld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772816"/>
            <a:ext cx="79208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340768"/>
            <a:ext cx="6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kast1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1268760"/>
            <a:ext cx="10801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pikkus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laius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kõrgus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276872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Klassi 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b="1" dirty="0" smtClean="0"/>
              <a:t> isend</a:t>
            </a:r>
            <a:endParaRPr lang="en-US" b="1" dirty="0"/>
          </a:p>
        </p:txBody>
      </p:sp>
      <p:cxnSp>
        <p:nvCxnSpPr>
          <p:cNvPr id="14" name="Sirge noolkonnektor 13"/>
          <p:cNvCxnSpPr>
            <a:stCxn id="5" idx="3"/>
          </p:cNvCxnSpPr>
          <p:nvPr/>
        </p:nvCxnSpPr>
        <p:spPr>
          <a:xfrm flipV="1">
            <a:off x="5868144" y="1844824"/>
            <a:ext cx="1296144" cy="1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3140968"/>
            <a:ext cx="79208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780928"/>
            <a:ext cx="6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kast2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3068960"/>
            <a:ext cx="108012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pikkus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laius</a:t>
            </a:r>
          </a:p>
          <a:p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kõrgus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4077072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Klassi 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Kast</a:t>
            </a:r>
            <a:r>
              <a:rPr lang="et-EE" b="1" dirty="0" smtClean="0"/>
              <a:t> isend</a:t>
            </a:r>
            <a:endParaRPr lang="en-US" b="1" dirty="0"/>
          </a:p>
        </p:txBody>
      </p:sp>
      <p:cxnSp>
        <p:nvCxnSpPr>
          <p:cNvPr id="16" name="Sirge noolkonnektor 15"/>
          <p:cNvCxnSpPr/>
          <p:nvPr/>
        </p:nvCxnSpPr>
        <p:spPr>
          <a:xfrm flipV="1">
            <a:off x="5940152" y="1916832"/>
            <a:ext cx="1224136" cy="1480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irgkonnektor 18"/>
          <p:cNvCxnSpPr/>
          <p:nvPr/>
        </p:nvCxnSpPr>
        <p:spPr>
          <a:xfrm>
            <a:off x="6948264" y="2924944"/>
            <a:ext cx="1656184" cy="1872208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irgkonnektor 19"/>
          <p:cNvCxnSpPr/>
          <p:nvPr/>
        </p:nvCxnSpPr>
        <p:spPr>
          <a:xfrm flipH="1">
            <a:off x="6876256" y="2996952"/>
            <a:ext cx="1800200" cy="1656184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104" y="5229200"/>
            <a:ext cx="2951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i="1" dirty="0" err="1" smtClean="0"/>
              <a:t>Garbage</a:t>
            </a:r>
            <a:r>
              <a:rPr lang="et-EE" sz="2800" i="1" dirty="0" smtClean="0"/>
              <a:t> </a:t>
            </a:r>
            <a:r>
              <a:rPr lang="et-EE" sz="2800" i="1" dirty="0" err="1" smtClean="0"/>
              <a:t>Collection</a:t>
            </a:r>
            <a:endParaRPr lang="et-EE" sz="2800" i="1" dirty="0" smtClean="0"/>
          </a:p>
          <a:p>
            <a:r>
              <a:rPr lang="et-EE" sz="2800" i="1" dirty="0" smtClean="0"/>
              <a:t>prahikoristus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0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Organisatoorset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18356" y="1624012"/>
            <a:ext cx="8507288" cy="4525963"/>
          </a:xfrm>
        </p:spPr>
        <p:txBody>
          <a:bodyPr/>
          <a:lstStyle/>
          <a:p>
            <a:r>
              <a:rPr lang="et-EE" dirty="0" smtClean="0"/>
              <a:t>Loenguslaidid</a:t>
            </a:r>
          </a:p>
          <a:p>
            <a:pPr lvl="1"/>
            <a:r>
              <a:rPr lang="et-EE" dirty="0" err="1"/>
              <a:t>p</a:t>
            </a:r>
            <a:r>
              <a:rPr lang="et-EE" dirty="0" err="1" smtClean="0"/>
              <a:t>df</a:t>
            </a:r>
            <a:r>
              <a:rPr lang="et-EE" dirty="0" smtClean="0"/>
              <a:t> formaadis </a:t>
            </a:r>
            <a:r>
              <a:rPr lang="et-EE" dirty="0" err="1" smtClean="0"/>
              <a:t>courses’is</a:t>
            </a:r>
            <a:endParaRPr lang="et-EE" dirty="0" smtClean="0"/>
          </a:p>
          <a:p>
            <a:pPr lvl="2"/>
            <a:r>
              <a:rPr lang="et-EE" dirty="0">
                <a:hlinkClick r:id="rId2"/>
              </a:rPr>
              <a:t>https://</a:t>
            </a:r>
            <a:r>
              <a:rPr lang="et-EE" dirty="0" smtClean="0">
                <a:hlinkClick r:id="rId2"/>
              </a:rPr>
              <a:t>courses.cs.ut.ee/2019/OOP/spring/Main/Lectures</a:t>
            </a:r>
            <a:endParaRPr lang="et-EE" dirty="0" smtClean="0"/>
          </a:p>
          <a:p>
            <a:pPr lvl="1"/>
            <a:r>
              <a:rPr lang="et-EE" dirty="0" err="1"/>
              <a:t>p</a:t>
            </a:r>
            <a:r>
              <a:rPr lang="et-EE" dirty="0" err="1" smtClean="0"/>
              <a:t>ptx</a:t>
            </a:r>
            <a:r>
              <a:rPr lang="et-EE" dirty="0" smtClean="0"/>
              <a:t> formaadis </a:t>
            </a:r>
            <a:r>
              <a:rPr lang="et-EE" dirty="0" err="1" smtClean="0"/>
              <a:t>Moodle’is</a:t>
            </a:r>
            <a:endParaRPr lang="et-EE" dirty="0" smtClean="0"/>
          </a:p>
          <a:p>
            <a:pPr lvl="2"/>
            <a:r>
              <a:rPr lang="et-EE" dirty="0"/>
              <a:t>m</a:t>
            </a:r>
            <a:r>
              <a:rPr lang="et-EE" dirty="0" smtClean="0"/>
              <a:t>ittestatsionaarse rühma jaoks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Klasse on juba olemas!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t-EE" dirty="0" smtClean="0"/>
              <a:t>Java API</a:t>
            </a:r>
          </a:p>
          <a:p>
            <a:r>
              <a:rPr lang="et-EE" sz="2800" dirty="0">
                <a:hlinkClick r:id="rId2"/>
              </a:rPr>
              <a:t>https://docs.oracle.com/en/java/javase/11/docs/api</a:t>
            </a:r>
            <a:r>
              <a:rPr lang="et-EE" sz="2800" dirty="0" smtClean="0">
                <a:hlinkClick r:id="rId2"/>
              </a:rPr>
              <a:t>/</a:t>
            </a:r>
            <a:endParaRPr lang="et-EE" sz="2800" dirty="0" smtClean="0"/>
          </a:p>
          <a:p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Juurdepääsetavus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t-EE" sz="2800" dirty="0" smtClean="0"/>
              <a:t>Enamik objektorienteeritud keeli toetab informatsiooni varjamist</a:t>
            </a:r>
          </a:p>
          <a:p>
            <a:pPr eaLnBrk="1" hangingPunct="1">
              <a:defRPr/>
            </a:pPr>
            <a:r>
              <a:rPr lang="et-EE" sz="2800" dirty="0" smtClean="0"/>
              <a:t>Väljad</a:t>
            </a:r>
            <a:r>
              <a:rPr lang="fi-FI" sz="2800" dirty="0" smtClean="0"/>
              <a:t> ja </a:t>
            </a:r>
            <a:r>
              <a:rPr lang="fi-FI" sz="2800" dirty="0" err="1" smtClean="0"/>
              <a:t>meetodid</a:t>
            </a:r>
            <a:r>
              <a:rPr lang="fi-FI" sz="2800" dirty="0" smtClean="0"/>
              <a:t> on </a:t>
            </a:r>
            <a:r>
              <a:rPr lang="fi-FI" sz="2800" dirty="0" err="1" smtClean="0"/>
              <a:t>jagatud</a:t>
            </a:r>
            <a:r>
              <a:rPr lang="fi-FI" sz="2800" dirty="0" smtClean="0"/>
              <a:t> </a:t>
            </a:r>
            <a:r>
              <a:rPr lang="fi-FI" sz="2800" dirty="0" err="1" smtClean="0"/>
              <a:t>avalikeks</a:t>
            </a:r>
            <a:r>
              <a:rPr lang="fi-FI" sz="2800" dirty="0" smtClean="0"/>
              <a:t> ja</a:t>
            </a:r>
            <a:r>
              <a:rPr lang="et-EE" sz="2800" dirty="0" smtClean="0"/>
              <a:t> privaatseteks</a:t>
            </a:r>
          </a:p>
          <a:p>
            <a:pPr eaLnBrk="1" hangingPunct="1">
              <a:defRPr/>
            </a:pPr>
            <a:r>
              <a:rPr lang="fi-FI" sz="2800" dirty="0" err="1" smtClean="0"/>
              <a:t>Privaatsed</a:t>
            </a:r>
            <a:r>
              <a:rPr lang="fi-FI" sz="2800" dirty="0" smtClean="0"/>
              <a:t> </a:t>
            </a:r>
            <a:r>
              <a:rPr lang="et-EE" sz="2800" dirty="0" smtClean="0"/>
              <a:t>väljad</a:t>
            </a:r>
            <a:r>
              <a:rPr lang="fi-FI" sz="2800" dirty="0" smtClean="0"/>
              <a:t> ja </a:t>
            </a:r>
            <a:r>
              <a:rPr lang="fi-FI" sz="2800" dirty="0" err="1" smtClean="0"/>
              <a:t>meetodid</a:t>
            </a:r>
            <a:r>
              <a:rPr lang="fi-FI" sz="2800" dirty="0" smtClean="0"/>
              <a:t> on n</a:t>
            </a:r>
            <a:r>
              <a:rPr lang="et-EE" sz="2800" dirty="0" smtClean="0"/>
              <a:t>ä</a:t>
            </a:r>
            <a:r>
              <a:rPr lang="fi-FI" sz="2800" dirty="0" err="1" smtClean="0"/>
              <a:t>htavad</a:t>
            </a:r>
            <a:r>
              <a:rPr lang="fi-FI" sz="2800" dirty="0" smtClean="0"/>
              <a:t> </a:t>
            </a:r>
            <a:r>
              <a:rPr lang="fi-FI" sz="2800" dirty="0" err="1" smtClean="0"/>
              <a:t>ainult</a:t>
            </a:r>
            <a:r>
              <a:rPr lang="et-EE" sz="2800" dirty="0" smtClean="0"/>
              <a:t> </a:t>
            </a:r>
            <a:r>
              <a:rPr lang="fi-FI" sz="2800" dirty="0" err="1" smtClean="0"/>
              <a:t>klassi</a:t>
            </a:r>
            <a:r>
              <a:rPr lang="fi-FI" sz="2800" dirty="0" smtClean="0"/>
              <a:t> sees; v</a:t>
            </a:r>
            <a:r>
              <a:rPr lang="et-EE" sz="2800" dirty="0" smtClean="0"/>
              <a:t>ä</a:t>
            </a:r>
            <a:r>
              <a:rPr lang="fi-FI" sz="2800" dirty="0" err="1" smtClean="0"/>
              <a:t>ljastpoolt</a:t>
            </a:r>
            <a:r>
              <a:rPr lang="fi-FI" sz="2800" dirty="0" smtClean="0"/>
              <a:t> on n</a:t>
            </a:r>
            <a:r>
              <a:rPr lang="et-EE" sz="2800" dirty="0" smtClean="0"/>
              <a:t>ä</a:t>
            </a:r>
            <a:r>
              <a:rPr lang="fi-FI" sz="2800" dirty="0" err="1" smtClean="0"/>
              <a:t>htavad</a:t>
            </a:r>
            <a:r>
              <a:rPr lang="fi-FI" sz="2800" dirty="0" smtClean="0"/>
              <a:t> </a:t>
            </a:r>
            <a:r>
              <a:rPr lang="fi-FI" sz="2800" dirty="0" err="1" smtClean="0"/>
              <a:t>ainult</a:t>
            </a:r>
            <a:r>
              <a:rPr lang="fi-FI" sz="2800" dirty="0" smtClean="0"/>
              <a:t> </a:t>
            </a:r>
            <a:r>
              <a:rPr lang="fi-FI" sz="2800" dirty="0" err="1" smtClean="0"/>
              <a:t>avalikud</a:t>
            </a:r>
            <a:r>
              <a:rPr lang="et-EE" sz="2800" dirty="0" smtClean="0"/>
              <a:t> väljad ja meetodid</a:t>
            </a:r>
          </a:p>
          <a:p>
            <a:pPr lvl="1" eaLnBrk="1" hangingPunct="1">
              <a:defRPr/>
            </a:pPr>
            <a:r>
              <a:rPr lang="fi-FI" sz="2400" dirty="0" err="1" smtClean="0">
                <a:ea typeface="+mn-ea"/>
                <a:cs typeface="+mn-cs"/>
              </a:rPr>
              <a:t>Tavaline</a:t>
            </a:r>
            <a:r>
              <a:rPr lang="fi-FI" sz="2400" dirty="0" smtClean="0">
                <a:ea typeface="+mn-ea"/>
                <a:cs typeface="+mn-cs"/>
              </a:rPr>
              <a:t> jaotus: </a:t>
            </a:r>
            <a:r>
              <a:rPr lang="et-EE" sz="2400" dirty="0" smtClean="0"/>
              <a:t>väljad</a:t>
            </a:r>
            <a:r>
              <a:rPr lang="fi-FI" sz="2400" dirty="0" smtClean="0">
                <a:ea typeface="+mn-ea"/>
                <a:cs typeface="+mn-cs"/>
              </a:rPr>
              <a:t> </a:t>
            </a:r>
            <a:r>
              <a:rPr lang="fi-FI" sz="2400" dirty="0" err="1" smtClean="0">
                <a:ea typeface="+mn-ea"/>
                <a:cs typeface="+mn-cs"/>
              </a:rPr>
              <a:t>privaatsed</a:t>
            </a:r>
            <a:r>
              <a:rPr lang="fi-FI" sz="2400" dirty="0" smtClean="0">
                <a:ea typeface="+mn-ea"/>
                <a:cs typeface="+mn-cs"/>
              </a:rPr>
              <a:t> ja </a:t>
            </a:r>
            <a:r>
              <a:rPr lang="fi-FI" sz="2400" dirty="0" err="1" smtClean="0">
                <a:ea typeface="+mn-ea"/>
                <a:cs typeface="+mn-cs"/>
              </a:rPr>
              <a:t>meetodid</a:t>
            </a:r>
            <a:r>
              <a:rPr lang="et-EE" sz="2400" dirty="0" smtClean="0">
                <a:ea typeface="+mn-ea"/>
                <a:cs typeface="+mn-cs"/>
              </a:rPr>
              <a:t> avalikud</a:t>
            </a:r>
          </a:p>
          <a:p>
            <a:pPr eaLnBrk="1" hangingPunct="1">
              <a:defRPr/>
            </a:pPr>
            <a:r>
              <a:rPr lang="et-EE" sz="2800" dirty="0" smtClean="0"/>
              <a:t>Soodustab suurte programmide hallatavust, kuna objekti </a:t>
            </a:r>
            <a:r>
              <a:rPr lang="fi-FI" sz="2800" dirty="0" smtClean="0"/>
              <a:t>"</a:t>
            </a:r>
            <a:r>
              <a:rPr lang="fi-FI" sz="2800" dirty="0" err="1" smtClean="0"/>
              <a:t>kasutaja</a:t>
            </a:r>
            <a:r>
              <a:rPr lang="fi-FI" sz="2800" dirty="0" smtClean="0"/>
              <a:t>" ei </a:t>
            </a:r>
            <a:r>
              <a:rPr lang="et-EE" sz="2800" dirty="0" smtClean="0"/>
              <a:t>pea </a:t>
            </a:r>
            <a:r>
              <a:rPr lang="fi-FI" sz="2800" dirty="0" err="1" smtClean="0"/>
              <a:t>tea</a:t>
            </a:r>
            <a:r>
              <a:rPr lang="et-EE" sz="2800" dirty="0" err="1" smtClean="0"/>
              <a:t>dma</a:t>
            </a:r>
            <a:r>
              <a:rPr lang="fi-FI" sz="2800" dirty="0" smtClean="0"/>
              <a:t> </a:t>
            </a:r>
            <a:r>
              <a:rPr lang="fi-FI" sz="2800" dirty="0" err="1" smtClean="0"/>
              <a:t>midagi</a:t>
            </a:r>
            <a:r>
              <a:rPr lang="fi-FI" sz="2800" dirty="0" smtClean="0"/>
              <a:t> </a:t>
            </a:r>
            <a:r>
              <a:rPr lang="fi-FI" sz="2800" dirty="0" err="1" smtClean="0"/>
              <a:t>selle</a:t>
            </a:r>
            <a:r>
              <a:rPr lang="fi-FI" sz="2800" dirty="0" smtClean="0"/>
              <a:t> </a:t>
            </a:r>
            <a:r>
              <a:rPr lang="fi-FI" sz="2800" dirty="0" err="1" smtClean="0"/>
              <a:t>sisemistest</a:t>
            </a:r>
            <a:r>
              <a:rPr lang="fi-FI" sz="2800" dirty="0" smtClean="0"/>
              <a:t> </a:t>
            </a:r>
            <a:r>
              <a:rPr lang="fi-FI" sz="2800" dirty="0" err="1" smtClean="0"/>
              <a:t>realisatsiooni</a:t>
            </a:r>
            <a:r>
              <a:rPr lang="et-EE" sz="2800" dirty="0" smtClean="0"/>
              <a:t>detailidest</a:t>
            </a:r>
          </a:p>
        </p:txBody>
      </p:sp>
      <p:sp>
        <p:nvSpPr>
          <p:cNvPr id="16388" name="Slaidinumbri kohatäid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510FE9-5D31-46DB-8DD3-CA221BBE33A1}" type="slidenum">
              <a:rPr lang="et-EE" smtClean="0"/>
              <a:pPr/>
              <a:t>71</a:t>
            </a:fld>
            <a:endParaRPr lang="et-EE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 ja 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Organisatoorset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61864" y="1196752"/>
            <a:ext cx="8640960" cy="5256584"/>
          </a:xfrm>
        </p:spPr>
        <p:txBody>
          <a:bodyPr>
            <a:normAutofit/>
          </a:bodyPr>
          <a:lstStyle/>
          <a:p>
            <a:r>
              <a:rPr lang="en-GB" dirty="0" err="1"/>
              <a:t>Imelik</a:t>
            </a:r>
            <a:r>
              <a:rPr lang="en-GB" dirty="0"/>
              <a:t> </a:t>
            </a:r>
            <a:r>
              <a:rPr lang="en-GB" dirty="0" err="1"/>
              <a:t>tundus</a:t>
            </a:r>
            <a:r>
              <a:rPr lang="en-GB" dirty="0"/>
              <a:t> see, et </a:t>
            </a:r>
            <a:r>
              <a:rPr lang="en-GB" dirty="0" err="1"/>
              <a:t>eksamile</a:t>
            </a:r>
            <a:r>
              <a:rPr lang="en-GB" dirty="0"/>
              <a:t> </a:t>
            </a:r>
            <a:r>
              <a:rPr lang="en-GB" dirty="0" err="1"/>
              <a:t>pääsuks</a:t>
            </a:r>
            <a:r>
              <a:rPr lang="en-GB" dirty="0"/>
              <a:t> on </a:t>
            </a:r>
            <a:r>
              <a:rPr lang="en-GB" dirty="0" err="1"/>
              <a:t>mainitud</a:t>
            </a:r>
            <a:r>
              <a:rPr lang="en-GB" dirty="0"/>
              <a:t> </a:t>
            </a:r>
            <a:r>
              <a:rPr lang="en-GB" dirty="0" err="1"/>
              <a:t>ainult</a:t>
            </a:r>
            <a:r>
              <a:rPr lang="en-GB" dirty="0"/>
              <a:t> 1. KT </a:t>
            </a:r>
            <a:r>
              <a:rPr lang="en-GB" dirty="0" err="1"/>
              <a:t>punkte</a:t>
            </a:r>
            <a:r>
              <a:rPr lang="en-GB" dirty="0"/>
              <a:t>, </a:t>
            </a:r>
            <a:r>
              <a:rPr lang="en-GB" dirty="0" err="1"/>
              <a:t>aga</a:t>
            </a:r>
            <a:r>
              <a:rPr lang="en-GB" dirty="0"/>
              <a:t> </a:t>
            </a:r>
            <a:r>
              <a:rPr lang="en-GB" dirty="0" err="1"/>
              <a:t>mitte</a:t>
            </a:r>
            <a:r>
              <a:rPr lang="en-GB" dirty="0"/>
              <a:t> </a:t>
            </a:r>
            <a:r>
              <a:rPr lang="en-GB" dirty="0" err="1"/>
              <a:t>teise</a:t>
            </a:r>
            <a:r>
              <a:rPr lang="en-GB" dirty="0"/>
              <a:t> </a:t>
            </a:r>
            <a:r>
              <a:rPr lang="en-GB" dirty="0" err="1"/>
              <a:t>omi</a:t>
            </a:r>
            <a:r>
              <a:rPr lang="en-GB" dirty="0" smtClean="0"/>
              <a:t>.</a:t>
            </a:r>
            <a:endParaRPr lang="et-EE" dirty="0" smtClean="0"/>
          </a:p>
          <a:p>
            <a:pPr lvl="1"/>
            <a:r>
              <a:rPr lang="en-US" dirty="0" err="1"/>
              <a:t>Eksamile</a:t>
            </a:r>
            <a:r>
              <a:rPr lang="en-US" dirty="0"/>
              <a:t> </a:t>
            </a:r>
            <a:r>
              <a:rPr lang="en-US" dirty="0" err="1"/>
              <a:t>pääsemiseks</a:t>
            </a:r>
            <a:r>
              <a:rPr lang="en-US" dirty="0"/>
              <a:t> </a:t>
            </a:r>
            <a:r>
              <a:rPr lang="en-US" dirty="0" err="1"/>
              <a:t>peab</a:t>
            </a:r>
            <a:r>
              <a:rPr lang="en-US" dirty="0"/>
              <a:t> </a:t>
            </a:r>
            <a:r>
              <a:rPr lang="en-US" dirty="0" err="1"/>
              <a:t>olema</a:t>
            </a:r>
            <a:r>
              <a:rPr lang="en-US" dirty="0"/>
              <a:t> </a:t>
            </a:r>
            <a:r>
              <a:rPr lang="en-US" dirty="0" err="1"/>
              <a:t>praktikumidest</a:t>
            </a:r>
            <a:r>
              <a:rPr lang="en-US" dirty="0"/>
              <a:t> (sh. </a:t>
            </a:r>
            <a:r>
              <a:rPr lang="en-US" dirty="0" err="1"/>
              <a:t>rühmatööd</a:t>
            </a:r>
            <a:r>
              <a:rPr lang="en-US" dirty="0"/>
              <a:t>) </a:t>
            </a:r>
            <a:r>
              <a:rPr lang="en-US" dirty="0" err="1"/>
              <a:t>kogutud</a:t>
            </a:r>
            <a:r>
              <a:rPr lang="en-US" dirty="0"/>
              <a:t> </a:t>
            </a:r>
            <a:r>
              <a:rPr lang="en-US" b="1" dirty="0" err="1"/>
              <a:t>vähemalt</a:t>
            </a:r>
            <a:r>
              <a:rPr lang="en-US" b="1" dirty="0"/>
              <a:t> </a:t>
            </a:r>
            <a:r>
              <a:rPr lang="et-EE" b="1" dirty="0"/>
              <a:t>28</a:t>
            </a:r>
            <a:r>
              <a:rPr lang="en-US" dirty="0"/>
              <a:t> </a:t>
            </a:r>
            <a:r>
              <a:rPr lang="en-US" dirty="0" err="1"/>
              <a:t>punkti</a:t>
            </a:r>
            <a:r>
              <a:rPr lang="et-EE" dirty="0"/>
              <a:t> (sh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1</a:t>
            </a:r>
            <a:r>
              <a:rPr lang="et-EE" dirty="0"/>
              <a:t>. KT </a:t>
            </a:r>
            <a:r>
              <a:rPr lang="et-EE" b="1" dirty="0"/>
              <a:t>12</a:t>
            </a:r>
            <a:r>
              <a:rPr lang="et-EE" dirty="0"/>
              <a:t> punkti)</a:t>
            </a:r>
            <a:r>
              <a:rPr lang="en-US" dirty="0"/>
              <a:t>, </a:t>
            </a:r>
            <a:r>
              <a:rPr lang="en-US" dirty="0" err="1"/>
              <a:t>loengutest</a:t>
            </a:r>
            <a:r>
              <a:rPr lang="et-EE" dirty="0"/>
              <a:t> </a:t>
            </a:r>
            <a:r>
              <a:rPr lang="en-US" b="1" dirty="0" err="1"/>
              <a:t>vähemalt</a:t>
            </a:r>
            <a:r>
              <a:rPr lang="en-US" b="1" dirty="0"/>
              <a:t> </a:t>
            </a:r>
            <a:r>
              <a:rPr lang="et-EE" b="1" dirty="0"/>
              <a:t>6</a:t>
            </a:r>
            <a:r>
              <a:rPr lang="en-US" dirty="0"/>
              <a:t> </a:t>
            </a:r>
            <a:r>
              <a:rPr lang="en-US" dirty="0" err="1"/>
              <a:t>punkti</a:t>
            </a:r>
            <a:r>
              <a:rPr lang="en-US" dirty="0"/>
              <a:t>.</a:t>
            </a:r>
            <a:endParaRPr lang="et-EE" dirty="0" smtClean="0"/>
          </a:p>
          <a:p>
            <a:r>
              <a:rPr lang="fi-FI" dirty="0" smtClean="0"/>
              <a:t>Sain </a:t>
            </a:r>
            <a:r>
              <a:rPr lang="fi-FI" dirty="0" err="1"/>
              <a:t>maksimaalseks</a:t>
            </a:r>
            <a:r>
              <a:rPr lang="fi-FI" dirty="0"/>
              <a:t> </a:t>
            </a:r>
            <a:r>
              <a:rPr lang="fi-FI" dirty="0" err="1"/>
              <a:t>punktide</a:t>
            </a:r>
            <a:r>
              <a:rPr lang="fi-FI" dirty="0"/>
              <a:t> </a:t>
            </a:r>
            <a:r>
              <a:rPr lang="fi-FI" dirty="0" err="1"/>
              <a:t>arvuks</a:t>
            </a:r>
            <a:r>
              <a:rPr lang="fi-FI" dirty="0"/>
              <a:t> 102, kas </a:t>
            </a:r>
            <a:r>
              <a:rPr lang="fi-FI" dirty="0" err="1"/>
              <a:t>see</a:t>
            </a:r>
            <a:r>
              <a:rPr lang="fi-FI" dirty="0"/>
              <a:t> on </a:t>
            </a:r>
            <a:r>
              <a:rPr lang="fi-FI" dirty="0" err="1"/>
              <a:t>õige</a:t>
            </a:r>
            <a:r>
              <a:rPr lang="fi-FI" dirty="0" smtClean="0"/>
              <a:t>?</a:t>
            </a:r>
            <a:endParaRPr lang="et-EE" dirty="0" smtClean="0"/>
          </a:p>
          <a:p>
            <a:pPr lvl="1"/>
            <a:r>
              <a:rPr lang="et-EE" dirty="0" smtClean="0"/>
              <a:t>Jah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Organisatoorset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Eksamite ajad:</a:t>
            </a:r>
          </a:p>
          <a:p>
            <a:pPr lvl="1"/>
            <a:r>
              <a:rPr lang="et-EE" dirty="0" smtClean="0"/>
              <a:t>27.05 </a:t>
            </a:r>
            <a:r>
              <a:rPr lang="et-EE" dirty="0"/>
              <a:t>kell 16</a:t>
            </a:r>
          </a:p>
          <a:p>
            <a:pPr lvl="1"/>
            <a:r>
              <a:rPr lang="et-EE" dirty="0" smtClean="0"/>
              <a:t>04.06 </a:t>
            </a:r>
            <a:r>
              <a:rPr lang="et-EE" dirty="0"/>
              <a:t>kell </a:t>
            </a:r>
            <a:r>
              <a:rPr lang="et-EE" dirty="0" smtClean="0"/>
              <a:t>14</a:t>
            </a:r>
            <a:endParaRPr lang="et-EE" dirty="0"/>
          </a:p>
          <a:p>
            <a:pPr lvl="1"/>
            <a:r>
              <a:rPr lang="et-EE" dirty="0" smtClean="0"/>
              <a:t>14.06 </a:t>
            </a:r>
            <a:r>
              <a:rPr lang="et-EE" dirty="0"/>
              <a:t>kell </a:t>
            </a:r>
            <a:r>
              <a:rPr lang="et-EE" dirty="0" smtClean="0"/>
              <a:t>12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7f77d1d-40ff-4537-9a01-6ddfb1b44ef7"/>
  <p:tag name="WASPOLLED" val="8AFB2657F5A64260A350A5B847B3AC63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2/13/2017 1:41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1118B574CEF4C0AA406A9D775502D7C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oengu tempo oli[;crlf;]67[;]130[;]99[;]False[;]0[;][;crlf;]1,86868686868687[;]2[;]0,543956041124697[;]0,295888174676053[;crlf;]22[;]0[;]liiga kiire1[;]liiga kiire[;][;crlf;]68[;]0[;]paras2[;]paras[;][;crlf;]9[;]0[;]liiga aeglane3[;]liiga aeglane[;]"/>
  <p:tag name="HASRESULTS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2/13/2017 1:42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6298DDA9EAC48D49F3682892021E65B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aterjal tundus [;crlf;]71[;]131[;]104[;]False[;]0[;][;crlf;]2,24038461538462[;]2[;]0,563218640215672[;]0,317215236686391[;crlf;]7[;]0[;]liiga lihtne1[;]liiga lihtne[;][;crlf;]65[;]0[;]parajalt jõukohane2[;]parajalt jõukohane[;][;crlf;]32[;]0[;]liiga keeruline3[;]liiga keeruline[;]"/>
  <p:tag name="HASRESULTS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37F82EBCE27748E99E96FAF764090961"/>
  <p:tag name="QUESTIONALIAS" val="Mida väljastab ekraanile?"/>
  <p:tag name="ANSWERSALIAS" val="i + j = 1|smicln|i + j = 2|smicln|i + j = 3|smicln|i + j = 12|smicln|midagi muud"/>
  <p:tag name="RESPONSECOUNT" val="135"/>
  <p:tag name="SLICED" val="False"/>
  <p:tag name="RESPONSES" val="3;4;4;3;4;4;5;5;4;5;1;4;5;3;5;3;3;3;2;5;4;5;-;3;5;2;3;4;3;-;3;3;3;4;-;3;3;5;5;3;3;3;2;3;3;4;3;3;3;3;3;5;4;-;3;3;3;3;4;-;3;3;3;3;4;3;3;3;3;3;3;3;4;3;4;3;-;3;3;3;4;3;4;4;3;1;-;4;3;4;-;3;3;3;3;4;3;3;4;4;3;3;3;3;3;5;-;3;5;3;3;3;5;-;-;3;3;3;4;3;-;4;3;3;4;5;3;3;3;3;3;4;3;4;4;4;3;5;3;3;-;3;3;3;5;3;-;3;3;"/>
  <p:tag name="CHARTSTRINGSTD" val="2 3 83 30 17"/>
  <p:tag name="CHARTSTRINGREV" val="17 30 83 3 2"/>
  <p:tag name="CHARTSTRINGSTDPER" val="0,0148148148148148 0,0222222222222222 0,614814814814815 0,222222222222222 0,125925925925926"/>
  <p:tag name="CHARTSTRINGREVPER" val="0,125925925925926 0,222222222222222 0,614814814814815 0,0222222222222222 0,0148148148148148"/>
  <p:tag name="VALUES" val="Incorrect|smicln|Incorrect|smicln|Incorrect|smicln|Correct|smicln|Incorrect"/>
  <p:tag name="TOTALRESPONSES" val="0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74579505AA0B49E8ADDA75422D295B3D&lt;/guid&gt;&#10;        &lt;description /&gt;&#10;        &lt;date&gt;5/9/2013 5:56:4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9671E5F9B184174BB647975DC6DDDBE&lt;/guid&gt;&#10;            &lt;repollguid&gt;C1B1C273A5D64BB79AF8307B3B99F55F&lt;/repollguid&gt;&#10;            &lt;sourceid&gt;929DD581C9E84C03A6F1BA2B7713106C&lt;/sourceid&gt;&#10;            &lt;questiontext&gt;Mida väljasta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0E05FE320BF64370ADB344169D0AC902&lt;/guid&gt;&#10;                    &lt;answertext&gt;i + j = 1&lt;/answertext&gt;&#10;                    &lt;valuetype&gt;-1&lt;/valuetype&gt;&#10;                &lt;/answer&gt;&#10;                &lt;answer&gt;&#10;                    &lt;guid&gt;5239C0ABE2674241B1638AD0FCFB4FFD&lt;/guid&gt;&#10;                    &lt;answertext&gt;i + j = 2&lt;/answertext&gt;&#10;                    &lt;valuetype&gt;-1&lt;/valuetype&gt;&#10;                &lt;/answer&gt;&#10;                &lt;answer&gt;&#10;                    &lt;guid&gt;CCC3F68CA1F64DC182179D98B9967A04&lt;/guid&gt;&#10;                    &lt;answertext&gt;i + j = 3&lt;/answertext&gt;&#10;                    &lt;valuetype&gt;-1&lt;/valuetype&gt;&#10;                &lt;/answer&gt;&#10;                &lt;answer&gt;&#10;                    &lt;guid&gt;97B58FAF0D144C91BCAB53F842379FFD&lt;/guid&gt;&#10;                    &lt;answertext&gt;i + j = 12&lt;/answertext&gt;&#10;                    &lt;valuetype&gt;1&lt;/valuetype&gt;&#10;                &lt;/answer&gt;&#10;                &lt;answer&gt;&#10;                    &lt;guid&gt;0A7189C7AB3A4A79A9A7F2E705F84DC9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ekraanile?[;crlf;]84[;]110[;]84[;]False[;]39[;][;crlf;]3,67857142857143[;]4[;]0,657569737125785[;]0,432397959183673[;crlf;]0[;]-1[;]i + j = 11[;]i + j = 1[;][;crlf;]0[;]-1[;]i + j = 22[;]i + j = 2[;][;crlf;]36[;]-1[;]i + j = 33[;]i + j = 3[;][;crlf;]39[;]1[;]i + j = 124[;]i + j = 12[;][;crlf;]9[;]-1[;]midagi muud5[;]midagi muud[;]"/>
  <p:tag name="HASRESULTS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10,45,32,50,13,4,9,55,1"/>
  <p:tag name="COLORTYPE" val="SCHEME"/>
  <p:tag name="NUMBERFORMA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2"/>
  <p:tag name="FONTSIZE" val="32"/>
  <p:tag name="BULLETTYPE" val="ppBulletArabicPeriod"/>
  <p:tag name="ANSWERTEXT" val="i + j = 1&#10;i + j = 2&#10;i + j = 3&#10;i + j = 12&#10;midagi muud"/>
  <p:tag name="OLDNUMANSWERS" val="5"/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"/>
  <p:tag name="SLIDEGUID" val="99627B83901D4623801E348BE2E4DDD5"/>
  <p:tag name="QUESTIONALIAS" val="Mida väljastab ekraanile?"/>
  <p:tag name="ANSWERSALIAS" val="i + j = 1|smicln|i + j = 2|smicln|i + j = 3|smicln|i + j = 12|smicln|midagi muud"/>
  <p:tag name="RESPONSECOUNT" val="3"/>
  <p:tag name="SLICED" val="False"/>
  <p:tag name="RESPONSES" val="-;-;-;-;3;-;-;-;-;-;-;-;-;-;-;-;-;-;-;-;3;-;-;-;-;-;-;-;-;-;-;-;-;-;-;-;-;-;-;-;-;-;-;-;-;-;-;-;-;-;-;-;-;-;-;-;-;3;-;-;-;-;-;-;-;-;-;-;-;-;-;-;-;-;-;-;-;-;-;-;-;-;-;-;-;-;-;-;-;-;-;-;-;-;-;-;-;-;-;-;-;-;-;-;-;-;-;-;-;-;-;-;-;-;-;-;-;-;-;-;-;-;-;-;-;-;-;-;-;-;-;-;-;-;-;-;-;-;-;-;-;-;-;-;-;-;-;-;-;"/>
  <p:tag name="CHARTSTRINGSTD" val="0 0 3 0 0"/>
  <p:tag name="CHARTSTRINGREV" val="0 0 3 0 0"/>
  <p:tag name="CHARTSTRINGSTDPER" val="0 0 1 0 0"/>
  <p:tag name="CHARTSTRINGREVPER" val="0 0 1 0 0"/>
  <p:tag name="VALUES" val="Incorrect|smicln|Incorrect|smicln|Correct|smicln|Incorrect|smicln|Incorrect"/>
  <p:tag name="TOTALRESPONSES" val="0"/>
  <p:tag name="RESPONSESGATHERED" val="False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D11D5271875457BBAD1CD9994F18854&lt;/guid&gt;&#10;        &lt;description /&gt;&#10;        &lt;date&gt;5/9/2013 5:56:4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5A7BC98990C4DFFA6568A52DE6E2619&lt;/guid&gt;&#10;            &lt;repollguid&gt;18FEA4579E2D48C6A5A637CEE47DB40A&lt;/repollguid&gt;&#10;            &lt;sourceid&gt;0DB8D4951CF64F90835CE09C6E473E52&lt;/sourceid&gt;&#10;            &lt;questiontext&gt;Mida väljasta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6DF082BDB5549B88F38500CA034852C&lt;/guid&gt;&#10;                    &lt;answertext&gt;i + j = 1&lt;/answertext&gt;&#10;                    &lt;valuetype&gt;-1&lt;/valuetype&gt;&#10;                &lt;/answer&gt;&#10;                &lt;answer&gt;&#10;                    &lt;guid&gt;5916D81C46694DA7B69B7F386E516396&lt;/guid&gt;&#10;                    &lt;answertext&gt;i + j = 2&lt;/answertext&gt;&#10;                    &lt;valuetype&gt;-1&lt;/valuetype&gt;&#10;                &lt;/answer&gt;&#10;                &lt;answer&gt;&#10;                    &lt;guid&gt;12F6CFDF4321436B84BD1047DD9933E7&lt;/guid&gt;&#10;                    &lt;answertext&gt;i + j = 3&lt;/answertext&gt;&#10;                    &lt;valuetype&gt;1&lt;/valuetype&gt;&#10;                &lt;/answer&gt;&#10;                &lt;answer&gt;&#10;                    &lt;guid&gt;0B7C05FB305841FB9593DA15CC48C724&lt;/guid&gt;&#10;                    &lt;answertext&gt;i + j = 12&lt;/answertext&gt;&#10;                    &lt;valuetype&gt;-1&lt;/valuetype&gt;&#10;                &lt;/answer&gt;&#10;                &lt;answer&gt;&#10;                    &lt;guid&gt;B0EFF84788C8458BA9D8E2466287F22F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ekraanile?[;crlf;]75[;]114[;]75[;]False[;]73[;][;crlf;]3,04[;]3[;]0,255081686262787[;]0,0650666666666667[;crlf;]0[;]-1[;]i + j = 11[;]i + j = 1[;][;crlf;]0[;]-1[;]i + j = 22[;]i + j = 2[;][;crlf;]73[;]1[;]i + j = 33[;]i + j = 3[;][;crlf;]1[;]-1[;]i + j = 124[;]i + j = 12[;][;crlf;]1[;]-1[;]midagi muud5[;]midagi muud[;]"/>
  <p:tag name="HASRESULTS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52"/>
  <p:tag name="FONTSIZE" val="32"/>
  <p:tag name="BULLETTYPE" val="ppBulletArabicPeriod"/>
  <p:tag name="ANSWERTEXT" val="i + j = 1&#10;i + j = 2&#10;i + j = 3&#10;i + j = 12&#10;midagi muud"/>
  <p:tag name="OLDNUMANSWERS" val="5"/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3D9A38D9DAA94F0483F4343FC89BEF45&lt;/guid&gt;&#10;        &lt;description /&gt;&#10;        &lt;date&gt;2/13/2017 12:27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B74AEEB38A8401DB10DC1E93B3579D1&lt;/guid&gt;&#10;            &lt;repollguid&gt;D67E95A942A24FC6964EB76BA333FA91&lt;/repollguid&gt;&#10;            &lt;sourceid&gt;03E920166DFD4E01A433180504BA5778&lt;/sourceid&gt;&#10;            &lt;questiontext&gt;Mis väljastatakse ekraanil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92C8CBD18A24DABB3FE4209A990F7AF&lt;/guid&gt;&#10;                    &lt;answertext&gt;0&lt;/answertext&gt;&#10;                    &lt;valuetype&gt;-1&lt;/valuetype&gt;&#10;                &lt;/answer&gt;&#10;                &lt;answer&gt;&#10;                    &lt;guid&gt;1ED2B9A84EE940ACAC66EF36F4D14765&lt;/guid&gt;&#10;                    &lt;answertext&gt;1&lt;/answertext&gt;&#10;                    &lt;valuetype&gt;-1&lt;/valuetype&gt;&#10;                &lt;/answer&gt;&#10;                &lt;answer&gt;&#10;                    &lt;guid&gt;87EF8CC766064BE0933B8A0F3C1A0755&lt;/guid&gt;&#10;                    &lt;answertext&gt;2&lt;/answertext&gt;&#10;                    &lt;valuetype&gt;-1&lt;/valuetype&gt;&#10;                &lt;/answer&gt;&#10;                &lt;answer&gt;&#10;                    &lt;guid&gt;C8939269AB5347788A2D6A0485E84F26&lt;/guid&gt;&#10;                    &lt;answertext&gt;midagi muud&lt;/answertext&gt;&#10;                    &lt;valuetype&gt;-1&lt;/valuetype&gt;&#10;                &lt;/answer&gt;&#10;                &lt;answer&gt;&#10;                    &lt;guid&gt;AD7507F68DD046ADA4AA522013801A8B&lt;/guid&gt;&#10;                    &lt;answertext&gt;veatead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väljastatakse ekraanile?[;crlf;]76[;]116[;]76[;]False[;]21[;][;crlf;]3,06578947368421[;]3[;]1,31124214227528[;]1,71935595567867[;crlf;]4[;]-1[;]01[;]0[;][;crlf;]30[;]-1[;]12[;]1[;][;crlf;]20[;]-1[;]23[;]2[;][;crlf;]1[;]-1[;]midagi muud4[;]midagi muud[;][;crlf;]21[;]1[;]veateade5[;]veateade[;]"/>
  <p:tag name="HASRESULTS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3D9A38D9DAA94F0483F4343FC89BEF45&lt;/guid&gt;&#10;        &lt;description /&gt;&#10;        &lt;date&gt;2/13/2017 12:29:3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EB9C25D58C94CEEA55B717A5A834708&lt;/guid&gt;&#10;            &lt;repollguid&gt;D67E95A942A24FC6964EB76BA333FA91&lt;/repollguid&gt;&#10;            &lt;sourceid&gt;03E920166DFD4E01A433180504BA5778&lt;/sourceid&gt;&#10;            &lt;questiontext&gt;Mis väljastatakse ekraanil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92C8CBD18A24DABB3FE4209A990F7AF&lt;/guid&gt;&#10;                    &lt;answertext&gt;0&lt;/answertext&gt;&#10;                    &lt;valuetype&gt;-1&lt;/valuetype&gt;&#10;                &lt;/answer&gt;&#10;                &lt;answer&gt;&#10;                    &lt;guid&gt;1ED2B9A84EE940ACAC66EF36F4D14765&lt;/guid&gt;&#10;                    &lt;answertext&gt;1&lt;/answertext&gt;&#10;                    &lt;valuetype&gt;1&lt;/valuetype&gt;&#10;                &lt;/answer&gt;&#10;                &lt;answer&gt;&#10;                    &lt;guid&gt;87EF8CC766064BE0933B8A0F3C1A0755&lt;/guid&gt;&#10;                    &lt;answertext&gt;2&lt;/answertext&gt;&#10;                    &lt;valuetype&gt;-1&lt;/valuetype&gt;&#10;                &lt;/answer&gt;&#10;                &lt;answer&gt;&#10;                    &lt;guid&gt;C8939269AB5347788A2D6A0485E84F26&lt;/guid&gt;&#10;                    &lt;answertext&gt;midagi muud&lt;/answertext&gt;&#10;                    &lt;valuetype&gt;-1&lt;/valuetype&gt;&#10;                &lt;/answer&gt;&#10;                &lt;answer&gt;&#10;                    &lt;guid&gt;AD7507F68DD046ADA4AA522013801A8B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väljastatakse ekraanile?[;crlf;]76[;]119[;]76[;]False[;]68[;][;crlf;]2,11842105263158[;]2[;]0,584157181063766[;]0,341239612188366[;crlf;]2[;]-1[;]01[;]0[;][;crlf;]68[;]1[;]12[;]1[;][;crlf;]3[;]-1[;]23[;]2[;][;crlf;]1[;]-1[;]midagi muud4[;]midagi muud[;][;crlf;]2[;]-1[;]veateade5[;]veateade[;]"/>
  <p:tag name="HASRESULTS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2/13/2017 12:17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CF19AFE9FBF4F758190437526666027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 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 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 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 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 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 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92[;]92[;]152[;]False[;]0[;][;crlf;]3,07236842105263[;]2[;]2,01671297726944[;]4,06713123268698[;crlf;]22[;]0[;]0-2 tundi1[;]0-2 tundi[;][;crlf;]62[;]0[;]2-4 tundi2[;]2-4 tundi[;][;crlf;]28[;]0[;]4-6 tundi  3[;]4-6 tundi  [;][;crlf;]14[;]0[;]6-8 tundi4[;]6-8 tundi[;][;crlf;]7[;]0[;]8-10 tundi5[;]8-10 tundi[;][;crlf;]3[;]0[;]10-12 tundi6[;]10-12 tundi[;][;crlf;]0[;]0[;]12-14 tundi7[;]12-14 tundi[;][;crlf;]16[;]0[;]üle 14 tunni8[;]üle 14 tunni[;]"/>
  <p:tag name="HASRESULTS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3D9A38D9DAA94F0483F4343FC89BEF45&lt;/guid&gt;&#10;        &lt;description /&gt;&#10;        &lt;date&gt;2/13/2017 12:30:3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F76268A5EE24FE7890A9F95576C15D8&lt;/guid&gt;&#10;            &lt;repollguid&gt;D67E95A942A24FC6964EB76BA333FA91&lt;/repollguid&gt;&#10;            &lt;sourceid&gt;03E920166DFD4E01A433180504BA5778&lt;/sourceid&gt;&#10;            &lt;questiontext&gt;Mis väljastatakse ekraanil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92C8CBD18A24DABB3FE4209A990F7AF&lt;/guid&gt;&#10;                    &lt;answertext&gt;0&lt;/answertext&gt;&#10;                    &lt;valuetype&gt;-1&lt;/valuetype&gt;&#10;                &lt;/answer&gt;&#10;                &lt;answer&gt;&#10;                    &lt;guid&gt;1ED2B9A84EE940ACAC66EF36F4D14765&lt;/guid&gt;&#10;                    &lt;answertext&gt;1&lt;/answertext&gt;&#10;                    &lt;valuetype&gt;1&lt;/valuetype&gt;&#10;                &lt;/answer&gt;&#10;                &lt;answer&gt;&#10;                    &lt;guid&gt;87EF8CC766064BE0933B8A0F3C1A0755&lt;/guid&gt;&#10;                    &lt;answertext&gt;2&lt;/answertext&gt;&#10;                    &lt;valuetype&gt;-1&lt;/valuetype&gt;&#10;                &lt;/answer&gt;&#10;                &lt;answer&gt;&#10;                    &lt;guid&gt;C8939269AB5347788A2D6A0485E84F26&lt;/guid&gt;&#10;                    &lt;answertext&gt;midagi muud&lt;/answertext&gt;&#10;                    &lt;valuetype&gt;-1&lt;/valuetype&gt;&#10;                &lt;/answer&gt;&#10;                &lt;answer&gt;&#10;                    &lt;guid&gt;AD7507F68DD046ADA4AA522013801A8B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väljastatakse ekraanile?[;crlf;]65[;]120[;]65[;]False[;]48[;][;crlf;]2,09230769230769[;]2[;]0,717325737038447[;]0,514556213017752[;crlf;]8[;]-1[;]01[;]0[;][;crlf;]48[;]1[;]0.52[;]0.5[;][;crlf;]5[;]-1[;]13[;]1[;][;crlf;]3[;]-1[;]midagi muud4[;]midagi muud[;][;crlf;]1[;]-1[;]veateade5[;]veateade[;]"/>
  <p:tag name="HASRESULTS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2915D1F583F34476817C6089F1049C17&lt;/guid&gt;&#10;        &lt;description /&gt;&#10;        &lt;date&gt;2/13/2017 12:35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4860EBC430147009DC397B43A8EA257&lt;/guid&gt;&#10;            &lt;repollguid&gt;C62CBF51A0A94B7BA08C40D8DA421EB0&lt;/repollguid&gt;&#10;            &lt;sourceid&gt;30865EACA0EB41D594F83E795F8B9751&lt;/sourceid&gt;&#10;            &lt;questiontext&gt;Mis väljastatakse ekraanil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03ADC72194F4AF2A9DF68361DAD996B&lt;/guid&gt;&#10;                    &lt;answertext&gt;A&lt;/answertext&gt;&#10;                    &lt;valuetype&gt;-1&lt;/valuetype&gt;&#10;                &lt;/answer&gt;&#10;                &lt;answer&gt;&#10;                    &lt;guid&gt;A712C248C35C42B7B4D1C8F27CF6CCF4&lt;/guid&gt;&#10;                    &lt;answertext&gt;B&lt;/answertext&gt;&#10;                    &lt;valuetype&gt;-1&lt;/valuetype&gt;&#10;                &lt;/answer&gt;&#10;                &lt;answer&gt;&#10;                    &lt;guid&gt;870A1DF1DBC041D6BF9C54955B8786B1&lt;/guid&gt;&#10;                    &lt;answertext&gt;mitte kumbk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väljastatakse ekraanile?[;crlf;]73[;]122[;]73[;]False[;]15[;][;crlf;]2,17808219178082[;]2[;]0,448512480650545[;]0,201163445299306[;crlf;]2[;]-1[;]A1[;]A[;][;crlf;]56[;]-1[;]B2[;]B[;][;crlf;]15[;]1[;]mitte kumbki3[;]mitte kumbki[;]"/>
  <p:tag name="HASRESULTS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B347BF865D1406ABA216DFBA0262649&lt;/guid&gt;&#10;        &lt;description /&gt;&#10;        &lt;date&gt;2/13/2017 12:39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CBD07EDA2BC48ACB356EF5C0E6B5398&lt;/guid&gt;&#10;            &lt;repollguid&gt;9222C8F06F24432BB248F1DFD2490575&lt;/repollguid&gt;&#10;            &lt;sourceid&gt;C5FEAD1E5D194BB0A65CB4A0A7DA6A53&lt;/sourceid&gt;&#10;            &lt;questiontext&gt;Mis saab olema k väärtu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67A796762C314604825BEFAB3AD6B966&lt;/guid&gt;&#10;                    &lt;answertext&gt;-10&lt;/answertext&gt;&#10;                    &lt;valuetype&gt;-1&lt;/valuetype&gt;&#10;                &lt;/answer&gt;&#10;                &lt;answer&gt;&#10;                    &lt;guid&gt;BE9E4DC00E1E4CAAB39062EBA07CBA2C&lt;/guid&gt;&#10;                    &lt;answertext&gt;10&lt;/answertext&gt;&#10;                    &lt;valuetype&gt;1&lt;/valuetype&gt;&#10;                &lt;/answer&gt;&#10;                &lt;answer&gt;&#10;                    &lt;guid&gt;7FA23ABAA61A4213855F9A29AE5A230A&lt;/guid&gt;&#10;                    &lt;answertext&gt;mitte kumbk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RESULTS" val="Mis saab olema k väärtus?[;crlf;]71[;]122[;]71[;]False[;]57[;][;crlf;]2,08450704225352[;]2[;]0,435937677198371[;]0,190041658401111[;crlf;]4[;]-1[;]-101[;]-10[;][;crlf;]57[;]1[;]102[;]10[;][;crlf;]10[;]-1[;]mitte kumbki3[;]mitte kumbki[;]"/>
  <p:tag name="HASRESULTS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02628D448E54F64A1CB8191409ACCAB&lt;/guid&gt;&#10;        &lt;description /&gt;&#10;        &lt;date&gt;2/13/2017 12:47:3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34D3F6DD6DE412B8C86C0AB24DC689D&lt;/guid&gt;&#10;            &lt;repollguid&gt;E41D5654407F4F19B5CA91FB9B3B12D0&lt;/repollguid&gt;&#10;            &lt;sourceid&gt;60C5105C1802420BAFA2FF8B830678A6&lt;/sourceid&gt;&#10;            &lt;questiontext&gt;Mis väljastatakse ekraanil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14CB520F62F4252B83ED72DD2B65E64&lt;/guid&gt;&#10;                    &lt;answertext&gt;0&lt;/answertext&gt;&#10;                    &lt;valuetype&gt;-1&lt;/valuetype&gt;&#10;                &lt;/answer&gt;&#10;                &lt;answer&gt;&#10;                    &lt;guid&gt;68D6C1AABF3E4DF0A2BB9BF7579F40C3&lt;/guid&gt;&#10;                    &lt;answertext&gt;4&lt;/answertext&gt;&#10;                    &lt;valuetype&gt;-1&lt;/valuetype&gt;&#10;                &lt;/answer&gt;&#10;                &lt;answer&gt;&#10;                    &lt;guid&gt;A18DD16BF6084AED95E36DC291BF7AB5&lt;/guid&gt;&#10;                    &lt;answertext&gt;5&lt;/answertext&gt;&#10;                    &lt;valuetype&gt;-1&lt;/valuetype&gt;&#10;                &lt;/answer&gt;&#10;                &lt;answer&gt;&#10;                    &lt;guid&gt;E20652BC1AF7497785837883AE778F62&lt;/guid&gt;&#10;                    &lt;answertext&gt;midagi muud&lt;/answertext&gt;&#10;                    &lt;valuetype&gt;-1&lt;/valuetype&gt;&#10;                &lt;/answer&gt;&#10;                &lt;answer&gt;&#10;                    &lt;guid&gt;D8877555A0E044149F892270EC2D9E0E&lt;/guid&gt;&#10;                    &lt;answertext&gt;veatead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väljastatakse ekraanile?[;crlf;]71[;]123[;]71[;]False[;]28[;][;crlf;]3,71830985915493[;]4[;]1,23542885969512[;]1,52628446736759[;crlf;]2[;]-1[;]01[;]0[;][;crlf;]13[;]-1[;]42[;]4[;][;crlf;]16[;]-1[;]53[;]5[;][;crlf;]12[;]-1[;]midagi muud4[;]midagi muud[;][;crlf;]28[;]1[;]veateade5[;]veateade[;]"/>
  <p:tag name="HASRESULTS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02628D448E54F64A1CB8191409ACCAB&lt;/guid&gt;&#10;        &lt;description /&gt;&#10;        &lt;date&gt;2/13/2017 12:50:0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117C0FECA764E689E3D19015AC3F27F&lt;/guid&gt;&#10;            &lt;repollguid&gt;E41D5654407F4F19B5CA91FB9B3B12D0&lt;/repollguid&gt;&#10;            &lt;sourceid&gt;60C5105C1802420BAFA2FF8B830678A6&lt;/sourceid&gt;&#10;            &lt;questiontext&gt;Mis väljastatakse ekraanil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14CB520F62F4252B83ED72DD2B65E64&lt;/guid&gt;&#10;                    &lt;answertext&gt;0&lt;/answertext&gt;&#10;                    &lt;valuetype&gt;-1&lt;/valuetype&gt;&#10;                &lt;/answer&gt;&#10;                &lt;answer&gt;&#10;                    &lt;guid&gt;68D6C1AABF3E4DF0A2BB9BF7579F40C3&lt;/guid&gt;&#10;                    &lt;answertext&gt;4&lt;/answertext&gt;&#10;                    &lt;valuetype&gt;-1&lt;/valuetype&gt;&#10;                &lt;/answer&gt;&#10;                &lt;answer&gt;&#10;                    &lt;guid&gt;A18DD16BF6084AED95E36DC291BF7AB5&lt;/guid&gt;&#10;                    &lt;answertext&gt;5&lt;/answertext&gt;&#10;                    &lt;valuetype&gt;1&lt;/valuetype&gt;&#10;                &lt;/answer&gt;&#10;                &lt;answer&gt;&#10;                    &lt;guid&gt;E20652BC1AF7497785837883AE778F62&lt;/guid&gt;&#10;                    &lt;answertext&gt;midagi muud&lt;/answertext&gt;&#10;                    &lt;valuetype&gt;-1&lt;/valuetype&gt;&#10;                &lt;/answer&gt;&#10;                &lt;answer&gt;&#10;                    &lt;guid&gt;D8877555A0E044149F892270EC2D9E0E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väljastatakse ekraanile?[;crlf;]70[;]124[;]70[;]False[;]25[;][;crlf;]3,22857142857143[;]3[;]1,03055364553551[;]1,06204081632653[;crlf;]2[;]-1[;]01[;]0[;][;crlf;]16[;]-1[;]42[;]4[;][;crlf;]25[;]1[;]53[;]5[;][;crlf;]18[;]-1[;]midagi muud4[;]midagi muud[;][;crlf;]9[;]-1[;]veateade5[;]veateade[;]"/>
  <p:tag name="HASRESULTS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02628D448E54F64A1CB8191409ACCAB&lt;/guid&gt;&#10;        &lt;description /&gt;&#10;        &lt;date&gt;2/13/2017 12:52:5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0D4C13D40D7491785C690EB329C5622&lt;/guid&gt;&#10;            &lt;repollguid&gt;E41D5654407F4F19B5CA91FB9B3B12D0&lt;/repollguid&gt;&#10;            &lt;sourceid&gt;60C5105C1802420BAFA2FF8B830678A6&lt;/sourceid&gt;&#10;            &lt;questiontext&gt;Mis väljastatakse ekraanil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14CB520F62F4252B83ED72DD2B65E64&lt;/guid&gt;&#10;                    &lt;answertext&gt;0&lt;/answertext&gt;&#10;                    &lt;valuetype&gt;-1&lt;/valuetype&gt;&#10;                &lt;/answer&gt;&#10;                &lt;answer&gt;&#10;                    &lt;guid&gt;68D6C1AABF3E4DF0A2BB9BF7579F40C3&lt;/guid&gt;&#10;                    &lt;answertext&gt;4&lt;/answertext&gt;&#10;                    &lt;valuetype&gt;-1&lt;/valuetype&gt;&#10;                &lt;/answer&gt;&#10;                &lt;answer&gt;&#10;                    &lt;guid&gt;A18DD16BF6084AED95E36DC291BF7AB5&lt;/guid&gt;&#10;                    &lt;answertext&gt;5&lt;/answertext&gt;&#10;                    &lt;valuetype&gt;1&lt;/valuetype&gt;&#10;                &lt;/answer&gt;&#10;                &lt;answer&gt;&#10;                    &lt;guid&gt;E20652BC1AF7497785837883AE778F62&lt;/guid&gt;&#10;                    &lt;answertext&gt;midagi muud&lt;/answertext&gt;&#10;                    &lt;valuetype&gt;-1&lt;/valuetype&gt;&#10;                &lt;/answer&gt;&#10;                &lt;answer&gt;&#10;                    &lt;guid&gt;D8877555A0E044149F892270EC2D9E0E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väljastatakse ekraanile?[;crlf;]65[;]124[;]65[;]False[;]36[;][;crlf;]3,16923076923077[;]3[;]1,23499275325474[;]1,52520710059172[;crlf;]9[;]-1[;]01[;]0[;][;crlf;]3[;]-1[;]42[;]4[;][;crlf;]36[;]1[;]53[;]5[;][;crlf;]2[;]-1[;]midagi muud4[;]midagi muud[;][;crlf;]15[;]-1[;]veateade5[;]veateade[;]"/>
  <p:tag name="HASRESUL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2/13/2017 12:19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F24E9DE429F4EE2986D210D2C165D83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79[;]106[;]130[;]False[;]0[;][;crlf;]2,57692307692308[;]2[;]1,11538461538462[;]1,24408284023669[;crlf;]15[;]0[;]Isegi ees1[;]Isegi ees[;][;crlf;]64[;]0[;]Täiesti graafikus2[;]Täiesti graafikus[;][;crlf;]23[;]0[;]Veidi maas, aga saan ise hakkama  3[;]Veidi maas, aga saan ise hakkama  [;][;crlf;]17[;]0[;]Kõvasti maas, vajan abi4[;]Kõvasti maas, vajan abi[;][;crlf;]11[;]0[;]Ei oska öelda5[;]Ei oska öelda[;]"/>
  <p:tag name="HASRESULTS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02628D448E54F64A1CB8191409ACCAB&lt;/guid&gt;&#10;        &lt;description /&gt;&#10;        &lt;date&gt;2/13/2017 12:54:3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424FA930F394EB392CC84F9BCCB6F57&lt;/guid&gt;&#10;            &lt;repollguid&gt;E41D5654407F4F19B5CA91FB9B3B12D0&lt;/repollguid&gt;&#10;            &lt;sourceid&gt;60C5105C1802420BAFA2FF8B830678A6&lt;/sourceid&gt;&#10;            &lt;questiontext&gt;Mis väljastatakse ekraanil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14CB520F62F4252B83ED72DD2B65E64&lt;/guid&gt;&#10;                    &lt;answertext&gt;0&lt;/answertext&gt;&#10;                    &lt;valuetype&gt;-1&lt;/valuetype&gt;&#10;                &lt;/answer&gt;&#10;                &lt;answer&gt;&#10;                    &lt;guid&gt;68D6C1AABF3E4DF0A2BB9BF7579F40C3&lt;/guid&gt;&#10;                    &lt;answertext&gt;5&lt;/answertext&gt;&#10;                    &lt;valuetype&gt;1&lt;/valuetype&gt;&#10;                &lt;/answer&gt;&#10;                &lt;answer&gt;&#10;                    &lt;guid&gt;A18DD16BF6084AED95E36DC291BF7AB5&lt;/guid&gt;&#10;                    &lt;answertext&gt;10&lt;/answertext&gt;&#10;                    &lt;valuetype&gt;-1&lt;/valuetype&gt;&#10;                &lt;/answer&gt;&#10;                &lt;answer&gt;&#10;                    &lt;guid&gt;E20652BC1AF7497785837883AE778F62&lt;/guid&gt;&#10;                    &lt;answertext&gt;15&lt;/answertext&gt;&#10;                    &lt;valuetype&gt;-1&lt;/valuetype&gt;&#10;                &lt;/answer&gt;&#10;                &lt;answer&gt;&#10;                    &lt;guid&gt;D8877555A0E044149F892270EC2D9E0E&lt;/guid&gt;&#10;                    &lt;answertext&gt;midagi muud&lt;/answertext&gt;&#10;                    &lt;valuetype&gt;-1&lt;/valuetype&gt;&#10;                &lt;/answer&gt;&#10;                &lt;answer&gt;&#10;                    &lt;guid&gt;2E1AE0C9BB214DFD8EACB6D45C67D3A9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Mis väljastatakse ekraanile?[;crlf;]66[;]125[;]66[;]False[;]6[;][;crlf;]4,13636363636364[;]3,5[;]1,7134615295428[;]2,93595041322314[;crlf;]4[;]-1[;]01[;]0[;][;crlf;]6[;]1[;]52[;]5[;][;crlf;]23[;]-1[;]103[;]10[;][;crlf;]5[;]-1[;]154[;]15[;][;crlf;]0[;]-1[;]midagi muud5[;]midagi muud[;][;crlf;]28[;]-1[;]veateade6[;]veateade[;]"/>
  <p:tag name="HASRESULTS" val="True"/>
  <p:tag name="LIVECHARTING" val="False"/>
  <p:tag name="AUTOOPENPOLL" val="True"/>
  <p:tag name="AUTOFORMATCHAR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LABELFORMAT" val="0"/>
  <p:tag name="COLORTYPE" val="SCHEM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Olen B isend, b = 78|smicln|Olen A isend, b = 78|smicln|midagi muud|smicln|mitte midagi|smicln|veateate"/>
  <p:tag name="SLIDEORDER" val="28"/>
  <p:tag name="SLIDEGUID" val="EEEA314401584FFDB764BFAA67ACDB38"/>
  <p:tag name="TOTALRESPONSES" val="75"/>
  <p:tag name="RESPONSECOUNT" val="75"/>
  <p:tag name="SLICED" val="False"/>
  <p:tag name="RESPONSES" val="1;1;1;2;1;1;1;1;1;1;-;1;1;1;1;-;1;1;2;1;1;1;1;1;1;1;1;1;-;-;1;1;1;1;-;-;1;1;1;1;1;2;1;1;5;5;1;2;1;5;1;1;1;1;1;2;1;1;-;1;-;1;1;1;1;-;1;1;2;-;5;1;-;1;1;1;1;1;1;1;1;-;1;2;1;1;2;-;"/>
  <p:tag name="CHARTSTRINGSTD" val="63 8 0 0 4"/>
  <p:tag name="CHARTSTRINGREV" val="4 0 0 8 63"/>
  <p:tag name="CHARTSTRINGSTDPER" val="0,84 0,106666666666667 0 0 0,0533333333333333"/>
  <p:tag name="CHARTSTRINGREVPER" val="0,0533333333333333 0 0 0,106666666666667 0,84"/>
  <p:tag name="RESPONSESGATHERED" val="False"/>
  <p:tag name="ANONYMOUSTEMP" val="False"/>
  <p:tag name="VALUES" val="Correct|smicln|Incorrect|smicln|Incorrect|smicln|Incorrect|smicln|Incorrect"/>
  <p:tag name="TYPE" val="MultiChoiceSlide"/>
  <p:tag name="LIVECHARTING" val="False"/>
  <p:tag name="TPQUESTIONXML" val="﻿&lt;?xml version=&quot;1.0&quot; encoding=&quot;utf-8&quot;?&gt;&#10;&lt;questionlist&gt;&#10;    &lt;properties&gt;&#10;        &lt;guid&gt;66A45ABC0EEF4BA6B75DF118B21B6AF5&lt;/guid&gt;&#10;        &lt;description /&gt;&#10;        &lt;date&gt;10/8/2014 12:52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B30D2D20B174E4D82A8AA77AE680FC2&lt;/guid&gt;&#10;            &lt;repollguid&gt;0E7CED527DC747AEAAA879EC676E20DD&lt;/repollguid&gt;&#10;            &lt;sourceid&gt;8EECB599ECE0458BA7A6CE6912D9B6CA&lt;/sourceid&gt;&#10;            &lt;questiontext&gt;Millega peab kokku langema konstruktori nimi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3239D87FC5D49B6A918EEF684B9AA93&lt;/guid&gt;&#10;                    &lt;answertext&gt;ühe isendivälja nimega&lt;/answertext&gt;&#10;                    &lt;valuetype&gt;-1&lt;/valuetype&gt;&#10;                &lt;/answer&gt;&#10;                &lt;answer&gt;&#10;                    &lt;guid&gt;BE4609575EA547D9A8A4F2CD9BF97732&lt;/guid&gt;&#10;                    &lt;answertext&gt;selle klassi nimega, kus konstruktor on&lt;/answertext&gt;&#10;                    &lt;valuetype&gt;1&lt;/valuetype&gt;&#10;                &lt;/answer&gt;&#10;                &lt;answer&gt;&#10;                    &lt;guid&gt;45662439F5D7496BADA4D9A2E5BDCED0&lt;/guid&gt;&#10;                    &lt;answertext&gt;ei pea millegagi kokku langema&lt;/answertext&gt;&#10;                    &lt;valuetype&gt;-1&lt;/valuetype&gt;&#10;                &lt;/answer&gt;&#10;                &lt;answer&gt;&#10;                    &lt;guid&gt;C17D928DF0834B95A565EFAC2FE5A3B6&lt;/guid&gt;&#10;                    &lt;answertext&gt;meetodi nimega selles klassis, kus konstruktor on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ega peab kokku langema konstruktori nimi?[;crlf;]65[;]127[;]65[;]False[;]47[;][;crlf;]2,27692307692308[;]2[;]0,813495634855525[;]0,661775147928994[;crlf;]5[;]-1[;]ühe isendivälja nimega1[;]ühe isendivälja nimega[;][;crlf;]47[;]1[;]selle klassi nimega, kus konstruktor on2[;]selle klassi nimega, kus konstruktor on[;][;crlf;]3[;]-1[;]ei pea millegagi kokku langema3[;]ei pea millegagi kokku langema[;][;crlf;]10[;]-1[;]meetodi nimega selles klassis, kus konstruktor on4[;]meetodi nimega selles klassis, kus konstruktor on[;]"/>
  <p:tag name="HASRESULTS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COLORTYPE" val="SCHEME"/>
  <p:tag name="DEFINEDCOLORS" val="3,6,10,45,32,50,13,4,9,55,1"/>
  <p:tag name="NUMBERFORMAT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5"/>
  <p:tag name="FONTSIZE" val="28"/>
  <p:tag name="BULLETTYPE" val="ppBulletArabicPeriod"/>
  <p:tag name="ANSWERTEXT" val="Olen B isend, b = 78&#10;Olen A isend, b = 78&#10;midagi muud&#10;mitte midagi&#10;veateate"/>
  <p:tag name="ZEROBASED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Olen B isend, b = 78|smicln|Olen A isend, b = 78|smicln|midagi muud|smicln|mitte midagi|smicln|veateate"/>
  <p:tag name="SLIDEORDER" val="28"/>
  <p:tag name="SLIDEGUID" val="EEEA314401584FFDB764BFAA67ACDB38"/>
  <p:tag name="TOTALRESPONSES" val="75"/>
  <p:tag name="RESPONSECOUNT" val="75"/>
  <p:tag name="SLICED" val="False"/>
  <p:tag name="RESPONSES" val="1;1;1;2;1;1;1;1;1;1;-;1;1;1;1;-;1;1;2;1;1;1;1;1;1;1;1;1;-;-;1;1;1;1;-;-;1;1;1;1;1;2;1;1;5;5;1;2;1;5;1;1;1;1;1;2;1;1;-;1;-;1;1;1;1;-;1;1;2;-;5;1;-;1;1;1;1;1;1;1;1;-;1;2;1;1;2;-;"/>
  <p:tag name="CHARTSTRINGSTD" val="63 8 0 0 4"/>
  <p:tag name="CHARTSTRINGREV" val="4 0 0 8 63"/>
  <p:tag name="CHARTSTRINGSTDPER" val="0,84 0,106666666666667 0 0 0,0533333333333333"/>
  <p:tag name="CHARTSTRINGREVPER" val="0,0533333333333333 0 0 0,106666666666667 0,84"/>
  <p:tag name="RESPONSESGATHERED" val="False"/>
  <p:tag name="ANONYMOUSTEMP" val="False"/>
  <p:tag name="VALUES" val="Correct|smicln|Incorrect|smicln|Incorrect|smicln|Incorrect|smicln|Incorrect"/>
  <p:tag name="TYPE" val="MultiChoiceSlide"/>
  <p:tag name="LIVECHARTING" val="False"/>
  <p:tag name="TPQUESTIONXML" val="﻿&lt;?xml version=&quot;1.0&quot; encoding=&quot;utf-8&quot;?&gt;&#10;&lt;questionlist&gt;&#10;    &lt;properties&gt;&#10;        &lt;guid&gt;66A45ABC0EEF4BA6B75DF118B21B6AF5&lt;/guid&gt;&#10;        &lt;description /&gt;&#10;        &lt;date&gt;10/8/2014 12:52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036EE287EA5492996CF827AC89369DB&lt;/guid&gt;&#10;            &lt;repollguid&gt;0E7CED527DC747AEAAA879EC676E20DD&lt;/repollguid&gt;&#10;            &lt;sourceid&gt;8EECB599ECE0458BA7A6CE6912D9B6CA&lt;/sourceid&gt;&#10;            &lt;questiontext&gt;Üledefineerimise jaoks on vaja, et meetoditel erineks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3239D87FC5D49B6A918EEF684B9AA93&lt;/guid&gt;&#10;                    &lt;answertext&gt;nimi&lt;/answertext&gt;&#10;                    &lt;valuetype&gt;-1&lt;/valuetype&gt;&#10;                &lt;/answer&gt;&#10;                &lt;answer&gt;&#10;                    &lt;guid&gt;BE4609575EA547D9A8A4F2CD9BF97732&lt;/guid&gt;&#10;                    &lt;answertext&gt;pikkus&lt;/answertext&gt;&#10;                    &lt;valuetype&gt;-1&lt;/valuetype&gt;&#10;                &lt;/answer&gt;&#10;                &lt;answer&gt;&#10;                    &lt;guid&gt;45662439F5D7496BADA4D9A2E5BDCED0&lt;/guid&gt;&#10;                    &lt;answertext&gt;tagastustüüp&lt;/answertext&gt;&#10;                    &lt;valuetype&gt;-1&lt;/valuetype&gt;&#10;                &lt;/answer&gt;&#10;                &lt;answer&gt;&#10;                    &lt;guid&gt;C17D928DF0834B95A565EFAC2FE5A3B6&lt;/guid&gt;&#10;                    &lt;answertext&gt;signatuur&lt;/answertext&gt;&#10;                    &lt;valuetype&gt;1&lt;/valuetype&gt;&#10;                &lt;/answer&gt;&#10;                &lt;answer&gt;&#10;                    &lt;guid&gt;FFA92F08C8F44D4A937AD73D9B1ADF58&lt;/guid&gt;&#10;                    &lt;answertext&gt;mitte midag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Üledefineerimise jaoks on vaja, et meetoditel erineks[;crlf;]55[;]128[;]55[;]False[;]33[;][;crlf;]3,54545454545455[;]4[;]1,18809521837851[;]1,41157024793388[;crlf;]8[;]-1[;]nimi1[;]nimi[;][;crlf;]1[;]-1[;]pikkus2[;]pikkus[;][;crlf;]6[;]-1[;]tagastustüüp3[;]tagastustüüp[;][;crlf;]33[;]1[;]signatuur4[;]signatuur[;][;crlf;]7[;]-1[;]mitte midagi5[;]mitte midagi[;]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5"/>
  <p:tag name="FONTSIZE" val="28"/>
  <p:tag name="BULLETTYPE" val="ppBulletArabicPeriod"/>
  <p:tag name="ANSWERTEXT" val="Olen B isend, b = 78&#10;Olen A isend, b = 78&#10;midagi muud&#10;mitte midagi&#10;veateate"/>
  <p:tag name="ZEROBASED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2415</Words>
  <Application>Microsoft Office PowerPoint</Application>
  <PresentationFormat>Ekraaniseanss (4:3)</PresentationFormat>
  <Paragraphs>670</Paragraphs>
  <Slides>74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74</vt:i4>
      </vt:variant>
    </vt:vector>
  </HeadingPairs>
  <TitlesOfParts>
    <vt:vector size="80" baseType="lpstr">
      <vt:lpstr>Consolas</vt:lpstr>
      <vt:lpstr>Calibri Light</vt:lpstr>
      <vt:lpstr>Arial</vt:lpstr>
      <vt:lpstr>Courier New</vt:lpstr>
      <vt:lpstr>Calibri</vt:lpstr>
      <vt:lpstr>Office'i kujundus</vt:lpstr>
      <vt:lpstr>Objektorienteeritud programmeerimine</vt:lpstr>
      <vt:lpstr>Möödunud nädalal</vt:lpstr>
      <vt:lpstr>Umbes mitu tundi tegelesite eelmisel nädalal selle ainega (loeng+praktikum+iseseisvalt)? </vt:lpstr>
      <vt:lpstr>Kuivõrd olete selle ainega graafikus? </vt:lpstr>
      <vt:lpstr>Kava</vt:lpstr>
      <vt:lpstr>Organisatoorset</vt:lpstr>
      <vt:lpstr>Organisatoorset</vt:lpstr>
      <vt:lpstr>Organisatoorset</vt:lpstr>
      <vt:lpstr>Organisatoorset</vt:lpstr>
      <vt:lpstr>Eestikeelne terminoloogia</vt:lpstr>
      <vt:lpstr>Arvud, tüübid</vt:lpstr>
      <vt:lpstr>Tüübiteisendus</vt:lpstr>
      <vt:lpstr>Tüübiteisendus</vt:lpstr>
      <vt:lpstr>Sõne</vt:lpstr>
      <vt:lpstr>Mida väljastab ekraanile?</vt:lpstr>
      <vt:lpstr>Mida väljastab ekraanile?</vt:lpstr>
      <vt:lpstr>Loogilised operaatorid</vt:lpstr>
      <vt:lpstr>Operatsioonide prioriteedid</vt:lpstr>
      <vt:lpstr>Kui on sama tasemega?</vt:lpstr>
      <vt:lpstr>Mis väljastatakse ekraanile?</vt:lpstr>
      <vt:lpstr>Mis väljastatakse ekraanile?</vt:lpstr>
      <vt:lpstr>Mis väljastatakse ekraanile?</vt:lpstr>
      <vt:lpstr>Tingimusdirektiivid</vt:lpstr>
      <vt:lpstr>Direktiiv</vt:lpstr>
      <vt:lpstr>Hinne</vt:lpstr>
      <vt:lpstr>Mis väljastatakse ekraanile?</vt:lpstr>
      <vt:lpstr>Taane ei loe, aga on väga soovitatav</vt:lpstr>
      <vt:lpstr>Tingimusavaldis</vt:lpstr>
      <vt:lpstr>Mis saab olema k väärtus?</vt:lpstr>
      <vt:lpstr>Lülitidirektiiv</vt:lpstr>
      <vt:lpstr>Tsüklid</vt:lpstr>
      <vt:lpstr>Tsüklid</vt:lpstr>
      <vt:lpstr>Plokkskeemid for-tsükkel     while-tsükkel    do-while-tsükkel</vt:lpstr>
      <vt:lpstr>Muutuja skoop</vt:lpstr>
      <vt:lpstr>Mis väljastatakse ekraanile?</vt:lpstr>
      <vt:lpstr>Mis väljastatakse ekraanile?</vt:lpstr>
      <vt:lpstr>Mis väljastatakse ekraanile?</vt:lpstr>
      <vt:lpstr>Mis väljastatakse ekraanile?</vt:lpstr>
      <vt:lpstr>Plokk</vt:lpstr>
      <vt:lpstr>For-tsüklist veel</vt:lpstr>
      <vt:lpstr>Lõpmatud tsüklid</vt:lpstr>
      <vt:lpstr>break ja continue</vt:lpstr>
      <vt:lpstr>Massiiv vs. list</vt:lpstr>
      <vt:lpstr>Massiiv</vt:lpstr>
      <vt:lpstr>Meetodid</vt:lpstr>
      <vt:lpstr>Mõisteid</vt:lpstr>
      <vt:lpstr>Tüübid</vt:lpstr>
      <vt:lpstr>Paradigmad</vt:lpstr>
      <vt:lpstr>Objektorienteeritud keeled</vt:lpstr>
      <vt:lpstr>Objektorienteerituse põhimõisted</vt:lpstr>
      <vt:lpstr>Klass, isend</vt:lpstr>
      <vt:lpstr>Hoiatus!</vt:lpstr>
      <vt:lpstr>Identiteet</vt:lpstr>
      <vt:lpstr>Olek</vt:lpstr>
      <vt:lpstr>Käitumine</vt:lpstr>
      <vt:lpstr>Konstruktor</vt:lpstr>
      <vt:lpstr>Konstruktor</vt:lpstr>
      <vt:lpstr>Konstruktoris võib teha ka rohkem</vt:lpstr>
      <vt:lpstr>Võtmesõna this</vt:lpstr>
      <vt:lpstr>Mitu konstruktorit</vt:lpstr>
      <vt:lpstr>Mitu konstruktorit</vt:lpstr>
      <vt:lpstr>Millega peab kokku langema konstruktori nimi?</vt:lpstr>
      <vt:lpstr>Üledefineerimise jaoks on vaja, et meetoditel erineks</vt:lpstr>
      <vt:lpstr>Mõisteid</vt:lpstr>
      <vt:lpstr>Viittüüpi</vt:lpstr>
      <vt:lpstr>Viittüüpi</vt:lpstr>
      <vt:lpstr>Viittüüpi</vt:lpstr>
      <vt:lpstr>Viittüüpi</vt:lpstr>
      <vt:lpstr>Viittüüpi</vt:lpstr>
      <vt:lpstr>Klasse on juba olemas!</vt:lpstr>
      <vt:lpstr>Juurdepääsetavus</vt:lpstr>
      <vt:lpstr>Loengu tempo oli</vt:lpstr>
      <vt:lpstr>Materjal tundus </vt:lpstr>
      <vt:lpstr>Suur tänu osalemast ja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eno</dc:creator>
  <cp:lastModifiedBy>Marina Lepp</cp:lastModifiedBy>
  <cp:revision>162</cp:revision>
  <cp:lastPrinted>2018-02-19T07:40:21Z</cp:lastPrinted>
  <dcterms:created xsi:type="dcterms:W3CDTF">2014-02-16T14:07:12Z</dcterms:created>
  <dcterms:modified xsi:type="dcterms:W3CDTF">2019-02-18T13:17:23Z</dcterms:modified>
</cp:coreProperties>
</file>