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7" r:id="rId2"/>
    <p:sldId id="362" r:id="rId3"/>
    <p:sldId id="363" r:id="rId4"/>
    <p:sldId id="364" r:id="rId5"/>
    <p:sldId id="372" r:id="rId6"/>
    <p:sldId id="269" r:id="rId7"/>
    <p:sldId id="373" r:id="rId8"/>
    <p:sldId id="270" r:id="rId9"/>
    <p:sldId id="274" r:id="rId10"/>
    <p:sldId id="275" r:id="rId11"/>
    <p:sldId id="379" r:id="rId12"/>
    <p:sldId id="305" r:id="rId13"/>
    <p:sldId id="271" r:id="rId14"/>
    <p:sldId id="316" r:id="rId15"/>
    <p:sldId id="317" r:id="rId16"/>
    <p:sldId id="318" r:id="rId17"/>
    <p:sldId id="319" r:id="rId18"/>
    <p:sldId id="320" r:id="rId19"/>
    <p:sldId id="278" r:id="rId20"/>
    <p:sldId id="272" r:id="rId21"/>
    <p:sldId id="380" r:id="rId22"/>
    <p:sldId id="376" r:id="rId23"/>
    <p:sldId id="306" r:id="rId24"/>
    <p:sldId id="307" r:id="rId25"/>
    <p:sldId id="381" r:id="rId26"/>
    <p:sldId id="312" r:id="rId27"/>
    <p:sldId id="321" r:id="rId28"/>
    <p:sldId id="322" r:id="rId29"/>
    <p:sldId id="323" r:id="rId30"/>
    <p:sldId id="386" r:id="rId31"/>
    <p:sldId id="310" r:id="rId32"/>
    <p:sldId id="282" r:id="rId33"/>
    <p:sldId id="311" r:id="rId34"/>
    <p:sldId id="313" r:id="rId35"/>
    <p:sldId id="324" r:id="rId36"/>
    <p:sldId id="382" r:id="rId37"/>
    <p:sldId id="387" r:id="rId38"/>
    <p:sldId id="383" r:id="rId39"/>
    <p:sldId id="384" r:id="rId40"/>
    <p:sldId id="385" r:id="rId41"/>
    <p:sldId id="378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88" r:id="rId50"/>
    <p:sldId id="335" r:id="rId51"/>
    <p:sldId id="349" r:id="rId52"/>
    <p:sldId id="390" r:id="rId53"/>
    <p:sldId id="350" r:id="rId54"/>
    <p:sldId id="351" r:id="rId55"/>
    <p:sldId id="352" r:id="rId56"/>
    <p:sldId id="353" r:id="rId57"/>
    <p:sldId id="354" r:id="rId58"/>
    <p:sldId id="367" r:id="rId59"/>
    <p:sldId id="368" r:id="rId60"/>
    <p:sldId id="371" r:id="rId61"/>
  </p:sldIdLst>
  <p:sldSz cx="9144000" cy="6858000" type="screen4x3"/>
  <p:notesSz cx="6669088" cy="9753600"/>
  <p:embeddedFontLst>
    <p:embeddedFont>
      <p:font typeface="Calibri" panose="020F0502020204030204" pitchFamily="34" charset="0"/>
      <p:regular r:id="rId64"/>
      <p:bold r:id="rId65"/>
      <p:italic r:id="rId66"/>
      <p:boldItalic r:id="rId67"/>
    </p:embeddedFont>
  </p:embeddedFontLst>
  <p:custDataLst>
    <p:tags r:id="rId68"/>
  </p:custDataLst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8000"/>
    <a:srgbClr val="660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1.fntdata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64DF1FC5-B603-4F22-821B-8BAFC9605607}" type="datetimeFigureOut">
              <a:rPr lang="et-EE" smtClean="0"/>
              <a:t>25.02.2019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1BF1F4E8-264A-480F-8C5C-3842E5EB950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9308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768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3FCDBB3B-BA69-45B4-AD19-C0754C04E29C}" type="datetimeFigureOut">
              <a:rPr lang="et-EE" smtClean="0"/>
              <a:pPr/>
              <a:t>25.02.2019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1838"/>
            <a:ext cx="4878388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66909" y="4632961"/>
            <a:ext cx="5335270" cy="4389120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1" y="9264227"/>
            <a:ext cx="2889938" cy="48768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B50B6BAB-3031-4B6F-8449-997434C0FA7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928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86C37-62AC-44DF-9E50-48A60EEAA972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794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7F0A-8638-402A-8E28-6B99E6CE0DE6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188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FD5-629F-4540-B413-2D57C302CE57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260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C154-AF94-4E48-8087-1731396E35CE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58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2A1-EAC9-459A-BACF-BB5D1C539DAB}" type="datetime1">
              <a:rPr lang="et-EE" smtClean="0"/>
              <a:pPr/>
              <a:t>25.02.2019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9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0A16-0D4A-4B51-8193-345BEDFD222C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487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CA4-D2B8-49E4-8D7A-9278E3D4290D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4462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6222-1CFE-44C4-870B-7E18E7F922BD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809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6C8-53A0-410B-B7B2-3DC5B20C1652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274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8BE6-AFF5-4DAF-8FE3-24217CE69B0B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256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9053-8B55-478B-BEFE-4A50BC3AC2BD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977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1E-894B-4F49-B5D6-AF84AA0DD770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2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2E63-29D3-44CC-AFE1-22C79C8D6F75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946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B82C-60DD-4D9D-A1D9-B0D26A0F2BE0}" type="datetime1">
              <a:rPr lang="et-EE" smtClean="0"/>
              <a:pPr/>
              <a:t>25.02.2019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064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nutsandbolts/datatypes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image" Target="../media/image13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14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15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16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17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image" Target="../media/image18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image" Target="../media/image19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1/docs/api/java.base/java/lang/Character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image" Target="../media/image20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image" Target="../media/image21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image" Target="../media/image22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image" Target="../media/image23.png"/><Relationship Id="rId4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image" Target="../media/image24.png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Objektorienteeritud programmeerimine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772400" cy="2971800"/>
          </a:xfrm>
        </p:spPr>
        <p:txBody>
          <a:bodyPr>
            <a:normAutofit/>
          </a:bodyPr>
          <a:lstStyle/>
          <a:p>
            <a:endParaRPr lang="et-EE" dirty="0" smtClean="0"/>
          </a:p>
          <a:p>
            <a:r>
              <a:rPr lang="et-EE" dirty="0" smtClean="0"/>
              <a:t>25. veebruar, 3. loeng</a:t>
            </a:r>
          </a:p>
          <a:p>
            <a:r>
              <a:rPr lang="et-EE" dirty="0" err="1" smtClean="0"/>
              <a:t>Eno</a:t>
            </a:r>
            <a:r>
              <a:rPr lang="et-EE" dirty="0" smtClean="0"/>
              <a:t> Tõnisson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FD1-92FE-4E87-A46D-1B655492E96F}" type="slidenum">
              <a:rPr lang="et-EE" smtClean="0"/>
              <a:pPr/>
              <a:t>1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t-EE" dirty="0" smtClean="0"/>
              <a:t>Mitu konstruktorit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10</a:t>
            </a:fld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244116" y="1089164"/>
            <a:ext cx="8532440" cy="56323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Kast(String nimi,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nimi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nimi;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pikkus;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laius;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kõrgus;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Kast(String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antudNimi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nimi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antudNimi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68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+mn-lt"/>
                <a:cs typeface="Courier New" panose="02070309020205020404" pitchFamily="49" charset="0"/>
              </a:rPr>
              <a:t>Võtmesõna </a:t>
            </a:r>
            <a:r>
              <a:rPr lang="et-EE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endParaRPr lang="et-EE" dirty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Viitamine objektile endale</a:t>
            </a:r>
          </a:p>
          <a:p>
            <a:pPr lvl="1"/>
            <a:r>
              <a:rPr lang="et-EE" dirty="0"/>
              <a:t>isendiväljadele viitamisel, kui </a:t>
            </a:r>
            <a:r>
              <a:rPr lang="et-EE" dirty="0" smtClean="0"/>
              <a:t>parameetrite </a:t>
            </a:r>
            <a:r>
              <a:rPr lang="et-EE" dirty="0"/>
              <a:t>nimed langevad kokku isendiväljade </a:t>
            </a:r>
            <a:r>
              <a:rPr lang="et-EE" dirty="0" smtClean="0"/>
              <a:t>nimedega</a:t>
            </a:r>
          </a:p>
          <a:p>
            <a:pPr lvl="1"/>
            <a:r>
              <a:rPr lang="et-EE" dirty="0"/>
              <a:t>ühe konstruktori sees </a:t>
            </a:r>
            <a:r>
              <a:rPr lang="et-EE" dirty="0" smtClean="0"/>
              <a:t>teise konstruktori väljakutsumisel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523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972884"/>
            <a:ext cx="8532440" cy="56323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Kast(String nimi,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nimi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nimi;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pikkus;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laius;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kõrgus;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Kast(String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antudNimi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nimi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antudNimi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t-EE" dirty="0" smtClean="0"/>
              <a:t>Mitu konstruktorit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12</a:t>
            </a:fld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2181587" y="4437112"/>
            <a:ext cx="6696744" cy="10156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nn-NO" sz="2000" dirty="0" smtClean="0">
                <a:latin typeface="Courier New" pitchFamily="49" charset="0"/>
                <a:cs typeface="Courier New" pitchFamily="49" charset="0"/>
              </a:rPr>
              <a:t>Kast kast2 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new Kast("Paul",</a:t>
            </a:r>
            <a:r>
              <a:rPr lang="et-EE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4.8, 2,</a:t>
            </a:r>
            <a:r>
              <a:rPr lang="et-E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3);</a:t>
            </a:r>
            <a:endParaRPr lang="et-EE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Kast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kast3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Ülo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t-E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Kast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kast5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68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61851"/>
            <a:ext cx="8229600" cy="1143000"/>
          </a:xfrm>
        </p:spPr>
        <p:txBody>
          <a:bodyPr/>
          <a:lstStyle/>
          <a:p>
            <a:r>
              <a:rPr lang="et-EE" dirty="0" smtClean="0"/>
              <a:t>Mõisteid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4929411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Üledefineerimine (ingl. </a:t>
            </a:r>
            <a:r>
              <a:rPr lang="et-EE" i="1" dirty="0" err="1" smtClean="0"/>
              <a:t>overloading</a:t>
            </a:r>
            <a:r>
              <a:rPr lang="et-EE" dirty="0" smtClean="0"/>
              <a:t>)</a:t>
            </a:r>
          </a:p>
          <a:p>
            <a:pPr lvl="1"/>
            <a:r>
              <a:rPr lang="et-EE" dirty="0" smtClean="0"/>
              <a:t>olukord, kus klassi kuulub mitu sama nimega, kuid erineva signatuuriga meetodit (ka päriluse teel saadut) või mitu konstruktorit; väljakutse puhul rakendatakse neist väljakutses antud argumentide poolest sobivat.</a:t>
            </a:r>
          </a:p>
          <a:p>
            <a:r>
              <a:rPr lang="et-EE" dirty="0" smtClean="0"/>
              <a:t>Signatuur (ingl. </a:t>
            </a:r>
            <a:r>
              <a:rPr lang="et-EE" i="1" dirty="0" err="1" smtClean="0"/>
              <a:t>signature</a:t>
            </a:r>
            <a:r>
              <a:rPr lang="et-EE" dirty="0" smtClean="0"/>
              <a:t>)</a:t>
            </a:r>
          </a:p>
          <a:p>
            <a:pPr lvl="1"/>
            <a:r>
              <a:rPr lang="et-EE" dirty="0" smtClean="0"/>
              <a:t>meetodi või konstruktori iseloomustus, mis koosneb (meetodi või konstruktori) nimest ning formaalsete parameetrite tüüpide loetelust. </a:t>
            </a:r>
          </a:p>
          <a:p>
            <a:pPr lvl="1"/>
            <a:endParaRPr lang="et-EE" dirty="0" smtClean="0"/>
          </a:p>
          <a:p>
            <a:pPr lvl="1"/>
            <a:r>
              <a:rPr lang="et-EE" dirty="0" smtClean="0"/>
              <a:t>J. </a:t>
            </a:r>
            <a:r>
              <a:rPr lang="et-EE" dirty="0" err="1" smtClean="0"/>
              <a:t>Kiho</a:t>
            </a:r>
            <a:r>
              <a:rPr lang="et-EE" dirty="0" smtClean="0"/>
              <a:t> </a:t>
            </a:r>
            <a:r>
              <a:rPr lang="et-EE" i="1" dirty="0" smtClean="0"/>
              <a:t>Väike Java leksikon</a:t>
            </a:r>
          </a:p>
          <a:p>
            <a:pPr lvl="1"/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FD1-92FE-4E87-A46D-1B655492E96F}" type="slidenum">
              <a:rPr lang="et-EE" smtClean="0"/>
              <a:pPr/>
              <a:t>13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96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04664"/>
            <a:ext cx="2987824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väljastatakse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084168" y="4115981"/>
            <a:ext cx="2276252" cy="256078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0" y="3284984"/>
            <a:ext cx="529208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p1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Paar(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4.1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(p1.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88640"/>
            <a:ext cx="5176192" cy="30469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{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d) {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 *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68459" y="4260902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veateade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251520" y="4365104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2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04664"/>
            <a:ext cx="2987824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väljastatakse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191672" y="4077072"/>
            <a:ext cx="2276252" cy="256078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69651" y="3246075"/>
            <a:ext cx="5652120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p1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Paar(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4.1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(p1.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88640"/>
            <a:ext cx="5176192" cy="30469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{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d) {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 *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9552" y="4243251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veateade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69652" y="6069012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2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04664"/>
            <a:ext cx="2987824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väljastatakse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156176" y="4115981"/>
            <a:ext cx="2276252" cy="256078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81434" y="3320871"/>
            <a:ext cx="5138638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p1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Paar(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(p1.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88640"/>
            <a:ext cx="5176192" cy="30469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{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d) {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 *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7544" y="4237112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veateade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210759" y="4284131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2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04664"/>
            <a:ext cx="2987824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väljastatakse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804248" y="4160691"/>
            <a:ext cx="2276252" cy="256078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2231740" y="4012025"/>
            <a:ext cx="5148572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p1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Paar(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(p1.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88640"/>
            <a:ext cx="5176192" cy="37856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 *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 *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7544" y="4237112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veateade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88578" y="4887564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2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04664"/>
            <a:ext cx="2987824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väljastatakse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804248" y="4070173"/>
            <a:ext cx="2276252" cy="256078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2179824" y="4055939"/>
            <a:ext cx="4840448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p1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Paar(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(p1.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88640"/>
            <a:ext cx="5176192" cy="37856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 *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 *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15628" y="4243251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veateade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30817" y="6021288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2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t-EE" dirty="0" err="1" smtClean="0"/>
              <a:t>Piiritleja</a:t>
            </a:r>
            <a:r>
              <a:rPr lang="et-EE" dirty="0" smtClean="0"/>
              <a:t> (ingl. </a:t>
            </a:r>
            <a:r>
              <a:rPr lang="et-EE" i="1" dirty="0" err="1" smtClean="0"/>
              <a:t>modifier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kasutusliiki täpsustav kirjelduse alguses paiknev võtmesõna</a:t>
            </a:r>
          </a:p>
          <a:p>
            <a:r>
              <a:rPr lang="et-EE" dirty="0" smtClean="0"/>
              <a:t>järjestikused eraldatakse tühiku(te)ga</a:t>
            </a:r>
          </a:p>
          <a:p>
            <a:r>
              <a:rPr lang="et-EE" dirty="0" smtClean="0"/>
              <a:t>omavaheline järjestus ei oma tähtsust</a:t>
            </a:r>
          </a:p>
          <a:p>
            <a:r>
              <a:rPr lang="et-EE" dirty="0" smtClean="0"/>
              <a:t>Näiteid</a:t>
            </a: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t-EE" dirty="0" smtClean="0">
                <a:cs typeface="Courier New" pitchFamily="49" charset="0"/>
              </a:rPr>
              <a:t>,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t-EE" dirty="0" smtClean="0">
                <a:cs typeface="Courier New" pitchFamily="49" charset="0"/>
              </a:rPr>
              <a:t>,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private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final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abstract</a:t>
            </a:r>
            <a:endParaRPr lang="et-E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19</a:t>
            </a:fld>
            <a:endParaRPr lang="et-EE" dirty="0"/>
          </a:p>
        </p:txBody>
      </p:sp>
      <p:sp>
        <p:nvSpPr>
          <p:cNvPr id="5" name="Joonviiktekst 1 4"/>
          <p:cNvSpPr/>
          <p:nvPr/>
        </p:nvSpPr>
        <p:spPr>
          <a:xfrm>
            <a:off x="6372200" y="4221088"/>
            <a:ext cx="2520280" cy="612648"/>
          </a:xfrm>
          <a:prstGeom prst="borderCallout1">
            <a:avLst>
              <a:gd name="adj1" fmla="val 23565"/>
              <a:gd name="adj2" fmla="val 46"/>
              <a:gd name="adj3" fmla="val -29649"/>
              <a:gd name="adj4" fmla="val -41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Juurdepääsetavus</a:t>
            </a:r>
            <a:endParaRPr lang="en-US" sz="2400" dirty="0"/>
          </a:p>
        </p:txBody>
      </p:sp>
      <p:sp>
        <p:nvSpPr>
          <p:cNvPr id="6" name="Joonviiktekst 1 5"/>
          <p:cNvSpPr/>
          <p:nvPr/>
        </p:nvSpPr>
        <p:spPr>
          <a:xfrm>
            <a:off x="5796136" y="5229200"/>
            <a:ext cx="2880320" cy="612648"/>
          </a:xfrm>
          <a:prstGeom prst="borderCallout1">
            <a:avLst>
              <a:gd name="adj1" fmla="val 23565"/>
              <a:gd name="adj2" fmla="val 46"/>
              <a:gd name="adj3" fmla="val -152105"/>
              <a:gd name="adj4" fmla="val -114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Klassi (mitte isendi)</a:t>
            </a:r>
            <a:endParaRPr lang="en-US" sz="2400" dirty="0"/>
          </a:p>
        </p:txBody>
      </p:sp>
      <p:sp>
        <p:nvSpPr>
          <p:cNvPr id="7" name="Joonviiktekst 1 6"/>
          <p:cNvSpPr/>
          <p:nvPr/>
        </p:nvSpPr>
        <p:spPr>
          <a:xfrm>
            <a:off x="4932040" y="5949280"/>
            <a:ext cx="2880320" cy="612648"/>
          </a:xfrm>
          <a:prstGeom prst="borderCallout1">
            <a:avLst>
              <a:gd name="adj1" fmla="val 23565"/>
              <a:gd name="adj2" fmla="val 46"/>
              <a:gd name="adj3" fmla="val -197858"/>
              <a:gd name="adj4" fmla="val -88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Ei saa hiljem muuta</a:t>
            </a:r>
            <a:endParaRPr lang="en-US" sz="2400" dirty="0"/>
          </a:p>
        </p:txBody>
      </p:sp>
      <p:sp>
        <p:nvSpPr>
          <p:cNvPr id="8" name="Joonviiktekst 1 7"/>
          <p:cNvSpPr/>
          <p:nvPr/>
        </p:nvSpPr>
        <p:spPr>
          <a:xfrm>
            <a:off x="1259632" y="5949280"/>
            <a:ext cx="2880320" cy="612648"/>
          </a:xfrm>
          <a:prstGeom prst="borderCallout1">
            <a:avLst>
              <a:gd name="adj1" fmla="val 23565"/>
              <a:gd name="adj2" fmla="val 46"/>
              <a:gd name="adj3" fmla="val -94703"/>
              <a:gd name="adj4" fmla="val 5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Abstraktne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3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Möödunud nädalal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et-EE" dirty="0"/>
              <a:t>L</a:t>
            </a:r>
            <a:r>
              <a:rPr lang="et-EE" dirty="0" smtClean="0"/>
              <a:t>oeng</a:t>
            </a:r>
          </a:p>
          <a:p>
            <a:pPr lvl="1"/>
            <a:r>
              <a:rPr lang="et-EE" dirty="0"/>
              <a:t>Tingimuslaused. Tsüklid. OOP </a:t>
            </a:r>
            <a:r>
              <a:rPr lang="et-EE" dirty="0" smtClean="0"/>
              <a:t>algus</a:t>
            </a:r>
          </a:p>
          <a:p>
            <a:r>
              <a:rPr lang="et-EE" dirty="0" smtClean="0"/>
              <a:t>Lisapraktikum (konsultatsioon)</a:t>
            </a:r>
            <a:endParaRPr lang="et-EE" dirty="0"/>
          </a:p>
          <a:p>
            <a:r>
              <a:rPr lang="et-EE" dirty="0" smtClean="0"/>
              <a:t>Praktikum</a:t>
            </a:r>
          </a:p>
          <a:p>
            <a:pPr lvl="1"/>
            <a:r>
              <a:rPr lang="et-EE" dirty="0"/>
              <a:t>Java </a:t>
            </a:r>
            <a:r>
              <a:rPr lang="et-EE" dirty="0" smtClean="0"/>
              <a:t>põhikonstruktsioonid</a:t>
            </a:r>
          </a:p>
          <a:p>
            <a:pPr marL="457200" lvl="1" indent="0">
              <a:buNone/>
            </a:pPr>
            <a:endParaRPr lang="et-EE" dirty="0" smtClean="0"/>
          </a:p>
          <a:p>
            <a:r>
              <a:rPr lang="et-EE" dirty="0" smtClean="0"/>
              <a:t>Eesti </a:t>
            </a:r>
            <a:r>
              <a:rPr lang="et-EE" dirty="0"/>
              <a:t>Vabariigi </a:t>
            </a:r>
            <a:r>
              <a:rPr lang="et-EE" dirty="0" smtClean="0"/>
              <a:t>aastapäev </a:t>
            </a:r>
            <a:endParaRPr lang="en-US" dirty="0"/>
          </a:p>
          <a:p>
            <a:endParaRPr lang="et-EE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A7FD-8118-44E3-BCB2-B3B92EE841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ealkiri 1"/>
          <p:cNvSpPr>
            <a:spLocks noGrp="1"/>
          </p:cNvSpPr>
          <p:nvPr>
            <p:ph type="title"/>
          </p:nvPr>
        </p:nvSpPr>
        <p:spPr>
          <a:xfrm>
            <a:off x="468312" y="18096"/>
            <a:ext cx="8229600" cy="1143000"/>
          </a:xfrm>
        </p:spPr>
        <p:txBody>
          <a:bodyPr/>
          <a:lstStyle/>
          <a:p>
            <a:pPr eaLnBrk="1" hangingPunct="1"/>
            <a:r>
              <a:rPr lang="et-EE" dirty="0" smtClean="0"/>
              <a:t>Juurdepääsetavus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8312" y="1268412"/>
            <a:ext cx="8424167" cy="532893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t-EE" sz="2800" dirty="0" smtClean="0"/>
              <a:t>Enamik objektorienteeritud keeli toetab informatsiooni varjamist</a:t>
            </a:r>
          </a:p>
          <a:p>
            <a:pPr eaLnBrk="1" hangingPunct="1">
              <a:defRPr/>
            </a:pPr>
            <a:r>
              <a:rPr lang="et-EE" sz="2800" dirty="0" smtClean="0"/>
              <a:t>Väljad</a:t>
            </a:r>
            <a:r>
              <a:rPr lang="fi-FI" sz="2800" dirty="0" smtClean="0"/>
              <a:t> ja </a:t>
            </a:r>
            <a:r>
              <a:rPr lang="fi-FI" sz="2800" dirty="0" err="1" smtClean="0"/>
              <a:t>meetodid</a:t>
            </a:r>
            <a:r>
              <a:rPr lang="fi-FI" sz="2800" dirty="0" smtClean="0"/>
              <a:t> on </a:t>
            </a:r>
            <a:r>
              <a:rPr lang="fi-FI" sz="2800" dirty="0" err="1" smtClean="0"/>
              <a:t>jagatud</a:t>
            </a:r>
            <a:r>
              <a:rPr lang="fi-FI" sz="2800" dirty="0" smtClean="0"/>
              <a:t> </a:t>
            </a:r>
            <a:r>
              <a:rPr lang="fi-FI" sz="2800" dirty="0" err="1" smtClean="0"/>
              <a:t>avalikeks</a:t>
            </a:r>
            <a:r>
              <a:rPr lang="fi-FI" sz="2800" dirty="0" smtClean="0"/>
              <a:t> ja</a:t>
            </a:r>
            <a:r>
              <a:rPr lang="et-EE" sz="2800" dirty="0" smtClean="0"/>
              <a:t> privaatseteks</a:t>
            </a:r>
          </a:p>
          <a:p>
            <a:pPr eaLnBrk="1" hangingPunct="1">
              <a:defRPr/>
            </a:pPr>
            <a:r>
              <a:rPr lang="fi-FI" sz="2800" dirty="0" err="1" smtClean="0"/>
              <a:t>Privaatsed</a:t>
            </a:r>
            <a:r>
              <a:rPr lang="fi-FI" sz="2800" dirty="0" smtClean="0"/>
              <a:t> </a:t>
            </a:r>
            <a:r>
              <a:rPr lang="et-EE" sz="2800" dirty="0" smtClean="0"/>
              <a:t>väljad</a:t>
            </a:r>
            <a:r>
              <a:rPr lang="fi-FI" sz="2800" dirty="0" smtClean="0"/>
              <a:t> ja </a:t>
            </a:r>
            <a:r>
              <a:rPr lang="fi-FI" sz="2800" dirty="0" err="1" smtClean="0"/>
              <a:t>meetodid</a:t>
            </a:r>
            <a:r>
              <a:rPr lang="fi-FI" sz="2800" dirty="0" smtClean="0"/>
              <a:t> on n</a:t>
            </a:r>
            <a:r>
              <a:rPr lang="et-EE" sz="2800" dirty="0" smtClean="0"/>
              <a:t>ä</a:t>
            </a:r>
            <a:r>
              <a:rPr lang="fi-FI" sz="2800" dirty="0" err="1" smtClean="0"/>
              <a:t>htavad</a:t>
            </a:r>
            <a:r>
              <a:rPr lang="et-EE" sz="2800" dirty="0" smtClean="0"/>
              <a:t> (kättesaadavad)</a:t>
            </a:r>
            <a:r>
              <a:rPr lang="fi-FI" sz="2800" dirty="0" smtClean="0"/>
              <a:t> </a:t>
            </a:r>
            <a:r>
              <a:rPr lang="fi-FI" sz="2800" dirty="0" err="1" smtClean="0"/>
              <a:t>ainult</a:t>
            </a:r>
            <a:r>
              <a:rPr lang="et-EE" sz="2800" dirty="0" smtClean="0"/>
              <a:t> </a:t>
            </a:r>
            <a:r>
              <a:rPr lang="fi-FI" sz="2800" dirty="0" err="1" smtClean="0"/>
              <a:t>klassi</a:t>
            </a:r>
            <a:r>
              <a:rPr lang="fi-FI" sz="2800" dirty="0" smtClean="0"/>
              <a:t> sees; v</a:t>
            </a:r>
            <a:r>
              <a:rPr lang="et-EE" sz="2800" dirty="0" smtClean="0"/>
              <a:t>ä</a:t>
            </a:r>
            <a:r>
              <a:rPr lang="fi-FI" sz="2800" dirty="0" err="1" smtClean="0"/>
              <a:t>ljastpoolt</a:t>
            </a:r>
            <a:r>
              <a:rPr lang="fi-FI" sz="2800" dirty="0" smtClean="0"/>
              <a:t> on n</a:t>
            </a:r>
            <a:r>
              <a:rPr lang="et-EE" sz="2800" dirty="0" smtClean="0"/>
              <a:t>ä</a:t>
            </a:r>
            <a:r>
              <a:rPr lang="fi-FI" sz="2800" dirty="0" err="1" smtClean="0"/>
              <a:t>htavad</a:t>
            </a:r>
            <a:r>
              <a:rPr lang="fi-FI" sz="2800" dirty="0" smtClean="0"/>
              <a:t> </a:t>
            </a:r>
            <a:r>
              <a:rPr lang="fi-FI" sz="2800" dirty="0" err="1" smtClean="0"/>
              <a:t>ainult</a:t>
            </a:r>
            <a:r>
              <a:rPr lang="fi-FI" sz="2800" dirty="0" smtClean="0"/>
              <a:t> </a:t>
            </a:r>
            <a:r>
              <a:rPr lang="fi-FI" sz="2800" dirty="0" err="1" smtClean="0"/>
              <a:t>avalikud</a:t>
            </a:r>
            <a:r>
              <a:rPr lang="et-EE" sz="2800" dirty="0" smtClean="0"/>
              <a:t> väljad ja meetodid</a:t>
            </a:r>
          </a:p>
          <a:p>
            <a:pPr lvl="1" eaLnBrk="1" hangingPunct="1">
              <a:defRPr/>
            </a:pPr>
            <a:r>
              <a:rPr lang="fi-FI" sz="2400" dirty="0" err="1" smtClean="0">
                <a:ea typeface="+mn-ea"/>
                <a:cs typeface="+mn-cs"/>
              </a:rPr>
              <a:t>Tavaline</a:t>
            </a:r>
            <a:r>
              <a:rPr lang="fi-FI" sz="2400" dirty="0" smtClean="0">
                <a:ea typeface="+mn-ea"/>
                <a:cs typeface="+mn-cs"/>
              </a:rPr>
              <a:t> jaotus: </a:t>
            </a:r>
            <a:r>
              <a:rPr lang="et-EE" sz="2400" dirty="0" smtClean="0"/>
              <a:t>väljad</a:t>
            </a:r>
            <a:r>
              <a:rPr lang="fi-FI" sz="2400" dirty="0" smtClean="0">
                <a:ea typeface="+mn-ea"/>
                <a:cs typeface="+mn-cs"/>
              </a:rPr>
              <a:t> </a:t>
            </a:r>
            <a:r>
              <a:rPr lang="fi-FI" sz="2400" dirty="0" err="1" smtClean="0">
                <a:ea typeface="+mn-ea"/>
                <a:cs typeface="+mn-cs"/>
              </a:rPr>
              <a:t>privaatsed</a:t>
            </a:r>
            <a:r>
              <a:rPr lang="fi-FI" sz="2400" dirty="0" smtClean="0">
                <a:ea typeface="+mn-ea"/>
                <a:cs typeface="+mn-cs"/>
              </a:rPr>
              <a:t> ja </a:t>
            </a:r>
            <a:r>
              <a:rPr lang="fi-FI" sz="2400" dirty="0" err="1" smtClean="0">
                <a:ea typeface="+mn-ea"/>
                <a:cs typeface="+mn-cs"/>
              </a:rPr>
              <a:t>meetodid</a:t>
            </a:r>
            <a:r>
              <a:rPr lang="et-EE" sz="2400" dirty="0" smtClean="0">
                <a:ea typeface="+mn-ea"/>
                <a:cs typeface="+mn-cs"/>
              </a:rPr>
              <a:t> avalikud</a:t>
            </a:r>
          </a:p>
          <a:p>
            <a:pPr eaLnBrk="1" hangingPunct="1">
              <a:defRPr/>
            </a:pPr>
            <a:r>
              <a:rPr lang="et-EE" sz="2800" dirty="0" smtClean="0"/>
              <a:t>Soodustab suurte programmide hallatavust, kuna objekti </a:t>
            </a:r>
            <a:r>
              <a:rPr lang="fi-FI" sz="2800" dirty="0" smtClean="0"/>
              <a:t>"</a:t>
            </a:r>
            <a:r>
              <a:rPr lang="fi-FI" sz="2800" dirty="0" err="1" smtClean="0"/>
              <a:t>kasutaja</a:t>
            </a:r>
            <a:r>
              <a:rPr lang="fi-FI" sz="2800" dirty="0" smtClean="0"/>
              <a:t>" ei </a:t>
            </a:r>
            <a:r>
              <a:rPr lang="et-EE" sz="2800" dirty="0" smtClean="0"/>
              <a:t>pea </a:t>
            </a:r>
            <a:r>
              <a:rPr lang="fi-FI" sz="2800" dirty="0" err="1" smtClean="0"/>
              <a:t>tea</a:t>
            </a:r>
            <a:r>
              <a:rPr lang="et-EE" sz="2800" dirty="0" err="1" smtClean="0"/>
              <a:t>dma</a:t>
            </a:r>
            <a:r>
              <a:rPr lang="fi-FI" sz="2800" dirty="0" smtClean="0"/>
              <a:t> </a:t>
            </a:r>
            <a:r>
              <a:rPr lang="fi-FI" sz="2800" dirty="0" err="1" smtClean="0"/>
              <a:t>midagi</a:t>
            </a:r>
            <a:r>
              <a:rPr lang="fi-FI" sz="2800" dirty="0" smtClean="0"/>
              <a:t> </a:t>
            </a:r>
            <a:r>
              <a:rPr lang="fi-FI" sz="2800" dirty="0" err="1" smtClean="0"/>
              <a:t>selle</a:t>
            </a:r>
            <a:r>
              <a:rPr lang="fi-FI" sz="2800" dirty="0" smtClean="0"/>
              <a:t> </a:t>
            </a:r>
            <a:r>
              <a:rPr lang="fi-FI" sz="2800" dirty="0" err="1" smtClean="0"/>
              <a:t>sisemistest</a:t>
            </a:r>
            <a:r>
              <a:rPr lang="fi-FI" sz="2800" dirty="0" smtClean="0"/>
              <a:t> </a:t>
            </a:r>
            <a:r>
              <a:rPr lang="fi-FI" sz="2800" dirty="0" err="1" smtClean="0"/>
              <a:t>realisatsiooni</a:t>
            </a:r>
            <a:r>
              <a:rPr lang="et-EE" sz="2800" dirty="0" smtClean="0"/>
              <a:t>detailidest</a:t>
            </a:r>
          </a:p>
          <a:p>
            <a:pPr eaLnBrk="1" hangingPunct="1">
              <a:defRPr/>
            </a:pPr>
            <a:endParaRPr lang="et-EE" sz="2800" dirty="0" smtClean="0"/>
          </a:p>
        </p:txBody>
      </p:sp>
      <p:sp>
        <p:nvSpPr>
          <p:cNvPr id="16388" name="Slaidinumbri kohatä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510FE9-5D31-46DB-8DD3-CA221BBE33A1}" type="slidenum">
              <a:rPr lang="et-EE" smtClean="0"/>
              <a:pPr/>
              <a:t>20</a:t>
            </a:fld>
            <a:endParaRPr lang="et-EE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2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Juurdepääsetavuse </a:t>
            </a:r>
            <a:r>
              <a:rPr lang="et-EE" dirty="0" err="1" smtClean="0"/>
              <a:t>piiritlejad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t-EE" dirty="0"/>
              <a:t>, </a:t>
            </a:r>
            <a:r>
              <a:rPr lang="et-EE" dirty="0" err="1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t-EE" dirty="0"/>
              <a:t>, </a:t>
            </a:r>
            <a:r>
              <a:rPr lang="et-EE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et-EE" dirty="0"/>
              <a:t>, juurdepääsu </a:t>
            </a:r>
            <a:r>
              <a:rPr lang="et-EE" dirty="0" err="1"/>
              <a:t>piiritlejat</a:t>
            </a:r>
            <a:r>
              <a:rPr lang="et-EE" dirty="0"/>
              <a:t> pole</a:t>
            </a:r>
          </a:p>
          <a:p>
            <a:pPr>
              <a:defRPr/>
            </a:pPr>
            <a:r>
              <a:rPr lang="et-EE" dirty="0"/>
              <a:t>Kui juurdepääsu </a:t>
            </a:r>
            <a:r>
              <a:rPr lang="et-EE" dirty="0" err="1"/>
              <a:t>piiritlejat</a:t>
            </a:r>
            <a:r>
              <a:rPr lang="et-EE" dirty="0"/>
              <a:t> ei kasutata, siis klassid, meetodid ja andmeväljad on kättesaadavad sama paketi kõikides klassides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34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14466" y="68565"/>
            <a:ext cx="7886700" cy="821122"/>
          </a:xfrm>
        </p:spPr>
        <p:txBody>
          <a:bodyPr>
            <a:normAutofit/>
          </a:bodyPr>
          <a:lstStyle/>
          <a:p>
            <a:r>
              <a:rPr lang="et-EE" dirty="0" smtClean="0"/>
              <a:t>Paketid (ingl. </a:t>
            </a:r>
            <a:r>
              <a:rPr lang="et-EE" i="1" dirty="0" err="1" smtClean="0"/>
              <a:t>package</a:t>
            </a:r>
            <a:r>
              <a:rPr lang="et-EE" dirty="0" smtClean="0"/>
              <a:t>)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963000"/>
            <a:ext cx="8276453" cy="575117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Kasutatakse</a:t>
            </a:r>
            <a:r>
              <a:rPr lang="en-US" dirty="0" smtClean="0"/>
              <a:t> </a:t>
            </a:r>
            <a:r>
              <a:rPr lang="en-US" dirty="0" err="1" smtClean="0"/>
              <a:t>klasside</a:t>
            </a:r>
            <a:r>
              <a:rPr lang="en-US" dirty="0" smtClean="0"/>
              <a:t> </a:t>
            </a:r>
            <a:r>
              <a:rPr lang="en-US" dirty="0" err="1" smtClean="0"/>
              <a:t>rühmitamiseks</a:t>
            </a:r>
            <a:endParaRPr lang="en-US" dirty="0" smtClean="0"/>
          </a:p>
          <a:p>
            <a:r>
              <a:rPr lang="en-US" dirty="0" err="1" smtClean="0"/>
              <a:t>Iga</a:t>
            </a:r>
            <a:r>
              <a:rPr lang="en-US" dirty="0" smtClean="0"/>
              <a:t> </a:t>
            </a:r>
            <a:r>
              <a:rPr lang="en-US" dirty="0" err="1" smtClean="0"/>
              <a:t>klass</a:t>
            </a:r>
            <a:r>
              <a:rPr lang="en-US" dirty="0" smtClean="0"/>
              <a:t> </a:t>
            </a:r>
            <a:r>
              <a:rPr lang="en-US" dirty="0" err="1" smtClean="0"/>
              <a:t>kuulub</a:t>
            </a:r>
            <a:r>
              <a:rPr lang="en-US" dirty="0" smtClean="0"/>
              <a:t> </a:t>
            </a:r>
            <a:r>
              <a:rPr lang="en-US" dirty="0" err="1" smtClean="0"/>
              <a:t>paketti</a:t>
            </a:r>
            <a:endParaRPr lang="en-US" dirty="0" smtClean="0"/>
          </a:p>
          <a:p>
            <a:r>
              <a:rPr lang="en-US" dirty="0" err="1" smtClean="0"/>
              <a:t>Nimekonfliktide</a:t>
            </a:r>
            <a:r>
              <a:rPr lang="en-US" dirty="0" smtClean="0"/>
              <a:t> </a:t>
            </a:r>
            <a:r>
              <a:rPr lang="en-US" dirty="0" err="1" smtClean="0"/>
              <a:t>vältimiseks</a:t>
            </a:r>
            <a:endParaRPr lang="et-EE" dirty="0" smtClean="0"/>
          </a:p>
          <a:p>
            <a:pPr lvl="1"/>
            <a:r>
              <a:rPr lang="et-E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ava.util.List</a:t>
            </a:r>
            <a:endParaRPr lang="et-E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t-E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ava.awt.List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/>
              <a:t>Võimalik</a:t>
            </a:r>
            <a:r>
              <a:rPr lang="en-US" dirty="0" smtClean="0"/>
              <a:t> </a:t>
            </a:r>
            <a:r>
              <a:rPr lang="en-US" dirty="0" err="1" smtClean="0"/>
              <a:t>hierarhiline</a:t>
            </a:r>
            <a:r>
              <a:rPr lang="en-US" dirty="0" smtClean="0"/>
              <a:t> </a:t>
            </a:r>
            <a:r>
              <a:rPr lang="en-US" dirty="0" err="1" smtClean="0"/>
              <a:t>struktuur</a:t>
            </a:r>
            <a:endParaRPr lang="en-US" dirty="0" smtClean="0"/>
          </a:p>
          <a:p>
            <a:r>
              <a:rPr lang="et-EE" dirty="0" smtClean="0">
                <a:cs typeface="Courier New" pitchFamily="49" charset="0"/>
              </a:rPr>
              <a:t>Teistest pakettidest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endParaRPr lang="et-EE" dirty="0" smtClean="0">
              <a:cs typeface="Courier New" pitchFamily="49" charset="0"/>
            </a:endParaRPr>
          </a:p>
          <a:p>
            <a:r>
              <a:rPr lang="et-EE" dirty="0" smtClean="0">
                <a:cs typeface="Courier New" pitchFamily="49" charset="0"/>
              </a:rPr>
              <a:t>Alates </a:t>
            </a:r>
            <a:r>
              <a:rPr lang="et-EE" dirty="0">
                <a:cs typeface="Courier New" pitchFamily="49" charset="0"/>
              </a:rPr>
              <a:t>Java 9 iga pakett kuulub </a:t>
            </a:r>
            <a:r>
              <a:rPr lang="et-EE" dirty="0" smtClean="0">
                <a:cs typeface="Courier New" pitchFamily="49" charset="0"/>
              </a:rPr>
              <a:t>moodulisse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22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11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Samas paketis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23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3888432" cy="44012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K1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1628800"/>
            <a:ext cx="4392488" cy="44012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K2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K1 k =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K1();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t-EE" altLang="et-EE" sz="20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t-EE" altLang="et-EE" sz="20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k.z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k.m1();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k.m2();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k.m3();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Erinevates pakettides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24</a:t>
            </a:fld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4499992" y="1417638"/>
            <a:ext cx="4392488" cy="501675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p1.*;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K3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K1 k =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K1();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t-EE" altLang="et-EE" sz="20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t-EE" altLang="et-EE" sz="20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k.y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</a:t>
            </a:r>
            <a:r>
              <a:rPr lang="et-EE" altLang="et-EE" sz="20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t-EE" altLang="et-EE" sz="20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k.z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k.m1();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k.m2();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</a:t>
            </a:r>
            <a:r>
              <a:rPr lang="et-EE" altLang="et-EE" sz="20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k.m3();</a:t>
            </a: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29" y="1417638"/>
            <a:ext cx="3888432" cy="44012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K1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t-EE" dirty="0" smtClean="0"/>
              <a:t>- ja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t-EE" dirty="0" smtClean="0"/>
              <a:t>-meetodid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25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7920880" cy="3416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t-EE" altLang="et-EE" sz="4800" b="1" dirty="0">
              <a:latin typeface="Arial" panose="020B0604020202020204" pitchFamily="34" charset="0"/>
            </a:endParaRPr>
          </a:p>
          <a:p>
            <a:r>
              <a:rPr lang="et-EE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getPikkus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setPikkus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pikkus) {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sz="24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pikkus;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Näide isendiväljast, mida ei saa pärast isendi loomist muuta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914400" y="5301209"/>
            <a:ext cx="8229600" cy="792088"/>
          </a:xfrm>
        </p:spPr>
        <p:txBody>
          <a:bodyPr/>
          <a:lstStyle/>
          <a:p>
            <a:r>
              <a:rPr lang="et-EE" dirty="0" smtClean="0"/>
              <a:t>Aitaks meetod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setIsikukood</a:t>
            </a:r>
            <a:r>
              <a:rPr lang="et-EE" dirty="0" smtClean="0"/>
              <a:t>  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26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632303" y="1700808"/>
            <a:ext cx="5904656" cy="31700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Isik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isikukood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Isik(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isikukood)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isikukood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isikukood;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getIsikukood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isikukood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686800" cy="1143000"/>
          </a:xfrm>
        </p:spPr>
        <p:txBody>
          <a:bodyPr>
            <a:noAutofit/>
          </a:bodyPr>
          <a:lstStyle/>
          <a:p>
            <a:r>
              <a:rPr lang="et-EE" sz="3600" dirty="0" smtClean="0"/>
              <a:t>Kui juurdepääsetavust määravat piiritlejat pole, siis meetod on kättesaadav …</a:t>
            </a:r>
            <a:endParaRPr lang="en-US" sz="36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TPChart"/>
          <p:cNvSpPr/>
          <p:nvPr>
            <p:custDataLst>
              <p:tags r:id="rId2"/>
            </p:custDataLst>
          </p:nvPr>
        </p:nvSpPr>
        <p:spPr>
          <a:xfrm>
            <a:off x="6588225" y="3933056"/>
            <a:ext cx="2287477" cy="257341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56563" y="1830387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ainult samas klassis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ainult samas paketis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kõikjal</a:t>
            </a:r>
            <a:endParaRPr lang="en-US" dirty="0" smtClean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107504" y="2421194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</p:spPr>
        <p:txBody>
          <a:bodyPr>
            <a:noAutofit/>
          </a:bodyPr>
          <a:lstStyle/>
          <a:p>
            <a:r>
              <a:rPr lang="et-EE" sz="3600" dirty="0" smtClean="0"/>
              <a:t>Kas peameetodi päis võib olla</a:t>
            </a:r>
            <a:br>
              <a:rPr lang="et-EE" sz="3600" dirty="0" smtClean="0"/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static public void main(String[]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t-EE" sz="2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PChart"/>
          <p:cNvSpPr/>
          <p:nvPr>
            <p:custDataLst>
              <p:tags r:id="rId2"/>
            </p:custDataLst>
          </p:nvPr>
        </p:nvSpPr>
        <p:spPr>
          <a:xfrm>
            <a:off x="6588225" y="3933056"/>
            <a:ext cx="2287477" cy="257341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17563" y="1897658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jah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ei</a:t>
            </a:r>
            <a:endParaRPr lang="en-US" dirty="0" smtClean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323863" y="198884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</p:spPr>
        <p:txBody>
          <a:bodyPr>
            <a:noAutofit/>
          </a:bodyPr>
          <a:lstStyle/>
          <a:p>
            <a:r>
              <a:rPr lang="et-EE" sz="3600" dirty="0" smtClean="0"/>
              <a:t>Kas peameetodi päis võib olla</a:t>
            </a:r>
            <a:br>
              <a:rPr lang="et-EE" sz="3600" dirty="0" smtClean="0"/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t-EE" sz="28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t-EE" sz="2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PChart"/>
          <p:cNvSpPr/>
          <p:nvPr>
            <p:custDataLst>
              <p:tags r:id="rId2"/>
            </p:custDataLst>
          </p:nvPr>
        </p:nvSpPr>
        <p:spPr>
          <a:xfrm>
            <a:off x="6588225" y="3933056"/>
            <a:ext cx="2287477" cy="257341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21850" y="2006928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jah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ei</a:t>
            </a:r>
            <a:endParaRPr lang="en-US" dirty="0" smtClean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328150" y="2084796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PQuestion"/>
          <p:cNvSpPr>
            <a:spLocks noGrp="1"/>
          </p:cNvSpPr>
          <p:nvPr>
            <p:ph type="title"/>
          </p:nvPr>
        </p:nvSpPr>
        <p:spPr>
          <a:xfrm>
            <a:off x="0" y="274637"/>
            <a:ext cx="8892480" cy="1143000"/>
          </a:xfrm>
        </p:spPr>
        <p:txBody>
          <a:bodyPr>
            <a:noAutofit/>
          </a:bodyPr>
          <a:lstStyle/>
          <a:p>
            <a:r>
              <a:rPr lang="et-EE" sz="3600" dirty="0" smtClean="0"/>
              <a:t>Umbes mitu tundi tegelesite eelmisel nädalal selle ainega (</a:t>
            </a:r>
            <a:r>
              <a:rPr lang="et-EE" sz="3600" dirty="0" err="1" smtClean="0"/>
              <a:t>loeng+praktikum+iseseisvalt</a:t>
            </a:r>
            <a:r>
              <a:rPr lang="et-EE" sz="3600" dirty="0" smtClean="0"/>
              <a:t>)? 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0-2 tundi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2-4 tundi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4-6 tundi 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6-8 tundi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8-10 tundi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10-12 tundi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12-14 tundi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üle 14 tunni</a:t>
            </a:r>
          </a:p>
        </p:txBody>
      </p:sp>
      <p:sp>
        <p:nvSpPr>
          <p:cNvPr id="5" name="TPChart"/>
          <p:cNvSpPr/>
          <p:nvPr>
            <p:custDataLst>
              <p:tags r:id="rId3"/>
            </p:custDataLst>
          </p:nvPr>
        </p:nvSpPr>
        <p:spPr>
          <a:xfrm>
            <a:off x="4091663" y="17145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Slaidinumbri kohatä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A7FD-8118-44E3-BCB2-B3B92EE841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037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Meetod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t-E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tagastab sõne, mis peaks </a:t>
            </a:r>
            <a:r>
              <a:rPr lang="et-EE" dirty="0" smtClean="0"/>
              <a:t>arusaadaval </a:t>
            </a:r>
            <a:r>
              <a:rPr lang="et-EE" dirty="0"/>
              <a:t>viisil </a:t>
            </a:r>
            <a:r>
              <a:rPr lang="et-EE" dirty="0" smtClean="0"/>
              <a:t>esitama </a:t>
            </a:r>
            <a:r>
              <a:rPr lang="et-EE" dirty="0"/>
              <a:t>olulist informatsiooni objekti </a:t>
            </a:r>
            <a:r>
              <a:rPr lang="et-EE" dirty="0" smtClean="0"/>
              <a:t>kohta</a:t>
            </a:r>
          </a:p>
          <a:p>
            <a:pPr lvl="1"/>
            <a:r>
              <a:rPr lang="et-EE" dirty="0" smtClean="0"/>
              <a:t>ilma meetodita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t-EE" dirty="0"/>
              <a:t> </a:t>
            </a:r>
            <a:endParaRPr lang="et-EE" dirty="0" smtClean="0"/>
          </a:p>
          <a:p>
            <a:pPr marL="914400" lvl="2" indent="0">
              <a:buNone/>
            </a:pPr>
            <a:r>
              <a:rPr lang="et-EE" dirty="0" smtClean="0">
                <a:solidFill>
                  <a:srgbClr val="0070C0"/>
                </a:solidFill>
              </a:rPr>
              <a:t>Kast@50cbc42f</a:t>
            </a:r>
          </a:p>
          <a:p>
            <a:pPr lvl="1"/>
            <a:r>
              <a:rPr lang="et-EE" dirty="0"/>
              <a:t>m</a:t>
            </a:r>
            <a:r>
              <a:rPr lang="et-EE" dirty="0" smtClean="0"/>
              <a:t>eetodiga 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t-E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fi-FI" dirty="0" err="1">
                <a:solidFill>
                  <a:srgbClr val="0070C0"/>
                </a:solidFill>
              </a:rPr>
              <a:t>Mina</a:t>
            </a:r>
            <a:r>
              <a:rPr lang="fi-FI" dirty="0">
                <a:solidFill>
                  <a:srgbClr val="0070C0"/>
                </a:solidFill>
              </a:rPr>
              <a:t> olen </a:t>
            </a:r>
            <a:r>
              <a:rPr lang="fi-FI" dirty="0" err="1">
                <a:solidFill>
                  <a:srgbClr val="0070C0"/>
                </a:solidFill>
              </a:rPr>
              <a:t>kast</a:t>
            </a:r>
            <a:r>
              <a:rPr lang="fi-FI" dirty="0">
                <a:solidFill>
                  <a:srgbClr val="0070C0"/>
                </a:solidFill>
              </a:rPr>
              <a:t> Paul: </a:t>
            </a:r>
            <a:r>
              <a:rPr lang="fi-FI" dirty="0" err="1">
                <a:solidFill>
                  <a:srgbClr val="0070C0"/>
                </a:solidFill>
              </a:rPr>
              <a:t>pikkus</a:t>
            </a:r>
            <a:r>
              <a:rPr lang="fi-FI" dirty="0">
                <a:solidFill>
                  <a:srgbClr val="0070C0"/>
                </a:solidFill>
              </a:rPr>
              <a:t>=2.0, </a:t>
            </a:r>
            <a:r>
              <a:rPr lang="fi-FI" dirty="0" err="1">
                <a:solidFill>
                  <a:srgbClr val="0070C0"/>
                </a:solidFill>
              </a:rPr>
              <a:t>laius</a:t>
            </a:r>
            <a:r>
              <a:rPr lang="fi-FI" dirty="0">
                <a:solidFill>
                  <a:srgbClr val="0070C0"/>
                </a:solidFill>
              </a:rPr>
              <a:t>=3.0, </a:t>
            </a:r>
            <a:r>
              <a:rPr lang="fi-FI" dirty="0" err="1">
                <a:solidFill>
                  <a:srgbClr val="0070C0"/>
                </a:solidFill>
              </a:rPr>
              <a:t>kõrgus</a:t>
            </a:r>
            <a:r>
              <a:rPr lang="fi-FI" dirty="0">
                <a:solidFill>
                  <a:srgbClr val="0070C0"/>
                </a:solidFill>
              </a:rPr>
              <a:t>=4.0</a:t>
            </a:r>
            <a:endParaRPr lang="et-EE" dirty="0" smtClean="0">
              <a:solidFill>
                <a:srgbClr val="0070C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30</a:t>
            </a:fld>
            <a:endParaRPr lang="et-EE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0574" y="4904330"/>
            <a:ext cx="8579296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"Mina olen kast "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nimi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 pikkus="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pikkus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laius="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laius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kõrgus="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kõrgus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Isend argumendina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Klassis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Kast</a:t>
            </a:r>
          </a:p>
          <a:p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smtClean="0">
                <a:cs typeface="Courier New" pitchFamily="49" charset="0"/>
              </a:rPr>
              <a:t>Klassis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KastTest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31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477888" y="2348880"/>
            <a:ext cx="8208912" cy="10156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tervitus(Kast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teineKast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"Tere, "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teineKast.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4653136"/>
            <a:ext cx="3600400" cy="4001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kast1.tervitus(kast2);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61243"/>
            <a:ext cx="8229600" cy="1143000"/>
          </a:xfrm>
        </p:spPr>
        <p:txBody>
          <a:bodyPr/>
          <a:lstStyle/>
          <a:p>
            <a:r>
              <a:rPr lang="et-EE" dirty="0" smtClean="0"/>
              <a:t>Klassi- (staatiline) ja isendimeetod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-12346" y="1124744"/>
            <a:ext cx="914400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smtClean="0">
                <a:cs typeface="Courier New" pitchFamily="49" charset="0"/>
              </a:rPr>
              <a:t>on või pole </a:t>
            </a:r>
          </a:p>
          <a:p>
            <a:pPr marL="0" indent="0">
              <a:buNone/>
            </a:pPr>
            <a:endParaRPr lang="et-EE" sz="2200" dirty="0" smtClean="0">
              <a:cs typeface="Courier New" pitchFamily="49" charset="0"/>
            </a:endParaRPr>
          </a:p>
          <a:p>
            <a:r>
              <a:rPr lang="et-EE" dirty="0" smtClean="0">
                <a:cs typeface="Courier New" pitchFamily="49" charset="0"/>
              </a:rPr>
              <a:t>Klassimeetod</a:t>
            </a:r>
          </a:p>
          <a:p>
            <a:pPr marL="914400" lvl="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static double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aritkeskmine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(double arv1, double arv2)</a:t>
            </a:r>
            <a:endParaRPr lang="et-EE" sz="2200" dirty="0" smtClean="0">
              <a:cs typeface="Courier New" pitchFamily="49" charset="0"/>
            </a:endParaRPr>
          </a:p>
          <a:p>
            <a:pPr lvl="1"/>
            <a:r>
              <a:rPr lang="et-EE" dirty="0" smtClean="0">
                <a:cs typeface="Courier New" pitchFamily="49" charset="0"/>
              </a:rPr>
              <a:t>väljakutse on võimalik kõikjalt, kus vastav klass on nähtav (isendeid ei pea olema olemas)</a:t>
            </a:r>
          </a:p>
          <a:p>
            <a:pPr lvl="2"/>
            <a:r>
              <a:rPr lang="et-EE" dirty="0" smtClean="0">
                <a:cs typeface="Courier New" pitchFamily="49" charset="0"/>
              </a:rPr>
              <a:t>peameetod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t-EE" dirty="0" smtClean="0">
                <a:latin typeface="Courier New" pitchFamily="49" charset="0"/>
                <a:cs typeface="Courier New" pitchFamily="49" charset="0"/>
              </a:rPr>
            </a:b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String[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t-EE" dirty="0" smtClean="0">
                <a:cs typeface="Courier New" pitchFamily="49" charset="0"/>
              </a:rPr>
              <a:t>meetodid klassist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t-EE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smtClean="0">
                <a:cs typeface="Courier New" pitchFamily="49" charset="0"/>
              </a:rPr>
              <a:t>Isendimeetod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</a:rPr>
              <a:t>void </a:t>
            </a:r>
            <a:r>
              <a:rPr lang="en-US" dirty="0" err="1">
                <a:latin typeface="Courier New"/>
              </a:rPr>
              <a:t>tervitus</a:t>
            </a:r>
            <a:r>
              <a:rPr lang="en-US" dirty="0" smtClean="0">
                <a:latin typeface="Courier New"/>
              </a:rPr>
              <a:t>()</a:t>
            </a:r>
            <a:endParaRPr lang="et-EE" dirty="0" smtClean="0">
              <a:cs typeface="Courier New" pitchFamily="49" charset="0"/>
            </a:endParaRPr>
          </a:p>
          <a:p>
            <a:pPr lvl="1"/>
            <a:r>
              <a:rPr lang="et-EE" dirty="0" smtClean="0">
                <a:cs typeface="Courier New" pitchFamily="49" charset="0"/>
              </a:rPr>
              <a:t>väljakutse on võimalik ainult mingi olemasoleva isendi kaudu </a:t>
            </a:r>
          </a:p>
          <a:p>
            <a:pPr lvl="1"/>
            <a:r>
              <a:rPr lang="et-EE" dirty="0" smtClean="0">
                <a:cs typeface="Courier New" pitchFamily="49" charset="0"/>
              </a:rPr>
              <a:t>meetodi nimele lisandub isendi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osuti. </a:t>
            </a:r>
            <a:r>
              <a:rPr lang="et-EE" dirty="0" smtClean="0">
                <a:cs typeface="Courier New" pitchFamily="49" charset="0"/>
              </a:rPr>
              <a:t>,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smtClean="0">
                <a:cs typeface="Courier New" pitchFamily="49" charset="0"/>
              </a:rPr>
              <a:t>klassisisesel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smtClean="0">
                <a:cs typeface="Courier New" pitchFamily="49" charset="0"/>
              </a:rPr>
              <a:t>kasutamisel on selleks vaikimisi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914400" lvl="2" indent="0">
              <a:buNone/>
            </a:pPr>
            <a:r>
              <a:rPr lang="et-EE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ast1.tervitus()</a:t>
            </a:r>
          </a:p>
          <a:p>
            <a:pPr lvl="2"/>
            <a:endParaRPr lang="et-EE" b="1" dirty="0" smtClean="0">
              <a:solidFill>
                <a:srgbClr val="000000"/>
              </a:solidFill>
              <a:latin typeface="Courier New"/>
              <a:cs typeface="Courier New" pitchFamily="49" charset="0"/>
            </a:endParaRPr>
          </a:p>
          <a:p>
            <a:pPr lvl="2">
              <a:buNone/>
            </a:pPr>
            <a:endParaRPr lang="et-EE" b="1" dirty="0" smtClean="0">
              <a:solidFill>
                <a:srgbClr val="000000"/>
              </a:solidFill>
              <a:latin typeface="Courier New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32</a:t>
            </a:fld>
            <a:endParaRPr lang="et-E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1608" y="43217"/>
            <a:ext cx="8229600" cy="865503"/>
          </a:xfrm>
        </p:spPr>
        <p:txBody>
          <a:bodyPr/>
          <a:lstStyle/>
          <a:p>
            <a:r>
              <a:rPr lang="et-EE" dirty="0" smtClean="0"/>
              <a:t>Klassi- (staatiline) ja isendiväli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953344"/>
            <a:ext cx="8496944" cy="59046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tabLst>
                <a:tab pos="544513" algn="l"/>
              </a:tabLst>
            </a:pP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smtClean="0">
                <a:cs typeface="Courier New" pitchFamily="49" charset="0"/>
              </a:rPr>
              <a:t>on või pole</a:t>
            </a:r>
          </a:p>
          <a:p>
            <a:pPr marL="0" indent="0">
              <a:buNone/>
              <a:tabLst>
                <a:tab pos="544513" algn="l"/>
              </a:tabLst>
            </a:pPr>
            <a:r>
              <a:rPr lang="et-EE" sz="2400" dirty="0" smtClean="0">
                <a:cs typeface="Courier New" pitchFamily="49" charset="0"/>
              </a:rPr>
              <a:t> </a:t>
            </a:r>
          </a:p>
          <a:p>
            <a:r>
              <a:rPr lang="et-EE" dirty="0" smtClean="0">
                <a:cs typeface="Courier New" pitchFamily="49" charset="0"/>
              </a:rPr>
              <a:t>Klassiväli</a:t>
            </a:r>
          </a:p>
          <a:p>
            <a:pPr marL="914400" lvl="2" indent="0">
              <a:buNone/>
            </a:pPr>
            <a:r>
              <a:rPr lang="et-EE" dirty="0" err="1">
                <a:latin typeface="Courier New" pitchFamily="49" charset="0"/>
                <a:cs typeface="Courier New" pitchFamily="49" charset="0"/>
              </a:rPr>
              <a:t>static</a:t>
            </a:r>
            <a:r>
              <a:rPr lang="et-E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t-EE" dirty="0">
                <a:latin typeface="Courier New" pitchFamily="49" charset="0"/>
                <a:cs typeface="Courier New" pitchFamily="49" charset="0"/>
              </a:rPr>
              <a:t> a</a:t>
            </a:r>
            <a:endParaRPr lang="et-EE" dirty="0" smtClean="0">
              <a:cs typeface="Courier New" pitchFamily="49" charset="0"/>
            </a:endParaRPr>
          </a:p>
          <a:p>
            <a:pPr lvl="1"/>
            <a:r>
              <a:rPr lang="et-EE" dirty="0" smtClean="0">
                <a:cs typeface="Courier New" pitchFamily="49" charset="0"/>
              </a:rPr>
              <a:t>kasutamine on võimalik kõikjalt, kus vastav klass on nähtav</a:t>
            </a:r>
          </a:p>
          <a:p>
            <a:pPr lvl="1"/>
            <a:r>
              <a:rPr lang="et-EE" dirty="0" smtClean="0">
                <a:cs typeface="Courier New" pitchFamily="49" charset="0"/>
              </a:rPr>
              <a:t>ei ole isendi osaks</a:t>
            </a:r>
          </a:p>
          <a:p>
            <a:pPr lvl="1"/>
            <a:r>
              <a:rPr lang="et-EE" dirty="0" smtClean="0">
                <a:cs typeface="Courier New" pitchFamily="49" charset="0"/>
              </a:rPr>
              <a:t>klassist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E</a:t>
            </a:r>
            <a:r>
              <a:rPr lang="et-EE" dirty="0" smtClean="0">
                <a:cs typeface="Courier New" pitchFamily="49" charset="0"/>
              </a:rPr>
              <a:t>, kasutamine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Math.E</a:t>
            </a:r>
            <a:endParaRPr lang="et-EE" dirty="0" smtClean="0">
              <a:cs typeface="Courier New" pitchFamily="49" charset="0"/>
            </a:endParaRPr>
          </a:p>
          <a:p>
            <a:r>
              <a:rPr lang="et-EE" dirty="0" smtClean="0">
                <a:cs typeface="Courier New" pitchFamily="49" charset="0"/>
              </a:rPr>
              <a:t>Isendiväli</a:t>
            </a:r>
          </a:p>
          <a:p>
            <a:pPr marL="914400" lvl="2" indent="0">
              <a:buNone/>
            </a:pPr>
            <a:r>
              <a:rPr lang="et-EE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t-E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b</a:t>
            </a:r>
            <a:endParaRPr lang="et-EE" dirty="0" smtClean="0">
              <a:cs typeface="Courier New" pitchFamily="49" charset="0"/>
            </a:endParaRPr>
          </a:p>
          <a:p>
            <a:pPr lvl="1"/>
            <a:r>
              <a:rPr lang="et-EE" dirty="0" smtClean="0">
                <a:cs typeface="Courier New" pitchFamily="49" charset="0"/>
              </a:rPr>
              <a:t>kuulub isendi struktuuri ja kasutamine on võimalik ainult vastava isendi kaudu</a:t>
            </a:r>
          </a:p>
          <a:p>
            <a:pPr lvl="1"/>
            <a:r>
              <a:rPr lang="et-EE" dirty="0" smtClean="0">
                <a:cs typeface="Courier New" pitchFamily="49" charset="0"/>
              </a:rPr>
              <a:t>välja nimele lisandub isendi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osuti. , </a:t>
            </a:r>
            <a:r>
              <a:rPr lang="et-EE" dirty="0" smtClean="0">
                <a:cs typeface="Courier New" pitchFamily="49" charset="0"/>
              </a:rPr>
              <a:t>klassisisesel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smtClean="0">
                <a:cs typeface="Courier New" pitchFamily="49" charset="0"/>
              </a:rPr>
              <a:t>kasutamisel on selleks vaikimisi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914400" lvl="2" indent="0">
              <a:buNone/>
            </a:pPr>
            <a:r>
              <a:rPr lang="et-EE" dirty="0" smtClean="0">
                <a:latin typeface="Courier New" pitchFamily="49" charset="0"/>
                <a:cs typeface="Courier New" pitchFamily="49" charset="0"/>
              </a:rPr>
              <a:t>kast2.pikkus </a:t>
            </a:r>
            <a:endParaRPr lang="et-EE" dirty="0"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33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Mõlemaid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Ühes k</a:t>
            </a:r>
            <a:r>
              <a:rPr lang="en-US" dirty="0" err="1" smtClean="0"/>
              <a:t>lassis</a:t>
            </a:r>
            <a:r>
              <a:rPr lang="en-US" dirty="0" smtClean="0"/>
              <a:t> v</a:t>
            </a:r>
            <a:r>
              <a:rPr lang="et-EE" dirty="0" smtClean="0"/>
              <a:t>õ</a:t>
            </a:r>
            <a:r>
              <a:rPr lang="en-US" dirty="0" err="1" smtClean="0"/>
              <a:t>ib</a:t>
            </a:r>
            <a:r>
              <a:rPr lang="et-EE" dirty="0" smtClean="0"/>
              <a:t> olla nii klassi- kui isendivälju ja -meetodeid</a:t>
            </a:r>
            <a:r>
              <a:rPr lang="en-US" dirty="0" smtClean="0"/>
              <a:t> </a:t>
            </a:r>
            <a:endParaRPr lang="et-EE" dirty="0" smtClean="0"/>
          </a:p>
          <a:p>
            <a:pPr marL="457200" lvl="1" indent="0">
              <a:buNone/>
            </a:pPr>
            <a:r>
              <a:rPr lang="et-EE" dirty="0"/>
              <a:t>	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34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04664"/>
            <a:ext cx="2987824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väljastatakse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156176" y="4265474"/>
            <a:ext cx="2276252" cy="256078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2627784" y="3356992"/>
            <a:ext cx="5544616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p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Paar(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4.1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88640"/>
            <a:ext cx="5176192" cy="286232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kordaja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 * 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kordaja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26122" y="4235422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veateade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70978" y="4869160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2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48563" y="60326"/>
            <a:ext cx="7886700" cy="919977"/>
          </a:xfrm>
        </p:spPr>
        <p:txBody>
          <a:bodyPr/>
          <a:lstStyle/>
          <a:p>
            <a:r>
              <a:rPr lang="et-EE" dirty="0"/>
              <a:t>Vaikeväärtused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1033710"/>
            <a:ext cx="8784975" cy="5807562"/>
          </a:xfrm>
        </p:spPr>
        <p:txBody>
          <a:bodyPr>
            <a:normAutofit/>
          </a:bodyPr>
          <a:lstStyle/>
          <a:p>
            <a:r>
              <a:rPr lang="et-EE" dirty="0" smtClean="0"/>
              <a:t>Väljadel on vaikeväärtus</a:t>
            </a:r>
          </a:p>
          <a:p>
            <a:r>
              <a:rPr lang="et-EE" dirty="0" smtClean="0"/>
              <a:t>Lokaalsetel muutujatel vaikeväärtust pole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sz="2200" dirty="0">
                <a:hlinkClick r:id="rId2"/>
              </a:rPr>
              <a:t>http://docs.oracle.com/javase/tutorial/java/nutsandbolts/datatypes.html</a:t>
            </a:r>
            <a:endParaRPr lang="et-EE" sz="2200" dirty="0"/>
          </a:p>
          <a:p>
            <a:pPr marL="0" indent="0">
              <a:buNone/>
            </a:pPr>
            <a:endParaRPr lang="et-EE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03671"/>
              </p:ext>
            </p:extLst>
          </p:nvPr>
        </p:nvGraphicFramePr>
        <p:xfrm>
          <a:off x="683568" y="2420888"/>
          <a:ext cx="5112568" cy="3672410"/>
        </p:xfrm>
        <a:graphic>
          <a:graphicData uri="http://schemas.openxmlformats.org/drawingml/2006/table">
            <a:tbl>
              <a:tblPr/>
              <a:tblGrid>
                <a:gridCol w="255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241">
                <a:tc>
                  <a:txBody>
                    <a:bodyPr/>
                    <a:lstStyle/>
                    <a:p>
                      <a:pPr algn="l"/>
                      <a:r>
                        <a:rPr lang="et-EE" sz="1400" b="1" dirty="0" err="1"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r>
                        <a:rPr lang="et-EE" sz="1400" b="1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t-EE" sz="1400" b="1" dirty="0" err="1"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t-EE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1400" b="1">
                          <a:effectLst/>
                          <a:latin typeface="Arial" panose="020B0604020202020204" pitchFamily="34" charset="0"/>
                        </a:rPr>
                        <a:t>Default Value (for fields)</a:t>
                      </a:r>
                      <a:endParaRPr lang="et-EE" sz="140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 dirty="0" err="1">
                          <a:effectLst/>
                          <a:latin typeface="Arial" panose="020B0604020202020204" pitchFamily="34" charset="0"/>
                        </a:rPr>
                        <a:t>byte</a:t>
                      </a:r>
                      <a:endParaRPr lang="et-EE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 dirty="0" err="1">
                          <a:effectLst/>
                          <a:latin typeface="Arial" panose="020B0604020202020204" pitchFamily="34" charset="0"/>
                        </a:rPr>
                        <a:t>short</a:t>
                      </a:r>
                      <a:endParaRPr lang="et-EE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 dirty="0" err="1">
                          <a:effectLst/>
                          <a:latin typeface="Arial" panose="020B0604020202020204" pitchFamily="34" charset="0"/>
                        </a:rPr>
                        <a:t>long</a:t>
                      </a:r>
                      <a:endParaRPr lang="et-EE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0L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float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0.0f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double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0.0d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char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'\u0000'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String (or any object) 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null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et-EE" sz="1400">
                          <a:effectLst/>
                          <a:latin typeface="Arial" panose="020B0604020202020204" pitchFamily="34" charset="0"/>
                        </a:rPr>
                        <a:t>boolean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400" dirty="0" err="1">
                          <a:effectLst/>
                          <a:latin typeface="Arial" panose="020B0604020202020204" pitchFamily="34" charset="0"/>
                        </a:rPr>
                        <a:t>false</a:t>
                      </a:r>
                      <a:endParaRPr lang="et-EE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4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04664"/>
            <a:ext cx="2987824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väljastatakse ekraanile?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296000" y="4540243"/>
            <a:ext cx="2060228" cy="231775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2555776" y="3212976"/>
            <a:ext cx="5544616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kordaja</a:t>
            </a:r>
            <a:r>
              <a:rPr lang="et-EE" altLang="et-EE" sz="24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p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Paar(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4.1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t-EE" altLang="et-EE" sz="24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88640"/>
            <a:ext cx="5176192" cy="286232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Paar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kordaja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Paar(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i * 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kordaja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d;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30261" y="4237112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veateade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54670" y="4373081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557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6358366" y="4139709"/>
            <a:ext cx="2294902" cy="258176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TPQuestion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Mida</a:t>
            </a:r>
            <a:r>
              <a:rPr lang="en-US" sz="3200" dirty="0" smtClean="0"/>
              <a:t> </a:t>
            </a:r>
            <a:r>
              <a:rPr lang="en-US" sz="3200" dirty="0" err="1" smtClean="0"/>
              <a:t>väljastab</a:t>
            </a:r>
            <a:r>
              <a:rPr lang="en-US" sz="3200" dirty="0" smtClean="0"/>
              <a:t> </a:t>
            </a:r>
            <a:r>
              <a:rPr lang="en-US" sz="3200" dirty="0" err="1" smtClean="0"/>
              <a:t>järgmine</a:t>
            </a:r>
            <a:r>
              <a:rPr lang="en-US" sz="3200" dirty="0" smtClean="0"/>
              <a:t> </a:t>
            </a:r>
            <a:r>
              <a:rPr lang="en-US" sz="3200" dirty="0" err="1" smtClean="0"/>
              <a:t>programmilõik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7152" y="768053"/>
            <a:ext cx="5911174" cy="44012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netopalk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brutopalk, 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String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brutopalk;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töötaja;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netopalk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brutopalk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b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(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495672" y="899592"/>
            <a:ext cx="3193306" cy="1800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>
                <a:cs typeface="Courier New" pitchFamily="49" charset="0"/>
              </a:rPr>
              <a:t>1000</a:t>
            </a:r>
            <a:endParaRPr lang="en-US" sz="3000" dirty="0"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>
                <a:cs typeface="Courier New" pitchFamily="49" charset="0"/>
              </a:rPr>
              <a:t>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>
                <a:cs typeface="Courier New" pitchFamily="49" charset="0"/>
              </a:rPr>
              <a:t>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>
                <a:cs typeface="Courier New" pitchFamily="49" charset="0"/>
              </a:rPr>
              <a:t>800</a:t>
            </a:r>
            <a:endParaRPr lang="et-EE" sz="3000" dirty="0"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/>
              <a:t>veateate</a:t>
            </a:r>
            <a:endParaRPr lang="en-US" sz="3000" dirty="0"/>
          </a:p>
        </p:txBody>
      </p:sp>
      <p:sp>
        <p:nvSpPr>
          <p:cNvPr id="2" name="CAI1"/>
          <p:cNvSpPr/>
          <p:nvPr>
            <p:custDataLst>
              <p:tags r:id="rId4"/>
            </p:custDataLst>
          </p:nvPr>
        </p:nvSpPr>
        <p:spPr>
          <a:xfrm rot="10800000">
            <a:off x="6255923" y="1531310"/>
            <a:ext cx="342900" cy="342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167151" y="5430592"/>
            <a:ext cx="6133947" cy="10156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Palk.</a:t>
            </a:r>
            <a:r>
              <a:rPr lang="et-EE" altLang="et-EE" sz="2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 p1 =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Palk(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"Heli Kopter"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(p1.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750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6" grpId="0" animBg="1"/>
      <p:bldP spid="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6626572" y="3717033"/>
            <a:ext cx="2193900" cy="250838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TPQuestion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Mida</a:t>
            </a:r>
            <a:r>
              <a:rPr lang="en-US" sz="3200" dirty="0" smtClean="0"/>
              <a:t> </a:t>
            </a:r>
            <a:r>
              <a:rPr lang="en-US" sz="3200" dirty="0" err="1" smtClean="0"/>
              <a:t>väljastab</a:t>
            </a:r>
            <a:r>
              <a:rPr lang="en-US" sz="3200" dirty="0" smtClean="0"/>
              <a:t> </a:t>
            </a:r>
            <a:r>
              <a:rPr lang="en-US" sz="3200" dirty="0" err="1" smtClean="0"/>
              <a:t>järgmine</a:t>
            </a:r>
            <a:r>
              <a:rPr lang="en-US" sz="3200" dirty="0" smtClean="0"/>
              <a:t> </a:t>
            </a:r>
            <a:r>
              <a:rPr lang="en-US" sz="3200" dirty="0" err="1" smtClean="0"/>
              <a:t>programmilõik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519566" y="1141886"/>
            <a:ext cx="3193306" cy="1800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>
                <a:cs typeface="Courier New" pitchFamily="49" charset="0"/>
              </a:rPr>
              <a:t>1000</a:t>
            </a:r>
            <a:endParaRPr lang="en-US" sz="3000" dirty="0"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>
                <a:cs typeface="Courier New" pitchFamily="49" charset="0"/>
              </a:rPr>
              <a:t>500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/>
              <a:t>m</a:t>
            </a:r>
            <a:r>
              <a:rPr lang="et-EE" sz="3000" dirty="0" smtClean="0"/>
              <a:t>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/>
              <a:t>veateate</a:t>
            </a:r>
            <a:endParaRPr lang="en-US" sz="3000" dirty="0"/>
          </a:p>
        </p:txBody>
      </p:sp>
      <p:sp>
        <p:nvSpPr>
          <p:cNvPr id="2" name="CAI1"/>
          <p:cNvSpPr/>
          <p:nvPr>
            <p:custDataLst>
              <p:tags r:id="rId4"/>
            </p:custDataLst>
          </p:nvPr>
        </p:nvSpPr>
        <p:spPr>
          <a:xfrm rot="10800000">
            <a:off x="6282880" y="1811596"/>
            <a:ext cx="342900" cy="342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177628" y="5215473"/>
            <a:ext cx="6375572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Palk.</a:t>
            </a:r>
            <a:r>
              <a:rPr lang="et-EE" altLang="et-EE" sz="2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 t1 =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Palk(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"Heli Kopter"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 t2 =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Palk(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"Ülle Õpilane"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(t1.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TextBox 10"/>
          <p:cNvSpPr txBox="1"/>
          <p:nvPr/>
        </p:nvSpPr>
        <p:spPr>
          <a:xfrm>
            <a:off x="186422" y="665328"/>
            <a:ext cx="5911174" cy="44012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netopalk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brutopalk, 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String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brutopalk;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töötaja;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netopalk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brutopalk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b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(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7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Kuivõrd olete selle ainega graafikus?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Isegi ees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Täiesti graafikus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Veidi maas, aga saan ise hakkama 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Kõvasti maas, vajan abi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Ei oska öelda</a:t>
            </a:r>
            <a:endParaRPr lang="en-US" dirty="0"/>
          </a:p>
        </p:txBody>
      </p:sp>
      <p:sp>
        <p:nvSpPr>
          <p:cNvPr id="7" name="TPChart"/>
          <p:cNvSpPr/>
          <p:nvPr>
            <p:custDataLst>
              <p:tags r:id="rId3"/>
            </p:custDataLst>
          </p:nvPr>
        </p:nvSpPr>
        <p:spPr>
          <a:xfrm>
            <a:off x="4508500" y="16002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06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6586046" y="3789040"/>
            <a:ext cx="2234425" cy="247810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TPQuestion"/>
          <p:cNvSpPr>
            <a:spLocks noGrp="1"/>
          </p:cNvSpPr>
          <p:nvPr>
            <p:ph type="title"/>
          </p:nvPr>
        </p:nvSpPr>
        <p:spPr>
          <a:xfrm>
            <a:off x="251520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Mida</a:t>
            </a:r>
            <a:r>
              <a:rPr lang="en-US" sz="3200" dirty="0" smtClean="0"/>
              <a:t> </a:t>
            </a:r>
            <a:r>
              <a:rPr lang="en-US" sz="3200" dirty="0" err="1" smtClean="0"/>
              <a:t>väljastab</a:t>
            </a:r>
            <a:r>
              <a:rPr lang="en-US" sz="3200" dirty="0" smtClean="0"/>
              <a:t> </a:t>
            </a:r>
            <a:r>
              <a:rPr lang="en-US" sz="3200" dirty="0" err="1" smtClean="0"/>
              <a:t>järgmine</a:t>
            </a:r>
            <a:r>
              <a:rPr lang="en-US" sz="3200" dirty="0" smtClean="0"/>
              <a:t> </a:t>
            </a:r>
            <a:r>
              <a:rPr lang="en-US" sz="3200" dirty="0" err="1" smtClean="0"/>
              <a:t>programmilõik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586047" y="1065732"/>
            <a:ext cx="3193306" cy="1800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cs typeface="Courier New" pitchFamily="49" charset="0"/>
              </a:rPr>
              <a:t>1000</a:t>
            </a:r>
            <a:endParaRPr lang="en-US" sz="2800" dirty="0"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cs typeface="Courier New" pitchFamily="49" charset="0"/>
              </a:rPr>
              <a:t>500</a:t>
            </a:r>
            <a:endParaRPr lang="et-EE" sz="2800" dirty="0" smtClean="0"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m</a:t>
            </a:r>
            <a:r>
              <a:rPr lang="et-EE" sz="2800" dirty="0" smtClean="0"/>
              <a:t>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veateate</a:t>
            </a:r>
            <a:endParaRPr lang="en-US" sz="2800" dirty="0"/>
          </a:p>
        </p:txBody>
      </p:sp>
      <p:sp>
        <p:nvSpPr>
          <p:cNvPr id="2" name="CAI1"/>
          <p:cNvSpPr/>
          <p:nvPr>
            <p:custDataLst>
              <p:tags r:id="rId4"/>
            </p:custDataLst>
          </p:nvPr>
        </p:nvSpPr>
        <p:spPr>
          <a:xfrm rot="10800000">
            <a:off x="6286500" y="1098419"/>
            <a:ext cx="342900" cy="342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TextBox 10"/>
          <p:cNvSpPr txBox="1"/>
          <p:nvPr/>
        </p:nvSpPr>
        <p:spPr>
          <a:xfrm>
            <a:off x="186422" y="665328"/>
            <a:ext cx="5911174" cy="44012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netopalk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Palk(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brutopalk, 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String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töötaja)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brutopalk;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töötaja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töötaja;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sz="20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netopalk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brutopalk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b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(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628" y="5215473"/>
            <a:ext cx="6375572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Palk.</a:t>
            </a:r>
            <a:r>
              <a:rPr lang="et-EE" altLang="et-EE" sz="2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tulumaks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 t1 =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Palk(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"Heli Kopter"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 t2 =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Palk(</a:t>
            </a:r>
            <a:r>
              <a:rPr lang="et-EE" altLang="et-E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"Ülle Õpilane"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(t1.</a:t>
            </a:r>
            <a:r>
              <a:rPr lang="et-EE" altLang="et-EE" sz="2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brutopalk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400" b="1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702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6" grpId="0" animBg="1"/>
      <p:bldP spid="6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2"/>
            </p:custDataLst>
          </p:nvPr>
        </p:nvSpPr>
        <p:spPr>
          <a:xfrm>
            <a:off x="5692346" y="3782038"/>
            <a:ext cx="2412409" cy="271396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TPQuestion"/>
          <p:cNvSpPr>
            <a:spLocks noGrp="1"/>
          </p:cNvSpPr>
          <p:nvPr>
            <p:ph type="title"/>
          </p:nvPr>
        </p:nvSpPr>
        <p:spPr>
          <a:xfrm>
            <a:off x="251519" y="-243409"/>
            <a:ext cx="8711325" cy="1968691"/>
          </a:xfrm>
        </p:spPr>
        <p:txBody>
          <a:bodyPr>
            <a:normAutofit/>
          </a:bodyPr>
          <a:lstStyle/>
          <a:p>
            <a:r>
              <a:rPr lang="fi-FI" dirty="0" err="1"/>
              <a:t>Milline</a:t>
            </a:r>
            <a:r>
              <a:rPr lang="fi-FI" dirty="0"/>
              <a:t> on </a:t>
            </a:r>
            <a:r>
              <a:rPr lang="fi-FI" dirty="0" err="1"/>
              <a:t>klassis</a:t>
            </a:r>
            <a:r>
              <a:rPr lang="fi-FI" dirty="0"/>
              <a:t> </a:t>
            </a:r>
            <a:r>
              <a:rPr lang="fi-FI" dirty="0" err="1"/>
              <a:t>õige</a:t>
            </a:r>
            <a:r>
              <a:rPr lang="fi-FI" dirty="0"/>
              <a:t> </a:t>
            </a:r>
            <a:r>
              <a:rPr lang="fi-FI" dirty="0" err="1"/>
              <a:t>järjekord</a:t>
            </a:r>
            <a:r>
              <a:rPr lang="fi-FI" dirty="0"/>
              <a:t>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39306" y="1844499"/>
            <a:ext cx="8496944" cy="1800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/>
              <a:t>isendiväljad, </a:t>
            </a:r>
            <a:r>
              <a:rPr lang="et-EE" sz="3000" dirty="0" smtClean="0"/>
              <a:t>klassiväljad, </a:t>
            </a:r>
            <a:r>
              <a:rPr lang="et-EE" sz="3000" dirty="0"/>
              <a:t>konstruktorid, meetodid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/>
              <a:t>klassiväljad, </a:t>
            </a:r>
            <a:r>
              <a:rPr lang="et-EE" sz="3000" dirty="0"/>
              <a:t>isendiväljad, konstruktorid, </a:t>
            </a:r>
            <a:r>
              <a:rPr lang="et-EE" sz="3000" dirty="0" smtClean="0"/>
              <a:t>meetodid</a:t>
            </a:r>
            <a:endParaRPr lang="et-EE" sz="30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/>
              <a:t>klassiväljad, </a:t>
            </a:r>
            <a:r>
              <a:rPr lang="et-EE" sz="3000" dirty="0"/>
              <a:t>konstruktorid, meetodid, isendiväljad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3000" dirty="0" smtClean="0"/>
              <a:t>isendiväljad</a:t>
            </a:r>
            <a:r>
              <a:rPr lang="et-EE" sz="3000" dirty="0"/>
              <a:t>, </a:t>
            </a:r>
            <a:r>
              <a:rPr lang="et-EE" sz="3000" dirty="0" smtClean="0"/>
              <a:t>klassiväljad, </a:t>
            </a:r>
            <a:r>
              <a:rPr lang="et-EE" sz="3000" dirty="0"/>
              <a:t>meetodid, konstruktorid</a:t>
            </a:r>
            <a:endParaRPr lang="en-US" sz="3000" dirty="0"/>
          </a:p>
        </p:txBody>
      </p:sp>
      <p:sp>
        <p:nvSpPr>
          <p:cNvPr id="2" name="CAI1"/>
          <p:cNvSpPr/>
          <p:nvPr>
            <p:custDataLst>
              <p:tags r:id="rId4"/>
            </p:custDataLst>
          </p:nvPr>
        </p:nvSpPr>
        <p:spPr>
          <a:xfrm rot="10800000">
            <a:off x="96406" y="2510570"/>
            <a:ext cx="342900" cy="342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349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6" grpId="0" animBg="1"/>
      <p:bldP spid="6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Sõned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Sõne pole algtüüpi</a:t>
            </a:r>
          </a:p>
          <a:p>
            <a:pPr lvl="1"/>
            <a:r>
              <a:rPr lang="et-EE" dirty="0" smtClean="0"/>
              <a:t>Iga sõne on isend</a:t>
            </a:r>
          </a:p>
          <a:p>
            <a:r>
              <a:rPr lang="en-US" dirty="0" err="1" smtClean="0"/>
              <a:t>Javas</a:t>
            </a:r>
            <a:r>
              <a:rPr lang="en-US" dirty="0" smtClean="0"/>
              <a:t> </a:t>
            </a:r>
            <a:r>
              <a:rPr lang="en-US" dirty="0" err="1" smtClean="0"/>
              <a:t>põhineb</a:t>
            </a:r>
            <a:r>
              <a:rPr lang="en-US" dirty="0" smtClean="0"/>
              <a:t> </a:t>
            </a:r>
            <a:r>
              <a:rPr lang="en-US" dirty="0" err="1" smtClean="0"/>
              <a:t>sõnetöötlus</a:t>
            </a:r>
            <a:r>
              <a:rPr lang="en-US" dirty="0" smtClean="0"/>
              <a:t> </a:t>
            </a:r>
            <a:r>
              <a:rPr lang="en-US" dirty="0" err="1" smtClean="0"/>
              <a:t>sisseehitatud</a:t>
            </a:r>
            <a:r>
              <a:rPr lang="en-US" dirty="0" smtClean="0"/>
              <a:t> </a:t>
            </a:r>
            <a:r>
              <a:rPr lang="en-US" dirty="0" err="1" smtClean="0"/>
              <a:t>klasside</a:t>
            </a:r>
            <a:r>
              <a:rPr lang="en-US" dirty="0" smtClean="0"/>
              <a:t> </a:t>
            </a:r>
            <a:r>
              <a:rPr lang="en-US" dirty="0" err="1" smtClean="0"/>
              <a:t>kasutamisel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java.lang.String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java.lang.StringBuffer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java.lang.StringBuilder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t-EE" dirty="0" smtClean="0"/>
          </a:p>
          <a:p>
            <a:pPr marL="457200" lvl="1" indent="0"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42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43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t-EE" dirty="0" smtClean="0"/>
              <a:t>Loomine, võrdlemine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endParaRPr lang="et-E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t-EE" dirty="0" smtClean="0"/>
              <a:t>hulk konstruktoreid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on eriline</a:t>
            </a:r>
          </a:p>
          <a:p>
            <a:r>
              <a:rPr lang="et-EE" dirty="0" smtClean="0"/>
              <a:t>võrdlemine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43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2267744" y="2204864"/>
            <a:ext cx="6264696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tähed = {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a'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sõne1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String(tähed);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300" y="3380370"/>
            <a:ext cx="4022104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sõne2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"abc"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085184"/>
            <a:ext cx="7704856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(sõne1 == sõne2);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(sõne1.equals(sõne2));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8" name="Ristkülik 7"/>
          <p:cNvSpPr/>
          <p:nvPr/>
        </p:nvSpPr>
        <p:spPr>
          <a:xfrm>
            <a:off x="7524328" y="4725144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false</a:t>
            </a:r>
            <a:endParaRPr lang="en-US" sz="2400" dirty="0"/>
          </a:p>
        </p:txBody>
      </p:sp>
      <p:sp>
        <p:nvSpPr>
          <p:cNvPr id="9" name="Ristkülik 8"/>
          <p:cNvSpPr/>
          <p:nvPr/>
        </p:nvSpPr>
        <p:spPr>
          <a:xfrm>
            <a:off x="7596336" y="5805264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true</a:t>
            </a:r>
            <a:endParaRPr lang="en-US" sz="2400" dirty="0"/>
          </a:p>
        </p:txBody>
      </p:sp>
      <p:sp>
        <p:nvSpPr>
          <p:cNvPr id="10" name="Joonviiktekst 1 9"/>
          <p:cNvSpPr/>
          <p:nvPr/>
        </p:nvSpPr>
        <p:spPr>
          <a:xfrm>
            <a:off x="3635896" y="4293096"/>
            <a:ext cx="2376264" cy="612648"/>
          </a:xfrm>
          <a:prstGeom prst="borderCallout1">
            <a:avLst>
              <a:gd name="adj1" fmla="val 95785"/>
              <a:gd name="adj2" fmla="val 49698"/>
              <a:gd name="adj3" fmla="val 143795"/>
              <a:gd name="adj4" fmla="val 724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Objekti viida võrdlemine</a:t>
            </a:r>
            <a:endParaRPr lang="en-US" sz="2400" dirty="0"/>
          </a:p>
        </p:txBody>
      </p:sp>
      <p:sp>
        <p:nvSpPr>
          <p:cNvPr id="12" name="Joonviiktekst 1 11"/>
          <p:cNvSpPr/>
          <p:nvPr/>
        </p:nvSpPr>
        <p:spPr>
          <a:xfrm>
            <a:off x="2699792" y="6021288"/>
            <a:ext cx="2376264" cy="612648"/>
          </a:xfrm>
          <a:prstGeom prst="borderCallout1">
            <a:avLst>
              <a:gd name="adj1" fmla="val 47639"/>
              <a:gd name="adj2" fmla="val 101212"/>
              <a:gd name="adj3" fmla="val -29532"/>
              <a:gd name="adj4" fmla="val 127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Puhvri sisu võrdlemine</a:t>
            </a:r>
            <a:endParaRPr lang="en-US" sz="2400" dirty="0"/>
          </a:p>
        </p:txBody>
      </p:sp>
      <p:sp>
        <p:nvSpPr>
          <p:cNvPr id="15" name="Joonviiktekst 1 14"/>
          <p:cNvSpPr/>
          <p:nvPr/>
        </p:nvSpPr>
        <p:spPr>
          <a:xfrm>
            <a:off x="6703248" y="3173611"/>
            <a:ext cx="2376264" cy="612648"/>
          </a:xfrm>
          <a:prstGeom prst="borderCallout1">
            <a:avLst>
              <a:gd name="adj1" fmla="val 23565"/>
              <a:gd name="adj2" fmla="val 46"/>
              <a:gd name="adj3" fmla="val 45416"/>
              <a:gd name="adj4" fmla="val -269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Sõneliteraal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00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t-EE" dirty="0" err="1" smtClean="0"/>
              <a:t>Literaal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307535"/>
            <a:ext cx="8507288" cy="5257800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/>
              <a:t>konkreetse väärtuse üleskirjutus programmis</a:t>
            </a:r>
          </a:p>
          <a:p>
            <a:r>
              <a:rPr lang="et-EE" dirty="0" err="1" smtClean="0"/>
              <a:t>literaale</a:t>
            </a:r>
            <a:r>
              <a:rPr lang="et-EE" dirty="0" smtClean="0"/>
              <a:t> ei tohi poolitada</a:t>
            </a:r>
          </a:p>
          <a:p>
            <a:r>
              <a:rPr lang="et-EE" dirty="0" err="1" smtClean="0"/>
              <a:t>literaalina</a:t>
            </a:r>
            <a:r>
              <a:rPr lang="et-EE" dirty="0" smtClean="0"/>
              <a:t> esitatud väärtuse tüüp on määratud kirjakujuga</a:t>
            </a:r>
          </a:p>
          <a:p>
            <a:pPr lvl="1"/>
            <a:r>
              <a:rPr lang="et-EE" dirty="0" smtClean="0"/>
              <a:t>näiteks</a:t>
            </a:r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t-EE" dirty="0" smtClean="0">
                <a:cs typeface="Courier New" pitchFamily="49" charset="0"/>
              </a:rPr>
              <a:t>, -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2000</a:t>
            </a:r>
            <a:r>
              <a:rPr lang="et-EE" dirty="0" smtClean="0"/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t-EE" dirty="0" err="1" smtClean="0"/>
              <a:t>-tüüpi</a:t>
            </a:r>
            <a:r>
              <a:rPr lang="et-EE" dirty="0" smtClean="0"/>
              <a:t> kümnendsüsteemis</a:t>
            </a:r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0b0</a:t>
            </a:r>
            <a:r>
              <a:rPr lang="et-EE" dirty="0" smtClean="0">
                <a:cs typeface="Courier New" pitchFamily="49" charset="0"/>
              </a:rPr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-0b1111</a:t>
            </a:r>
            <a:r>
              <a:rPr lang="et-EE" dirty="0" smtClean="0"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0b0_011_111_010_000</a:t>
            </a:r>
            <a:r>
              <a:rPr lang="en-US" dirty="0" smtClean="0"/>
              <a:t>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t-EE" dirty="0" err="1" smtClean="0"/>
              <a:t>-tüüpi</a:t>
            </a:r>
            <a:r>
              <a:rPr lang="et-EE" dirty="0" smtClean="0"/>
              <a:t> kahendsüsteemis (alates Java 1.7)</a:t>
            </a:r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00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-017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03720</a:t>
            </a:r>
            <a:r>
              <a:rPr lang="et-EE" dirty="0" smtClean="0"/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t-EE" dirty="0" err="1" smtClean="0"/>
              <a:t>-tüüpi</a:t>
            </a:r>
            <a:r>
              <a:rPr lang="et-EE" dirty="0" smtClean="0"/>
              <a:t> </a:t>
            </a:r>
            <a:r>
              <a:rPr lang="et-EE" dirty="0" err="1" smtClean="0"/>
              <a:t>kaheksandsüsteemis</a:t>
            </a:r>
            <a:endParaRPr lang="et-EE" dirty="0" smtClean="0"/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0x0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-0Xf</a:t>
            </a:r>
            <a:r>
              <a:rPr lang="et-EE" dirty="0" smtClean="0"/>
              <a:t>,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0xF</a:t>
            </a:r>
            <a:r>
              <a:rPr lang="et-EE" dirty="0" smtClean="0"/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t-EE" dirty="0" err="1" smtClean="0"/>
              <a:t>-tüüpi</a:t>
            </a:r>
            <a:r>
              <a:rPr lang="et-EE" dirty="0" smtClean="0"/>
              <a:t> </a:t>
            </a:r>
            <a:r>
              <a:rPr lang="et-EE" dirty="0" err="1" smtClean="0"/>
              <a:t>kuueteistkümnendsüsteemis</a:t>
            </a:r>
            <a:endParaRPr lang="et-EE" dirty="0" smtClean="0"/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0L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-017l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-0Xf1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0x3E8l</a:t>
            </a:r>
            <a:r>
              <a:rPr lang="et-EE" dirty="0" smtClean="0"/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t-EE" dirty="0" err="1" smtClean="0"/>
              <a:t>-tüüpi</a:t>
            </a:r>
            <a:r>
              <a:rPr lang="et-EE" dirty="0" smtClean="0"/>
              <a:t> (soovitavalt L, mitte l)</a:t>
            </a:r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0.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-15.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60.301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20000e-1</a:t>
            </a:r>
            <a:r>
              <a:rPr lang="et-EE" dirty="0" smtClean="0"/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t-EE" dirty="0" err="1" smtClean="0"/>
              <a:t>-tüüpi</a:t>
            </a:r>
            <a:endParaRPr lang="et-EE" dirty="0" smtClean="0"/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0.D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-15.d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20e2d</a:t>
            </a:r>
            <a:r>
              <a:rPr lang="et-EE" dirty="0" smtClean="0"/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t-EE" dirty="0" err="1" smtClean="0"/>
              <a:t>-tüüpi</a:t>
            </a:r>
            <a:endParaRPr lang="et-EE" dirty="0" smtClean="0"/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0.f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15.F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60.9f</a:t>
            </a:r>
            <a:r>
              <a:rPr lang="et-EE" dirty="0" smtClean="0"/>
              <a:t>,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20000e-1F</a:t>
            </a:r>
            <a:r>
              <a:rPr lang="et-EE" dirty="0" smtClean="0"/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t-EE" dirty="0" err="1" smtClean="0"/>
              <a:t>-tüüpi</a:t>
            </a:r>
            <a:endParaRPr lang="et-EE" dirty="0" smtClean="0"/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\n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/>
              <a:t> 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\\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\u03a8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\177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t-EE" dirty="0" smtClean="0"/>
              <a:t>-tüüpi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t-EE" dirty="0" smtClean="0"/>
              <a:t>,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t-EE" dirty="0" smtClean="0">
                <a:cs typeface="Courier New" pitchFamily="49" charset="0"/>
              </a:rPr>
              <a:t>,</a:t>
            </a:r>
            <a:r>
              <a:rPr lang="et-EE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1. \n 2.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String</a:t>
            </a:r>
            <a:r>
              <a:rPr lang="et-EE" dirty="0" smtClean="0"/>
              <a:t>-tüüpi</a:t>
            </a:r>
          </a:p>
          <a:p>
            <a:pPr lvl="2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t-EE" dirty="0" smtClean="0">
                <a:cs typeface="Courier New" pitchFamily="49" charset="0"/>
              </a:rPr>
              <a:t>,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t-EE" dirty="0" err="1" smtClean="0">
                <a:cs typeface="Courier New" pitchFamily="49" charset="0"/>
              </a:rPr>
              <a:t>-tüüpi</a:t>
            </a:r>
            <a:r>
              <a:rPr lang="et-EE" dirty="0" smtClean="0">
                <a:cs typeface="Courier New" pitchFamily="49" charset="0"/>
              </a:rPr>
              <a:t> (ainsad)</a:t>
            </a:r>
          </a:p>
          <a:p>
            <a:pPr lvl="2"/>
            <a:r>
              <a:rPr lang="et-EE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t-EE" dirty="0" smtClean="0">
                <a:cs typeface="Courier New" pitchFamily="49" charset="0"/>
              </a:rPr>
              <a:t> suvalist 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viit</a:t>
            </a:r>
            <a:r>
              <a:rPr lang="et-EE" dirty="0" smtClean="0">
                <a:cs typeface="Courier New" pitchFamily="49" charset="0"/>
              </a:rPr>
              <a:t>-tüüpi (tühiviit)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44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9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Sõne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45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395536" y="1628800"/>
            <a:ext cx="6984776" cy="41549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tähed = {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a'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tähed2 = {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a'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sõne1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String(tähed);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sõne2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String(tähed2);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sõne3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"abc"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sõne4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"abc"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(sõne1 == sõne2</a:t>
            </a:r>
            <a:r>
              <a:rPr lang="et-EE" altLang="et-EE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(sõne1 == sõne3</a:t>
            </a:r>
            <a:r>
              <a:rPr lang="et-EE" altLang="et-EE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(sõne3 == sõne4);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6" name="Ristkülik 5"/>
          <p:cNvSpPr/>
          <p:nvPr/>
        </p:nvSpPr>
        <p:spPr>
          <a:xfrm>
            <a:off x="7236296" y="3788721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false</a:t>
            </a:r>
            <a:endParaRPr lang="en-US" sz="2400" dirty="0"/>
          </a:p>
        </p:txBody>
      </p:sp>
      <p:sp>
        <p:nvSpPr>
          <p:cNvPr id="7" name="Ristkülik 6"/>
          <p:cNvSpPr/>
          <p:nvPr/>
        </p:nvSpPr>
        <p:spPr>
          <a:xfrm>
            <a:off x="7236296" y="5300889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true</a:t>
            </a:r>
            <a:endParaRPr lang="en-US" sz="2400" dirty="0"/>
          </a:p>
        </p:txBody>
      </p:sp>
      <p:sp>
        <p:nvSpPr>
          <p:cNvPr id="9" name="Ristkülik 8"/>
          <p:cNvSpPr/>
          <p:nvPr/>
        </p:nvSpPr>
        <p:spPr>
          <a:xfrm>
            <a:off x="7236296" y="4508801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false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8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Mida väljastab järgmine programmilõik?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TPChart"/>
          <p:cNvSpPr/>
          <p:nvPr>
            <p:custDataLst>
              <p:tags r:id="rId2"/>
            </p:custDataLst>
          </p:nvPr>
        </p:nvSpPr>
        <p:spPr>
          <a:xfrm>
            <a:off x="5940152" y="4072452"/>
            <a:ext cx="2439888" cy="255270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TextBox 9"/>
          <p:cNvSpPr txBox="1"/>
          <p:nvPr/>
        </p:nvSpPr>
        <p:spPr>
          <a:xfrm>
            <a:off x="3203848" y="1787332"/>
            <a:ext cx="5176192" cy="15696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s1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"siil"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s2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"Siil"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= s1.equals(s2);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3568" y="3450855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 smtClean="0"/>
              <a:t>true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 smtClean="0"/>
              <a:t>false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mitte midagi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veateate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285326" y="4072452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735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7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3608" y="17138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Mida väljastab järgmine programmilõik?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8" name="TPChart"/>
          <p:cNvSpPr/>
          <p:nvPr>
            <p:custDataLst>
              <p:tags r:id="rId2"/>
            </p:custDataLst>
          </p:nvPr>
        </p:nvSpPr>
        <p:spPr>
          <a:xfrm>
            <a:off x="6228184" y="4293096"/>
            <a:ext cx="2204244" cy="244149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TextBox 9"/>
          <p:cNvSpPr txBox="1"/>
          <p:nvPr/>
        </p:nvSpPr>
        <p:spPr>
          <a:xfrm>
            <a:off x="1907704" y="1268760"/>
            <a:ext cx="7092280" cy="23083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s1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"siil"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s2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"Siil"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 == s2)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"võrdsed"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"ebavõrdsed"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11560" y="3735462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võrdsed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ebavõrdsed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mitte midagi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veateate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141660" y="4365104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855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7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Vaatame APIt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charAt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equals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indexOf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length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replace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toLowerCase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toUppercase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t-E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48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35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Leksikograafiline võrdlemine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compareTo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49</a:t>
            </a:fld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1259632" y="2204864"/>
            <a:ext cx="6264696" cy="15696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s1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"Tartu"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s2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"Tallinn"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s1.compareTo(s2);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stkülik 6"/>
          <p:cNvSpPr/>
          <p:nvPr/>
        </p:nvSpPr>
        <p:spPr>
          <a:xfrm>
            <a:off x="5652120" y="3553743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6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4509120"/>
            <a:ext cx="6264696" cy="15696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s1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"Tartu"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s2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"Tallinn"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t-EE" altLang="et-EE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s2.compareTo(s1);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istkülik 8"/>
          <p:cNvSpPr/>
          <p:nvPr/>
        </p:nvSpPr>
        <p:spPr>
          <a:xfrm>
            <a:off x="5652120" y="5838131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-6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50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Isendid, klassid, konstruktorid</a:t>
            </a:r>
          </a:p>
          <a:p>
            <a:r>
              <a:rPr lang="et-EE" dirty="0" smtClean="0"/>
              <a:t>Sõned</a:t>
            </a:r>
            <a:endParaRPr lang="et-EE" dirty="0"/>
          </a:p>
          <a:p>
            <a:pPr lvl="1"/>
            <a:r>
              <a:rPr lang="et-EE" dirty="0"/>
              <a:t> </a:t>
            </a:r>
            <a:r>
              <a:rPr lang="et-EE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t-EE" dirty="0"/>
              <a:t>, </a:t>
            </a:r>
            <a:r>
              <a:rPr lang="et-EE" dirty="0" err="1">
                <a:latin typeface="Courier New" pitchFamily="49" charset="0"/>
                <a:cs typeface="Courier New" pitchFamily="49" charset="0"/>
              </a:rPr>
              <a:t>StringBuilder</a:t>
            </a:r>
            <a:endParaRPr lang="et-EE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t-EE" dirty="0"/>
              <a:t>Mähisklassid</a:t>
            </a:r>
          </a:p>
          <a:p>
            <a:pPr lvl="1"/>
            <a:r>
              <a:rPr lang="et-EE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et-EE" dirty="0"/>
              <a:t>, </a:t>
            </a:r>
            <a:r>
              <a:rPr lang="et-EE" dirty="0" err="1">
                <a:latin typeface="Courier New" pitchFamily="49" charset="0"/>
                <a:cs typeface="Courier New" pitchFamily="49" charset="0"/>
              </a:rPr>
              <a:t>Character</a:t>
            </a:r>
            <a:endParaRPr lang="et-EE" dirty="0">
              <a:latin typeface="Courier New" pitchFamily="49" charset="0"/>
              <a:cs typeface="Courier New" pitchFamily="49" charset="0"/>
            </a:endParaRP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96012" y="1277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Mida väljastab järgmine programmilõik?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8" name="TPChart"/>
          <p:cNvSpPr/>
          <p:nvPr>
            <p:custDataLst>
              <p:tags r:id="rId2"/>
            </p:custDataLst>
          </p:nvPr>
        </p:nvSpPr>
        <p:spPr>
          <a:xfrm>
            <a:off x="6012160" y="4203948"/>
            <a:ext cx="2276252" cy="255899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TextBox 9"/>
          <p:cNvSpPr txBox="1"/>
          <p:nvPr/>
        </p:nvSpPr>
        <p:spPr>
          <a:xfrm>
            <a:off x="1907704" y="1052736"/>
            <a:ext cx="7164288" cy="26776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str1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"Piilupart"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str2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"piilupart"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str3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"Donald"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(str1.equalsIgnoreCase(str2))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(str1);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(str3);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71148" y="3790702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Piilupart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piilupart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Donald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mitte midagi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veateate</a:t>
            </a:r>
            <a:endParaRPr lang="en-US" sz="2800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323528" y="3861048"/>
            <a:ext cx="342900" cy="342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7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t-EE" dirty="0" smtClean="0"/>
              <a:t>Mähisklassid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t-EE" dirty="0" smtClean="0"/>
              <a:t>ingl. k. </a:t>
            </a:r>
            <a:r>
              <a:rPr lang="en-US" i="1" dirty="0" smtClean="0"/>
              <a:t>wrapper class</a:t>
            </a:r>
            <a:endParaRPr lang="et-EE" i="1" dirty="0" smtClean="0"/>
          </a:p>
          <a:p>
            <a:r>
              <a:rPr lang="et-EE" dirty="0" smtClean="0">
                <a:cs typeface="Courier New" pitchFamily="49" charset="0"/>
              </a:rPr>
              <a:t>klass, mille põhiülesandeks on seostada mingi objekti või väärtusega täiendavaid meetodeid</a:t>
            </a:r>
          </a:p>
          <a:p>
            <a:r>
              <a:rPr lang="et-EE" dirty="0" smtClean="0">
                <a:cs typeface="Courier New" pitchFamily="49" charset="0"/>
              </a:rPr>
              <a:t>on olemas algtüüpide jaoks</a:t>
            </a: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Character</a:t>
            </a:r>
            <a:r>
              <a:rPr lang="et-EE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51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55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80086" y="0"/>
            <a:ext cx="7886700" cy="873211"/>
          </a:xfrm>
        </p:spPr>
        <p:txBody>
          <a:bodyPr/>
          <a:lstStyle/>
          <a:p>
            <a:r>
              <a:rPr lang="et-EE" dirty="0" smtClean="0"/>
              <a:t>Mähisklassid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47726" y="1052736"/>
            <a:ext cx="8235264" cy="4793006"/>
          </a:xfrm>
        </p:spPr>
        <p:txBody>
          <a:bodyPr>
            <a:normAutofit fontScale="85000" lnSpcReduction="10000"/>
          </a:bodyPr>
          <a:lstStyle/>
          <a:p>
            <a:r>
              <a:rPr lang="et-EE" dirty="0" smtClean="0"/>
              <a:t>Kolm põhjust, miks kasutada mähisklassi:</a:t>
            </a:r>
          </a:p>
          <a:p>
            <a:pPr lvl="1"/>
            <a:r>
              <a:rPr lang="et-EE" dirty="0" smtClean="0"/>
              <a:t>Andmestruktuurid ja meetodid, mille argument on objekt (nt. listid)</a:t>
            </a:r>
          </a:p>
          <a:p>
            <a:pPr marL="457200" lvl="1" indent="0">
              <a:buNone/>
            </a:pP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t-E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t-EE" dirty="0" smtClean="0"/>
              <a:t>Selle klassi konstandid, </a:t>
            </a:r>
            <a:r>
              <a:rPr lang="et-EE" dirty="0"/>
              <a:t>nagu MIN_VALUE ja </a:t>
            </a:r>
            <a:r>
              <a:rPr lang="et-EE" dirty="0" smtClean="0"/>
              <a:t>MAX_VALUE</a:t>
            </a:r>
          </a:p>
          <a:p>
            <a:pPr marL="457200" lvl="1" indent="0">
              <a:buNone/>
            </a:pPr>
            <a:r>
              <a:rPr lang="et-EE" dirty="0"/>
              <a:t>	</a:t>
            </a:r>
            <a:r>
              <a:rPr lang="et-E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Integer.MAX_VALUE</a:t>
            </a:r>
            <a:endParaRPr lang="et-E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t-EE" b="1" i="1" dirty="0">
                <a:solidFill>
                  <a:srgbClr val="0000C0"/>
                </a:solidFill>
                <a:highlight>
                  <a:srgbClr val="D4D4D4"/>
                </a:highlight>
                <a:latin typeface="Courier New" panose="02070309020205020404" pitchFamily="49" charset="0"/>
              </a:rPr>
              <a:t>	</a:t>
            </a:r>
            <a:r>
              <a:rPr lang="et-E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Character.CONTROL</a:t>
            </a:r>
            <a:endParaRPr lang="et-E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t-EE" dirty="0" smtClean="0"/>
              <a:t>Erinevad kontrollid ja teisendamised (sõneks ja sõnest, erinevate arvusüsteemide vahel)</a:t>
            </a:r>
          </a:p>
          <a:p>
            <a:pPr marL="457200" lvl="1" indent="0">
              <a:buNone/>
            </a:pPr>
            <a:r>
              <a:rPr lang="et-EE" dirty="0"/>
              <a:t>	</a:t>
            </a:r>
            <a:r>
              <a:rPr lang="et-E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("123")</a:t>
            </a:r>
          </a:p>
          <a:p>
            <a:pPr marL="457200" lvl="1" indent="0">
              <a:buNone/>
            </a:pP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t-E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Integer.toHexString</a:t>
            </a: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(123)</a:t>
            </a:r>
          </a:p>
          <a:p>
            <a:pPr marL="457200" lvl="1" indent="0">
              <a:buNone/>
            </a:pP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t-E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Character.isLetter</a:t>
            </a:r>
            <a:r>
              <a:rPr lang="et-EE" dirty="0">
                <a:latin typeface="Courier New" panose="02070309020205020404" pitchFamily="49" charset="0"/>
                <a:cs typeface="Courier New" panose="02070309020205020404" pitchFamily="49" charset="0"/>
              </a:rPr>
              <a:t>('e')</a:t>
            </a:r>
          </a:p>
        </p:txBody>
      </p:sp>
    </p:spTree>
    <p:extLst>
      <p:ext uri="{BB962C8B-B14F-4D97-AF65-F5344CB8AC3E}">
        <p14:creationId xmlns:p14="http://schemas.microsoft.com/office/powerpoint/2010/main" val="29095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Klass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Character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5328592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>
                <a:hlinkClick r:id="rId3"/>
              </a:rPr>
              <a:t>Java API</a:t>
            </a:r>
            <a:r>
              <a:rPr lang="et-EE" dirty="0" smtClean="0"/>
              <a:t>st</a:t>
            </a:r>
          </a:p>
          <a:p>
            <a:r>
              <a:rPr lang="et-EE" dirty="0" smtClean="0"/>
              <a:t>Klassimeetodeid</a:t>
            </a: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isDigit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isLetter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isLetterOrDigit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isLowerCase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isUpperCase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toLowerCase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toUpperCase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t-EE" dirty="0" smtClean="0"/>
          </a:p>
          <a:p>
            <a:r>
              <a:rPr lang="et-EE" dirty="0" smtClean="0"/>
              <a:t>Isendimeetodeid</a:t>
            </a: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charValue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equals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53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27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Klass </a:t>
            </a:r>
            <a:r>
              <a:rPr lang="et-EE" dirty="0" err="1" smtClean="0">
                <a:latin typeface="Courier New" pitchFamily="49" charset="0"/>
                <a:cs typeface="Courier New" pitchFamily="49" charset="0"/>
              </a:rPr>
              <a:t>Character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54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179512" y="1484784"/>
            <a:ext cx="7992888" cy="44627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Character.</a:t>
            </a:r>
            <a:r>
              <a:rPr lang="et-EE" altLang="et-EE" sz="2400" b="1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isLetter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</a:t>
            </a:r>
            <a:r>
              <a:rPr lang="et-EE" altLang="et-EE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Character.</a:t>
            </a:r>
            <a:r>
              <a:rPr lang="et-EE" altLang="et-EE" sz="2400" b="1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isDigit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</a:t>
            </a:r>
            <a:r>
              <a:rPr lang="et-EE" altLang="et-EE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(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Character.</a:t>
            </a:r>
            <a:r>
              <a:rPr lang="et-EE" altLang="et-EE" sz="2400" b="1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isLetterOrDigit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Character.</a:t>
            </a:r>
            <a:r>
              <a:rPr lang="et-EE" altLang="et-EE" sz="2400" b="1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ch.charValue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t-EE" altLang="et-EE" sz="4800" b="1" dirty="0">
              <a:latin typeface="Arial" panose="020B0604020202020204" pitchFamily="34" charset="0"/>
            </a:endParaRPr>
          </a:p>
          <a:p>
            <a:endParaRPr lang="et-EE" sz="2200" b="1" i="1" dirty="0" smtClean="0"/>
          </a:p>
          <a:p>
            <a:endParaRPr lang="et-EE" sz="2200" b="1" i="1" dirty="0" smtClean="0"/>
          </a:p>
        </p:txBody>
      </p:sp>
      <p:sp>
        <p:nvSpPr>
          <p:cNvPr id="6" name="Ristkülik 5"/>
          <p:cNvSpPr/>
          <p:nvPr/>
        </p:nvSpPr>
        <p:spPr>
          <a:xfrm>
            <a:off x="7956376" y="1719365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true</a:t>
            </a:r>
            <a:endParaRPr lang="en-US" sz="2400" dirty="0"/>
          </a:p>
        </p:txBody>
      </p:sp>
      <p:sp>
        <p:nvSpPr>
          <p:cNvPr id="7" name="Ristkülik 6"/>
          <p:cNvSpPr/>
          <p:nvPr/>
        </p:nvSpPr>
        <p:spPr>
          <a:xfrm>
            <a:off x="7524328" y="3501008"/>
            <a:ext cx="11624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true</a:t>
            </a:r>
            <a:endParaRPr lang="en-US" sz="2400" dirty="0"/>
          </a:p>
        </p:txBody>
      </p:sp>
      <p:sp>
        <p:nvSpPr>
          <p:cNvPr id="8" name="Ristkülik 7"/>
          <p:cNvSpPr/>
          <p:nvPr/>
        </p:nvSpPr>
        <p:spPr>
          <a:xfrm>
            <a:off x="7844944" y="2541802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err="1" smtClean="0"/>
              <a:t>false</a:t>
            </a:r>
            <a:endParaRPr lang="en-US" sz="2400" dirty="0"/>
          </a:p>
        </p:txBody>
      </p:sp>
      <p:sp>
        <p:nvSpPr>
          <p:cNvPr id="10" name="Ristkülik 9"/>
          <p:cNvSpPr/>
          <p:nvPr/>
        </p:nvSpPr>
        <p:spPr>
          <a:xfrm>
            <a:off x="7092280" y="4707057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a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8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14300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Mida väljastab järgmine programmilõik?</a:t>
            </a:r>
            <a:endParaRPr lang="en-US" sz="3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5436096" y="3717033"/>
            <a:ext cx="2780308" cy="282188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1691680" y="1340768"/>
            <a:ext cx="6408712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(c1.equals(c2));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9552" y="3337871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 smtClean="0"/>
              <a:t>true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 smtClean="0"/>
              <a:t>false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mitte midagi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veateate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69652" y="5699120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535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14300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Mida väljastab järgmine programmilõik?</a:t>
            </a:r>
            <a:endParaRPr lang="en-US" sz="3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081311" y="3734718"/>
            <a:ext cx="2279109" cy="268846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extBox 7"/>
          <p:cNvSpPr txBox="1"/>
          <p:nvPr/>
        </p:nvSpPr>
        <p:spPr>
          <a:xfrm>
            <a:off x="1691680" y="1340768"/>
            <a:ext cx="5832648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(c1 == c2);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9552" y="3229798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 smtClean="0"/>
              <a:t>true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 smtClean="0"/>
              <a:t>false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mitte midagi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veateate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145852" y="3355975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12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7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2420888"/>
          </a:xfrm>
        </p:spPr>
        <p:txBody>
          <a:bodyPr>
            <a:normAutofit/>
          </a:bodyPr>
          <a:lstStyle/>
          <a:p>
            <a:pPr algn="l"/>
            <a:r>
              <a:rPr lang="et-EE" sz="3200" dirty="0" smtClean="0"/>
              <a:t>Igal algtüübil on vastav mähisklass. </a:t>
            </a:r>
            <a:r>
              <a:rPr lang="et-EE" sz="3200" dirty="0" err="1" smtClean="0"/>
              <a:t>Algtüüpile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32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t-EE" sz="3200" dirty="0" smtClean="0"/>
              <a:t> vastab klass </a:t>
            </a:r>
            <a:r>
              <a:rPr lang="et-EE" sz="3200" dirty="0" err="1" smtClean="0">
                <a:latin typeface="Courier New" pitchFamily="49" charset="0"/>
                <a:cs typeface="Courier New" pitchFamily="49" charset="0"/>
              </a:rPr>
              <a:t>Character</a:t>
            </a:r>
            <a:r>
              <a:rPr lang="et-EE" sz="3200" dirty="0" smtClean="0">
                <a:latin typeface="+mn-lt"/>
                <a:cs typeface="Courier New" pitchFamily="49" charset="0"/>
              </a:rPr>
              <a:t>. </a:t>
            </a:r>
            <a:r>
              <a:rPr lang="et-EE" sz="3200" dirty="0" smtClean="0"/>
              <a:t>Veel ühel algtüübil erineb mähisklassi nimi algtüübi nimest rohkem kui esitähe suuruse poolest.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8" name="TPChart"/>
          <p:cNvSpPr/>
          <p:nvPr>
            <p:custDataLst>
              <p:tags r:id="rId2"/>
            </p:custDataLst>
          </p:nvPr>
        </p:nvSpPr>
        <p:spPr>
          <a:xfrm>
            <a:off x="6588224" y="4540242"/>
            <a:ext cx="2060228" cy="231775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89517" y="2348880"/>
            <a:ext cx="3528392" cy="262088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oolean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yte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hort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ong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loat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ouble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rot="10800000">
            <a:off x="19616" y="4209345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303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7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Loengu tempo oli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kiire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paras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aeglane</a:t>
            </a:r>
            <a:endParaRPr lang="en-US" dirty="0"/>
          </a:p>
        </p:txBody>
      </p:sp>
      <p:sp>
        <p:nvSpPr>
          <p:cNvPr id="7" name="TPChart"/>
          <p:cNvSpPr/>
          <p:nvPr>
            <p:custDataLst>
              <p:tags r:id="rId3"/>
            </p:custDataLst>
          </p:nvPr>
        </p:nvSpPr>
        <p:spPr>
          <a:xfrm>
            <a:off x="4508500" y="16002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346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Materjal tundus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lihtne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parajalt jõukohane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keeruline</a:t>
            </a:r>
            <a:endParaRPr lang="en-US" dirty="0"/>
          </a:p>
        </p:txBody>
      </p:sp>
      <p:sp>
        <p:nvSpPr>
          <p:cNvPr id="7" name="TPChart"/>
          <p:cNvSpPr/>
          <p:nvPr>
            <p:custDataLst>
              <p:tags r:id="rId3"/>
            </p:custDataLst>
          </p:nvPr>
        </p:nvSpPr>
        <p:spPr>
          <a:xfrm>
            <a:off x="4114800" y="1484784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91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Klass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FD1-92FE-4E87-A46D-1B655492E96F}" type="slidenum">
              <a:rPr lang="et-EE" smtClean="0"/>
              <a:pPr/>
              <a:t>6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251520" y="1556792"/>
            <a:ext cx="7920880" cy="44012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 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nimi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t-EE" altLang="et-EE" sz="4400" b="1" dirty="0">
              <a:latin typeface="Arial" panose="020B0604020202020204" pitchFamily="34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t-EE" altLang="et-EE" sz="20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ruumala(){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t-EE" altLang="et-EE" sz="2000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t-EE" altLang="et-EE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tervitus(){</a:t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t-EE" altLang="et-EE" sz="2000" b="1" i="1" dirty="0" err="1" smtClean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t-EE" altLang="et-EE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altLang="et-EE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t-EE" altLang="et-EE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Tere"</a:t>
            </a: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t-EE" altLang="et-EE" sz="4400" b="1" dirty="0">
              <a:latin typeface="Arial" panose="020B0604020202020204" pitchFamily="34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Ümarnurk-ristkülik-viiktekst 5"/>
          <p:cNvSpPr/>
          <p:nvPr/>
        </p:nvSpPr>
        <p:spPr>
          <a:xfrm>
            <a:off x="5940152" y="2060848"/>
            <a:ext cx="2987824" cy="1656184"/>
          </a:xfrm>
          <a:prstGeom prst="wedgeRoundRectCallout">
            <a:avLst>
              <a:gd name="adj1" fmla="val -59585"/>
              <a:gd name="adj2" fmla="val 390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 smtClean="0"/>
              <a:t>Isendimeetodid</a:t>
            </a:r>
            <a:endParaRPr lang="en-US" sz="3200" dirty="0"/>
          </a:p>
        </p:txBody>
      </p:sp>
      <p:sp>
        <p:nvSpPr>
          <p:cNvPr id="7" name="Ümarnurk-ristkülik-viiktekst 6"/>
          <p:cNvSpPr/>
          <p:nvPr/>
        </p:nvSpPr>
        <p:spPr>
          <a:xfrm>
            <a:off x="5292080" y="253232"/>
            <a:ext cx="2880320" cy="1656184"/>
          </a:xfrm>
          <a:prstGeom prst="wedgeRoundRectCallout">
            <a:avLst>
              <a:gd name="adj1" fmla="val -77928"/>
              <a:gd name="adj2" fmla="val 531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 smtClean="0"/>
              <a:t>Isendiväljad</a:t>
            </a:r>
          </a:p>
          <a:p>
            <a:pPr algn="ctr"/>
            <a:r>
              <a:rPr lang="et-EE" sz="2800" dirty="0" smtClean="0"/>
              <a:t>(Isendimuutujad)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2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pPr eaLnBrk="1" hangingPunct="1"/>
            <a:r>
              <a:rPr lang="et-EE" dirty="0" smtClean="0"/>
              <a:t>Suur tänu osalemast ja kohtumiseni!</a:t>
            </a:r>
          </a:p>
        </p:txBody>
      </p:sp>
      <p:sp>
        <p:nvSpPr>
          <p:cNvPr id="2" name="Slaidinumbri kohatä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9324A-423F-41BE-9398-C3CADF2A69E3}" type="slidenum">
              <a:rPr lang="en-GB" smtClean="0"/>
              <a:pPr>
                <a:defRPr/>
              </a:pPr>
              <a:t>60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4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76307" y="1535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i="1" dirty="0"/>
              <a:t>M</a:t>
            </a:r>
            <a:r>
              <a:rPr lang="et-EE" i="1" dirty="0" smtClean="0"/>
              <a:t>illeks </a:t>
            </a:r>
            <a:r>
              <a:rPr lang="et-EE" i="1" dirty="0"/>
              <a:t>on vajalikud klassid ja kus neid päriselt tarvis </a:t>
            </a:r>
            <a:r>
              <a:rPr lang="et-EE" i="1" dirty="0" smtClean="0"/>
              <a:t>läheb?</a:t>
            </a:r>
            <a:endParaRPr lang="et-EE" i="1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7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323528" y="2579970"/>
            <a:ext cx="741682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 kast1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"Paul"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 kast2 = </a:t>
            </a: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"Ülo"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3.4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3549141"/>
            <a:ext cx="5535123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kast1nimi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"Paul"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kast1pikkus =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kast1laius =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kast1kõrgus =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kast2nimi = </a:t>
            </a:r>
            <a:r>
              <a:rPr lang="et-EE" altLang="et-E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"Ülo"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kast2pikkus =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kast2laius =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kast2kõrgus = </a:t>
            </a:r>
            <a:r>
              <a:rPr lang="et-EE" altLang="et-E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3.4</a:t>
            </a:r>
            <a:r>
              <a:rPr lang="et-EE" altLang="et-EE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t-EE" altLang="et-EE" sz="4800" b="1" dirty="0">
              <a:latin typeface="Arial" panose="020B0604020202020204" pitchFamily="34" charset="0"/>
            </a:endParaRPr>
          </a:p>
        </p:txBody>
      </p:sp>
      <p:sp>
        <p:nvSpPr>
          <p:cNvPr id="7" name="Sisu kohatäide 2"/>
          <p:cNvSpPr>
            <a:spLocks noGrp="1"/>
          </p:cNvSpPr>
          <p:nvPr>
            <p:ph idx="1"/>
          </p:nvPr>
        </p:nvSpPr>
        <p:spPr>
          <a:xfrm>
            <a:off x="457200" y="1390876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t-EE" sz="2800" dirty="0"/>
              <a:t>Klass defineerib ära objekti abstraktsed </a:t>
            </a:r>
            <a:r>
              <a:rPr lang="et-EE" sz="2800" dirty="0" smtClean="0"/>
              <a:t>omadused</a:t>
            </a:r>
          </a:p>
          <a:p>
            <a:pPr>
              <a:defRPr/>
            </a:pPr>
            <a:r>
              <a:rPr lang="et-EE" sz="2800" dirty="0" smtClean="0"/>
              <a:t>Klass </a:t>
            </a:r>
            <a:r>
              <a:rPr lang="et-EE" sz="2800" dirty="0"/>
              <a:t>on nagu šabloon, mis kirjeldab millegi olemust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77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t-EE" dirty="0"/>
              <a:t>Konstruktor (ingl. </a:t>
            </a:r>
            <a:r>
              <a:rPr lang="et-EE" i="1" dirty="0" err="1" smtClean="0"/>
              <a:t>constructor</a:t>
            </a:r>
            <a:r>
              <a:rPr lang="et-EE" dirty="0" smtClean="0"/>
              <a:t>)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4360" y="1052736"/>
            <a:ext cx="8435280" cy="5544616"/>
          </a:xfrm>
        </p:spPr>
        <p:txBody>
          <a:bodyPr>
            <a:normAutofit fontScale="85000" lnSpcReduction="10000"/>
          </a:bodyPr>
          <a:lstStyle/>
          <a:p>
            <a:r>
              <a:rPr lang="et-EE" dirty="0" smtClean="0"/>
              <a:t>Konstruktoril </a:t>
            </a:r>
            <a:r>
              <a:rPr lang="et-EE" dirty="0"/>
              <a:t>väga selge rakendus </a:t>
            </a:r>
          </a:p>
          <a:p>
            <a:pPr lvl="1"/>
            <a:r>
              <a:rPr lang="et-EE" dirty="0"/>
              <a:t>uue isendi loomisel, </a:t>
            </a:r>
            <a:r>
              <a:rPr lang="et-EE" b="1" dirty="0" err="1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t-EE" dirty="0"/>
              <a:t> </a:t>
            </a:r>
            <a:endParaRPr lang="et-EE" dirty="0" smtClean="0"/>
          </a:p>
          <a:p>
            <a:pPr lvl="2"/>
            <a:r>
              <a:rPr lang="et-EE" dirty="0" smtClean="0"/>
              <a:t>klassi kehas kirjeldatud eriline protseduur, mida rakendatakse isendiloome käigus (nt. vastloodud isendi väljade algväärtustamiseks) </a:t>
            </a:r>
          </a:p>
          <a:p>
            <a:pPr lvl="3"/>
            <a:r>
              <a:rPr lang="et-EE" dirty="0" smtClean="0"/>
              <a:t>J. </a:t>
            </a:r>
            <a:r>
              <a:rPr lang="et-EE" dirty="0" err="1" smtClean="0"/>
              <a:t>Kiho</a:t>
            </a:r>
            <a:r>
              <a:rPr lang="et-EE" dirty="0" smtClean="0"/>
              <a:t> </a:t>
            </a:r>
            <a:r>
              <a:rPr lang="et-EE" i="1" dirty="0" smtClean="0"/>
              <a:t>Väike Java leksikon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Nimi</a:t>
            </a:r>
            <a:r>
              <a:rPr lang="en-US" dirty="0" smtClean="0"/>
              <a:t> </a:t>
            </a:r>
            <a:r>
              <a:rPr lang="en-US" dirty="0" err="1" smtClean="0"/>
              <a:t>langeb</a:t>
            </a:r>
            <a:r>
              <a:rPr lang="en-US" dirty="0" smtClean="0"/>
              <a:t> </a:t>
            </a:r>
            <a:r>
              <a:rPr lang="en-US" dirty="0" err="1" smtClean="0"/>
              <a:t>kokku</a:t>
            </a:r>
            <a:r>
              <a:rPr lang="en-US" dirty="0" smtClean="0"/>
              <a:t> </a:t>
            </a:r>
            <a:r>
              <a:rPr lang="en-US" dirty="0" err="1" smtClean="0"/>
              <a:t>klassi</a:t>
            </a:r>
            <a:r>
              <a:rPr lang="en-US" dirty="0" smtClean="0"/>
              <a:t> </a:t>
            </a:r>
            <a:r>
              <a:rPr lang="en-US" dirty="0" err="1" smtClean="0"/>
              <a:t>nimega</a:t>
            </a:r>
            <a:endParaRPr lang="en-US" dirty="0" smtClean="0"/>
          </a:p>
          <a:p>
            <a:r>
              <a:rPr lang="en-US" dirty="0" err="1" smtClean="0"/>
              <a:t>Sarnane</a:t>
            </a:r>
            <a:r>
              <a:rPr lang="en-US" dirty="0" smtClean="0"/>
              <a:t> </a:t>
            </a:r>
            <a:r>
              <a:rPr lang="en-US" dirty="0" err="1" smtClean="0"/>
              <a:t>meetodiga</a:t>
            </a:r>
            <a:r>
              <a:rPr lang="en-US" dirty="0" smtClean="0"/>
              <a:t>, </a:t>
            </a:r>
            <a:r>
              <a:rPr lang="en-US" dirty="0" err="1" smtClean="0"/>
              <a:t>kuid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tagastustüüpi</a:t>
            </a:r>
            <a:endParaRPr lang="en-US" dirty="0" smtClean="0"/>
          </a:p>
          <a:p>
            <a:r>
              <a:rPr lang="en-US" dirty="0" err="1" smtClean="0"/>
              <a:t>Võimalik</a:t>
            </a:r>
            <a:r>
              <a:rPr lang="en-US" dirty="0" smtClean="0"/>
              <a:t> </a:t>
            </a:r>
            <a:r>
              <a:rPr lang="en-US" dirty="0" err="1" smtClean="0"/>
              <a:t>üledefineerimine</a:t>
            </a:r>
            <a:endParaRPr lang="en-US" dirty="0" smtClean="0"/>
          </a:p>
          <a:p>
            <a:r>
              <a:rPr lang="en-US" dirty="0" err="1" smtClean="0"/>
              <a:t>Kui</a:t>
            </a:r>
            <a:r>
              <a:rPr lang="en-US" dirty="0" smtClean="0"/>
              <a:t> </a:t>
            </a:r>
            <a:r>
              <a:rPr lang="en-US" dirty="0" err="1" smtClean="0"/>
              <a:t>klassis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konstruktorit</a:t>
            </a:r>
            <a:r>
              <a:rPr lang="en-US" dirty="0" smtClean="0"/>
              <a:t> </a:t>
            </a:r>
            <a:r>
              <a:rPr lang="en-US" dirty="0" err="1" smtClean="0"/>
              <a:t>defineeritud</a:t>
            </a:r>
            <a:r>
              <a:rPr lang="en-US" dirty="0" smtClean="0"/>
              <a:t>, </a:t>
            </a:r>
            <a:r>
              <a:rPr lang="en-US" dirty="0" err="1" smtClean="0"/>
              <a:t>siis</a:t>
            </a:r>
            <a:r>
              <a:rPr lang="en-US" dirty="0" smtClean="0"/>
              <a:t> </a:t>
            </a:r>
            <a:r>
              <a:rPr lang="en-US" dirty="0" err="1" smtClean="0"/>
              <a:t>lisatakse</a:t>
            </a:r>
            <a:r>
              <a:rPr lang="en-US" dirty="0" smtClean="0"/>
              <a:t>  </a:t>
            </a:r>
            <a:r>
              <a:rPr lang="en-US" dirty="0" err="1" smtClean="0"/>
              <a:t>vaikekonstruktor</a:t>
            </a:r>
            <a:r>
              <a:rPr lang="et-EE" dirty="0" smtClean="0"/>
              <a:t> (parameetriteta)</a:t>
            </a:r>
            <a:endParaRPr lang="en-US" dirty="0" smtClean="0"/>
          </a:p>
          <a:p>
            <a:r>
              <a:rPr lang="et-EE" dirty="0" smtClean="0"/>
              <a:t>See, m</a:t>
            </a:r>
            <a:r>
              <a:rPr lang="en-US" dirty="0" err="1" smtClean="0"/>
              <a:t>illist</a:t>
            </a:r>
            <a:r>
              <a:rPr lang="en-US" dirty="0" smtClean="0"/>
              <a:t> </a:t>
            </a:r>
            <a:r>
              <a:rPr lang="en-US" dirty="0" err="1" smtClean="0"/>
              <a:t>konstruktori</a:t>
            </a:r>
            <a:r>
              <a:rPr lang="en-US" dirty="0" smtClean="0"/>
              <a:t> </a:t>
            </a:r>
            <a:r>
              <a:rPr lang="en-US" dirty="0" err="1" smtClean="0"/>
              <a:t>versiooni</a:t>
            </a:r>
            <a:r>
              <a:rPr lang="en-US" dirty="0" smtClean="0"/>
              <a:t> </a:t>
            </a:r>
            <a:r>
              <a:rPr lang="en-US" dirty="0" err="1" smtClean="0"/>
              <a:t>kasutama</a:t>
            </a:r>
            <a:r>
              <a:rPr lang="en-US" dirty="0" smtClean="0"/>
              <a:t> </a:t>
            </a:r>
            <a:r>
              <a:rPr lang="en-US" dirty="0" err="1" smtClean="0"/>
              <a:t>hakatakse</a:t>
            </a:r>
            <a:r>
              <a:rPr lang="en-US" dirty="0" smtClean="0"/>
              <a:t>, </a:t>
            </a:r>
            <a:r>
              <a:rPr lang="en-US" dirty="0" err="1" smtClean="0"/>
              <a:t>sõltub</a:t>
            </a:r>
            <a:r>
              <a:rPr lang="en-US" dirty="0" smtClean="0"/>
              <a:t> </a:t>
            </a:r>
            <a:r>
              <a:rPr lang="en-US" dirty="0" err="1" smtClean="0"/>
              <a:t>argumentide</a:t>
            </a:r>
            <a:r>
              <a:rPr lang="en-US" dirty="0" smtClean="0"/>
              <a:t> </a:t>
            </a:r>
            <a:r>
              <a:rPr lang="en-US" dirty="0" err="1" smtClean="0"/>
              <a:t>arvust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/</a:t>
            </a:r>
            <a:r>
              <a:rPr lang="en-US" dirty="0" err="1" smtClean="0"/>
              <a:t>või</a:t>
            </a:r>
            <a:r>
              <a:rPr lang="en-US" dirty="0" smtClean="0"/>
              <a:t> </a:t>
            </a:r>
            <a:r>
              <a:rPr lang="en-US" dirty="0" err="1" smtClean="0"/>
              <a:t>tüübist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FD1-92FE-4E87-A46D-1B655492E96F}" type="slidenum">
              <a:rPr lang="et-EE" smtClean="0"/>
              <a:pPr/>
              <a:t>8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02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Konstruktor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9</a:t>
            </a:fld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7920880" cy="424731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 {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t-EE" altLang="et-EE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nimi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Kast(String nimi,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pikkus, </a:t>
            </a:r>
            <a:r>
              <a:rPr lang="et-EE" altLang="et-EE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t-EE" altLang="et-EE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t-EE" altLang="et-EE" b="1" dirty="0" err="1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laius,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t-EE" altLang="et-EE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kõrgus) {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nimi</a:t>
            </a:r>
            <a:r>
              <a:rPr lang="et-EE" altLang="et-EE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nimi;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pikkus</a:t>
            </a:r>
            <a:r>
              <a:rPr lang="et-EE" altLang="et-EE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pikkus;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laius</a:t>
            </a:r>
            <a:r>
              <a:rPr lang="et-EE" altLang="et-EE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laius;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t-EE" altLang="et-EE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t-EE" altLang="et-EE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t-EE" altLang="et-EE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kõrgus</a:t>
            </a:r>
            <a:r>
              <a:rPr lang="et-EE" altLang="et-EE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kõrgus;</a:t>
            </a:r>
            <a:b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t-EE" altLang="et-EE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t-EE" altLang="et-EE" sz="4000" b="1" dirty="0">
              <a:latin typeface="Arial" panose="020B0604020202020204" pitchFamily="34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Ümarnurk-ristkülik-viiktekst 6"/>
          <p:cNvSpPr/>
          <p:nvPr/>
        </p:nvSpPr>
        <p:spPr>
          <a:xfrm>
            <a:off x="4572000" y="5201816"/>
            <a:ext cx="2411760" cy="1656184"/>
          </a:xfrm>
          <a:prstGeom prst="wedgeRoundRectCallout">
            <a:avLst>
              <a:gd name="adj1" fmla="val -99946"/>
              <a:gd name="adj2" fmla="val 167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 smtClean="0"/>
              <a:t>Meetodid</a:t>
            </a:r>
            <a:endParaRPr lang="en-US" sz="3200" dirty="0"/>
          </a:p>
        </p:txBody>
      </p:sp>
      <p:sp>
        <p:nvSpPr>
          <p:cNvPr id="8" name="Ümarnurk-ristkülik-viiktekst 7"/>
          <p:cNvSpPr/>
          <p:nvPr/>
        </p:nvSpPr>
        <p:spPr>
          <a:xfrm>
            <a:off x="5940152" y="1124744"/>
            <a:ext cx="2880320" cy="1656184"/>
          </a:xfrm>
          <a:prstGeom prst="wedgeRoundRectCallout">
            <a:avLst>
              <a:gd name="adj1" fmla="val -122206"/>
              <a:gd name="adj2" fmla="val 342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 smtClean="0"/>
              <a:t>Isendiväljad</a:t>
            </a:r>
          </a:p>
          <a:p>
            <a:pPr algn="ctr"/>
            <a:r>
              <a:rPr lang="et-EE" sz="2800" dirty="0" smtClean="0"/>
              <a:t>(Isendimuutujad)</a:t>
            </a:r>
            <a:endParaRPr lang="en-US" sz="2800" dirty="0"/>
          </a:p>
        </p:txBody>
      </p:sp>
      <p:sp>
        <p:nvSpPr>
          <p:cNvPr id="9" name="Ümarnurk-ristkülik-viiktekst 8"/>
          <p:cNvSpPr/>
          <p:nvPr/>
        </p:nvSpPr>
        <p:spPr>
          <a:xfrm>
            <a:off x="6732240" y="3573016"/>
            <a:ext cx="2411760" cy="1656184"/>
          </a:xfrm>
          <a:prstGeom prst="wedgeRoundRectCallout">
            <a:avLst>
              <a:gd name="adj1" fmla="val -92962"/>
              <a:gd name="adj2" fmla="val -94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 smtClean="0"/>
              <a:t>Konstruktor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39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4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POWERPOINTVERSION" val="12.0"/>
  <p:tag name="LUIDIAENABLED" val="False"/>
  <p:tag name="EXPANDSHOWBAR" val="True"/>
  <p:tag name="TPPRESENTATIONGUID" val="5c0c8e2c-6acf-4488-8db1-515254586b16"/>
  <p:tag name="WASPOLLED" val="510889AEAB8C41D1BCB520C55BDFF12E"/>
  <p:tag name="TPVERSION" val="8"/>
  <p:tag name="TPFULLVERSION" val="8.6.1.4"/>
  <p:tag name="PPTVERSION" val="16"/>
  <p:tag name="TPOS" val="2"/>
  <p:tag name="TPLASTSAVEVERSION" val="6.4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ANSWERSALIAS" val="true|smicln|false|smicln|mitte midagi|smicln|midagi muud|smicln|veateate"/>
  <p:tag name="SLIDEORDER" val="18"/>
  <p:tag name="SLIDEGUID" val="B14D2B1C5762445E87A52449B52B4295"/>
  <p:tag name="VALUES" val="Correct|smicln|Incorrect|smicln|Incorrect|smicln|Incorrect|smicln|Incorrect"/>
  <p:tag name="RESPONSESGATHERED" val="True"/>
  <p:tag name="TOTALRESPONSES" val="85"/>
  <p:tag name="RESPONSECOUNT" val="85"/>
  <p:tag name="SLICED" val="False"/>
  <p:tag name="RESPONSES" val="1;2;1;1;1;1;-;1;1;1;1;1;1;1;5;1;5;1;2;1;1;1;1;1;1;2;1;1;1;1;1;1;1;1;1;1;1;1;1;1;1;1;1;1;2;1;1;-;1;1;1;1;1;1;1;1;1;1;1;1;1;1;1;1;-;1;1;1;1;1;1;1;1;1;1;2;1;-;1;-;1;1;5;1;-;1;1;1;-;1;1;2;"/>
  <p:tag name="CHARTSTRINGSTD" val="76 6 0 0 3"/>
  <p:tag name="CHARTSTRINGREV" val="3 0 0 6 76"/>
  <p:tag name="CHARTSTRINGSTDPER" val="0,894117647058824 0,0705882352941176 0 0 0,0352941176470588"/>
  <p:tag name="CHARTSTRINGREVPER" val="0,0352941176470588 0 0 0,0705882352941176 0,894117647058824"/>
  <p:tag name="ANONYMOUSTEMP" val="False"/>
  <p:tag name="TYPE" val="MultiChoiceSlide"/>
  <p:tag name="TPQUESTIONXML" val="﻿&lt;?xml version=&quot;1.0&quot; encoding=&quot;utf-8&quot;?&gt;&#10;&lt;questionlist&gt;&#10;    &lt;properties&gt;&#10;        &lt;guid&gt;D65C8894764E4D878D25E1B3AF69F3C1&lt;/guid&gt;&#10;        &lt;description /&gt;&#10;        &lt;date&gt;2/20/2017 1:47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164DCB8A7A48549C3973235F37DAC7&lt;/guid&gt;&#10;            &lt;repollguid&gt;AEFF2A8140E54278B2F435E650D435B0&lt;/repollguid&gt;&#10;            &lt;sourceid&gt;1EC2C802656D40D98AA001F401935EF2&lt;/sourceid&gt;&#10;            &lt;questiontext&gt;Mida väljastab järgmine programmilõik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F2C990605B1B4CFEAEDA0F3923EAC650&lt;/guid&gt;&#10;                    &lt;answertext&gt;true&lt;/answertext&gt;&#10;                    &lt;valuetype&gt;1&lt;/valuetype&gt;&#10;                &lt;/answer&gt;&#10;                &lt;answer&gt;&#10;                    &lt;guid&gt;651A623D30B9471B88E924B2EABC7D58&lt;/guid&gt;&#10;                    &lt;answertext&gt;false&lt;/answertext&gt;&#10;                    &lt;valuetype&gt;-1&lt;/valuetype&gt;&#10;                &lt;/answer&gt;&#10;                &lt;answer&gt;&#10;                    &lt;guid&gt;8423E4DF12AE46F2BBE2AB87832E2CE6&lt;/guid&gt;&#10;                    &lt;answertext&gt;mitte midagi&lt;/answertext&gt;&#10;                    &lt;valuetype&gt;-1&lt;/valuetype&gt;&#10;                &lt;/answer&gt;&#10;                &lt;answer&gt;&#10;                    &lt;guid&gt;AD43E6857DA84013A1FF4492E62C3BDD&lt;/guid&gt;&#10;                    &lt;answertext&gt;midagi muud&lt;/answertext&gt;&#10;                    &lt;valuetype&gt;-1&lt;/valuetype&gt;&#10;                &lt;/answer&gt;&#10;                &lt;answer&gt;&#10;                    &lt;guid&gt;D337F41E043F4FA9B83BD6DF39E4FB3A&lt;/guid&gt;&#10;                    &lt;answertext&gt;veateat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da väljastab järgmine programmilõik?[;crlf;]91[;]120[;]91[;]False[;]75[;][;crlf;]1,25274725274725[;]1[;]0,688897934886043[;]0,474580364690255[;crlf;]75[;]1[;]true1[;]true[;][;crlf;]13[;]-1[;]false2[;]false[;][;crlf;]1[;]-1[;]mitte midagi3[;]mitte midagi[;][;crlf;]0[;]-1[;]midagi muud4[;]midagi muud[;][;crlf;]2[;]-1[;]veateate5[;]veateate[;]"/>
  <p:tag name="HASRESULTS" val="Tru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4"/>
  <p:tag name="FONTSIZE" val="32"/>
  <p:tag name="BULLETTYPE" val="ppBulletArabicPeriod"/>
  <p:tag name="ANSWERTEXT" val="true&#10;false&#10;mitte midagi&#10;midagi muud&#10;veateate"/>
  <p:tag name="ZEROBASED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19"/>
  <p:tag name="SLIDEGUID" val="0512D6090A3445BC823C6B1B0E9B668F"/>
  <p:tag name="QUESTIONALIAS" val="Kõigile algtüüpidele on vastav mähisklass. Algtüüpile char vastab klass Character. Veel ühel algtüübil erineb mähisklassi nimi algtüübi nimest rohkem kui esitähe suuruse poolest."/>
  <p:tag name="ANSWERSALIAS" val="boolean|smicln|byte|smicln|short|smicln|int|smicln|long|smicln|float|smicln|double"/>
  <p:tag name="VALUES" val="Incorrect|smicln|Incorrect|smicln|Incorrect|smicln|Correct|smicln|Incorrect|smicln|Incorrect|smicln|Incorrect"/>
  <p:tag name="RESPONSESGATHERED" val="True"/>
  <p:tag name="TOTALRESPONSES" val="79"/>
  <p:tag name="RESPONSECOUNT" val="79"/>
  <p:tag name="SLICED" val="False"/>
  <p:tag name="RESPONSES" val="4;1;4;4;4;4;-;4;4;5;4;-;4;4;1;4;4;4;4;4;4;4;4;4;4;4;4;4;4;4;4;4;4;4;4;4;4;1;4;4;4;2;4;-;5;4;4;4;4;4;4;1;6;-;4;1;4;4;4;4;4;4;4;-;-;4;4;4;1;4;-;4;4;4;4;4;4;1;4;-;4;4;4;-;-;5;4;4;-;4;-;-;"/>
  <p:tag name="CHARTSTRINGSTD" val="7 1 0 67 3 1 0"/>
  <p:tag name="CHARTSTRINGREV" val="0 1 3 67 0 1 7"/>
  <p:tag name="CHARTSTRINGSTDPER" val="0,0886075949367089 0,0126582278481013 0 0,848101265822785 0,0379746835443038 0,0126582278481013 0"/>
  <p:tag name="CHARTSTRINGREVPER" val="0 0,0126582278481013 0,0379746835443038 0,848101265822785 0 0,0126582278481013 0,0886075949367089"/>
  <p:tag name="ANONYMOUSTEMP" val="False"/>
  <p:tag name="TYPE" val="MultiChoiceSlide"/>
  <p:tag name="TPQUESTIONXML" val="﻿&lt;?xml version=&quot;1.0&quot; encoding=&quot;utf-8&quot;?&gt;&#10;&lt;questionlist&gt;&#10;    &lt;properties&gt;&#10;        &lt;guid&gt;7D4A1590762C4A4681131E415BC43A16&lt;/guid&gt;&#10;        &lt;description /&gt;&#10;        &lt;date&gt;2/20/2017 1:47:4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C9E296E298496CB466E465BD18B767&lt;/guid&gt;&#10;            &lt;repollguid&gt;C6D136B19338420A897E997B8EC960C6&lt;/repollguid&gt;&#10;            &lt;sourceid&gt;C5D47BE8588A425AAE043A466B2E0853&lt;/sourceid&gt;&#10;            &lt;questiontext&gt;Igal algtüübil on vastav mähisklass. Algtüüpilechar vastab klass Character. Veel ühel algtüübil erineb mähisklassi nimi algtüübi nimest rohkem kui esitähe suuruse poolest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0D4C76AF149A462DA2984A4908F2010E&lt;/guid&gt;&#10;                    &lt;answertext&gt;boolean&lt;/answertext&gt;&#10;                    &lt;valuetype&gt;-1&lt;/valuetype&gt;&#10;                &lt;/answer&gt;&#10;                &lt;answer&gt;&#10;                    &lt;guid&gt;2CE6B1F5E61D4345A060C435034DBF9C&lt;/guid&gt;&#10;                    &lt;answertext&gt;byte&lt;/answertext&gt;&#10;                    &lt;valuetype&gt;-1&lt;/valuetype&gt;&#10;                &lt;/answer&gt;&#10;                &lt;answer&gt;&#10;                    &lt;guid&gt;8E48C78E68364B3DA94167D23C8806B8&lt;/guid&gt;&#10;                    &lt;answertext&gt;short&lt;/answertext&gt;&#10;                    &lt;valuetype&gt;-1&lt;/valuetype&gt;&#10;                &lt;/answer&gt;&#10;                &lt;answer&gt;&#10;                    &lt;guid&gt;05D03BE48BDE452086758A724E2CF6C2&lt;/guid&gt;&#10;                    &lt;answertext&gt;int&lt;/answertext&gt;&#10;                    &lt;valuetype&gt;1&lt;/valuetype&gt;&#10;                &lt;/answer&gt;&#10;                &lt;answer&gt;&#10;                    &lt;guid&gt;E0957D4D6A4E451CA6924A00648F7718&lt;/guid&gt;&#10;                    &lt;answertext&gt;long&lt;/answertext&gt;&#10;                    &lt;valuetype&gt;-1&lt;/valuetype&gt;&#10;                &lt;/answer&gt;&#10;                &lt;answer&gt;&#10;                    &lt;guid&gt;665309714CF34EC789FCA79113C2EE05&lt;/guid&gt;&#10;                    &lt;answertext&gt;float&lt;/answertext&gt;&#10;                    &lt;valuetype&gt;-1&lt;/valuetype&gt;&#10;                &lt;/answer&gt;&#10;                &lt;answer&gt;&#10;                    &lt;guid&gt;1553718F31094B7A836F61594FAEDFA0&lt;/guid&gt;&#10;                    &lt;answertext&gt;doubl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Igal algtüübil on vastav mähisklass. Algtüüpilechar vastab klass Character. Veel ühel algtüübil erineb mähisklassi nimi algtüübi nimest rohkem kui esitähe suuruse poolest.[;crlf;]77[;]120[;]77[;]False[;]61[;][;crlf;]3,62337662337662[;]4[;]1,15138494853514[;]1,32568729971327[;crlf;]9[;]-1[;]boolean1[;]boolean[;][;crlf;]3[;]-1[;]byte2[;]byte[;][;crlf;]2[;]-1[;]short3[;]short[;][;crlf;]61[;]1[;]int4[;]int[;][;crlf;]0[;]-1[;]long5[;]long[;][;crlf;]0[;]-1[;]float6[;]float[;][;crlf;]2[;]-1[;]double7[;]double[;]"/>
  <p:tag name="HASRESULTS" val="Tru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7"/>
  <p:tag name="TEXTLENGTH" val="40"/>
  <p:tag name="FONTSIZE" val="32"/>
  <p:tag name="BULLETTYPE" val="ppBulletArabicPeriod"/>
  <p:tag name="ANSWERTEXT" val="boolean&#10;byte&#10;short&#10;int&#10;long&#10;float&#10;double"/>
  <p:tag name="ZEROBASED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AC5778F551441D780E8F63426467EE1&lt;/guid&gt;&#10;        &lt;description /&gt;&#10;        &lt;date&gt;2/20/2017 1:48:4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FA26C042A5D44CA929FD46C92697B02&lt;/guid&gt;&#10;            &lt;repollguid&gt;0ABD9E4706F742028B66010B05616E8E&lt;/repollguid&gt;&#10;            &lt;sourceid&gt;8C368377F27645A69E550B98AD44983F&lt;/sourceid&gt;&#10;            &lt;questiontext&gt;Loengu tempo oli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2&lt;/responselimit&gt;&#10;            &lt;allowduplicates&gt;True&lt;/allowduplicates&gt;&#10;            &lt;bulletstyle&gt;0&lt;/bulletstyle&gt;&#10;            &lt;answers&gt;&#10;                &lt;answer&gt;&#10;                    &lt;guid&gt;E4881DA709624EF68500B3F581F92D64&lt;/guid&gt;&#10;                    &lt;answertext&gt;liiga kiire&lt;/answertext&gt;&#10;                    &lt;valuetype&gt;0&lt;/valuetype&gt;&#10;                &lt;/answer&gt;&#10;                &lt;answer&gt;&#10;                    &lt;guid&gt;FA1EFD8891124CCAA63741FAB95FA48C&lt;/guid&gt;&#10;                    &lt;answertext&gt;paras&lt;/answertext&gt;&#10;                    &lt;valuetype&gt;0&lt;/valuetype&gt;&#10;                &lt;/answer&gt;&#10;                &lt;answer&gt;&#10;                    &lt;guid&gt;02A796122321430E8D221FDE655F6DB7&lt;/guid&gt;&#10;                    &lt;answertext&gt;liiga aeglan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Loengu tempo oli[;crlf;]114[;]120[;]162[;]False[;]0[;][;crlf;]1,94444444444444[;]2[;]0,419435246403931[;]0,175925925925926[;crlf;]19[;]0[;]liiga kiire1[;]liiga kiire[;][;crlf;]133[;]0[;]paras2[;]paras[;][;crlf;]10[;]0[;]liiga aeglane3[;]liiga aeglane[;]"/>
  <p:tag name="HASRESULTS" val="Tru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AC5778F551441D780E8F63426467EE1&lt;/guid&gt;&#10;        &lt;description /&gt;&#10;        &lt;date&gt;2/20/2017 1:48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2634C44BCC4F9A849D8D5E84704205&lt;/guid&gt;&#10;            &lt;repollguid&gt;0ABD9E4706F742028B66010B05616E8E&lt;/repollguid&gt;&#10;            &lt;sourceid&gt;8C368377F27645A69E550B98AD44983F&lt;/sourceid&gt;&#10;            &lt;questiontext&gt;Materjal tundu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2&lt;/responselimit&gt;&#10;            &lt;allowduplicates&gt;True&lt;/allowduplicates&gt;&#10;            &lt;bulletstyle&gt;0&lt;/bulletstyle&gt;&#10;            &lt;answers&gt;&#10;                &lt;answer&gt;&#10;                    &lt;guid&gt;E4881DA709624EF68500B3F581F92D64&lt;/guid&gt;&#10;                    &lt;answertext&gt;liiga lihtne&lt;/answertext&gt;&#10;                    &lt;valuetype&gt;0&lt;/valuetype&gt;&#10;                &lt;/answer&gt;&#10;                &lt;answer&gt;&#10;                    &lt;guid&gt;FA1EFD8891124CCAA63741FAB95FA48C&lt;/guid&gt;&#10;                    &lt;answertext&gt;parajalt jõukohane&lt;/answertext&gt;&#10;                    &lt;valuetype&gt;0&lt;/valuetype&gt;&#10;                &lt;/answer&gt;&#10;                &lt;answer&gt;&#10;                    &lt;guid&gt;02A796122321430E8D221FDE655F6DB7&lt;/guid&gt;&#10;                    &lt;answertext&gt;liiga keerulin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aterjal tundus [;crlf;]104[;]120[;]149[;]False[;]0[;][;crlf;]2,06040268456376[;]2[;]0,533799700003978[;]0,284942119724337[;crlf;]17[;]0[;]liiga lihtne1[;]liiga lihtne[;][;crlf;]106[;]0[;]parajalt jõukohane2[;]parajalt jõukohane[;][;crlf;]26[;]0[;]liiga keeruline3[;]liiga keeruline[;]"/>
  <p:tag name="HASRESULTS" val="Tru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väljastatakse ekraanile?"/>
  <p:tag name="SLIDEORDER" val="5"/>
  <p:tag name="SLIDEGUID" val="EA9BAE0A11E74914BF306458926028EB"/>
  <p:tag name="ANSWERSALIAS" val="20|smicln|20.0|smicln|midagi muud|smicln|veateade"/>
  <p:tag name="VALUES" val="Correct|smicln|Incorrect|smicln|Incorrect|smicln|Incorrect"/>
  <p:tag name="RESPONSESGATHERED" val="True"/>
  <p:tag name="TOTALRESPONSES" val="88"/>
  <p:tag name="RESPONSECOUNT" val="88"/>
  <p:tag name="SLICED" val="False"/>
  <p:tag name="RESPONSES" val="1;1;4;1;1;1;1;1;1;1;1;2;-;1;1;1;1;1;1;1;1;1;1;1;1;1;1;1;1;2;1;2;1;2;1;1;3;1;2;1;1;1;1;1;1;-;1;1;1;1;1;1;1;1;1;1;1;4;1;1;1;-;1;1;1;-;1;1;2;3;1;1;1;1;-;1;1;1;1;1;1;1;1;1;1;1;1;1;1;-;1;1;1;1;"/>
  <p:tag name="CHARTSTRINGSTD" val="78 6 2 2"/>
  <p:tag name="CHARTSTRINGREV" val="2 2 6 78"/>
  <p:tag name="CHARTSTRINGSTDPER" val="0,886363636363636 0,0681818181818182 0,0227272727272727 0,0227272727272727"/>
  <p:tag name="CHARTSTRINGREVPER" val="0,0227272727272727 0,0227272727272727 0,0681818181818182 0,886363636363636"/>
  <p:tag name="ANONYMOUSTEMP" val="False"/>
  <p:tag name="TYPE" val="MultiChoiceSlide"/>
  <p:tag name="TPQUESTIONXML" val="﻿&lt;?xml version=&quot;1.0&quot; encoding=&quot;utf-8&quot;?&gt;&#10;&lt;questionlist&gt;&#10;    &lt;properties&gt;&#10;        &lt;guid&gt;0C8C29216B604933B73295696A3868E0&lt;/guid&gt;&#10;        &lt;description /&gt;&#10;        &lt;date&gt;2/20/2017 12:33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C29A6A22B5A413ABCEB416D821DC6A6&lt;/guid&gt;&#10;            &lt;repollguid&gt;9EFD2DD7B7FD450B8A95BF356D677E48&lt;/repollguid&gt;&#10;            &lt;sourceid&gt;F659A34740A7488BB5AC57399B29EE18&lt;/sourceid&gt;&#10;            &lt;questiontext&gt;Mis väljastatakse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D33B485C78E485597EE27DA98309B0A&lt;/guid&gt;&#10;                    &lt;answertext&gt;20&lt;/answertext&gt;&#10;                    &lt;valuetype&gt;1&lt;/valuetype&gt;&#10;                &lt;/answer&gt;&#10;                &lt;answer&gt;&#10;                    &lt;guid&gt;3AE0A817CF9847619904247689763B11&lt;/guid&gt;&#10;                    &lt;answertext&gt;20.0&lt;/answertext&gt;&#10;                    &lt;valuetype&gt;-1&lt;/valuetype&gt;&#10;                &lt;/answer&gt;&#10;                &lt;answer&gt;&#10;                    &lt;guid&gt;29A0AF099CB84BC0BEC5C1CAA5A39E12&lt;/guid&gt;&#10;                    &lt;answertext&gt;midagi muud&lt;/answertext&gt;&#10;                    &lt;valuetype&gt;-1&lt;/valuetype&gt;&#10;                &lt;/answer&gt;&#10;                &lt;answer&gt;&#10;                    &lt;guid&gt;EEC653CE33FB42648EBE73F0E2A90B0E&lt;/guid&gt;&#10;                    &lt;answertext&gt;veatead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s väljastatakse ekraanile?[;crlf;]103[;]115[;]103[;]False[;]81[;][;crlf;]1,4368932038835[;]1[;]0,931330637091297[;]0,867376755584881[;crlf;]81[;]1[;]201[;]20[;][;crlf;]8[;]-1[;]20.02[;]20.0[;][;crlf;]5[;]-1[;]midagi muud3[;]midagi muud[;][;crlf;]9[;]-1[;]veateade4[;]veateade[;]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32"/>
  <p:tag name="BULLETTYPE" val="ppBulletArabicPeriod"/>
  <p:tag name="ANSWERTEXT" val="20&#10;20.0&#10;midagi muud&#10;veateade"/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väljastatakse ekraanile?"/>
  <p:tag name="ANSWERSALIAS" val="20|smicln|20.0|smicln|midagi muud|smicln|veateade"/>
  <p:tag name="SLIDEORDER" val="6"/>
  <p:tag name="SLIDEGUID" val="E2FF17126DAE435B90FC9A2D5351ED5A"/>
  <p:tag name="VALUES" val="Incorrect|smicln|Incorrect|smicln|Incorrect|smicln|Correct"/>
  <p:tag name="RESPONSESGATHERED" val="True"/>
  <p:tag name="TOTALRESPONSES" val="92"/>
  <p:tag name="RESPONSECOUNT" val="92"/>
  <p:tag name="SLICED" val="False"/>
  <p:tag name="RESPONSES" val="4;4;4;1;1;1;4;4;1;4;4;1;4;4;4;4;2;4;4;4;1;4;2;4;4;4;4;4;4;1;1;4;4;1;3;4;4;4;1;4;4;4;1;4;4;-;1;4;4;2;4;4;4;4;4;4;2;1;4;4;1;2;4;4;4;4;4;4;4;1;4;4;1;4;-;1;4;4;2;4;4;4;1;1;4;2;4;4;4;1;1;1;4;4;"/>
  <p:tag name="CHARTSTRINGSTD" val="22 7 1 62"/>
  <p:tag name="CHARTSTRINGREV" val="62 1 7 22"/>
  <p:tag name="CHARTSTRINGSTDPER" val="0,239130434782609 0,0760869565217391 0,0108695652173913 0,673913043478261"/>
  <p:tag name="CHARTSTRINGREVPER" val="0,673913043478261 0,0108695652173913 0,0760869565217391 0,239130434782609"/>
  <p:tag name="ANONYMOUSTEMP" val="False"/>
  <p:tag name="TYPE" val="MultiChoiceSlide"/>
  <p:tag name="TPQUESTIONXML" val="﻿&lt;?xml version=&quot;1.0&quot; encoding=&quot;utf-8&quot;?&gt;&#10;&lt;questionlist&gt;&#10;    &lt;properties&gt;&#10;        &lt;guid&gt;7D20B4DFC4384B18AD10C922B1D5A1EE&lt;/guid&gt;&#10;        &lt;description /&gt;&#10;        &lt;date&gt;2/20/2017 12:35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C573DB322D64BD5AB6280E59686741C&lt;/guid&gt;&#10;            &lt;repollguid&gt;160CA6F1A6A2491E8429FAFE2C0C73C2&lt;/repollguid&gt;&#10;            &lt;sourceid&gt;EC86B7BD71694DDEB59FA26ED983F40B&lt;/sourceid&gt;&#10;            &lt;questiontext&gt;Mis väljastatakse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CEBD0F3CC4634DFDBAACB4329F50518C&lt;/guid&gt;&#10;                    &lt;answertext&gt;20&lt;/answertext&gt;&#10;                    &lt;valuetype&gt;-1&lt;/valuetype&gt;&#10;                &lt;/answer&gt;&#10;                &lt;answer&gt;&#10;                    &lt;guid&gt;D7088927AE12466C9C1CCF39040D8A36&lt;/guid&gt;&#10;                    &lt;answertext&gt;20.0&lt;/answertext&gt;&#10;                    &lt;valuetype&gt;-1&lt;/valuetype&gt;&#10;                &lt;/answer&gt;&#10;                &lt;answer&gt;&#10;                    &lt;guid&gt;5F66C8F039C348A1BB92F0121AC6B1E0&lt;/guid&gt;&#10;                    &lt;answertext&gt;midagi muud&lt;/answertext&gt;&#10;                    &lt;valuetype&gt;-1&lt;/valuetype&gt;&#10;                &lt;/answer&gt;&#10;                &lt;answer&gt;&#10;                    &lt;guid&gt;7A5340C99E594B2C8BF7168E544DFE83&lt;/guid&gt;&#10;                    &lt;answertext&gt;veatead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s väljastatakse ekraanile?[;crlf;]103[;]115[;]103[;]False[;]73[;][;crlf;]3,2621359223301[;]4[;]1,20646450543907[;]1,45555660288434[;crlf;]19[;]-1[;]201[;]20[;][;crlf;]8[;]-1[;]20.02[;]20.0[;][;crlf;]3[;]-1[;]midagi muud3[;]midagi muud[;][;crlf;]73[;]1[;]veateade4[;]veateade[;]"/>
  <p:tag name="HASRESULTS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32"/>
  <p:tag name="BULLETTYPE" val="ppBulletArabicPeriod"/>
  <p:tag name="ANSWERTEXT" val="20&#10;20.0&#10;midagi muud&#10;veateade"/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väljastatakse ekraanile?"/>
  <p:tag name="ANSWERSALIAS" val="20|smicln|20.0|smicln|midagi muud|smicln|veateade"/>
  <p:tag name="SLIDEORDER" val="7"/>
  <p:tag name="SLIDEGUID" val="C8F4187C1FF94077BC3F3D9ACFD7BFFF"/>
  <p:tag name="VALUES" val="Correct|smicln|Incorrect|smicln|Incorrect|smicln|Incorrect"/>
  <p:tag name="RESPONSESGATHERED" val="True"/>
  <p:tag name="TOTALRESPONSES" val="88"/>
  <p:tag name="RESPONSECOUNT" val="88"/>
  <p:tag name="SLICED" val="False"/>
  <p:tag name="RESPONSES" val="1;1;1;1;1;4;1;1;1;1;1;1;1;1;1;-;1;1;1;1;-;1;1;1;1;1;1;4;1;1;1;1;1;1;1;1;4;1;1;1;1;1;1;4;1;-;1;4;1;1;1;1;1;1;1;1;2;1;-;1;1;1;4;1;1;1;1;1;4;1;1;1;1;1;1;1;1;1;1;4;1;1;1;1;1;4;-;1;1;1;1;1;1;-;"/>
  <p:tag name="CHARTSTRINGSTD" val="78 1 0 9"/>
  <p:tag name="CHARTSTRINGREV" val="9 0 1 78"/>
  <p:tag name="CHARTSTRINGSTDPER" val="0,886363636363636 0,0113636363636364 0 0,102272727272727"/>
  <p:tag name="CHARTSTRINGREVPER" val="0,102272727272727 0 0,0113636363636364 0,886363636363636"/>
  <p:tag name="ANONYMOUSTEMP" val="False"/>
  <p:tag name="TYPE" val="MultiChoiceSlide"/>
  <p:tag name="TPQUESTIONXML" val="﻿&lt;?xml version=&quot;1.0&quot; encoding=&quot;utf-8&quot;?&gt;&#10;&lt;questionlist&gt;&#10;    &lt;properties&gt;&#10;        &lt;guid&gt;EFCD1B1689A54758B3E0D70E41B43D98&lt;/guid&gt;&#10;        &lt;description /&gt;&#10;        &lt;date&gt;2/20/2017 12:37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F22A14D0C940259073EBEBCA762F7A&lt;/guid&gt;&#10;            &lt;repollguid&gt;5E176794ED16400FA4096599AF463741&lt;/repollguid&gt;&#10;            &lt;sourceid&gt;1213B98E3C9446DAA04FD25D8F51255E&lt;/sourceid&gt;&#10;            &lt;questiontext&gt;Mis väljastatakse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78151F60B3BF4F72862A83E6E99921A6&lt;/guid&gt;&#10;                    &lt;answertext&gt;20&lt;/answertext&gt;&#10;                    &lt;valuetype&gt;1&lt;/valuetype&gt;&#10;                &lt;/answer&gt;&#10;                &lt;answer&gt;&#10;                    &lt;guid&gt;3FACC33D2CB1495C8759DDB198562CA3&lt;/guid&gt;&#10;                    &lt;answertext&gt;20.0&lt;/answertext&gt;&#10;                    &lt;valuetype&gt;-1&lt;/valuetype&gt;&#10;                &lt;/answer&gt;&#10;                &lt;answer&gt;&#10;                    &lt;guid&gt;08ED5B2E52C846D8B18A4FD8E9F95124&lt;/guid&gt;&#10;                    &lt;answertext&gt;midagi muud&lt;/answertext&gt;&#10;                    &lt;valuetype&gt;-1&lt;/valuetype&gt;&#10;                &lt;/answer&gt;&#10;                &lt;answer&gt;&#10;                    &lt;guid&gt;4559883DC55E4C4B88EF384BD6E6086F&lt;/guid&gt;&#10;                    &lt;answertext&gt;veatead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s väljastatakse ekraanile?[;crlf;]104[;]116[;]104[;]False[;]67[;][;crlf;]1,97115384615385[;]1[;]1,36196076675414[;]1,85493713017751[;crlf;]67[;]1[;]201[;]20[;][;crlf;]4[;]-1[;]20.02[;]20.0[;][;crlf;]2[;]-1[;]midagi muud3[;]midagi muud[;][;crlf;]31[;]-1[;]veateade4[;]veateade[;]"/>
  <p:tag name="HASRESULTS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32"/>
  <p:tag name="BULLETTYPE" val="ppBulletArabicPeriod"/>
  <p:tag name="ANSWERTEXT" val="20&#10;20.0&#10;midagi muud&#10;veateade"/>
  <p:tag name="ZEROBAS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väljastatakse ekraanile?"/>
  <p:tag name="ANSWERSALIAS" val="20|smicln|20.0|smicln|midagi muud|smicln|veateade"/>
  <p:tag name="SLIDEORDER" val="8"/>
  <p:tag name="SLIDEGUID" val="F6AFA85BEA87476BACBDBF9EF8DB73B0"/>
  <p:tag name="VALUES" val="Incorrect|smicln|Correct|smicln|Incorrect|smicln|Incorrect"/>
  <p:tag name="RESPONSESGATHERED" val="True"/>
  <p:tag name="TOTALRESPONSES" val="90"/>
  <p:tag name="RESPONSECOUNT" val="90"/>
  <p:tag name="SLICED" val="False"/>
  <p:tag name="RESPONSES" val="2;2;3;2;2;2;2;2;2;2;2;4;2;2;2;-;3;3;2;2;2;2;4;2;2;2;2;2;2;2;2;3;4;2;2;2;4;2;2;2;3;2;-;2;3;-;2;2;2;2;2;2;2;2;2;2;2;3;3;3;2;2;2;3;2;2;2;2;3;2;2;2;2;2;2;2;3;3;2;2;2;2;4;2;3;2;2;-;2;2;2;2;3;2;"/>
  <p:tag name="CHARTSTRINGSTD" val="0 70 15 5"/>
  <p:tag name="CHARTSTRINGREV" val="5 15 70 0"/>
  <p:tag name="CHARTSTRINGSTDPER" val="0 0,777777777777778 0,166666666666667 0,0555555555555556"/>
  <p:tag name="CHARTSTRINGREVPER" val="0,0555555555555556 0,166666666666667 0,777777777777778 0"/>
  <p:tag name="ANONYMOUSTEMP" val="False"/>
  <p:tag name="TYPE" val="MultiChoiceSlide"/>
  <p:tag name="TPQUESTIONXML" val="﻿&lt;?xml version=&quot;1.0&quot; encoding=&quot;utf-8&quot;?&gt;&#10;&lt;questionlist&gt;&#10;    &lt;properties&gt;&#10;        &lt;guid&gt;CE56C369A9734CD0A8F8D3F9929AF1F7&lt;/guid&gt;&#10;        &lt;description /&gt;&#10;        &lt;date&gt;2/20/2017 12:38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EEF07000C24819B11EFD5FC1726744&lt;/guid&gt;&#10;            &lt;repollguid&gt;7186AF4F575E4D40B0EBC5B2FFFA954B&lt;/repollguid&gt;&#10;            &lt;sourceid&gt;4CF4A61CB87E49EF9F4D9950F119EF74&lt;/sourceid&gt;&#10;            &lt;questiontext&gt;Mis väljastatakse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FB42368A4BA640CD8C09B3939F722F51&lt;/guid&gt;&#10;                    &lt;answertext&gt;20&lt;/answertext&gt;&#10;                    &lt;valuetype&gt;-1&lt;/valuetype&gt;&#10;                &lt;/answer&gt;&#10;                &lt;answer&gt;&#10;                    &lt;guid&gt;89DB142615B34C36A4040D1846069870&lt;/guid&gt;&#10;                    &lt;answertext&gt;20.0&lt;/answertext&gt;&#10;                    &lt;valuetype&gt;1&lt;/valuetype&gt;&#10;                &lt;/answer&gt;&#10;                &lt;answer&gt;&#10;                    &lt;guid&gt;FCD8E1A92D364CB8BA658942CD8FC0B5&lt;/guid&gt;&#10;                    &lt;answertext&gt;midagi muud&lt;/answertext&gt;&#10;                    &lt;valuetype&gt;-1&lt;/valuetype&gt;&#10;                &lt;/answer&gt;&#10;                &lt;answer&gt;&#10;                    &lt;guid&gt;639BC7D8D3E94886B589DD082CB8CA28&lt;/guid&gt;&#10;                    &lt;answertext&gt;veatead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s väljastatakse ekraanile?[;crlf;]104[;]119[;]104[;]False[;]78[;][;crlf;]2,28846153846154[;]2[;]0,630522935029039[;]0,397559171597633[;crlf;]2[;]-1[;]201[;]20[;][;crlf;]78[;]1[;]20.02[;]20.0[;][;crlf;]16[;]-1[;]midagi muud3[;]midagi muud[;][;crlf;]8[;]-1[;]veateade4[;]veateade[;]"/>
  <p:tag name="HASRESULTS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32"/>
  <p:tag name="BULLETTYPE" val="ppBulletArabicPeriod"/>
  <p:tag name="ANSWERTEXT" val="20&#10;20.0&#10;midagi muud&#10;veateade"/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AA5A97FB0BF4453986D9CFD9188BB43&lt;/guid&gt;&#10;        &lt;description /&gt;&#10;        &lt;date&gt;2/20/2017 12:14:4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D99591BE4DE4B01AB3EAFA4D32B6350&lt;/guid&gt;&#10;            &lt;repollguid&gt;A2F089A6DD1A4B06942A2960E82A9723&lt;/repollguid&gt;&#10;            &lt;sourceid&gt;4FB01C964A3C4890A3824B56FB1ABCE1&lt;/sourceid&gt;&#10;            &lt;questiontext&gt;Umbes mitu tundi tegelesite eelmisel nädalal selle ainega (loeng+praktikum+iseseisvalt)? 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2&lt;/responselimit&gt;&#10;            &lt;allowduplicates&gt;True&lt;/allowduplicates&gt;&#10;            &lt;bulletstyle&gt;0&lt;/bulletstyle&gt;&#10;            &lt;answers&gt;&#10;                &lt;answer&gt;&#10;                    &lt;guid&gt;A9814BE878BD46688CA9D579A857B818&lt;/guid&gt;&#10;                    &lt;answertext&gt;0-2 tundi &lt;/answertext&gt;&#10;                    &lt;valuetype&gt;0&lt;/valuetype&gt;&#10;                &lt;/answer&gt;&#10;                &lt;answer&gt;&#10;                    &lt;guid&gt;3F0ABE763E524FF580CD4CA4D2A3F59A&lt;/guid&gt;&#10;                    &lt;answertext&gt;2-4 tundi &lt;/answertext&gt;&#10;                    &lt;valuetype&gt;0&lt;/valuetype&gt;&#10;                &lt;/answer&gt;&#10;                &lt;answer&gt;&#10;                    &lt;guid&gt;F6B53E862EB949598E972DCAA8E93B0F&lt;/guid&gt;&#10;                    &lt;answertext&gt;4-6 tundi   &lt;/answertext&gt;&#10;                    &lt;valuetype&gt;0&lt;/valuetype&gt;&#10;                &lt;/answer&gt;&#10;                &lt;answer&gt;&#10;                    &lt;guid&gt;0004E04C9A4841D6851160CB22BEF2A4&lt;/guid&gt;&#10;                    &lt;answertext&gt;6-8 tundi &lt;/answertext&gt;&#10;                    &lt;valuetype&gt;0&lt;/valuetype&gt;&#10;                &lt;/answer&gt;&#10;                &lt;answer&gt;&#10;                    &lt;guid&gt;DCF3093EF3FB4DC4A80DBBB534F07DC7&lt;/guid&gt;&#10;                    &lt;answertext&gt;8-10 tundi &lt;/answertext&gt;&#10;                    &lt;valuetype&gt;0&lt;/valuetype&gt;&#10;                &lt;/answer&gt;&#10;                &lt;answer&gt;&#10;                    &lt;guid&gt;5BF3EE7DA77B4B6EA92176BB5A261AC8&lt;/guid&gt;&#10;                    &lt;answertext&gt;10-12 tundi &lt;/answertext&gt;&#10;                    &lt;valuetype&gt;0&lt;/valuetype&gt;&#10;                &lt;/answer&gt;&#10;                &lt;answer&gt;&#10;                    &lt;guid&gt;F2C164942A3A4117B501020ABEEFC73A&lt;/guid&gt;&#10;                    &lt;answertext&gt;12-14 tundi &lt;/answertext&gt;&#10;                    &lt;valuetype&gt;0&lt;/valuetype&gt;&#10;                &lt;/answer&gt;&#10;                &lt;answer&gt;&#10;                    &lt;guid&gt;139EBD1BF43448C3A94E2D596083DBC0&lt;/guid&gt;&#10;                    &lt;answertext&gt;üle 14 tunni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Umbes mitu tundi tegelesite eelmisel nädalal selle ainega (loeng+praktikum+iseseisvalt)? [;crlf;]107[;]107[;]141[;]False[;]0[;][;crlf;]3,56028368794326[;]3[;]1,47493860589258[;]2,17544389115236[;crlf;]5[;]0[;]0-2 tundi1[;]0-2 tundi[;][;crlf;]22[;]0[;]2-4 tundi2[;]2-4 tundi[;][;crlf;]51[;]0[;]4-6 tundi  3[;]4-6 tundi  [;][;crlf;]42[;]0[;]6-8 tundi4[;]6-8 tundi[;][;crlf;]10[;]0[;]8-10 tundi5[;]8-10 tundi[;][;crlf;]3[;]0[;]10-12 tundi6[;]10-12 tundi[;][;crlf;]0[;]0[;]12-14 tundi7[;]12-14 tundi[;][;crlf;]8[;]0[;]üle 14 tunni8[;]üle 14 tunni[;]"/>
  <p:tag name="HASRESULTS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väljastatakse ekraanile?"/>
  <p:tag name="ANSWERSALIAS" val="20|smicln|20.0|smicln|midagi muud|smicln|veateade"/>
  <p:tag name="SLIDEORDER" val="9"/>
  <p:tag name="SLIDEGUID" val="986B090CEEEA4432BF31B22565896141"/>
  <p:tag name="VALUES" val="Incorrect|smicln|Incorrect|smicln|Incorrect|smicln|Correct"/>
  <p:tag name="RESPONSESGATHERED" val="True"/>
  <p:tag name="TOTALRESPONSES" val="87"/>
  <p:tag name="RESPONSECOUNT" val="87"/>
  <p:tag name="SLICED" val="False"/>
  <p:tag name="RESPONSES" val="4;3;4;3;1;1;3;3;1;3;4;1;4;4;3;-;4;3;3;1;4;3;-;1;3;2;4;1;1;2;4;-;3;4;3;3;3;4;3;2;3;3;1;3;3;-;3;3;3;3;4;3;3;4;4;2;4;4;3;4;-;3;1;4;-;3;3;2;1;3;4;3;3;4;3;1;3;3;3;1;3;3;3;1;4;4;-;1;1;4;3;3;2;1;"/>
  <p:tag name="CHARTSTRINGSTD" val="17 6 41 23"/>
  <p:tag name="CHARTSTRINGREV" val="23 41 6 17"/>
  <p:tag name="CHARTSTRINGSTDPER" val="0,195402298850575 0,0689655172413793 0,471264367816092 0,264367816091954"/>
  <p:tag name="CHARTSTRINGREVPER" val="0,264367816091954 0,471264367816092 0,0689655172413793 0,195402298850575"/>
  <p:tag name="ANONYMOUSTEMP" val="False"/>
  <p:tag name="TYPE" val="MultiChoiceSlide"/>
  <p:tag name="TPQUESTIONXML" val="﻿&lt;?xml version=&quot;1.0&quot; encoding=&quot;utf-8&quot;?&gt;&#10;&lt;questionlist&gt;&#10;    &lt;properties&gt;&#10;        &lt;guid&gt;560FBC79C6684D618E622C84C20B0CE6&lt;/guid&gt;&#10;        &lt;description /&gt;&#10;        &lt;date&gt;2/20/2017 12:39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52CA4ED04454D98B225BA32D8BDE027&lt;/guid&gt;&#10;            &lt;repollguid&gt;4E4FB4DDA6974162864553B2907C5792&lt;/repollguid&gt;&#10;            &lt;sourceid&gt;AB5BEFE6E5A14485B51260ED748BCE35&lt;/sourceid&gt;&#10;            &lt;questiontext&gt;Mis väljastatakse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2879B9DD537F40859BBAB6091F1A6318&lt;/guid&gt;&#10;                    &lt;answertext&gt;20&lt;/answertext&gt;&#10;                    &lt;valuetype&gt;-1&lt;/valuetype&gt;&#10;                &lt;/answer&gt;&#10;                &lt;answer&gt;&#10;                    &lt;guid&gt;1F4D4A93D9FA4EB2A7FA002DC4E714C7&lt;/guid&gt;&#10;                    &lt;answertext&gt;20.0&lt;/answertext&gt;&#10;                    &lt;valuetype&gt;-1&lt;/valuetype&gt;&#10;                &lt;/answer&gt;&#10;                &lt;answer&gt;&#10;                    &lt;guid&gt;67282124E5A34CE78308F6572B1B4581&lt;/guid&gt;&#10;                    &lt;answertext&gt;midagi muud&lt;/answertext&gt;&#10;                    &lt;valuetype&gt;-1&lt;/valuetype&gt;&#10;                &lt;/answer&gt;&#10;                &lt;answer&gt;&#10;                    &lt;guid&gt;AF783EADE33040F19B62B3C3C2FCA6DA&lt;/guid&gt;&#10;                    &lt;answertext&gt;veatead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s väljastatakse ekraanile?[;crlf;]103[;]119[;]103[;]False[;]19[;][;crlf;]2,6504854368932[;]3[;]0,992288106691358[;]0,98463568668112[;crlf;]20[;]-1[;]201[;]20[;][;crlf;]15[;]-1[;]20.02[;]20.0[;][;crlf;]49[;]-1[;]midagi muud3[;]midagi muud[;][;crlf;]19[;]1[;]veateade4[;]veateade[;]"/>
  <p:tag name="HASRESULTS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8"/>
  <p:tag name="FONTSIZE" val="32"/>
  <p:tag name="BULLETTYPE" val="ppBulletArabicPeriod"/>
  <p:tag name="ANSWERTEXT" val="20&#10;20.0&#10;midagi muud&#10;veateade"/>
  <p:tag name="ZEROBASED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FC01CE3D84C4D1EA4F55E84D9B978C4"/>
  <p:tag name="SLIDEID" val="3FC01CE3D84C4D1EA4F55E84D9B978C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Kui juurdepääsetavust määravat piiritlejat pole, siis meetod on kättesaadav"/>
  <p:tag name="ANSWERSALIAS" val="ainult samas klassis|smicln|ainult samas paketis|smicln|kõikjal"/>
  <p:tag name="VALUES" val="Incorrect|smicln|Correct|smicln|Incorrect"/>
  <p:tag name="RESPONSESGATHERED" val="True"/>
  <p:tag name="TOTALRESPONSES" val="80"/>
  <p:tag name="RESPONSECOUNT" val="80"/>
  <p:tag name="SLICED" val="False"/>
  <p:tag name="RESPONSES" val="2;2;2;2;2;3;2;2;2;2;2;2;1;2;2;-;2;2;2;3;2;2;-;2;2;3;2;-;2;2;1;2;2;1;2;2;-;3;2;3;3;2;1;2;2;2;3;-;3;2;-;2;2;2;2;2;1;2;3;2;-;2;2;2;1;2;2;-;-;2;2;2;-;2;2;-;3;-;2;1;2;-;2;2;2;2;3;-;2;1;2;3;2;3;"/>
  <p:tag name="CHARTSTRINGSTD" val="8 59 13"/>
  <p:tag name="CHARTSTRINGREV" val="13 59 8"/>
  <p:tag name="CHARTSTRINGSTDPER" val="0,1 0,7375 0,1625"/>
  <p:tag name="CHARTSTRINGREVPER" val="0,1625 0,7375 0,1"/>
  <p:tag name="ANONYMOUSTEMP" val="False"/>
  <p:tag name="TYPE" val="MultiChoiceSlide"/>
  <p:tag name="TPQUESTIONXML" val="﻿&lt;?xml version=&quot;1.0&quot; encoding=&quot;utf-8&quot;?&gt;&#10;&lt;questionlist&gt;&#10;    &lt;properties&gt;&#10;        &lt;guid&gt;A439B4A94EB84B489B7E8C69E0B50AF3&lt;/guid&gt;&#10;        &lt;description /&gt;&#10;        &lt;date&gt;2/20/2017 12:55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F2D271002284F31B4D90EFA8FCCF66C&lt;/guid&gt;&#10;            &lt;repollguid&gt;7FF9E0D16DAE4495AFAA60A8147B3662&lt;/repollguid&gt;&#10;            &lt;sourceid&gt;02B598E54EAC4542BC2444B8B225CFEC&lt;/sourceid&gt;&#10;            &lt;questiontext&gt;Kui juurdepääsetavust määravat piiritlejat pole, siis meetod on kättesaadav …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ED2F094E45A6475182F63E3401C7586F&lt;/guid&gt;&#10;                    &lt;answertext&gt;ainult samas klassis&lt;/answertext&gt;&#10;                    &lt;valuetype&gt;-1&lt;/valuetype&gt;&#10;                &lt;/answer&gt;&#10;                &lt;answer&gt;&#10;                    &lt;guid&gt;80342568D40B499BBBDE420231374D10&lt;/guid&gt;&#10;                    &lt;answertext&gt;ainult samas paketis&lt;/answertext&gt;&#10;                    &lt;valuetype&gt;1&lt;/valuetype&gt;&#10;                &lt;/answer&gt;&#10;                &lt;answer&gt;&#10;                    &lt;guid&gt;528D96294BE647B790AF40FF69ECD6F7&lt;/guid&gt;&#10;                    &lt;answertext&gt;kõikja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Kui juurdepääsetavust määravat piiritlejat pole, siis meetod on kättesaadav …[;crlf;]102[;]119[;]102[;]False[;]65[;][;crlf;]1,93137254901961[;]2[;]0,598360569398711[;]0,35803537101115[;crlf;]22[;]-1[;]ainult samas klassis1[;]ainult samas klassis[;][;crlf;]65[;]1[;]ainult samas paketis2[;]ainult samas paketis[;][;crlf;]15[;]-1[;]kõikjal3[;]kõikjal[;]"/>
  <p:tag name="HASRESULTS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49"/>
  <p:tag name="FONTSIZE" val="32"/>
  <p:tag name="BULLETTYPE" val="ppBulletArabicPeriod"/>
  <p:tag name="ANSWERTEXT" val="ainult samas klassis&#10;ainult samas paketis&#10;kõikjal"/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FC01CE3D84C4D1EA4F55E84D9B978C4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2"/>
  <p:tag name="SLIDEGUID" val="5E698ED4D5BB4F7298BD266B332EC0CB"/>
  <p:tag name="QUESTIONALIAS" val="Peameetodi päis võib olla static public void main(String[] args) "/>
  <p:tag name="ANSWERSALIAS" val="jah|smicln|ei"/>
  <p:tag name="VALUES" val="Correct|smicln|Incorrect"/>
  <p:tag name="RESPONSESGATHERED" val="True"/>
  <p:tag name="TOTALRESPONSES" val="86"/>
  <p:tag name="RESPONSECOUNT" val="86"/>
  <p:tag name="SLICED" val="False"/>
  <p:tag name="RESPONSES" val="1;1;1;1;1;1;1;2;1;1;1;1;1;-;1;-;1;2;1;1;1;1;1;1;1;1;1;1;1;1;2;2;1;1;1;1;1;1;1;2;-;1;1;1;1;-;1;-;1;2;1;1;1;1;1;1;1;1;1;1;1;1;1;1;2;1;1;-;-;2;1;1;1;1;1;-;2;1;1;1;2;2;1;1;1;1;1;1;1;1;1;1;1;2;"/>
  <p:tag name="CHARTSTRINGSTD" val="74 12"/>
  <p:tag name="CHARTSTRINGREV" val="12 74"/>
  <p:tag name="CHARTSTRINGSTDPER" val="0,86046511627907 0,13953488372093"/>
  <p:tag name="CHARTSTRINGREVPER" val="0,13953488372093 0,86046511627907"/>
  <p:tag name="ANONYMOUSTEMP" val="False"/>
  <p:tag name="TYPE" val="MultiChoiceSlide"/>
  <p:tag name="TPQUESTIONXML" val="﻿&lt;?xml version=&quot;1.0&quot; encoding=&quot;utf-8&quot;?&gt;&#10;&lt;questionlist&gt;&#10;    &lt;properties&gt;&#10;        &lt;guid&gt;730CA8EB76714F579D024DABBD721E7B&lt;/guid&gt;&#10;        &lt;description /&gt;&#10;        &lt;date&gt;2/20/2017 12:56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EE1432E7A04E1AA6C8CC598752955E&lt;/guid&gt;&#10;            &lt;repollguid&gt;2521A7CC80F04E19B2D1B2FEBBA54D62&lt;/repollguid&gt;&#10;            &lt;sourceid&gt;8425E528D01D44AF99169228418DADD6&lt;/sourceid&gt;&#10;            &lt;questiontext&gt;Kas peameetodi päis võib ollastatic public void main(String[] args)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9D605D38DF6C4D09AACB53806369D342&lt;/guid&gt;&#10;                    &lt;answertext&gt;jah&lt;/answertext&gt;&#10;                    &lt;valuetype&gt;1&lt;/valuetype&gt;&#10;                &lt;/answer&gt;&#10;                &lt;answer&gt;&#10;                    &lt;guid&gt;CCE11CA9933F439D86A2FA96B9E9C5FD&lt;/guid&gt;&#10;                    &lt;answertext&gt;ei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Kas peameetodi päis võib ollastatic public void main(String[] args) [;crlf;]105[;]119[;]105[;]False[;]75[;][;crlf;]1,28571428571429[;]1[;]0,451753951452626[;]0,204081632653061[;crlf;]75[;]1[;]jah1[;]jah[;][;crlf;]30[;]-1[;]ei2[;]ei[;]"/>
  <p:tag name="HASRESULTS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jah&#10;ei"/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FC01CE3D84C4D1EA4F55E84D9B978C4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eameetodi päis võib olla static public void main(String[] args) "/>
  <p:tag name="ANSWERSALIAS" val="jah|smicln|ei"/>
  <p:tag name="SLIDEORDER" val="3"/>
  <p:tag name="SLIDEGUID" val="4FDCCE1E1181409AA6196E99AAED322B"/>
  <p:tag name="VALUES" val="Correct|smicln|Incorrect"/>
  <p:tag name="RESPONSESGATHERED" val="True"/>
  <p:tag name="TOTALRESPONSES" val="20"/>
  <p:tag name="RESPONSECOUNT" val="20"/>
  <p:tag name="SLICED" val="False"/>
  <p:tag name="RESPONSES" val="-;-;-;-;-;2;-;1;1;-;-;-;-;-;1;-;-;-;-;1;-;-;1;1;-;-;-;-;-;-;-;-;-;-;2;-;-;1;-;2;-;1;1;-;-;-;-;-;-;-;-;-;-;-;-;-;1;-;-;-;-;1;1;-;-;-;-;-;-;-;1;-;-;-;-;-;1;-;-;1;-;1;-;-;-;2;-;-;-;-;-;-;-;-;"/>
  <p:tag name="CHARTSTRINGSTD" val="16 4"/>
  <p:tag name="CHARTSTRINGREV" val="4 16"/>
  <p:tag name="CHARTSTRINGSTDPER" val="0,8 0,2"/>
  <p:tag name="CHARTSTRINGREVPER" val="0,2 0,8"/>
  <p:tag name="ANONYMOUSTEMP" val="False"/>
  <p:tag name="TYPE" val="MultiChoiceSlide"/>
  <p:tag name="TPQUESTIONXML" val="﻿&lt;?xml version=&quot;1.0&quot; encoding=&quot;utf-8&quot;?&gt;&#10;&lt;questionlist&gt;&#10;    &lt;properties&gt;&#10;        &lt;guid&gt;993329BB125C480CA2C4E9F537E0EAC8&lt;/guid&gt;&#10;        &lt;description /&gt;&#10;        &lt;date&gt;2/20/2017 12:57:4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1A03690019149388061E2313F5BDE02&lt;/guid&gt;&#10;            &lt;repollguid&gt;41F45C606FA245A3ABAC21A86B3C51AE&lt;/repollguid&gt;&#10;            &lt;sourceid&gt;35176414DA144016A532836E9B397A12&lt;/sourceid&gt;&#10;            &lt;questiontext&gt;Kas peameetodi päis võib olla public static void main(String[] a)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F843E9F74B4A48BF9C32A9499482E574&lt;/guid&gt;&#10;                    &lt;answertext&gt;jah&lt;/answertext&gt;&#10;                    &lt;valuetype&gt;1&lt;/valuetype&gt;&#10;                &lt;/answer&gt;&#10;                &lt;answer&gt;&#10;                    &lt;guid&gt;29F1E94D29FF4F9EAFBC0ED667D53697&lt;/guid&gt;&#10;                    &lt;answertext&gt;ei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Kas peameetodi päis võib olla public static void main(String[] a) [;crlf;]105[;]119[;]105[;]False[;]85[;][;crlf;]1,19047619047619[;]1[;]0,392676726249301[;]0,154195011337868[;crlf;]85[;]1[;]jah1[;]jah[;][;crlf;]20[;]-1[;]ei2[;]ei[;]"/>
  <p:tag name="HASRESULTS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jah&#10;ei"/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0,0,0,0,0,0,0,0,0,0,0"/>
  <p:tag name="COLORTYPE" val="SCHEME"/>
  <p:tag name="LABELFORMAT" val="0"/>
  <p:tag name="NUMBERFORMA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väljastatakse ekraanile?"/>
  <p:tag name="SLIDEORDER" val="10"/>
  <p:tag name="SLIDEGUID" val="1276AAC0B7F2475E80EBCDBF61E52F4F"/>
  <p:tag name="ANSWERSALIAS" val="2|smicln|0|smicln|midagi muud|smicln|veateade"/>
  <p:tag name="VALUES" val="Incorrect|smicln|Correct|smicln|Incorrect|smicln|Incorrect"/>
  <p:tag name="RESPONSESGATHERED" val="True"/>
  <p:tag name="TOTALRESPONSES" val="79"/>
  <p:tag name="RESPONSECOUNT" val="79"/>
  <p:tag name="SLICED" val="False"/>
  <p:tag name="RESPONSES" val="2;4;4;4;4;4;4;4;3;4;4;4;2;4;4;-;-;4;4;3;4;4;-;4;4;4;4;2;4;4;4;-;4;2;3;-;4;4;4;4;-;4;4;4;-;4;2;4;4;-;4;4;2;4;4;4;4;4;4;4;2;-;4;3;1;2;4;-;-;4;2;4;4;4;-;-;4;4;4;4;4;4;4;4;4;2;-;4;4;4;4;4;-;1;"/>
  <p:tag name="CHARTSTRINGSTD" val="2 10 4 63"/>
  <p:tag name="CHARTSTRINGREV" val="63 4 10 2"/>
  <p:tag name="CHARTSTRINGSTDPER" val="0,0253164556962025 0,126582278481013 0,0506329113924051 0,79746835443038"/>
  <p:tag name="CHARTSTRINGREVPER" val="0,79746835443038 0,0506329113924051 0,126582278481013 0,0253164556962025"/>
  <p:tag name="ANONYMOUSTEMP" val="False"/>
  <p:tag name="TYPE" val="MultiChoiceSlide"/>
  <p:tag name="TPQUESTIONXML" val="﻿&lt;?xml version=&quot;1.0&quot; encoding=&quot;utf-8&quot;?&gt;&#10;&lt;questionlist&gt;&#10;    &lt;properties&gt;&#10;        &lt;guid&gt;82DADE617767472CA89436F4E9B73F00&lt;/guid&gt;&#10;        &lt;description /&gt;&#10;        &lt;date&gt;2/20/2017 1:10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BDD6622E26E4F96A207BB875F4DD969&lt;/guid&gt;&#10;            &lt;repollguid&gt;F834DC692D0E43669F54CD73748A13A5&lt;/repollguid&gt;&#10;            &lt;sourceid&gt;23CD0E23B1F946DBA01781EC5D850F52&lt;/sourceid&gt;&#10;            &lt;questiontext&gt;Mis väljastatakse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7237130FF1CB4B21824DFB17E8656C75&lt;/guid&gt;&#10;                    &lt;answertext&gt;2&lt;/answertext&gt;&#10;                    &lt;valuetype&gt;-1&lt;/valuetype&gt;&#10;                &lt;/answer&gt;&#10;                &lt;answer&gt;&#10;                    &lt;guid&gt;72756A4A73B748D3B12C9285FAD1D222&lt;/guid&gt;&#10;                    &lt;answertext&gt;0&lt;/answertext&gt;&#10;                    &lt;valuetype&gt;1&lt;/valuetype&gt;&#10;                &lt;/answer&gt;&#10;                &lt;answer&gt;&#10;                    &lt;guid&gt;E4EFDF88A503417F82AD6D3C6D1EE7B3&lt;/guid&gt;&#10;                    &lt;answertext&gt;midagi muud&lt;/answertext&gt;&#10;                    &lt;valuetype&gt;-1&lt;/valuetype&gt;&#10;                &lt;/answer&gt;&#10;                &lt;answer&gt;&#10;                    &lt;guid&gt;E4076414AA6E4FB39AD41C13A1CD73E1&lt;/guid&gt;&#10;                    &lt;answertext&gt;veatead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s väljastatakse ekraanile?[;crlf;]99[;]120[;]99[;]False[;]22[;][;crlf;]3,23232323232323[;]4[;]0,993191802285402[;]0,986429956126926[;crlf;]6[;]-1[;]21[;]2[;][;crlf;]22[;]1[;]02[;]0[;][;crlf;]14[;]-1[;]midagi muud3[;]midagi muud[;][;crlf;]57[;]-1[;]veateade4[;]veateade[;]"/>
  <p:tag name="HASRESULTS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4"/>
  <p:tag name="FONTSIZE" val="32"/>
  <p:tag name="BULLETTYPE" val="ppBulletArabicPeriod"/>
  <p:tag name="ANSWERTEXT" val="2&#10;0&#10;midagi muud&#10;veateade"/>
  <p:tag name="ZEROBASED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s väljastatakse ekraanile?"/>
  <p:tag name="SLIDEORDER" val="11"/>
  <p:tag name="SLIDEGUID" val="CA6BF7D0596A451CB94CCDAD39F82E6C"/>
  <p:tag name="ANSWERSALIAS" val="20|smicln|0|smicln|midagi muud|smicln|veateade"/>
  <p:tag name="VALUES" val="Correct|smicln|Incorrect|smicln|Incorrect|smicln|Incorrect"/>
  <p:tag name="RESPONSESGATHERED" val="True"/>
  <p:tag name="TOTALRESPONSES" val="77"/>
  <p:tag name="RESPONSECOUNT" val="77"/>
  <p:tag name="SLICED" val="False"/>
  <p:tag name="RESPONSES" val="1;1;1;1;4;1;1;1;-;1;1;1;1;1;4;-;1;4;1;1;1;2;4;1;1;1;1;1;1;1;-;1;1;2;-;1;1;1;1;-;-;1;1;1;2;-;2;1;1;-;2;1;1;1;1;1;1;1;2;1;1;1;1;1;1;-;3;-;-;2;2;-;1;-;2;-;1;1;1;2;2;1;1;2;-;2;-;-;1;1;1;2;1;2;"/>
  <p:tag name="CHARTSTRINGSTD" val="57 15 1 4"/>
  <p:tag name="CHARTSTRINGREV" val="4 1 15 57"/>
  <p:tag name="CHARTSTRINGSTDPER" val="0,74025974025974 0,194805194805195 0,012987012987013 0,051948051948052"/>
  <p:tag name="CHARTSTRINGREVPER" val="0,051948051948052 0,012987012987013 0,194805194805195 0,74025974025974"/>
  <p:tag name="ANONYMOUSTEMP" val="False"/>
  <p:tag name="TYPE" val="MultiChoiceSlide"/>
  <p:tag name="TPQUESTIONXML" val="﻿&lt;?xml version=&quot;1.0&quot; encoding=&quot;utf-8&quot;?&gt;&#10;&lt;questionlist&gt;&#10;    &lt;properties&gt;&#10;        &lt;guid&gt;96439D89009C435BBB301D595B1844C7&lt;/guid&gt;&#10;        &lt;description /&gt;&#10;        &lt;date&gt;2/20/2017 1:14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03CA0F35F0E4EF98EA81DD26CA6DB1C&lt;/guid&gt;&#10;            &lt;repollguid&gt;03C7972C59E947F8A20422361135D363&lt;/repollguid&gt;&#10;            &lt;sourceid&gt;3BD6E757A4404660BBE46D3942E82C9C&lt;/sourceid&gt;&#10;            &lt;questiontext&gt;Mis väljastatakse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76B6AD024A154567BE815E9760FC3176&lt;/guid&gt;&#10;                    &lt;answertext&gt;20&lt;/answertext&gt;&#10;                    &lt;valuetype&gt;1&lt;/valuetype&gt;&#10;                &lt;/answer&gt;&#10;                &lt;answer&gt;&#10;                    &lt;guid&gt;CFBF0AC281FF47ACBD0AD30D23B4AD02&lt;/guid&gt;&#10;                    &lt;answertext&gt;0&lt;/answertext&gt;&#10;                    &lt;valuetype&gt;-1&lt;/valuetype&gt;&#10;                &lt;/answer&gt;&#10;                &lt;answer&gt;&#10;                    &lt;guid&gt;1360FF8F3BA14DA19907A4D937E9A02A&lt;/guid&gt;&#10;                    &lt;answertext&gt;midagi muud&lt;/answertext&gt;&#10;                    &lt;valuetype&gt;-1&lt;/valuetype&gt;&#10;                &lt;/answer&gt;&#10;                &lt;answer&gt;&#10;                    &lt;guid&gt;FD7D4FB2865443ED9E7BF94BD0E3B758&lt;/guid&gt;&#10;                    &lt;answertext&gt;veatead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s väljastatakse ekraanile?[;crlf;]100[;]120[;]100[;]False[;]83[;][;crlf;]1,33[;]1[;]0,837317144217172[;]0,7011[;crlf;]83[;]1[;]201[;]20[;][;crlf;]9[;]-1[;]02[;]0[;][;crlf;]0[;]-1[;]midagi muud3[;]midagi muud[;][;crlf;]8[;]-1[;]veateade4[;]veateade[;]"/>
  <p:tag name="HASRESULTS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5"/>
  <p:tag name="FONTSIZE" val="32"/>
  <p:tag name="BULLETTYPE" val="ppBulletArabicPeriod"/>
  <p:tag name="ANSWERTEXT" val="20&#10;0&#10;midagi muud&#10;veateade"/>
  <p:tag name="ZEROBASED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ANSWERSALIAS" val="Olen B isend, b = 78|smicln|Olen A isend, b = 78|smicln|midagi muud|smicln|mitte midagi|smicln|veateate"/>
  <p:tag name="SLIDEORDER" val="28"/>
  <p:tag name="SLIDEGUID" val="EEEA314401584FFDB764BFAA67ACDB38"/>
  <p:tag name="TOTALRESPONSES" val="75"/>
  <p:tag name="RESPONSECOUNT" val="75"/>
  <p:tag name="SLICED" val="False"/>
  <p:tag name="RESPONSES" val="1;1;1;2;1;1;1;1;1;1;-;1;1;1;1;-;1;1;2;1;1;1;1;1;1;1;1;1;-;-;1;1;1;1;-;-;1;1;1;1;1;2;1;1;5;5;1;2;1;5;1;1;1;1;1;2;1;1;-;1;-;1;1;1;1;-;1;1;2;-;5;1;-;1;1;1;1;1;1;1;1;-;1;2;1;1;2;-;"/>
  <p:tag name="CHARTSTRINGSTD" val="63 8 0 0 4"/>
  <p:tag name="CHARTSTRINGREV" val="4 0 0 8 63"/>
  <p:tag name="CHARTSTRINGSTDPER" val="0,84 0,106666666666667 0 0 0,0533333333333333"/>
  <p:tag name="CHARTSTRINGREVPER" val="0,0533333333333333 0 0 0,106666666666667 0,84"/>
  <p:tag name="RESPONSESGATHERED" val="False"/>
  <p:tag name="ANONYMOUSTEMP" val="False"/>
  <p:tag name="VALUES" val="Correct|smicln|Incorrect|smicln|Incorrect|smicln|Incorrect|smicln|Incorrect"/>
  <p:tag name="TYPE" val="MultiChoiceSlide"/>
  <p:tag name="TPQUESTIONXML" val="﻿&lt;?xml version=&quot;1.0&quot; encoding=&quot;utf-8&quot;?&gt;&#10;&lt;questionlist&gt;&#10;    &lt;properties&gt;&#10;        &lt;guid&gt;66A45ABC0EEF4BA6B75DF118B21B6AF5&lt;/guid&gt;&#10;        &lt;description /&gt;&#10;        &lt;date&gt;10/8/2014 12:52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38616F3D444D08B922855E0068254A&lt;/guid&gt;&#10;            &lt;repollguid&gt;0E7CED527DC747AEAAA879EC676E20DD&lt;/repollguid&gt;&#10;            &lt;sourceid&gt;8EECB599ECE0458BA7A6CE6912D9B6CA&lt;/sourceid&gt;&#10;            &lt;questiontext&gt;Mida väljastab järgmine programmilõik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73239D87FC5D49B6A918EEF684B9AA93&lt;/guid&gt;&#10;                    &lt;answertext&gt;1000&lt;/answertext&gt;&#10;                    &lt;valuetype&gt;-1&lt;/valuetype&gt;&#10;                &lt;/answer&gt;&#10;                &lt;answer&gt;&#10;                    &lt;guid&gt;BE4609575EA547D9A8A4F2CD9BF97732&lt;/guid&gt;&#10;                    &lt;answertext&gt;20&lt;/answertext&gt;&#10;                    &lt;valuetype&gt;1&lt;/valuetype&gt;&#10;                &lt;/answer&gt;&#10;                &lt;answer&gt;&#10;                    &lt;guid&gt;AB3CB2E5272D4941BD4E3FC1DD2753E1&lt;/guid&gt;&#10;                    &lt;answertext&gt;0&lt;/answertext&gt;&#10;                    &lt;valuetype&gt;-1&lt;/valuetype&gt;&#10;                &lt;/answer&gt;&#10;                &lt;answer&gt;&#10;                    &lt;guid&gt;D46E120F24FB4D5BAC3923B133A0A54A&lt;/guid&gt;&#10;                    &lt;answertext&gt;800&lt;/answertext&gt;&#10;                    &lt;valuetype&gt;-1&lt;/valuetype&gt;&#10;                &lt;/answer&gt;&#10;                &lt;answer&gt;&#10;                    &lt;guid&gt;763C636A55C64EF9889154FB21191083&lt;/guid&gt;&#10;                    &lt;answertext&gt;midagi muud&lt;/answertext&gt;&#10;                    &lt;valuetype&gt;-1&lt;/valuetype&gt;&#10;                &lt;/answer&gt;&#10;                &lt;answer&gt;&#10;                    &lt;guid&gt;FF01C2B2D35D4463B40117C2A0DF9AEA&lt;/guid&gt;&#10;                    &lt;answertext&gt;veateat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da väljastab järgmine programmilõik?[;crlf;]91[;]120[;]91[;]False[;]62[;][;crlf;]2,73626373626374[;]2[;]1,39729066595625[;]1,95242120516846[;crlf;]3[;]-1[;]10001[;]1000[;][;crlf;]62[;]1[;]202[;]20[;][;crlf;]5[;]-1[;]03[;]0[;][;crlf;]8[;]-1[;]8004[;]800[;][;crlf;]3[;]-1[;]midagi muud5[;]midagi muud[;][;crlf;]10[;]-1[;]veateate6[;]veateate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D112DBF4123342E38F4962F6B1D67142&lt;/guid&gt;&#10;        &lt;description /&gt;&#10;        &lt;date&gt;2/20/2017 12:15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5A647F8CF1243A8B8B3795D0DB94E3E&lt;/guid&gt;&#10;            &lt;repollguid&gt;D561161570D04D1B9E4A1B5FDBFDAEE5&lt;/repollguid&gt;&#10;            &lt;sourceid&gt;C2912A49075E47E49EF94C0350083C9E&lt;/sourceid&gt;&#10;            &lt;questiontext&gt;Kuivõrd olete selle ainega graafikus?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2&lt;/responselimit&gt;&#10;            &lt;allowduplicates&gt;True&lt;/allowduplicates&gt;&#10;            &lt;bulletstyle&gt;0&lt;/bulletstyle&gt;&#10;            &lt;answers&gt;&#10;                &lt;answer&gt;&#10;                    &lt;guid&gt;49DE48550EA64BCB9325EDA89B8A3802&lt;/guid&gt;&#10;                    &lt;answertext&gt;Isegi ees&lt;/answertext&gt;&#10;                    &lt;valuetype&gt;0&lt;/valuetype&gt;&#10;                &lt;/answer&gt;&#10;                &lt;answer&gt;&#10;                    &lt;guid&gt;2535562741A0437EBD6FE42338B0875C&lt;/guid&gt;&#10;                    &lt;answertext&gt;Täiesti graafikus&lt;/answertext&gt;&#10;                    &lt;valuetype&gt;0&lt;/valuetype&gt;&#10;                &lt;/answer&gt;&#10;                &lt;answer&gt;&#10;                    &lt;guid&gt;29624276186C4284AA913346EA057EDE&lt;/guid&gt;&#10;                    &lt;answertext&gt;Veidi maas, aga saan ise hakkama  &lt;/answertext&gt;&#10;                    &lt;valuetype&gt;0&lt;/valuetype&gt;&#10;                &lt;/answer&gt;&#10;                &lt;answer&gt;&#10;                    &lt;guid&gt;2C111834697A49DC8DD05B9A08989B4E&lt;/guid&gt;&#10;                    &lt;answertext&gt;Kõvasti maas, vajan abi&lt;/answertext&gt;&#10;                    &lt;valuetype&gt;0&lt;/valuetype&gt;&#10;                &lt;/answer&gt;&#10;                &lt;answer&gt;&#10;                    &lt;guid&gt;92245689E361427C8053D817A38601E2&lt;/guid&gt;&#10;                    &lt;answertext&gt;Ei oska öelda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Kuivõrd olete selle ainega graafikus?[;crlf;]102[;]110[;]125[;]False[;]0[;][;crlf;]2,384[;]2[;]0,836985065577636[;]0,700544[;crlf;]6[;]0[;]Isegi ees1[;]Isegi ees[;][;crlf;]84[;]0[;]Täiesti graafikus2[;]Täiesti graafikus[;][;crlf;]20[;]0[;]Veidi maas, aga saan ise hakkama  3[;]Veidi maas, aga saan ise hakkama  [;][;crlf;]11[;]0[;]Kõvasti maas, vajan abi4[;]Kõvasti maas, vajan abi[;][;crlf;]4[;]0[;]Ei oska öelda5[;]Ei oska öelda[;]"/>
  <p:tag name="HASRESULTS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SCHEM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75"/>
  <p:tag name="FONTSIZE" val="28"/>
  <p:tag name="BULLETTYPE" val="ppBulletArabicPeriod"/>
  <p:tag name="ANSWERTEXT" val="Olen B isend, b = 78&#10;Olen A isend, b = 78&#10;midagi muud&#10;mitte midagi&#10;veateate"/>
  <p:tag name="ZEROBASED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ANSWERSALIAS" val="Olen B isend, b = 78|smicln|Olen A isend, b = 78|smicln|midagi muud|smicln|mitte midagi|smicln|veateate"/>
  <p:tag name="SLIDEORDER" val="28"/>
  <p:tag name="SLIDEGUID" val="EEEA314401584FFDB764BFAA67ACDB38"/>
  <p:tag name="TOTALRESPONSES" val="75"/>
  <p:tag name="RESPONSECOUNT" val="75"/>
  <p:tag name="SLICED" val="False"/>
  <p:tag name="RESPONSES" val="1;1;1;2;1;1;1;1;1;1;-;1;1;1;1;-;1;1;2;1;1;1;1;1;1;1;1;1;-;-;1;1;1;1;-;-;1;1;1;1;1;2;1;1;5;5;1;2;1;5;1;1;1;1;1;2;1;1;-;1;-;1;1;1;1;-;1;1;2;-;5;1;-;1;1;1;1;1;1;1;1;-;1;2;1;1;2;-;"/>
  <p:tag name="CHARTSTRINGSTD" val="63 8 0 0 4"/>
  <p:tag name="CHARTSTRINGREV" val="4 0 0 8 63"/>
  <p:tag name="CHARTSTRINGSTDPER" val="0,84 0,106666666666667 0 0 0,0533333333333333"/>
  <p:tag name="CHARTSTRINGREVPER" val="0,0533333333333333 0 0 0,106666666666667 0,84"/>
  <p:tag name="RESPONSESGATHERED" val="False"/>
  <p:tag name="ANONYMOUSTEMP" val="False"/>
  <p:tag name="VALUES" val="Correct|smicln|Incorrect|smicln|Incorrect|smicln|Incorrect|smicln|Incorrect"/>
  <p:tag name="TYPE" val="MultiChoiceSlide"/>
  <p:tag name="TPQUESTIONXML" val="﻿&lt;?xml version=&quot;1.0&quot; encoding=&quot;utf-8&quot;?&gt;&#10;&lt;questionlist&gt;&#10;    &lt;properties&gt;&#10;        &lt;guid&gt;66A45ABC0EEF4BA6B75DF118B21B6AF5&lt;/guid&gt;&#10;        &lt;description /&gt;&#10;        &lt;date&gt;10/8/2014 12:52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EC88629B5EA4EE9A4B60B09D63BD46B&lt;/guid&gt;&#10;            &lt;repollguid&gt;0E7CED527DC747AEAAA879EC676E20DD&lt;/repollguid&gt;&#10;            &lt;sourceid&gt;8EECB599ECE0458BA7A6CE6912D9B6CA&lt;/sourceid&gt;&#10;            &lt;questiontext&gt;Mida väljastab järgmine programmilõik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73239D87FC5D49B6A918EEF684B9AA93&lt;/guid&gt;&#10;                    &lt;answertext&gt;1000&lt;/answertext&gt;&#10;                    &lt;valuetype&gt;-1&lt;/valuetype&gt;&#10;                &lt;/answer&gt;&#10;                &lt;answer&gt;&#10;                    &lt;guid&gt;BE4609575EA547D9A8A4F2CD9BF97732&lt;/guid&gt;&#10;                    &lt;answertext&gt;500&lt;/answertext&gt;&#10;                    &lt;valuetype&gt;1&lt;/valuetype&gt;&#10;                &lt;/answer&gt;&#10;                &lt;answer&gt;&#10;                    &lt;guid&gt;AB3CB2E5272D4941BD4E3FC1DD2753E1&lt;/guid&gt;&#10;                    &lt;answertext&gt;midagi muud&lt;/answertext&gt;&#10;                    &lt;valuetype&gt;-1&lt;/valuetype&gt;&#10;                &lt;/answer&gt;&#10;                &lt;answer&gt;&#10;                    &lt;guid&gt;D46E120F24FB4D5BAC3923B133A0A54A&lt;/guid&gt;&#10;                    &lt;answertext&gt;veateat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da väljastab järgmine programmilõik?[;crlf;]94[;]120[;]94[;]False[;]12[;][;crlf;]1,27659574468085[;]1[;]0,690424712322892[;]0,476686283386148[;crlf;]77[;]-1[;]10001[;]1000[;][;crlf;]12[;]1[;]5002[;]500[;][;crlf;]1[;]-1[;]midagi muud3[;]midagi muud[;][;crlf;]4[;]-1[;]veateate4[;]veateate[;]"/>
  <p:tag name="HASRESULTS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SCHEM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75"/>
  <p:tag name="FONTSIZE" val="28"/>
  <p:tag name="BULLETTYPE" val="ppBulletArabicPeriod"/>
  <p:tag name="ANSWERTEXT" val="Olen B isend, b = 78&#10;Olen A isend, b = 78&#10;midagi muud&#10;mitte midagi&#10;veateate"/>
  <p:tag name="ZEROBASED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ANSWERSALIAS" val="Olen B isend, b = 78|smicln|Olen A isend, b = 78|smicln|midagi muud|smicln|mitte midagi|smicln|veateate"/>
  <p:tag name="SLIDEORDER" val="28"/>
  <p:tag name="SLIDEGUID" val="EEEA314401584FFDB764BFAA67ACDB38"/>
  <p:tag name="TOTALRESPONSES" val="75"/>
  <p:tag name="RESPONSECOUNT" val="75"/>
  <p:tag name="SLICED" val="False"/>
  <p:tag name="RESPONSES" val="1;1;1;2;1;1;1;1;1;1;-;1;1;1;1;-;1;1;2;1;1;1;1;1;1;1;1;1;-;-;1;1;1;1;-;-;1;1;1;1;1;2;1;1;5;5;1;2;1;5;1;1;1;1;1;2;1;1;-;1;-;1;1;1;1;-;1;1;2;-;5;1;-;1;1;1;1;1;1;1;1;-;1;2;1;1;2;-;"/>
  <p:tag name="CHARTSTRINGSTD" val="63 8 0 0 4"/>
  <p:tag name="CHARTSTRINGREV" val="4 0 0 8 63"/>
  <p:tag name="CHARTSTRINGSTDPER" val="0,84 0,106666666666667 0 0 0,0533333333333333"/>
  <p:tag name="CHARTSTRINGREVPER" val="0,0533333333333333 0 0 0,106666666666667 0,84"/>
  <p:tag name="RESPONSESGATHERED" val="False"/>
  <p:tag name="ANONYMOUSTEMP" val="False"/>
  <p:tag name="VALUES" val="Correct|smicln|Incorrect|smicln|Incorrect|smicln|Incorrect|smicln|Incorrect"/>
  <p:tag name="TYPE" val="MultiChoiceSlide"/>
  <p:tag name="TPQUESTIONXML" val="﻿&lt;?xml version=&quot;1.0&quot; encoding=&quot;utf-8&quot;?&gt;&#10;&lt;questionlist&gt;&#10;    &lt;properties&gt;&#10;        &lt;guid&gt;66A45ABC0EEF4BA6B75DF118B21B6AF5&lt;/guid&gt;&#10;        &lt;description /&gt;&#10;        &lt;date&gt;10/8/2014 12:52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4C673C4D5664B1EAF2DBA1E9A3584B5&lt;/guid&gt;&#10;            &lt;repollguid&gt;0E7CED527DC747AEAAA879EC676E20DD&lt;/repollguid&gt;&#10;            &lt;sourceid&gt;8EECB599ECE0458BA7A6CE6912D9B6CA&lt;/sourceid&gt;&#10;            &lt;questiontext&gt;Mida väljastab järgmine programmilõik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73239D87FC5D49B6A918EEF684B9AA93&lt;/guid&gt;&#10;                    &lt;answertext&gt;1000&lt;/answertext&gt;&#10;                    &lt;valuetype&gt;1&lt;/valuetype&gt;&#10;                &lt;/answer&gt;&#10;                &lt;answer&gt;&#10;                    &lt;guid&gt;BE4609575EA547D9A8A4F2CD9BF97732&lt;/guid&gt;&#10;                    &lt;answertext&gt;500&lt;/answertext&gt;&#10;                    &lt;valuetype&gt;-1&lt;/valuetype&gt;&#10;                &lt;/answer&gt;&#10;                &lt;answer&gt;&#10;                    &lt;guid&gt;AB3CB2E5272D4941BD4E3FC1DD2753E1&lt;/guid&gt;&#10;                    &lt;answertext&gt;midagi muud&lt;/answertext&gt;&#10;                    &lt;valuetype&gt;-1&lt;/valuetype&gt;&#10;                &lt;/answer&gt;&#10;                &lt;answer&gt;&#10;                    &lt;guid&gt;D46E120F24FB4D5BAC3923B133A0A54A&lt;/guid&gt;&#10;                    &lt;answertext&gt;veateat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da väljastab järgmine programmilõik?[;crlf;]86[;]120[;]86[;]False[;]83[;][;crlf;]1,05813953488372[;]1[;]0,352883509430082[;]0,124526771227691[;crlf;]83[;]1[;]10001[;]1000[;][;crlf;]2[;]-1[;]5002[;]500[;][;crlf;]0[;]-1[;]midagi muud3[;]midagi muud[;][;crlf;]1[;]-1[;]veateate4[;]veateate[;]"/>
  <p:tag name="HASRESULTS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SCHEM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75"/>
  <p:tag name="FONTSIZE" val="28"/>
  <p:tag name="BULLETTYPE" val="ppBulletArabicPeriod"/>
  <p:tag name="ANSWERTEXT" val="Olen B isend, b = 78&#10;Olen A isend, b = 78&#10;midagi muud&#10;mitte midagi&#10;veateate"/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ANSWERSALIAS" val="Olen B isend, b = 78|smicln|Olen A isend, b = 78|smicln|midagi muud|smicln|mitte midagi|smicln|veateate"/>
  <p:tag name="SLIDEORDER" val="28"/>
  <p:tag name="SLIDEGUID" val="EEEA314401584FFDB764BFAA67ACDB38"/>
  <p:tag name="TOTALRESPONSES" val="75"/>
  <p:tag name="RESPONSECOUNT" val="75"/>
  <p:tag name="SLICED" val="False"/>
  <p:tag name="RESPONSES" val="1;1;1;2;1;1;1;1;1;1;-;1;1;1;1;-;1;1;2;1;1;1;1;1;1;1;1;1;-;-;1;1;1;1;-;-;1;1;1;1;1;2;1;1;5;5;1;2;1;5;1;1;1;1;1;2;1;1;-;1;-;1;1;1;1;-;1;1;2;-;5;1;-;1;1;1;1;1;1;1;1;-;1;2;1;1;2;-;"/>
  <p:tag name="CHARTSTRINGSTD" val="63 8 0 0 4"/>
  <p:tag name="CHARTSTRINGREV" val="4 0 0 8 63"/>
  <p:tag name="CHARTSTRINGSTDPER" val="0,84 0,106666666666667 0 0 0,0533333333333333"/>
  <p:tag name="CHARTSTRINGREVPER" val="0,0533333333333333 0 0 0,106666666666667 0,84"/>
  <p:tag name="RESPONSESGATHERED" val="False"/>
  <p:tag name="ANONYMOUSTEMP" val="False"/>
  <p:tag name="VALUES" val="Correct|smicln|Incorrect|smicln|Incorrect|smicln|Incorrect|smicln|Incorrect"/>
  <p:tag name="TYPE" val="MultiChoiceSlide"/>
  <p:tag name="TPQUESTIONXML" val="﻿&lt;?xml version=&quot;1.0&quot; encoding=&quot;utf-8&quot;?&gt;&#10;&lt;questionlist&gt;&#10;    &lt;properties&gt;&#10;        &lt;guid&gt;66A45ABC0EEF4BA6B75DF118B21B6AF5&lt;/guid&gt;&#10;        &lt;description /&gt;&#10;        &lt;date&gt;10/8/2014 12:52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96AC9BCD5A486F87CBE88450F8A0B8&lt;/guid&gt;&#10;            &lt;repollguid&gt;0E7CED527DC747AEAAA879EC676E20DD&lt;/repollguid&gt;&#10;            &lt;sourceid&gt;8EECB599ECE0458BA7A6CE6912D9B6CA&lt;/sourceid&gt;&#10;            &lt;questiontext&gt;Milline on klassis õige järjekord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73239D87FC5D49B6A918EEF684B9AA93&lt;/guid&gt;&#10;                    &lt;answertext&gt;isendiväljad, klassiväljad, konstruktorid, meetodid&lt;/answertext&gt;&#10;                    &lt;valuetype&gt;-1&lt;/valuetype&gt;&#10;                &lt;/answer&gt;&#10;                &lt;answer&gt;&#10;                    &lt;guid&gt;BE4609575EA547D9A8A4F2CD9BF97732&lt;/guid&gt;&#10;                    &lt;answertext&gt;klassiväljad, isendiväljad, konstruktorid, meetodid&lt;/answertext&gt;&#10;                    &lt;valuetype&gt;1&lt;/valuetype&gt;&#10;                &lt;/answer&gt;&#10;                &lt;answer&gt;&#10;                    &lt;guid&gt;45662439F5D7496BADA4D9A2E5BDCED0&lt;/guid&gt;&#10;                    &lt;answertext&gt;klassiväljad, konstruktorid, meetodid, isendiväljad&lt;/answertext&gt;&#10;                    &lt;valuetype&gt;-1&lt;/valuetype&gt;&#10;                &lt;/answer&gt;&#10;                &lt;answer&gt;&#10;                    &lt;guid&gt;C17D928DF0834B95A565EFAC2FE5A3B6&lt;/guid&gt;&#10;                    &lt;answertext&gt;isendiväljad, klassiväljad, meetodid, konstruktorid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lline on klassis õige järjekord?[;crlf;]92[;]120[;]92[;]False[;]53[;][;crlf;]2,20652173913043[;]2[;]0,801331005242024[;]0,642131379962193[;crlf;]14[;]-1[;]isendiväljad, klassiväljad, konstruktorid, meetodid1[;]isendiväljad, klassiväljad, konstruktorid, meetodid[;][;crlf;]53[;]1[;]klassiväljad, isendiväljad, konstruktorid, meetodid2[;]klassiväljad, isendiväljad, konstruktorid, meetodid[;][;crlf;]17[;]-1[;]klassiväljad, konstruktorid, meetodid, isendiväljad3[;]klassiväljad, konstruktorid, meetodid, isendiväljad[;][;crlf;]8[;]-1[;]isendiväljad, klassiväljad, meetodid, konstruktorid4[;]isendiväljad, klassiväljad, meetodid, konstruktorid[;]"/>
  <p:tag name="HASRESULTS" val="Tru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75"/>
  <p:tag name="FONTSIZE" val="28"/>
  <p:tag name="BULLETTYPE" val="ppBulletArabicPeriod"/>
  <p:tag name="ANSWERTEXT" val="Olen B isend, b = 78&#10;Olen A isend, b = 78&#10;midagi muud&#10;mitte midagi&#10;veateate"/>
  <p:tag name="ZEROBASED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ANSWERSALIAS" val="true|smicln|false|smicln|midagi muud|smicln|mitte midagi|smicln|veateate"/>
  <p:tag name="SLIDEORDER" val="14"/>
  <p:tag name="SLIDEGUID" val="47506A480E924E7DA92442F5E0875744"/>
  <p:tag name="VALUES" val="Incorrect|smicln|Correct|smicln|Incorrect|smicln|Incorrect|smicln|Incorrect"/>
  <p:tag name="RESPONSESGATHERED" val="True"/>
  <p:tag name="TOTALRESPONSES" val="87"/>
  <p:tag name="RESPONSECOUNT" val="87"/>
  <p:tag name="SLICED" val="False"/>
  <p:tag name="RESPONSES" val="2;2;2;2;2;2;2;1;1;2;1;2;2;2;2;2;1;2;2;5;2;1;2;2;2;2;2;2;2;2;2;2;1;2;2;2;2;2;1;2;1;1;1;1;2;1;2;2;2;2;5;2;2;2;2;1;2;2;2;2;2;2;2;2;2;2;2;2;1;1;-;2;2;2;2;2;2;2;1;2;2;2;2;2;-;2;2;-;-;2;-;2;"/>
  <p:tag name="CHARTSTRINGSTD" val="16 69 0 0 2"/>
  <p:tag name="CHARTSTRINGREV" val="2 0 0 69 16"/>
  <p:tag name="CHARTSTRINGSTDPER" val="0,183908045977011 0,793103448275862 0 0 0,0229885057471264"/>
  <p:tag name="CHARTSTRINGREVPER" val="0,0229885057471264 0 0 0,793103448275862 0,183908045977011"/>
  <p:tag name="ANONYMOUSTEMP" val="False"/>
  <p:tag name="TYPE" val="MultiChoiceSlide"/>
  <p:tag name="TPQUESTIONXML" val="﻿&lt;?xml version=&quot;1.0&quot; encoding=&quot;utf-8&quot;?&gt;&#10;&lt;questionlist&gt;&#10;    &lt;properties&gt;&#10;        &lt;guid&gt;ECEC6F70B9FD41F3BA88A283C0D04F1A&lt;/guid&gt;&#10;        &lt;description /&gt;&#10;        &lt;date&gt;2/20/2017 1:23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F287DE58A34BDFB5FB5F637A63945F&lt;/guid&gt;&#10;            &lt;repollguid&gt;5C376024CF704AA4B749879C76941037&lt;/repollguid&gt;&#10;            &lt;sourceid&gt;A8376709601948539C6041FF569A8E22&lt;/sourceid&gt;&#10;            &lt;questiontext&gt;Mida väljastab järgmine programmilõik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061F5CA032B345FC819D2687A479D09B&lt;/guid&gt;&#10;                    &lt;answertext&gt;true&lt;/answertext&gt;&#10;                    &lt;valuetype&gt;-1&lt;/valuetype&gt;&#10;                &lt;/answer&gt;&#10;                &lt;answer&gt;&#10;                    &lt;guid&gt;995DB802D1E0470D8CEF8169A9C85AD5&lt;/guid&gt;&#10;                    &lt;answertext&gt;false&lt;/answertext&gt;&#10;                    &lt;valuetype&gt;1&lt;/valuetype&gt;&#10;                &lt;/answer&gt;&#10;                &lt;answer&gt;&#10;                    &lt;guid&gt;EC7F5E8C94504A989FDD416D6E54775E&lt;/guid&gt;&#10;                    &lt;answertext&gt;midagi muud&lt;/answertext&gt;&#10;                    &lt;valuetype&gt;-1&lt;/valuetype&gt;&#10;                &lt;/answer&gt;&#10;                &lt;answer&gt;&#10;                    &lt;guid&gt;889B20B670DD4ECEAEC6F5301A7484E0&lt;/guid&gt;&#10;                    &lt;answertext&gt;mitte midagi&lt;/answertext&gt;&#10;                    &lt;valuetype&gt;-1&lt;/valuetype&gt;&#10;                &lt;/answer&gt;&#10;                &lt;answer&gt;&#10;                    &lt;guid&gt;945B13B7F4F4476EBA747BA466F60A2C&lt;/guid&gt;&#10;                    &lt;answertext&gt;veateat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da väljastab järgmine programmilõik?[;crlf;]89[;]120[;]89[;]False[;]73[;][;crlf;]1,87640449438202[;]2[;]0,44520478103728[;]0,198207297058452[;crlf;]14[;]-1[;]true1[;]true[;][;crlf;]73[;]1[;]false2[;]false[;][;crlf;]1[;]-1[;]midagi muud3[;]midagi muud[;][;crlf;]1[;]-1[;]mitte midagi4[;]mitte midagi[;][;crlf;]0[;]-1[;]veateate5[;]veateate[;]"/>
  <p:tag name="HASRESULTS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0,0,0,0,0,0,0,0,0,0,0"/>
  <p:tag name="NUMBERFORMAT" val="0"/>
  <p:tag name="LABELFORMAT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4"/>
  <p:tag name="FONTSIZE" val="32"/>
  <p:tag name="BULLETTYPE" val="ppBulletArabicPeriod"/>
  <p:tag name="ANSWERTEXT" val="true&#10;false&#10;midagi muud&#10;mitte midagi&#10;veateate"/>
  <p:tag name="ZEROBASED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ANSWERSALIAS" val="võrdsed|smicln|ebavõrdsed|smicln|midagi muud|smicln|mitte midagi|smicln|veateate"/>
  <p:tag name="SLIDEORDER" val="15"/>
  <p:tag name="SLIDEGUID" val="4ED6503FA0634AC98D1DA99E995ED04C"/>
  <p:tag name="VALUES" val="Incorrect|smicln|Correct|smicln|Incorrect|smicln|Incorrect|smicln|Incorrect"/>
  <p:tag name="RESPONSESGATHERED" val="True"/>
  <p:tag name="TOTALRESPONSES" val="90"/>
  <p:tag name="RESPONSECOUNT" val="90"/>
  <p:tag name="SLICED" val="False"/>
  <p:tag name="RESPONSES" val="2;2;2;2;2;2;2;-;1;2;2;3;2;2;2;4;2;1;2;2;5;2;2;2;5;2;2;2;2;2;2;2;2;2;2;2;2;5;2;2;2;5;2;1;5;2;2;2;2;2;2;1;2;2;5;2;2;1;1;2;2;5;2;2;3;2;2;5;2;2;2;2;2;2;2;1;1;2;2;2;2;2;2;2;1;2;2;1;-;2;2;2;"/>
  <p:tag name="CHARTSTRINGSTD" val="10 69 2 1 8"/>
  <p:tag name="CHARTSTRINGREV" val="8 1 2 69 10"/>
  <p:tag name="CHARTSTRINGSTDPER" val="0,111111111111111 0,766666666666667 0,0222222222222222 0,0111111111111111 0,0888888888888889"/>
  <p:tag name="CHARTSTRINGREVPER" val="0,0888888888888889 0,0111111111111111 0,0222222222222222 0,766666666666667 0,111111111111111"/>
  <p:tag name="ANONYMOUSTEMP" val="False"/>
  <p:tag name="TYPE" val="MultiChoiceSlide"/>
  <p:tag name="TPQUESTIONXML" val="﻿&lt;?xml version=&quot;1.0&quot; encoding=&quot;utf-8&quot;?&gt;&#10;&lt;questionlist&gt;&#10;    &lt;properties&gt;&#10;        &lt;guid&gt;9829A33E134A46D6939351B589A4E611&lt;/guid&gt;&#10;        &lt;description /&gt;&#10;        &lt;date&gt;2/20/2017 1:25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3951860F2AE412887D689A72EFEE1E0&lt;/guid&gt;&#10;            &lt;repollguid&gt;81A2AA9BC4C946449FBCE34F725B01D7&lt;/repollguid&gt;&#10;            &lt;sourceid&gt;3FEF76CC2F044D0CB0F31DB81112A1F7&lt;/sourceid&gt;&#10;            &lt;questiontext&gt;Mida väljastab järgmine programmilõik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0C6238D41D054E519FA213D419E56E36&lt;/guid&gt;&#10;                    &lt;answertext&gt;võrdsed&lt;/answertext&gt;&#10;                    &lt;valuetype&gt;-1&lt;/valuetype&gt;&#10;                &lt;/answer&gt;&#10;                &lt;answer&gt;&#10;                    &lt;guid&gt;CFE7DADDED9F4B03A789159B89B23A06&lt;/guid&gt;&#10;                    &lt;answertext&gt;ebavõrdsed&lt;/answertext&gt;&#10;                    &lt;valuetype&gt;1&lt;/valuetype&gt;&#10;                &lt;/answer&gt;&#10;                &lt;answer&gt;&#10;                    &lt;guid&gt;02715A57A16B4B91BBB373DA6941B88C&lt;/guid&gt;&#10;                    &lt;answertext&gt;midagi muud&lt;/answertext&gt;&#10;                    &lt;valuetype&gt;-1&lt;/valuetype&gt;&#10;                &lt;/answer&gt;&#10;                &lt;answer&gt;&#10;                    &lt;guid&gt;877F18C9C2F645C6A5D01FB0C4334395&lt;/guid&gt;&#10;                    &lt;answertext&gt;mitte midagi&lt;/answertext&gt;&#10;                    &lt;valuetype&gt;-1&lt;/valuetype&gt;&#10;                &lt;/answer&gt;&#10;                &lt;answer&gt;&#10;                    &lt;guid&gt;501C9694BEC249C5A53671C9CC7843CC&lt;/guid&gt;&#10;                    &lt;answertext&gt;veateat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da väljastab järgmine programmilõik?[;crlf;]88[;]120[;]88[;]False[;]63[;][;crlf;]1,96590909090909[;]2[;]0,858763164995867[;]0,737474173553719[;crlf;]19[;]-1[;]võrdsed1[;]võrdsed[;][;crlf;]63[;]1[;]ebavõrdsed2[;]ebavõrdsed[;][;crlf;]1[;]-1[;]midagi muud3[;]midagi muud[;][;crlf;]0[;]-1[;]mitte midagi4[;]mitte midagi[;][;crlf;]5[;]-1[;]veateate5[;]veateate[;]"/>
  <p:tag name="HASRESULTS" val="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52"/>
  <p:tag name="FONTSIZE" val="32"/>
  <p:tag name="BULLETTYPE" val="ppBulletArabicPeriod"/>
  <p:tag name="ANSWERTEXT" val="võrdsed&#10;ebavõrdsed&#10;midagi muud&#10;mitte midagi&#10;veateate"/>
  <p:tag name="ZEROBASED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ANSWERSALIAS" val="Piilupart|smicln|piilupart|smicln|Donald|smicln|midagi muud|smicln|mitte midagi|smicln|veateate"/>
  <p:tag name="SLIDEORDER" val="17"/>
  <p:tag name="SLIDEGUID" val="A10DB82594A742B18D0B685249667CBD"/>
  <p:tag name="VALUES" val="Correct|smicln|Incorrect|smicln|Incorrect|smicln|Incorrect|smicln|Incorrect|smicln|Incorrect"/>
  <p:tag name="RESPONSESGATHERED" val="True"/>
  <p:tag name="TOTALRESPONSES" val="87"/>
  <p:tag name="RESPONSECOUNT" val="87"/>
  <p:tag name="SLICED" val="False"/>
  <p:tag name="RESPONSES" val="1;1;1;1;1;1;1;1;1;3;1;1;1;1;1;2;1;1;1;1;1;3;1;1;1;3;1;1;1;1;1;1;3;-;1;1;1;1;1;1;1;1;1;1;1;1;1;-;1;1;1;1;1;-;1;1;1;1;1;1;1;1;1;1;1;1;1;1;1;3;1;1;1;1;1;1;1;-;1;1;1;1;1;3;1;1;1;1;3;6;1;-;"/>
  <p:tag name="CHARTSTRINGSTD" val="78 1 7 0 0 1"/>
  <p:tag name="CHARTSTRINGREV" val="1 0 0 7 1 78"/>
  <p:tag name="CHARTSTRINGSTDPER" val="0,896551724137931 0,0114942528735632 0,0804597701149425 0 0 0,0114942528735632"/>
  <p:tag name="CHARTSTRINGREVPER" val="0,0114942528735632 0 0 0,0804597701149425 0,0114942528735632 0,896551724137931"/>
  <p:tag name="ANONYMOUSTEMP" val="False"/>
  <p:tag name="TYPE" val="MultiChoiceSlide"/>
  <p:tag name="TPQUESTIONXML" val="﻿&lt;?xml version=&quot;1.0&quot; encoding=&quot;utf-8&quot;?&gt;&#10;&lt;questionlist&gt;&#10;    &lt;properties&gt;&#10;        &lt;guid&gt;92BB34E1746149FC951E765C8C34ACC4&lt;/guid&gt;&#10;        &lt;description /&gt;&#10;        &lt;date&gt;2/20/2017 1:35:0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B5E2B89B5E7414BAC9401B9C958E34E&lt;/guid&gt;&#10;            &lt;repollguid&gt;BF1ED495EA8148CD9F0EE8975BDCC592&lt;/repollguid&gt;&#10;            &lt;sourceid&gt;D272F4C3AFC7464ABFCC70132E554F1E&lt;/sourceid&gt;&#10;            &lt;questiontext&gt;Mida väljastab järgmine programmilõik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11AAE793C14847D8B3B6DB53BCB13E29&lt;/guid&gt;&#10;                    &lt;answertext&gt;Piilupart&lt;/answertext&gt;&#10;                    &lt;valuetype&gt;1&lt;/valuetype&gt;&#10;                &lt;/answer&gt;&#10;                &lt;answer&gt;&#10;                    &lt;guid&gt;8B84F0E32CAA435CAE29E5C1616BE553&lt;/guid&gt;&#10;                    &lt;answertext&gt;piilupart&lt;/answertext&gt;&#10;                    &lt;valuetype&gt;-1&lt;/valuetype&gt;&#10;                &lt;/answer&gt;&#10;                &lt;answer&gt;&#10;                    &lt;guid&gt;12D3D9F7FAF54CDBA5A94BFF7F6BC194&lt;/guid&gt;&#10;                    &lt;answertext&gt;Donald&lt;/answertext&gt;&#10;                    &lt;valuetype&gt;-1&lt;/valuetype&gt;&#10;                &lt;/answer&gt;&#10;                &lt;answer&gt;&#10;                    &lt;guid&gt;B16C25406E454665ABBA1B1BBE68DF3D&lt;/guid&gt;&#10;                    &lt;answertext&gt;midagi muud&lt;/answertext&gt;&#10;                    &lt;valuetype&gt;-1&lt;/valuetype&gt;&#10;                &lt;/answer&gt;&#10;                &lt;answer&gt;&#10;                    &lt;guid&gt;FE606061FF7C44A989E4E4B15BCC8069&lt;/guid&gt;&#10;                    &lt;answertext&gt;mitte midagi&lt;/answertext&gt;&#10;                    &lt;valuetype&gt;-1&lt;/valuetype&gt;&#10;                &lt;/answer&gt;&#10;                &lt;answer&gt;&#10;                    &lt;guid&gt;9989CB706BC8488C8CDEC8EFB8AD5DC3&lt;/guid&gt;&#10;                    &lt;answertext&gt;veateat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da väljastab järgmine programmilõik?[;crlf;]78[;]120[;]78[;]False[;]65[;][;crlf;]1,25641025641026[;]1[;]0,60840053936947[;]0,370151216305062[;crlf;]65[;]1[;]Piilupart1[;]Piilupart[;][;crlf;]6[;]-1[;]piilupart2[;]piilupart[;][;crlf;]7[;]-1[;]Donald3[;]Donald[;][;crlf;]0[;]-1[;]midagi muud4[;]midagi muud[;][;crlf;]0[;]-1[;]mitte midagi5[;]mitte midagi[;][;crlf;]0[;]-1[;]veateate6[;]veateate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SCHEM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60"/>
  <p:tag name="FONTSIZE" val="28"/>
  <p:tag name="BULLETTYPE" val="ppBulletArabicPeriod"/>
  <p:tag name="ANSWERTEXT" val="Piilupart&#10;piilupart&#10;Donald&#10;midagi muud&#10;mitte midagi&#10;veateate"/>
  <p:tag name="ZEROBASED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BDF0FF0B244BA583F80B6D6835DD88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ida väljastab järgmine programmilõik?"/>
  <p:tag name="SLIDEORDER" val="17"/>
  <p:tag name="SLIDEGUID" val="9E5BC60874F0485DB2B91241E8433AC1"/>
  <p:tag name="ANSWERSALIAS" val="true|smicln|false|smicln|mitte midagi|smicln|midagi muud|smicln|veateate"/>
  <p:tag name="VALUES" val="Incorrect|smicln|Incorrect|smicln|Incorrect|smicln|Incorrect|smicln|Correct"/>
  <p:tag name="RESPONSESGATHERED" val="True"/>
  <p:tag name="TOTALRESPONSES" val="84"/>
  <p:tag name="RESPONSECOUNT" val="84"/>
  <p:tag name="SLICED" val="False"/>
  <p:tag name="RESPONSES" val="5;1;1;1;1;1;1;1;1;1;1;1;1;-;5;1;1;1;-;1;1;1;1;1;1;1;1;5;1;1;1;1;1;1;1;1;1;1;1;1;1;1;1;1;1;1;1;1;1;1;1;-;1;1;1;1;1;1;1;1;5;1;1;1;1;1;-;1;1;1;1;5;1;5;1;2;1;1;1;-;1;1;1;1;-;1;-;1;-;1;1;1;"/>
  <p:tag name="CHARTSTRINGSTD" val="77 1 0 0 6"/>
  <p:tag name="CHARTSTRINGREV" val="6 0 0 1 77"/>
  <p:tag name="CHARTSTRINGSTDPER" val="0,916666666666667 0,0119047619047619 0 0 0,0714285714285714"/>
  <p:tag name="CHARTSTRINGREVPER" val="0,0714285714285714 0 0 0,0119047619047619 0,916666666666667"/>
  <p:tag name="ANONYMOUSTEMP" val="False"/>
  <p:tag name="TYPE" val="MultiChoiceSlide"/>
  <p:tag name="TPQUESTIONXML" val="﻿&lt;?xml version=&quot;1.0&quot; encoding=&quot;utf-8&quot;?&gt;&#10;&lt;questionlist&gt;&#10;    &lt;properties&gt;&#10;        &lt;guid&gt;0BC0323CC22047029FFBD964124392AC&lt;/guid&gt;&#10;        &lt;description /&gt;&#10;        &lt;date&gt;2/20/2017 1:45:3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12412A5E7741C7A59564DB44B48155&lt;/guid&gt;&#10;            &lt;repollguid&gt;FE44E45463694BEAB2CD06C5D2170987&lt;/repollguid&gt;&#10;            &lt;sourceid&gt;76294E1DC8F54F21A567E7D724BAD8A8&lt;/sourceid&gt;&#10;            &lt;questiontext&gt;Mida väljastab järgmine programmilõik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8C91FDA7CE24F898971973FCB7CEAB3&lt;/guid&gt;&#10;                    &lt;answertext&gt;true&lt;/answertext&gt;&#10;                    &lt;valuetype&gt;-1&lt;/valuetype&gt;&#10;                &lt;/answer&gt;&#10;                &lt;answer&gt;&#10;                    &lt;guid&gt;069023D5FCF7431AA3BE0DE32007BFA2&lt;/guid&gt;&#10;                    &lt;answertext&gt;false&lt;/answertext&gt;&#10;                    &lt;valuetype&gt;-1&lt;/valuetype&gt;&#10;                &lt;/answer&gt;&#10;                &lt;answer&gt;&#10;                    &lt;guid&gt;EA5E42A5BF95442EBF8C3E618CD29A3B&lt;/guid&gt;&#10;                    &lt;answertext&gt;mitte midagi&lt;/answertext&gt;&#10;                    &lt;valuetype&gt;-1&lt;/valuetype&gt;&#10;                &lt;/answer&gt;&#10;                &lt;answer&gt;&#10;                    &lt;guid&gt;A48278DC321E40F39DD296BFC14F6627&lt;/guid&gt;&#10;                    &lt;answertext&gt;midagi muud&lt;/answertext&gt;&#10;                    &lt;valuetype&gt;-1&lt;/valuetype&gt;&#10;                &lt;/answer&gt;&#10;                &lt;answer&gt;&#10;                    &lt;guid&gt;AE09A11EC8D746379DBD4E65F7F88060&lt;/guid&gt;&#10;                    &lt;answertext&gt;veateat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ida väljastab järgmine programmilõik?[;crlf;]91[;]120[;]91[;]False[;]6[;][;crlf;]1,40659340659341[;]1[;]1,07905149616925[;]1,1643521313851[;crlf;]76[;]-1[;]true1[;]true[;][;crlf;]7[;]-1[;]false2[;]false[;][;crlf;]0[;]-1[;]mitte midagi3[;]mitte midagi[;][;crlf;]2[;]-1[;]midagi muud4[;]midagi muud[;][;crlf;]6[;]1[;]veateate5[;]veateate[;]"/>
  <p:tag name="HASRESULTS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44"/>
  <p:tag name="FONTSIZE" val="32"/>
  <p:tag name="BULLETTYPE" val="ppBulletArabicPeriod"/>
  <p:tag name="ANSWERTEXT" val="true&#10;false&#10;mitte midagi&#10;midagi muud&#10;veateate"/>
  <p:tag name="ZEROBASED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6787</TotalTime>
  <Words>1633</Words>
  <Application>Microsoft Office PowerPoint</Application>
  <PresentationFormat>Ekraaniseanss (4:3)</PresentationFormat>
  <Paragraphs>508</Paragraphs>
  <Slides>60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60</vt:i4>
      </vt:variant>
    </vt:vector>
  </HeadingPairs>
  <TitlesOfParts>
    <vt:vector size="64" baseType="lpstr">
      <vt:lpstr>Calibri</vt:lpstr>
      <vt:lpstr>Arial</vt:lpstr>
      <vt:lpstr>Courier New</vt:lpstr>
      <vt:lpstr>Tarkvarakomplekti Office kujundus</vt:lpstr>
      <vt:lpstr>Objektorienteeritud programmeerimine</vt:lpstr>
      <vt:lpstr>Möödunud nädalal</vt:lpstr>
      <vt:lpstr>Umbes mitu tundi tegelesite eelmisel nädalal selle ainega (loeng+praktikum+iseseisvalt)? </vt:lpstr>
      <vt:lpstr>Kuivõrd olete selle ainega graafikus?</vt:lpstr>
      <vt:lpstr>Täna</vt:lpstr>
      <vt:lpstr>Klass</vt:lpstr>
      <vt:lpstr>Milleks on vajalikud klassid ja kus neid päriselt tarvis läheb?</vt:lpstr>
      <vt:lpstr>Konstruktor (ingl. constructor)</vt:lpstr>
      <vt:lpstr>Konstruktor</vt:lpstr>
      <vt:lpstr>Mitu konstruktorit</vt:lpstr>
      <vt:lpstr>Võtmesõna this</vt:lpstr>
      <vt:lpstr>Mitu konstruktorit</vt:lpstr>
      <vt:lpstr>Mõisteid</vt:lpstr>
      <vt:lpstr>Mis väljastatakse ekraanile?</vt:lpstr>
      <vt:lpstr>Mis väljastatakse ekraanile?</vt:lpstr>
      <vt:lpstr>Mis väljastatakse ekraanile?</vt:lpstr>
      <vt:lpstr>Mis väljastatakse ekraanile?</vt:lpstr>
      <vt:lpstr>Mis väljastatakse ekraanile?</vt:lpstr>
      <vt:lpstr>Piiritleja (ingl. modifier)</vt:lpstr>
      <vt:lpstr>Juurdepääsetavus</vt:lpstr>
      <vt:lpstr>Juurdepääsetavuse piiritlejad</vt:lpstr>
      <vt:lpstr>Paketid (ingl. package)</vt:lpstr>
      <vt:lpstr>Samas paketis</vt:lpstr>
      <vt:lpstr>Erinevates pakettides</vt:lpstr>
      <vt:lpstr>Get- ja set-meetodid</vt:lpstr>
      <vt:lpstr>Näide isendiväljast, mida ei saa pärast isendi loomist muuta</vt:lpstr>
      <vt:lpstr>Kui juurdepääsetavust määravat piiritlejat pole, siis meetod on kättesaadav …</vt:lpstr>
      <vt:lpstr>Kas peameetodi päis võib olla static public void main(String[] args) </vt:lpstr>
      <vt:lpstr>Kas peameetodi päis võib olla  public static void main(String[] a) </vt:lpstr>
      <vt:lpstr>Meetod toString</vt:lpstr>
      <vt:lpstr>Isend argumendina</vt:lpstr>
      <vt:lpstr>Klassi- (staatiline) ja isendimeetod</vt:lpstr>
      <vt:lpstr>Klassi- (staatiline) ja isendiväli</vt:lpstr>
      <vt:lpstr>Mõlemaid</vt:lpstr>
      <vt:lpstr>Mis väljastatakse ekraanile?</vt:lpstr>
      <vt:lpstr>Vaikeväärtused</vt:lpstr>
      <vt:lpstr>Mis väljastatakse ekraanile?</vt:lpstr>
      <vt:lpstr>Mida väljastab järgmine programmilõik?</vt:lpstr>
      <vt:lpstr>Mida väljastab järgmine programmilõik?</vt:lpstr>
      <vt:lpstr>Mida väljastab järgmine programmilõik?</vt:lpstr>
      <vt:lpstr>Milline on klassis õige järjekord?</vt:lpstr>
      <vt:lpstr>Sõned</vt:lpstr>
      <vt:lpstr>Loomine, võrdlemine</vt:lpstr>
      <vt:lpstr>Literaal</vt:lpstr>
      <vt:lpstr>Sõne</vt:lpstr>
      <vt:lpstr>Mida väljastab järgmine programmilõik?</vt:lpstr>
      <vt:lpstr>Mida väljastab järgmine programmilõik?</vt:lpstr>
      <vt:lpstr>Vaatame APIt</vt:lpstr>
      <vt:lpstr>Leksikograafiline võrdlemine</vt:lpstr>
      <vt:lpstr>Mida väljastab järgmine programmilõik?</vt:lpstr>
      <vt:lpstr>Mähisklassid</vt:lpstr>
      <vt:lpstr>Mähisklassid</vt:lpstr>
      <vt:lpstr>Klass Character</vt:lpstr>
      <vt:lpstr>Klass Character</vt:lpstr>
      <vt:lpstr>Mida väljastab järgmine programmilõik?</vt:lpstr>
      <vt:lpstr>Mida väljastab järgmine programmilõik?</vt:lpstr>
      <vt:lpstr>Igal algtüübil on vastav mähisklass. Algtüüpile char vastab klass Character. Veel ühel algtüübil erineb mähisklassi nimi algtüübi nimest rohkem kui esitähe suuruse poolest.</vt:lpstr>
      <vt:lpstr>Loengu tempo oli</vt:lpstr>
      <vt:lpstr>Materjal tundus </vt:lpstr>
      <vt:lpstr>Suur tänu osalemast ja kohtumiseni!</vt:lpstr>
    </vt:vector>
  </TitlesOfParts>
  <Company>Tartu Ülikool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eno</dc:creator>
  <cp:lastModifiedBy>Eno Tõnisson</cp:lastModifiedBy>
  <cp:revision>449</cp:revision>
  <cp:lastPrinted>2018-02-26T08:40:59Z</cp:lastPrinted>
  <dcterms:created xsi:type="dcterms:W3CDTF">2012-02-16T12:14:12Z</dcterms:created>
  <dcterms:modified xsi:type="dcterms:W3CDTF">2019-02-25T16:19:48Z</dcterms:modified>
</cp:coreProperties>
</file>