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7" r:id="rId2"/>
    <p:sldId id="362" r:id="rId3"/>
    <p:sldId id="363" r:id="rId4"/>
    <p:sldId id="364" r:id="rId5"/>
    <p:sldId id="372" r:id="rId6"/>
    <p:sldId id="384" r:id="rId7"/>
    <p:sldId id="449" r:id="rId8"/>
    <p:sldId id="385" r:id="rId9"/>
    <p:sldId id="386" r:id="rId10"/>
    <p:sldId id="387" r:id="rId11"/>
    <p:sldId id="450" r:id="rId12"/>
    <p:sldId id="417" r:id="rId13"/>
    <p:sldId id="418" r:id="rId14"/>
    <p:sldId id="419" r:id="rId15"/>
    <p:sldId id="420" r:id="rId16"/>
    <p:sldId id="421" r:id="rId17"/>
    <p:sldId id="422" r:id="rId18"/>
    <p:sldId id="423" r:id="rId19"/>
    <p:sldId id="460" r:id="rId20"/>
    <p:sldId id="458" r:id="rId21"/>
    <p:sldId id="459" r:id="rId22"/>
    <p:sldId id="452" r:id="rId23"/>
    <p:sldId id="461" r:id="rId24"/>
    <p:sldId id="453" r:id="rId25"/>
    <p:sldId id="454" r:id="rId26"/>
    <p:sldId id="455" r:id="rId27"/>
    <p:sldId id="406" r:id="rId28"/>
    <p:sldId id="407" r:id="rId29"/>
    <p:sldId id="425" r:id="rId30"/>
    <p:sldId id="408" r:id="rId31"/>
    <p:sldId id="409" r:id="rId32"/>
    <p:sldId id="410" r:id="rId33"/>
    <p:sldId id="411" r:id="rId34"/>
    <p:sldId id="412" r:id="rId35"/>
    <p:sldId id="428" r:id="rId36"/>
    <p:sldId id="429" r:id="rId37"/>
    <p:sldId id="430" r:id="rId38"/>
    <p:sldId id="431" r:id="rId39"/>
    <p:sldId id="432" r:id="rId40"/>
    <p:sldId id="433" r:id="rId41"/>
    <p:sldId id="463" r:id="rId42"/>
    <p:sldId id="464" r:id="rId43"/>
    <p:sldId id="467" r:id="rId44"/>
    <p:sldId id="415" r:id="rId45"/>
    <p:sldId id="413" r:id="rId46"/>
    <p:sldId id="414" r:id="rId47"/>
    <p:sldId id="451" r:id="rId48"/>
    <p:sldId id="468" r:id="rId49"/>
    <p:sldId id="469" r:id="rId50"/>
    <p:sldId id="395" r:id="rId51"/>
    <p:sldId id="396" r:id="rId52"/>
    <p:sldId id="470" r:id="rId53"/>
    <p:sldId id="462" r:id="rId54"/>
    <p:sldId id="436" r:id="rId55"/>
    <p:sldId id="437" r:id="rId56"/>
    <p:sldId id="438" r:id="rId57"/>
    <p:sldId id="440" r:id="rId58"/>
    <p:sldId id="442" r:id="rId59"/>
    <p:sldId id="441" r:id="rId60"/>
    <p:sldId id="445" r:id="rId61"/>
    <p:sldId id="367" r:id="rId62"/>
    <p:sldId id="368" r:id="rId63"/>
    <p:sldId id="371" r:id="rId64"/>
  </p:sldIdLst>
  <p:sldSz cx="9144000" cy="6858000" type="screen4x3"/>
  <p:notesSz cx="6669088" cy="9753600"/>
  <p:embeddedFontLst>
    <p:embeddedFont>
      <p:font typeface="Consolas" panose="020B0609020204030204" pitchFamily="49" charset="0"/>
      <p:regular r:id="rId67"/>
      <p:bold r:id="rId68"/>
      <p:italic r:id="rId69"/>
      <p:boldItalic r:id="rId70"/>
    </p:embeddedFont>
    <p:embeddedFont>
      <p:font typeface="Calibri" panose="020F0502020204030204" pitchFamily="34" charset="0"/>
      <p:regular r:id="rId71"/>
      <p:bold r:id="rId72"/>
      <p:italic r:id="rId73"/>
      <p:boldItalic r:id="rId74"/>
    </p:embeddedFont>
  </p:embeddedFontLst>
  <p:custDataLst>
    <p:tags r:id="rId75"/>
  </p:custDataLst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7F0055"/>
    <a:srgbClr val="000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64" d="100"/>
          <a:sy n="64" d="100"/>
        </p:scale>
        <p:origin x="78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2.fntdata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74" Type="http://schemas.openxmlformats.org/officeDocument/2006/relationships/font" Target="fonts/font8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7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3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4.fntdata"/><Relationship Id="rId75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9374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64DF1FC5-B603-4F22-821B-8BAFC9605607}" type="datetimeFigureOut">
              <a:rPr lang="et-EE" smtClean="0"/>
              <a:t>04.03.2019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1" y="9264228"/>
            <a:ext cx="2889938" cy="489373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1BF1F4E8-264A-480F-8C5C-3842E5EB950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93084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7680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3FCDBB3B-BA69-45B4-AD19-C0754C04E29C}" type="datetimeFigureOut">
              <a:rPr lang="et-EE" smtClean="0"/>
              <a:pPr/>
              <a:t>04.03.2019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1838"/>
            <a:ext cx="4878388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43" tIns="45222" rIns="90443" bIns="45222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66909" y="4632961"/>
            <a:ext cx="5335270" cy="4389120"/>
          </a:xfrm>
          <a:prstGeom prst="rect">
            <a:avLst/>
          </a:prstGeom>
        </p:spPr>
        <p:txBody>
          <a:bodyPr vert="horz" lIns="90443" tIns="45222" rIns="90443" bIns="45222" rtlCol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1" y="9264227"/>
            <a:ext cx="2889938" cy="487680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B50B6BAB-3031-4B6F-8449-997434C0FA7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3928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86C37-62AC-44DF-9E50-48A60EEAA972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4794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7F0A-8638-402A-8E28-6B99E6CE0DE6}" type="datetime1">
              <a:rPr lang="et-EE" smtClean="0"/>
              <a:pPr/>
              <a:t>04.03.2019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6188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CFD5-629F-4540-B413-2D57C302CE57}" type="datetime1">
              <a:rPr lang="et-EE" smtClean="0"/>
              <a:pPr/>
              <a:t>04.03.2019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1260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C154-AF94-4E48-8087-1731396E35CE}" type="datetime1">
              <a:rPr lang="et-EE" smtClean="0"/>
              <a:pPr/>
              <a:t>04.03.2019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3589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D2A1-EAC9-459A-BACF-BB5D1C539DAB}" type="datetime1">
              <a:rPr lang="et-EE" smtClean="0"/>
              <a:pPr/>
              <a:t>04.03.2019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9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0A16-0D4A-4B51-8193-345BEDFD222C}" type="datetime1">
              <a:rPr lang="et-EE" smtClean="0"/>
              <a:pPr/>
              <a:t>04.03.2019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8487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9CA4-D2B8-49E4-8D7A-9278E3D4290D}" type="datetime1">
              <a:rPr lang="et-EE" smtClean="0"/>
              <a:pPr/>
              <a:t>04.03.2019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4462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6222-1CFE-44C4-870B-7E18E7F922BD}" type="datetime1">
              <a:rPr lang="et-EE" smtClean="0"/>
              <a:pPr/>
              <a:t>04.03.2019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809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46C8-53A0-410B-B7B2-3DC5B20C1652}" type="datetime1">
              <a:rPr lang="et-EE" smtClean="0"/>
              <a:pPr/>
              <a:t>04.03.2019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2274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8BE6-AFF5-4DAF-8FE3-24217CE69B0B}" type="datetime1">
              <a:rPr lang="et-EE" smtClean="0"/>
              <a:pPr/>
              <a:t>04.03.2019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6256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9053-8B55-478B-BEFE-4A50BC3AC2BD}" type="datetime1">
              <a:rPr lang="et-EE" smtClean="0"/>
              <a:pPr/>
              <a:t>04.03.2019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8977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201E-894B-4F49-B5D6-AF84AA0DD770}" type="datetime1">
              <a:rPr lang="et-EE" smtClean="0"/>
              <a:pPr/>
              <a:t>04.03.2019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82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2E63-29D3-44CC-AFE1-22C79C8D6F75}" type="datetime1">
              <a:rPr lang="et-EE" smtClean="0"/>
              <a:pPr/>
              <a:t>04.03.2019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5946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0B82C-60DD-4D9D-A1D9-B0D26A0F2BE0}" type="datetime1">
              <a:rPr lang="et-EE" smtClean="0"/>
              <a:pPr/>
              <a:t>04.03.2019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8064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11/docs/api/java.base/java/util/ArrayList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javase/tutorial/java/generics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ngimg.com/uploads/box/box_PNG43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9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tutorial/collections/index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Objektorienteeritud programmeerimine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827584" y="3645024"/>
            <a:ext cx="7772400" cy="2971800"/>
          </a:xfrm>
        </p:spPr>
        <p:txBody>
          <a:bodyPr>
            <a:normAutofit/>
          </a:bodyPr>
          <a:lstStyle/>
          <a:p>
            <a:endParaRPr lang="et-EE" dirty="0" smtClean="0"/>
          </a:p>
          <a:p>
            <a:r>
              <a:rPr lang="et-EE" dirty="0"/>
              <a:t>4</a:t>
            </a:r>
            <a:r>
              <a:rPr lang="et-EE" dirty="0" smtClean="0"/>
              <a:t>. märts, 4. loeng</a:t>
            </a:r>
          </a:p>
          <a:p>
            <a:r>
              <a:rPr lang="et-EE" dirty="0" err="1" smtClean="0"/>
              <a:t>Eno</a:t>
            </a:r>
            <a:r>
              <a:rPr lang="et-EE" dirty="0" smtClean="0"/>
              <a:t> Tõnisson</a:t>
            </a:r>
            <a:br>
              <a:rPr lang="et-EE" dirty="0" smtClean="0"/>
            </a:br>
            <a:endParaRPr lang="et-EE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EFD1-92FE-4E87-A46D-1B655492E96F}" type="slidenum">
              <a:rPr lang="et-EE" smtClean="0"/>
              <a:pPr/>
              <a:t>1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532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et-EE" dirty="0" smtClean="0"/>
              <a:t>List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23528" y="935484"/>
            <a:ext cx="8568952" cy="5179714"/>
          </a:xfrm>
        </p:spPr>
        <p:txBody>
          <a:bodyPr>
            <a:normAutofit fontScale="92500" lnSpcReduction="20000"/>
          </a:bodyPr>
          <a:lstStyle/>
          <a:p>
            <a:r>
              <a:rPr lang="et-EE" dirty="0" smtClean="0"/>
              <a:t>Andmestruktuur, milles andmed on kindlas järjekorras</a:t>
            </a:r>
          </a:p>
          <a:p>
            <a:r>
              <a:rPr lang="et-EE" dirty="0" smtClean="0"/>
              <a:t>Saab</a:t>
            </a:r>
          </a:p>
          <a:p>
            <a:pPr lvl="1"/>
            <a:r>
              <a:rPr lang="et-EE" dirty="0" smtClean="0"/>
              <a:t>elemendi võtta</a:t>
            </a:r>
          </a:p>
          <a:p>
            <a:pPr lvl="2"/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get</a:t>
            </a:r>
            <a:endParaRPr lang="et-EE" dirty="0" smtClean="0"/>
          </a:p>
          <a:p>
            <a:pPr lvl="1"/>
            <a:r>
              <a:rPr lang="et-EE" dirty="0" smtClean="0"/>
              <a:t>elemendi lisada</a:t>
            </a:r>
          </a:p>
          <a:p>
            <a:pPr lvl="2"/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add</a:t>
            </a:r>
            <a:endParaRPr lang="et-EE" dirty="0" smtClean="0"/>
          </a:p>
          <a:p>
            <a:pPr lvl="1"/>
            <a:r>
              <a:rPr lang="et-EE" dirty="0" smtClean="0"/>
              <a:t>elemendi eemaldada</a:t>
            </a:r>
          </a:p>
          <a:p>
            <a:pPr lvl="2"/>
            <a:r>
              <a:rPr lang="et-EE" dirty="0" err="1">
                <a:latin typeface="Courier New" pitchFamily="49" charset="0"/>
                <a:cs typeface="Courier New" pitchFamily="49" charset="0"/>
              </a:rPr>
              <a:t>remove</a:t>
            </a:r>
            <a:endParaRPr lang="et-EE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t-EE" dirty="0" smtClean="0"/>
          </a:p>
          <a:p>
            <a:r>
              <a:rPr lang="et-EE" dirty="0" smtClean="0"/>
              <a:t>Saab mitut moodi realiseerida</a:t>
            </a:r>
          </a:p>
          <a:p>
            <a:pPr lvl="1"/>
            <a:r>
              <a:rPr lang="et-EE" dirty="0" smtClean="0">
                <a:cs typeface="Courier New" pitchFamily="49" charset="0"/>
              </a:rPr>
              <a:t>Näiteks klassid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dirty="0" err="1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t-EE" dirty="0">
                <a:cs typeface="Courier New" pitchFamily="49" charset="0"/>
              </a:rPr>
              <a:t>,</a:t>
            </a:r>
            <a:r>
              <a:rPr lang="et-EE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LinkedList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dirty="0"/>
              <a:t>Liides </a:t>
            </a:r>
            <a:r>
              <a:rPr lang="et-EE" i="1" dirty="0" smtClean="0"/>
              <a:t>List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t-EE" dirty="0" smtClean="0"/>
          </a:p>
          <a:p>
            <a:pPr lvl="1"/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10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2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t-EE" dirty="0" smtClean="0"/>
              <a:t>Klass </a:t>
            </a:r>
            <a:r>
              <a:rPr lang="et-EE" i="1" dirty="0" err="1" smtClean="0"/>
              <a:t>ArrayList</a:t>
            </a:r>
            <a:endParaRPr lang="en-US" i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132249"/>
            <a:ext cx="8229600" cy="5465103"/>
          </a:xfrm>
        </p:spPr>
        <p:txBody>
          <a:bodyPr>
            <a:normAutofit fontScale="92500" lnSpcReduction="20000"/>
          </a:bodyPr>
          <a:lstStyle/>
          <a:p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add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get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err="1">
                <a:latin typeface="Courier New" pitchFamily="49" charset="0"/>
                <a:cs typeface="Courier New" pitchFamily="49" charset="0"/>
              </a:rPr>
              <a:t>r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emove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size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>
                <a:cs typeface="Courier New" pitchFamily="49" charset="0"/>
              </a:rPr>
              <a:t>API</a:t>
            </a:r>
          </a:p>
          <a:p>
            <a:pPr marL="0" indent="0">
              <a:buNone/>
            </a:pPr>
            <a:r>
              <a:rPr lang="et-EE" dirty="0">
                <a:cs typeface="Courier New" pitchFamily="49" charset="0"/>
                <a:hlinkClick r:id="rId3"/>
              </a:rPr>
              <a:t>https://</a:t>
            </a:r>
            <a:r>
              <a:rPr lang="et-EE" dirty="0" smtClean="0">
                <a:cs typeface="Courier New" pitchFamily="49" charset="0"/>
                <a:hlinkClick r:id="rId3"/>
              </a:rPr>
              <a:t>docs.oracle.com/en/java/javase/11/docs/api/java.base/java/util/ArrayList.html</a:t>
            </a:r>
            <a:endParaRPr lang="et-EE" dirty="0" smtClean="0">
              <a:cs typeface="Courier New" pitchFamily="49" charset="0"/>
            </a:endParaRPr>
          </a:p>
          <a:p>
            <a:pPr marL="0" indent="0">
              <a:buNone/>
            </a:pPr>
            <a:endParaRPr lang="et-EE" dirty="0" smtClean="0">
              <a:cs typeface="Courier New" pitchFamily="49" charset="0"/>
            </a:endParaRPr>
          </a:p>
          <a:p>
            <a:pPr marL="0" indent="0">
              <a:buNone/>
            </a:pPr>
            <a:r>
              <a:rPr lang="et-EE" dirty="0"/>
              <a:t>Listide jaoks on teisi klasse ka ja saame neid juurde </a:t>
            </a:r>
            <a:r>
              <a:rPr lang="et-EE" dirty="0" smtClean="0"/>
              <a:t>teha</a:t>
            </a:r>
            <a:endParaRPr lang="et-EE" dirty="0" smtClean="0">
              <a:cs typeface="Courier New" pitchFamily="49" charset="0"/>
            </a:endParaRP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11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537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Uus aspekt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lass</a:t>
            </a:r>
            <a:r>
              <a:rPr lang="et-E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t-EE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&lt;E&gt;</a:t>
            </a:r>
          </a:p>
          <a:p>
            <a:endParaRPr lang="et-E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0617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13</a:t>
            </a:fld>
            <a:endParaRPr lang="et-EE"/>
          </a:p>
        </p:txBody>
      </p:sp>
      <p:sp>
        <p:nvSpPr>
          <p:cNvPr id="6" name="TextBox 5"/>
          <p:cNvSpPr txBox="1"/>
          <p:nvPr/>
        </p:nvSpPr>
        <p:spPr>
          <a:xfrm>
            <a:off x="251520" y="1340768"/>
            <a:ext cx="8424936" cy="34163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java.util.ArrayList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GeneeriliseNaide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loend1 =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loend1.add(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i1 = (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)loend1.get(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(i1);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24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Ristkülik 6"/>
          <p:cNvSpPr/>
          <p:nvPr/>
        </p:nvSpPr>
        <p:spPr>
          <a:xfrm>
            <a:off x="6156176" y="4797152"/>
            <a:ext cx="79208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sz="2400" dirty="0" smtClean="0"/>
              <a:t>18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18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14</a:t>
            </a:fld>
            <a:endParaRPr lang="et-EE"/>
          </a:p>
        </p:txBody>
      </p:sp>
      <p:sp>
        <p:nvSpPr>
          <p:cNvPr id="6" name="TextBox 5"/>
          <p:cNvSpPr txBox="1"/>
          <p:nvPr/>
        </p:nvSpPr>
        <p:spPr>
          <a:xfrm>
            <a:off x="107504" y="1268760"/>
            <a:ext cx="8424936" cy="34163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java.util.ArrayList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GeneeriliseNaide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loend1 =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loend1.add(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"18</a:t>
            </a:r>
            <a:r>
              <a:rPr lang="et-EE" altLang="et-EE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i1 = (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)loend1.get(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(i1);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24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Ristkülik 6"/>
          <p:cNvSpPr/>
          <p:nvPr/>
        </p:nvSpPr>
        <p:spPr>
          <a:xfrm>
            <a:off x="3707904" y="4797152"/>
            <a:ext cx="410445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Exception in thread "main" </a:t>
            </a:r>
            <a:r>
              <a:rPr lang="en-US" sz="2400" u="sng" dirty="0" err="1" smtClean="0"/>
              <a:t>java.lang.ClassCastException</a:t>
            </a:r>
            <a:r>
              <a:rPr lang="en-US" sz="2400" u="sng" dirty="0" smtClean="0"/>
              <a:t>: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638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Integer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pPr>
              <a:buNone/>
            </a:pPr>
            <a:r>
              <a:rPr lang="et-EE" dirty="0" smtClean="0"/>
              <a:t>Kompileerimisaegne viga!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15</a:t>
            </a:fld>
            <a:endParaRPr lang="et-EE"/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4" y="1233754"/>
            <a:ext cx="8712968" cy="3876781"/>
          </a:xfrm>
          <a:prstGeom prst="rect">
            <a:avLst/>
          </a:prstGeom>
        </p:spPr>
      </p:pic>
      <p:sp>
        <p:nvSpPr>
          <p:cNvPr id="8" name="Joonviiktekst 1 7"/>
          <p:cNvSpPr/>
          <p:nvPr/>
        </p:nvSpPr>
        <p:spPr>
          <a:xfrm>
            <a:off x="6553200" y="3501008"/>
            <a:ext cx="2411288" cy="1080120"/>
          </a:xfrm>
          <a:prstGeom prst="borderCallout1">
            <a:avLst>
              <a:gd name="adj1" fmla="val 18750"/>
              <a:gd name="adj2" fmla="val -8333"/>
              <a:gd name="adj3" fmla="val -41313"/>
              <a:gd name="adj4" fmla="val -973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/>
              <a:t>Tüübiparameeter, tüübimuutuja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53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Kas viga on viga?!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t-EE" dirty="0" smtClean="0"/>
              <a:t>Miks kompileerimisaegne viga parem on?</a:t>
            </a:r>
          </a:p>
          <a:p>
            <a:endParaRPr lang="et-EE" dirty="0" smtClean="0"/>
          </a:p>
          <a:p>
            <a:endParaRPr lang="et-EE" dirty="0" smtClean="0"/>
          </a:p>
          <a:p>
            <a:pPr marL="0" indent="0">
              <a:buNone/>
            </a:pPr>
            <a:r>
              <a:rPr lang="en-US" sz="2800" dirty="0" smtClean="0">
                <a:hlinkClick r:id="rId3"/>
              </a:rPr>
              <a:t>http://docs.oracle.com/javase/tutorial/java/generics/</a:t>
            </a:r>
            <a:endParaRPr lang="et-EE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16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701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Klass </a:t>
            </a:r>
            <a:r>
              <a:rPr lang="et-E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endParaRPr lang="et-E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Listid ei saa sisaldada algtüüpi elemente</a:t>
            </a:r>
          </a:p>
          <a:p>
            <a:pPr lvl="1"/>
            <a:r>
              <a:rPr lang="et-EE" dirty="0"/>
              <a:t>m</a:t>
            </a:r>
            <a:r>
              <a:rPr lang="et-EE" dirty="0" smtClean="0"/>
              <a:t>assiivid saavad</a:t>
            </a:r>
          </a:p>
          <a:p>
            <a:pPr lvl="1"/>
            <a:r>
              <a:rPr lang="et-EE" dirty="0" smtClean="0"/>
              <a:t>mähisklasside abil 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6495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Mähisklass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4603" y="1556792"/>
            <a:ext cx="8229600" cy="4387627"/>
          </a:xfrm>
        </p:spPr>
        <p:txBody>
          <a:bodyPr>
            <a:normAutofit/>
          </a:bodyPr>
          <a:lstStyle/>
          <a:p>
            <a:r>
              <a:rPr lang="et-EE" dirty="0" smtClean="0"/>
              <a:t>ingl</a:t>
            </a:r>
            <a:r>
              <a:rPr lang="et-EE" dirty="0"/>
              <a:t>. k. </a:t>
            </a:r>
            <a:r>
              <a:rPr lang="en-US" i="1" dirty="0"/>
              <a:t>wrapper </a:t>
            </a:r>
            <a:r>
              <a:rPr lang="en-US" i="1" dirty="0" smtClean="0"/>
              <a:t>class</a:t>
            </a:r>
            <a:endParaRPr lang="et-EE" i="1" dirty="0" smtClean="0"/>
          </a:p>
          <a:p>
            <a:r>
              <a:rPr lang="et-EE" dirty="0">
                <a:cs typeface="Courier New" pitchFamily="49" charset="0"/>
              </a:rPr>
              <a:t>klass, mille põhiülesandeks on seostada mingi objekti või väärtusega täiendavaid meetodeid</a:t>
            </a:r>
          </a:p>
          <a:p>
            <a:r>
              <a:rPr lang="et-EE" dirty="0" smtClean="0">
                <a:cs typeface="Courier New" pitchFamily="49" charset="0"/>
              </a:rPr>
              <a:t>on </a:t>
            </a:r>
            <a:r>
              <a:rPr lang="et-EE" dirty="0">
                <a:cs typeface="Courier New" pitchFamily="49" charset="0"/>
              </a:rPr>
              <a:t>olemas algtüüpide jaoks</a:t>
            </a:r>
          </a:p>
          <a:p>
            <a:pPr lvl="1"/>
            <a:r>
              <a:rPr lang="et-EE" dirty="0" err="1">
                <a:latin typeface="Courier New" pitchFamily="49" charset="0"/>
                <a:cs typeface="Courier New" pitchFamily="49" charset="0"/>
              </a:rPr>
              <a:t>Character</a:t>
            </a:r>
            <a:r>
              <a:rPr lang="et-EE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Byte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Short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Integer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dirty="0"/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Double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7981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8099"/>
            <a:ext cx="8229600" cy="756605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Mähisklassid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63312" y="836712"/>
            <a:ext cx="8229600" cy="5884763"/>
          </a:xfrm>
        </p:spPr>
        <p:txBody>
          <a:bodyPr>
            <a:normAutofit lnSpcReduction="10000"/>
          </a:bodyPr>
          <a:lstStyle/>
          <a:p>
            <a:r>
              <a:rPr lang="et-EE" dirty="0"/>
              <a:t>Alates Java 5 versioonist tehakse paljud teisendused mähisklassi ning algtüübi vahel automaatselt</a:t>
            </a:r>
          </a:p>
          <a:p>
            <a:endParaRPr lang="et-EE" i="1" dirty="0" smtClean="0"/>
          </a:p>
          <a:p>
            <a:endParaRPr lang="et-EE" i="1" dirty="0"/>
          </a:p>
          <a:p>
            <a:endParaRPr lang="et-EE" i="1" dirty="0" smtClean="0"/>
          </a:p>
          <a:p>
            <a:endParaRPr lang="et-EE" i="1" dirty="0"/>
          </a:p>
          <a:p>
            <a:endParaRPr lang="et-EE" i="1" dirty="0" smtClean="0"/>
          </a:p>
          <a:p>
            <a:endParaRPr lang="et-EE" i="1" dirty="0" smtClean="0"/>
          </a:p>
          <a:p>
            <a:r>
              <a:rPr lang="et-EE" i="1" dirty="0" smtClean="0"/>
              <a:t>Miks </a:t>
            </a:r>
            <a:r>
              <a:rPr lang="et-EE" i="1" dirty="0"/>
              <a:t>üldse algtüübid? Kõik objektidena!!!</a:t>
            </a:r>
          </a:p>
          <a:p>
            <a:pPr lvl="1"/>
            <a:r>
              <a:rPr lang="et-EE" dirty="0">
                <a:cs typeface="Courier New" pitchFamily="49" charset="0"/>
              </a:rPr>
              <a:t>Kui on vaja </a:t>
            </a:r>
            <a:r>
              <a:rPr lang="et-EE" dirty="0" smtClean="0">
                <a:cs typeface="Courier New" pitchFamily="49" charset="0"/>
              </a:rPr>
              <a:t>efektiivsust</a:t>
            </a:r>
            <a:endParaRPr lang="et-EE" dirty="0"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19</a:t>
            </a:fld>
            <a:endParaRPr lang="et-EE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3021" y="3050592"/>
            <a:ext cx="2376264" cy="46166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kumimoji="0" lang="et-EE" altLang="et-E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7220" name="Picture 4" descr="Open box PNG">
            <a:hlinkClick r:id="rId2" tooltip="Open box PNG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87" y="3011007"/>
            <a:ext cx="2304256" cy="153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irge noolkonnektor 8"/>
          <p:cNvCxnSpPr/>
          <p:nvPr/>
        </p:nvCxnSpPr>
        <p:spPr>
          <a:xfrm>
            <a:off x="2772550" y="3160584"/>
            <a:ext cx="3902637" cy="643856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684307" y="2643675"/>
            <a:ext cx="2987824" cy="46166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wx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x;</a:t>
            </a:r>
            <a:endParaRPr kumimoji="0" lang="et-EE" altLang="et-E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063869" y="2188706"/>
            <a:ext cx="4268262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wx2 = </a:t>
            </a:r>
            <a:r>
              <a:rPr kumimoji="0" lang="et-EE" altLang="et-EE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Integer.</a:t>
            </a:r>
            <a:r>
              <a:rPr kumimoji="0" lang="et-EE" altLang="et-EE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valueOf</a:t>
            </a:r>
            <a: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(x);</a:t>
            </a:r>
            <a:endParaRPr kumimoji="0" lang="et-EE" altLang="et-E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915816" y="4103870"/>
            <a:ext cx="2396810" cy="46166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ux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wx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kumimoji="0" lang="et-EE" altLang="et-E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9" name="Sirge noolkonnektor 18"/>
          <p:cNvCxnSpPr/>
          <p:nvPr/>
        </p:nvCxnSpPr>
        <p:spPr>
          <a:xfrm flipH="1" flipV="1">
            <a:off x="2483768" y="3779093"/>
            <a:ext cx="4188363" cy="25819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2797512" y="4681855"/>
            <a:ext cx="3270447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t-EE" altLang="et-EE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ux2 = wx2.intValue();</a:t>
            </a:r>
            <a:endParaRPr kumimoji="0" lang="et-EE" altLang="et-E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6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34225"/>
            <a:ext cx="8229600" cy="1143000"/>
          </a:xfrm>
        </p:spPr>
        <p:txBody>
          <a:bodyPr/>
          <a:lstStyle/>
          <a:p>
            <a:r>
              <a:rPr lang="et-EE" dirty="0" smtClean="0"/>
              <a:t>Möödunud nädalal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51520" y="1177225"/>
            <a:ext cx="8784976" cy="5121275"/>
          </a:xfrm>
        </p:spPr>
        <p:txBody>
          <a:bodyPr>
            <a:normAutofit/>
          </a:bodyPr>
          <a:lstStyle/>
          <a:p>
            <a:r>
              <a:rPr lang="et-EE" dirty="0"/>
              <a:t>L</a:t>
            </a:r>
            <a:r>
              <a:rPr lang="et-EE" dirty="0" smtClean="0"/>
              <a:t>oeng</a:t>
            </a:r>
          </a:p>
          <a:p>
            <a:pPr lvl="1"/>
            <a:r>
              <a:rPr lang="et-EE" dirty="0"/>
              <a:t>Klassid. Isendid. </a:t>
            </a:r>
            <a:r>
              <a:rPr lang="et-EE" dirty="0" smtClean="0"/>
              <a:t>Konstruktorid</a:t>
            </a:r>
            <a:r>
              <a:rPr lang="et-EE" dirty="0"/>
              <a:t>. </a:t>
            </a:r>
            <a:r>
              <a:rPr lang="et-EE" dirty="0" smtClean="0"/>
              <a:t>Sõned. Mähisklassid</a:t>
            </a:r>
          </a:p>
          <a:p>
            <a:r>
              <a:rPr lang="et-EE" dirty="0" smtClean="0"/>
              <a:t>Praktikum</a:t>
            </a:r>
          </a:p>
          <a:p>
            <a:pPr lvl="1"/>
            <a:r>
              <a:rPr lang="et-EE" dirty="0"/>
              <a:t>Objektid ja klassid. Muutujate skoobid. Objektide edastamine </a:t>
            </a:r>
            <a:r>
              <a:rPr lang="et-EE" dirty="0" smtClean="0"/>
              <a:t>meetoditele</a:t>
            </a:r>
          </a:p>
          <a:p>
            <a:r>
              <a:rPr lang="et-EE" dirty="0" smtClean="0"/>
              <a:t>Lisapraktikum</a:t>
            </a:r>
          </a:p>
          <a:p>
            <a:endParaRPr lang="et-EE" dirty="0"/>
          </a:p>
          <a:p>
            <a:r>
              <a:rPr lang="et-EE" dirty="0" smtClean="0"/>
              <a:t>27.02 – rahvusvaheline jääkaru </a:t>
            </a:r>
            <a:r>
              <a:rPr lang="et-EE" dirty="0" smtClean="0"/>
              <a:t>päev</a:t>
            </a:r>
          </a:p>
          <a:p>
            <a:r>
              <a:rPr lang="et-EE" dirty="0" smtClean="0"/>
              <a:t>3.03 – riigikogu valimised</a:t>
            </a:r>
            <a:endParaRPr lang="et-EE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A7FD-8118-44E3-BCB2-B3B92EE8415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t-EE" dirty="0" smtClean="0"/>
              <a:t>Massiiv				List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107504" y="1417637"/>
            <a:ext cx="4038600" cy="4525963"/>
          </a:xfrm>
        </p:spPr>
        <p:txBody>
          <a:bodyPr/>
          <a:lstStyle/>
          <a:p>
            <a:r>
              <a:rPr lang="et-EE" dirty="0" err="1"/>
              <a:t>i</a:t>
            </a:r>
            <a:r>
              <a:rPr lang="et-EE" dirty="0" err="1" smtClean="0"/>
              <a:t>nt</a:t>
            </a:r>
            <a:r>
              <a:rPr lang="et-EE" dirty="0" smtClean="0"/>
              <a:t>[] arvud = </a:t>
            </a:r>
            <a:r>
              <a:rPr lang="et-EE" dirty="0" err="1" smtClean="0"/>
              <a:t>new</a:t>
            </a:r>
            <a:r>
              <a:rPr lang="et-EE" dirty="0" smtClean="0"/>
              <a:t> </a:t>
            </a:r>
            <a:r>
              <a:rPr lang="et-EE" dirty="0" err="1" smtClean="0"/>
              <a:t>int</a:t>
            </a:r>
            <a:r>
              <a:rPr lang="et-EE" dirty="0" smtClean="0"/>
              <a:t>[5];</a:t>
            </a:r>
          </a:p>
          <a:p>
            <a:endParaRPr lang="et-EE" sz="2400" dirty="0"/>
          </a:p>
          <a:p>
            <a:r>
              <a:rPr lang="et-EE" dirty="0" err="1"/>
              <a:t>i</a:t>
            </a:r>
            <a:r>
              <a:rPr lang="et-EE" dirty="0" err="1" smtClean="0"/>
              <a:t>nt</a:t>
            </a:r>
            <a:r>
              <a:rPr lang="et-EE" dirty="0" smtClean="0"/>
              <a:t> x = arvud[4];</a:t>
            </a:r>
          </a:p>
          <a:p>
            <a:r>
              <a:rPr lang="et-EE" dirty="0"/>
              <a:t>a</a:t>
            </a:r>
            <a:r>
              <a:rPr lang="et-EE" dirty="0" smtClean="0"/>
              <a:t>rvud[4] = 35;</a:t>
            </a:r>
          </a:p>
          <a:p>
            <a:r>
              <a:rPr lang="et-EE" dirty="0" err="1"/>
              <a:t>a</a:t>
            </a:r>
            <a:r>
              <a:rPr lang="et-EE" dirty="0" err="1" smtClean="0"/>
              <a:t>rvud.length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283968" y="1417638"/>
            <a:ext cx="4752528" cy="4525963"/>
          </a:xfrm>
        </p:spPr>
        <p:txBody>
          <a:bodyPr/>
          <a:lstStyle/>
          <a:p>
            <a:r>
              <a:rPr lang="et-EE" dirty="0" err="1" smtClean="0"/>
              <a:t>ArrayList</a:t>
            </a:r>
            <a:r>
              <a:rPr lang="et-EE" dirty="0" smtClean="0"/>
              <a:t>&lt;</a:t>
            </a:r>
            <a:r>
              <a:rPr lang="et-EE" dirty="0" err="1" smtClean="0"/>
              <a:t>Integer</a:t>
            </a:r>
            <a:r>
              <a:rPr lang="et-EE" dirty="0" smtClean="0"/>
              <a:t>&gt; arvud = </a:t>
            </a:r>
            <a:br>
              <a:rPr lang="et-EE" dirty="0" smtClean="0"/>
            </a:br>
            <a:r>
              <a:rPr lang="et-EE" dirty="0" smtClean="0"/>
              <a:t>		</a:t>
            </a:r>
            <a:r>
              <a:rPr lang="et-EE" dirty="0" err="1" smtClean="0"/>
              <a:t>new</a:t>
            </a:r>
            <a:r>
              <a:rPr lang="et-EE" dirty="0" smtClean="0"/>
              <a:t> </a:t>
            </a:r>
            <a:r>
              <a:rPr lang="et-EE" dirty="0" err="1" smtClean="0"/>
              <a:t>ArrayList</a:t>
            </a:r>
            <a:r>
              <a:rPr lang="et-EE" dirty="0" smtClean="0"/>
              <a:t>&lt;&gt;();</a:t>
            </a:r>
          </a:p>
          <a:p>
            <a:r>
              <a:rPr lang="et-EE" dirty="0" err="1"/>
              <a:t>i</a:t>
            </a:r>
            <a:r>
              <a:rPr lang="et-EE" dirty="0" err="1" smtClean="0"/>
              <a:t>nt</a:t>
            </a:r>
            <a:r>
              <a:rPr lang="et-EE" dirty="0" smtClean="0"/>
              <a:t> x = </a:t>
            </a:r>
            <a:r>
              <a:rPr lang="et-EE" dirty="0" err="1" smtClean="0"/>
              <a:t>arvud.get</a:t>
            </a:r>
            <a:r>
              <a:rPr lang="et-EE" dirty="0" smtClean="0"/>
              <a:t>(4);</a:t>
            </a:r>
          </a:p>
          <a:p>
            <a:r>
              <a:rPr lang="et-EE" dirty="0" err="1" smtClean="0"/>
              <a:t>arvud.set</a:t>
            </a:r>
            <a:r>
              <a:rPr lang="et-EE" dirty="0" smtClean="0"/>
              <a:t>(4,35);</a:t>
            </a:r>
          </a:p>
          <a:p>
            <a:r>
              <a:rPr lang="et-EE" dirty="0" err="1"/>
              <a:t>a</a:t>
            </a:r>
            <a:r>
              <a:rPr lang="et-EE" dirty="0" err="1" smtClean="0"/>
              <a:t>rvud.size</a:t>
            </a:r>
            <a:r>
              <a:rPr lang="et-EE" dirty="0" smtClean="0"/>
              <a:t>()</a:t>
            </a:r>
          </a:p>
          <a:p>
            <a:r>
              <a:rPr lang="et-EE" dirty="0" err="1"/>
              <a:t>a</a:t>
            </a:r>
            <a:r>
              <a:rPr lang="et-EE" dirty="0" err="1" smtClean="0"/>
              <a:t>rvud.add</a:t>
            </a:r>
            <a:r>
              <a:rPr lang="et-EE" dirty="0" smtClean="0"/>
              <a:t>(35);</a:t>
            </a:r>
          </a:p>
          <a:p>
            <a:r>
              <a:rPr lang="et-EE" dirty="0" err="1" smtClean="0"/>
              <a:t>arvud.remove</a:t>
            </a:r>
            <a:r>
              <a:rPr lang="et-EE" dirty="0" smtClean="0"/>
              <a:t>(4);</a:t>
            </a:r>
            <a:endParaRPr lang="et-EE" dirty="0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4912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6084168" y="4433045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65703" y="32001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 err="1" smtClean="0"/>
              <a:t>Mida</a:t>
            </a:r>
            <a:r>
              <a:rPr lang="en-US" sz="3400" dirty="0" smtClean="0"/>
              <a:t> </a:t>
            </a:r>
            <a:r>
              <a:rPr lang="en-US" sz="3400" dirty="0" err="1" smtClean="0"/>
              <a:t>väljastab</a:t>
            </a:r>
            <a:r>
              <a:rPr lang="en-US" sz="3400" dirty="0" smtClean="0"/>
              <a:t> </a:t>
            </a:r>
            <a:r>
              <a:rPr lang="en-US" sz="3400" dirty="0" err="1" smtClean="0"/>
              <a:t>järgmine</a:t>
            </a:r>
            <a:r>
              <a:rPr lang="en-US" sz="3400" dirty="0" smtClean="0"/>
              <a:t> </a:t>
            </a:r>
            <a:r>
              <a:rPr lang="en-US" sz="3400" dirty="0" err="1" smtClean="0"/>
              <a:t>programmilõik</a:t>
            </a:r>
            <a:r>
              <a:rPr lang="en-US" sz="3400" dirty="0" smtClean="0"/>
              <a:t>?</a:t>
            </a:r>
            <a:endParaRPr lang="en-US" sz="3400" dirty="0"/>
          </a:p>
        </p:txBody>
      </p:sp>
      <p:sp>
        <p:nvSpPr>
          <p:cNvPr id="9" name="TextBox 8"/>
          <p:cNvSpPr txBox="1"/>
          <p:nvPr/>
        </p:nvSpPr>
        <p:spPr>
          <a:xfrm>
            <a:off x="265703" y="1166456"/>
            <a:ext cx="8507993" cy="138499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&lt;String&gt; nimed;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nimed.add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"Ülle"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8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nimed.get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et-EE" altLang="et-EE" sz="5400" b="1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11560" y="2991109"/>
            <a:ext cx="6048672" cy="18002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>
                <a:cs typeface="Courier New" panose="02070309020205020404" pitchFamily="49" charset="0"/>
              </a:rPr>
              <a:t>Ülle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veateate</a:t>
            </a:r>
            <a:endParaRPr lang="en-US" sz="2800" dirty="0"/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378148" y="4683359"/>
            <a:ext cx="215900" cy="215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023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5940152" y="4209746"/>
            <a:ext cx="2354003" cy="264825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08571" y="104513"/>
            <a:ext cx="8229600" cy="1143000"/>
          </a:xfrm>
        </p:spPr>
        <p:txBody>
          <a:bodyPr>
            <a:noAutofit/>
          </a:bodyPr>
          <a:lstStyle/>
          <a:p>
            <a:r>
              <a:rPr lang="et-EE" sz="4000" dirty="0" smtClean="0"/>
              <a:t>Milline on õige variant listi loomiseks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29302" y="1426461"/>
            <a:ext cx="8395877" cy="18002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et-EE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t-EE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  <a:r>
              <a:rPr lang="et-EE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) list = </a:t>
            </a:r>
            <a:r>
              <a:rPr lang="et-EE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sz="2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t-EE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et-EE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t-EE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t-EE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  <a:r>
              <a:rPr lang="et-EE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] list = </a:t>
            </a:r>
            <a:r>
              <a:rPr lang="et-EE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sz="2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t-EE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[]();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et-EE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t-EE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t-EE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  <a:r>
              <a:rPr lang="et-EE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&gt; list = </a:t>
            </a:r>
            <a:r>
              <a:rPr lang="et-EE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sz="2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t-EE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&lt;&gt;();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et-EE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t-EE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t-EE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t-EE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&gt; list = </a:t>
            </a:r>
            <a:r>
              <a:rPr lang="et-EE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sz="2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t-EE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&lt;&gt;();</a:t>
            </a:r>
            <a:endParaRPr lang="en-US" sz="2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CAI1"/>
          <p:cNvSpPr/>
          <p:nvPr>
            <p:custDataLst>
              <p:tags r:id="rId4"/>
            </p:custDataLst>
          </p:nvPr>
        </p:nvSpPr>
        <p:spPr>
          <a:xfrm rot="10800000">
            <a:off x="262602" y="2944778"/>
            <a:ext cx="266700" cy="266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85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2" grpId="0" animBg="1"/>
      <p:bldP spid="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6228184" y="4403718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65703" y="32001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 err="1" smtClean="0"/>
              <a:t>Mida</a:t>
            </a:r>
            <a:r>
              <a:rPr lang="en-US" sz="3400" dirty="0" smtClean="0"/>
              <a:t> </a:t>
            </a:r>
            <a:r>
              <a:rPr lang="en-US" sz="3400" dirty="0" err="1" smtClean="0"/>
              <a:t>väljastab</a:t>
            </a:r>
            <a:r>
              <a:rPr lang="en-US" sz="3400" dirty="0" smtClean="0"/>
              <a:t> </a:t>
            </a:r>
            <a:r>
              <a:rPr lang="en-US" sz="3400" dirty="0" err="1" smtClean="0"/>
              <a:t>järgmine</a:t>
            </a:r>
            <a:r>
              <a:rPr lang="en-US" sz="3400" dirty="0" smtClean="0"/>
              <a:t> </a:t>
            </a:r>
            <a:r>
              <a:rPr lang="en-US" sz="3400" dirty="0" err="1" smtClean="0"/>
              <a:t>programmilõik</a:t>
            </a:r>
            <a:r>
              <a:rPr lang="en-US" sz="3400" dirty="0" smtClean="0"/>
              <a:t>?</a:t>
            </a:r>
            <a:endParaRPr lang="en-US" sz="3400" dirty="0"/>
          </a:p>
        </p:txBody>
      </p:sp>
      <p:sp>
        <p:nvSpPr>
          <p:cNvPr id="9" name="TextBox 8"/>
          <p:cNvSpPr txBox="1"/>
          <p:nvPr/>
        </p:nvSpPr>
        <p:spPr>
          <a:xfrm>
            <a:off x="252965" y="1175001"/>
            <a:ext cx="8639515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t-EE" altLang="et-EE" sz="24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arvud = </a:t>
            </a:r>
            <a:r>
              <a:rPr lang="et-EE" altLang="et-EE" sz="2400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4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&lt;&gt;(</a:t>
            </a:r>
            <a:r>
              <a:rPr lang="et-EE" altLang="et-EE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400" b="1" i="1" dirty="0" err="1" smtClean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4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arvud.get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et-EE" altLang="et-EE" sz="2400" b="1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11560" y="2991109"/>
            <a:ext cx="6048672" cy="18002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veateate</a:t>
            </a:r>
            <a:endParaRPr lang="en-US" sz="2800" dirty="0"/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395660" y="4221088"/>
            <a:ext cx="215900" cy="215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668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6228184" y="4077073"/>
            <a:ext cx="2222272" cy="270118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65703" y="32001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 err="1" smtClean="0"/>
              <a:t>Mida</a:t>
            </a:r>
            <a:r>
              <a:rPr lang="en-US" sz="3400" dirty="0" smtClean="0"/>
              <a:t> </a:t>
            </a:r>
            <a:r>
              <a:rPr lang="en-US" sz="3400" dirty="0" err="1" smtClean="0"/>
              <a:t>väljastab</a:t>
            </a:r>
            <a:r>
              <a:rPr lang="en-US" sz="3400" dirty="0" smtClean="0"/>
              <a:t> </a:t>
            </a:r>
            <a:r>
              <a:rPr lang="en-US" sz="3400" dirty="0" err="1" smtClean="0"/>
              <a:t>järgmine</a:t>
            </a:r>
            <a:r>
              <a:rPr lang="en-US" sz="3400" dirty="0" smtClean="0"/>
              <a:t> </a:t>
            </a:r>
            <a:r>
              <a:rPr lang="en-US" sz="3400" dirty="0" err="1" smtClean="0"/>
              <a:t>programmilõik</a:t>
            </a:r>
            <a:r>
              <a:rPr lang="en-US" sz="3400" dirty="0" smtClean="0"/>
              <a:t>?</a:t>
            </a:r>
            <a:endParaRPr lang="en-US" sz="3400" dirty="0"/>
          </a:p>
        </p:txBody>
      </p:sp>
      <p:sp>
        <p:nvSpPr>
          <p:cNvPr id="9" name="TextBox 8"/>
          <p:cNvSpPr txBox="1"/>
          <p:nvPr/>
        </p:nvSpPr>
        <p:spPr>
          <a:xfrm>
            <a:off x="265703" y="1080026"/>
            <a:ext cx="8507993" cy="23083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list =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&lt;&gt;();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list.add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list.add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list){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2400" b="1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59469" y="3861048"/>
            <a:ext cx="6048672" cy="18002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anose="02070309020205020404" pitchFamily="49" charset="0"/>
              </a:rPr>
              <a:t>22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/>
              <a:t>2 2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/>
              <a:t>2</a:t>
            </a:r>
            <a:br>
              <a:rPr lang="et-EE" sz="2400" dirty="0" smtClean="0"/>
            </a:br>
            <a:r>
              <a:rPr lang="et-EE" sz="2400" dirty="0" smtClean="0"/>
              <a:t>2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/>
              <a:t>veateate</a:t>
            </a:r>
            <a:endParaRPr lang="en-US" sz="2400" dirty="0"/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172016" y="4405141"/>
            <a:ext cx="215900" cy="215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614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6156176" y="4149080"/>
            <a:ext cx="2204244" cy="256108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65703" y="32001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 err="1" smtClean="0"/>
              <a:t>Mida</a:t>
            </a:r>
            <a:r>
              <a:rPr lang="en-US" sz="3400" dirty="0" smtClean="0"/>
              <a:t> </a:t>
            </a:r>
            <a:r>
              <a:rPr lang="en-US" sz="3400" dirty="0" err="1" smtClean="0"/>
              <a:t>väljastab</a:t>
            </a:r>
            <a:r>
              <a:rPr lang="en-US" sz="3400" dirty="0" smtClean="0"/>
              <a:t> </a:t>
            </a:r>
            <a:r>
              <a:rPr lang="en-US" sz="3400" dirty="0" err="1" smtClean="0"/>
              <a:t>järgmine</a:t>
            </a:r>
            <a:r>
              <a:rPr lang="en-US" sz="3400" dirty="0" smtClean="0"/>
              <a:t> </a:t>
            </a:r>
            <a:r>
              <a:rPr lang="en-US" sz="3400" dirty="0" err="1" smtClean="0"/>
              <a:t>programmilõik</a:t>
            </a:r>
            <a:r>
              <a:rPr lang="en-US" sz="3400" dirty="0" smtClean="0"/>
              <a:t>?</a:t>
            </a:r>
            <a:endParaRPr lang="en-US" sz="3400" dirty="0"/>
          </a:p>
        </p:txBody>
      </p:sp>
      <p:sp>
        <p:nvSpPr>
          <p:cNvPr id="9" name="TextBox 8"/>
          <p:cNvSpPr txBox="1"/>
          <p:nvPr/>
        </p:nvSpPr>
        <p:spPr>
          <a:xfrm>
            <a:off x="265703" y="1053057"/>
            <a:ext cx="8507993" cy="267765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list =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&lt;&gt;();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list.add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list.add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list){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2400" b="1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1204" y="4330379"/>
            <a:ext cx="6048672" cy="18002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anose="02070309020205020404" pitchFamily="49" charset="0"/>
              </a:rPr>
              <a:t>1 1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/>
              <a:t>2 2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/>
              <a:t>veateate</a:t>
            </a:r>
            <a:endParaRPr lang="en-US" sz="2400" dirty="0"/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246956" y="4432292"/>
            <a:ext cx="215900" cy="215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640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6300192" y="4077073"/>
            <a:ext cx="2195111" cy="257106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65703" y="32001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 err="1" smtClean="0"/>
              <a:t>Mida</a:t>
            </a:r>
            <a:r>
              <a:rPr lang="en-US" sz="3400" dirty="0" smtClean="0"/>
              <a:t> </a:t>
            </a:r>
            <a:r>
              <a:rPr lang="en-US" sz="3400" dirty="0" err="1" smtClean="0"/>
              <a:t>väljastab</a:t>
            </a:r>
            <a:r>
              <a:rPr lang="en-US" sz="3400" dirty="0" smtClean="0"/>
              <a:t> </a:t>
            </a:r>
            <a:r>
              <a:rPr lang="en-US" sz="3400" dirty="0" err="1" smtClean="0"/>
              <a:t>järgmine</a:t>
            </a:r>
            <a:r>
              <a:rPr lang="en-US" sz="3400" dirty="0" smtClean="0"/>
              <a:t> </a:t>
            </a:r>
            <a:r>
              <a:rPr lang="en-US" sz="3400" dirty="0" err="1" smtClean="0"/>
              <a:t>programmilõik</a:t>
            </a:r>
            <a:r>
              <a:rPr lang="en-US" sz="3400" dirty="0" smtClean="0"/>
              <a:t>?</a:t>
            </a:r>
            <a:endParaRPr lang="en-US" sz="3400" dirty="0"/>
          </a:p>
        </p:txBody>
      </p:sp>
      <p:sp>
        <p:nvSpPr>
          <p:cNvPr id="9" name="TextBox 8"/>
          <p:cNvSpPr txBox="1"/>
          <p:nvPr/>
        </p:nvSpPr>
        <p:spPr>
          <a:xfrm>
            <a:off x="265703" y="1053057"/>
            <a:ext cx="8507993" cy="267765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list =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&lt;&gt;();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list.add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list.add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list){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(list);</a:t>
            </a:r>
            <a:endParaRPr lang="et-EE" altLang="et-EE" sz="2400" b="1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1204" y="4330379"/>
            <a:ext cx="6048672" cy="18002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anose="02070309020205020404" pitchFamily="49" charset="0"/>
              </a:rPr>
              <a:t>[1, 1]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/>
              <a:t>[2, 2]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/>
              <a:t>veateate</a:t>
            </a:r>
            <a:endParaRPr lang="en-US" sz="2400" dirty="0"/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285304" y="4935353"/>
            <a:ext cx="215900" cy="215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710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38227" y="809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dirty="0"/>
              <a:t/>
            </a:r>
            <a:br>
              <a:rPr lang="et-EE" dirty="0"/>
            </a:br>
            <a:r>
              <a:rPr lang="et-EE" dirty="0"/>
              <a:t>Liidesed (</a:t>
            </a:r>
            <a:r>
              <a:rPr lang="et-EE" i="1" dirty="0" err="1"/>
              <a:t>interfaces</a:t>
            </a:r>
            <a:r>
              <a:rPr lang="et-EE" dirty="0"/>
              <a:t>) </a:t>
            </a:r>
            <a:r>
              <a:rPr lang="et-EE" dirty="0" smtClean="0"/>
              <a:t> </a:t>
            </a:r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68125" y="1135249"/>
            <a:ext cx="8291264" cy="5547019"/>
          </a:xfrm>
        </p:spPr>
        <p:txBody>
          <a:bodyPr>
            <a:normAutofit fontScale="77500" lnSpcReduction="20000"/>
          </a:bodyPr>
          <a:lstStyle/>
          <a:p>
            <a:r>
              <a:rPr lang="et-EE" dirty="0" smtClean="0"/>
              <a:t>Liides </a:t>
            </a:r>
            <a:r>
              <a:rPr lang="et-EE" dirty="0"/>
              <a:t>on </a:t>
            </a:r>
            <a:r>
              <a:rPr lang="et-EE" dirty="0" smtClean="0"/>
              <a:t>klassitaoline konstruktsioon </a:t>
            </a:r>
          </a:p>
          <a:p>
            <a:pPr lvl="1"/>
            <a:r>
              <a:rPr lang="et-EE" dirty="0"/>
              <a:t>n</a:t>
            </a:r>
            <a:r>
              <a:rPr lang="et-EE" dirty="0" smtClean="0"/>
              <a:t>agu </a:t>
            </a:r>
            <a:r>
              <a:rPr lang="fi-FI" dirty="0" err="1" smtClean="0"/>
              <a:t>klass</a:t>
            </a:r>
            <a:r>
              <a:rPr lang="fi-FI" dirty="0"/>
              <a:t>, </a:t>
            </a:r>
            <a:r>
              <a:rPr lang="fi-FI" dirty="0" err="1"/>
              <a:t>kus</a:t>
            </a:r>
            <a:r>
              <a:rPr lang="fi-FI" dirty="0"/>
              <a:t> ei ole </a:t>
            </a:r>
            <a:r>
              <a:rPr lang="fi-FI" dirty="0" err="1" smtClean="0"/>
              <a:t>realisatsiooni</a:t>
            </a:r>
            <a:endParaRPr lang="et-EE" dirty="0" smtClean="0"/>
          </a:p>
          <a:p>
            <a:r>
              <a:rPr lang="et-EE" dirty="0"/>
              <a:t>Liides kirjeldab komplekti meetodeid, kus puuduvad meetodite sisud</a:t>
            </a:r>
          </a:p>
          <a:p>
            <a:pPr lvl="1"/>
            <a:r>
              <a:rPr lang="fi-FI" dirty="0" err="1"/>
              <a:t>Liides</a:t>
            </a:r>
            <a:r>
              <a:rPr lang="fi-FI" dirty="0"/>
              <a:t> </a:t>
            </a:r>
            <a:r>
              <a:rPr lang="fi-FI" dirty="0" err="1"/>
              <a:t>võib</a:t>
            </a:r>
            <a:r>
              <a:rPr lang="fi-FI" dirty="0"/>
              <a:t> sisaldada ka </a:t>
            </a:r>
            <a:r>
              <a:rPr lang="fi-FI" dirty="0" err="1"/>
              <a:t>konstante</a:t>
            </a:r>
            <a:r>
              <a:rPr lang="et-EE" dirty="0"/>
              <a:t>, vaike- ja privaatseid meetodeid</a:t>
            </a:r>
            <a:endParaRPr lang="et-EE" dirty="0" smtClean="0"/>
          </a:p>
          <a:p>
            <a:r>
              <a:rPr lang="et-EE" dirty="0" smtClean="0"/>
              <a:t>Liides </a:t>
            </a:r>
            <a:r>
              <a:rPr lang="et-EE" dirty="0"/>
              <a:t>võimaldab määrata, mida klass peab tegema, jättes täpsustamata, kuidas seda </a:t>
            </a:r>
            <a:r>
              <a:rPr lang="et-EE" dirty="0" smtClean="0"/>
              <a:t>teha</a:t>
            </a:r>
            <a:br>
              <a:rPr lang="et-EE" dirty="0" smtClean="0"/>
            </a:br>
            <a:endParaRPr lang="nn-NO" dirty="0"/>
          </a:p>
          <a:p>
            <a:pPr>
              <a:buNone/>
            </a:pPr>
            <a:r>
              <a:rPr lang="et-EE" dirty="0">
                <a:latin typeface="Courier New" pitchFamily="49" charset="0"/>
                <a:cs typeface="Courier New" pitchFamily="49" charset="0"/>
              </a:rPr>
              <a:t>piiritlejad </a:t>
            </a:r>
            <a:r>
              <a:rPr lang="et-EE" b="1" dirty="0" err="1">
                <a:latin typeface="Courier New" pitchFamily="49" charset="0"/>
                <a:cs typeface="Courier New" pitchFamily="49" charset="0"/>
              </a:rPr>
              <a:t>interface</a:t>
            </a:r>
            <a:r>
              <a:rPr lang="et-E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dirty="0" err="1">
                <a:latin typeface="Courier New" pitchFamily="49" charset="0"/>
                <a:cs typeface="Courier New" pitchFamily="49" charset="0"/>
              </a:rPr>
              <a:t>LiideseNimi</a:t>
            </a:r>
            <a:r>
              <a:rPr lang="et-EE" dirty="0">
                <a:latin typeface="Courier New" pitchFamily="49" charset="0"/>
                <a:cs typeface="Courier New" pitchFamily="49" charset="0"/>
              </a:rPr>
              <a:t> { </a:t>
            </a:r>
          </a:p>
          <a:p>
            <a:pPr>
              <a:buNone/>
            </a:pPr>
            <a:r>
              <a:rPr lang="et-EE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>
              <a:buNone/>
            </a:pPr>
            <a:r>
              <a:rPr lang="et-EE" dirty="0" smtClean="0">
                <a:latin typeface="Courier New" pitchFamily="49" charset="0"/>
                <a:cs typeface="Courier New" pitchFamily="49" charset="0"/>
              </a:rPr>
              <a:t>}</a:t>
            </a:r>
            <a:br>
              <a:rPr lang="et-EE" dirty="0" smtClean="0">
                <a:latin typeface="Courier New" pitchFamily="49" charset="0"/>
                <a:cs typeface="Courier New" pitchFamily="49" charset="0"/>
              </a:rPr>
            </a:b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nn-NO" dirty="0" smtClean="0"/>
              <a:t>Liidese realiseerimiseks klassis kasutatakse võtmesõna </a:t>
            </a:r>
            <a:r>
              <a:rPr lang="nn-NO" b="1" dirty="0" smtClean="0">
                <a:latin typeface="Courier New" pitchFamily="49" charset="0"/>
                <a:cs typeface="Courier New" pitchFamily="49" charset="0"/>
              </a:rPr>
              <a:t>implements</a:t>
            </a:r>
            <a:r>
              <a:rPr lang="et-EE" dirty="0" smtClean="0"/>
              <a:t> </a:t>
            </a:r>
          </a:p>
          <a:p>
            <a:pPr lvl="1"/>
            <a:r>
              <a:rPr lang="et-EE" sz="3300" dirty="0" smtClean="0">
                <a:cs typeface="Courier New" pitchFamily="49" charset="0"/>
              </a:rPr>
              <a:t>Sellega nagu antakse lubadus, et kõik realiseeritakse</a:t>
            </a:r>
            <a:endParaRPr lang="et-EE" sz="3300" dirty="0">
              <a:cs typeface="Courier New" pitchFamily="49" charset="0"/>
            </a:endParaRPr>
          </a:p>
          <a:p>
            <a:pPr marL="0" indent="0">
              <a:buNone/>
            </a:pPr>
            <a:endParaRPr lang="et-EE" dirty="0"/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27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6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Liides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79512" y="1556792"/>
            <a:ext cx="8686800" cy="4525963"/>
          </a:xfrm>
        </p:spPr>
        <p:txBody>
          <a:bodyPr/>
          <a:lstStyle/>
          <a:p>
            <a:r>
              <a:rPr lang="en-US" dirty="0" err="1" smtClean="0"/>
              <a:t>Liidese</a:t>
            </a:r>
            <a:r>
              <a:rPr lang="en-US" dirty="0" smtClean="0"/>
              <a:t> </a:t>
            </a:r>
            <a:r>
              <a:rPr lang="en-US" dirty="0" err="1" smtClean="0"/>
              <a:t>realiseerimisel</a:t>
            </a:r>
            <a:r>
              <a:rPr lang="en-US" dirty="0" smtClean="0"/>
              <a:t> </a:t>
            </a:r>
            <a:r>
              <a:rPr lang="en-US" dirty="0" err="1" smtClean="0"/>
              <a:t>peab</a:t>
            </a:r>
            <a:r>
              <a:rPr lang="en-US" dirty="0" smtClean="0"/>
              <a:t> </a:t>
            </a:r>
            <a:r>
              <a:rPr lang="en-US" dirty="0" err="1" smtClean="0"/>
              <a:t>klass</a:t>
            </a:r>
            <a:r>
              <a:rPr lang="en-US" dirty="0" smtClean="0"/>
              <a:t> </a:t>
            </a:r>
            <a:r>
              <a:rPr lang="et-EE" dirty="0" smtClean="0"/>
              <a:t>realiseerima</a:t>
            </a:r>
            <a:r>
              <a:rPr lang="en-US" dirty="0" smtClean="0"/>
              <a:t> </a:t>
            </a:r>
            <a:r>
              <a:rPr lang="en-US" dirty="0" err="1" smtClean="0"/>
              <a:t>kõik</a:t>
            </a:r>
            <a:r>
              <a:rPr lang="en-US" dirty="0" smtClean="0"/>
              <a:t> </a:t>
            </a:r>
            <a:r>
              <a:rPr lang="en-US" dirty="0" err="1" smtClean="0"/>
              <a:t>liideses</a:t>
            </a:r>
            <a:r>
              <a:rPr lang="en-US" dirty="0" smtClean="0"/>
              <a:t> </a:t>
            </a:r>
            <a:r>
              <a:rPr lang="en-US" dirty="0" err="1" smtClean="0"/>
              <a:t>deklareeritud</a:t>
            </a:r>
            <a:r>
              <a:rPr lang="en-US" dirty="0" smtClean="0"/>
              <a:t> </a:t>
            </a:r>
            <a:r>
              <a:rPr lang="en-US" dirty="0" err="1" smtClean="0"/>
              <a:t>meetodid</a:t>
            </a:r>
            <a:endParaRPr lang="et-EE" dirty="0" smtClean="0"/>
          </a:p>
          <a:p>
            <a:pPr lvl="1"/>
            <a:r>
              <a:rPr lang="en-US" sz="2000" dirty="0" err="1" smtClean="0"/>
              <a:t>vastasel</a:t>
            </a:r>
            <a:r>
              <a:rPr lang="en-US" sz="2000" dirty="0" smtClean="0"/>
              <a:t> </a:t>
            </a:r>
            <a:r>
              <a:rPr lang="en-US" sz="2000" dirty="0" err="1" smtClean="0"/>
              <a:t>juhul</a:t>
            </a:r>
            <a:r>
              <a:rPr lang="en-US" sz="2000" dirty="0" smtClean="0"/>
              <a:t> </a:t>
            </a:r>
            <a:r>
              <a:rPr lang="en-US" sz="2000" dirty="0" err="1" smtClean="0"/>
              <a:t>tuleb</a:t>
            </a:r>
            <a:r>
              <a:rPr lang="en-US" sz="2000" dirty="0" smtClean="0"/>
              <a:t> </a:t>
            </a:r>
            <a:r>
              <a:rPr lang="en-US" sz="2000" dirty="0" err="1" smtClean="0"/>
              <a:t>klass</a:t>
            </a:r>
            <a:r>
              <a:rPr lang="en-US" sz="2000" dirty="0" smtClean="0"/>
              <a:t> </a:t>
            </a:r>
            <a:r>
              <a:rPr lang="en-US" sz="2000" dirty="0" err="1" smtClean="0"/>
              <a:t>kuulutada</a:t>
            </a:r>
            <a:r>
              <a:rPr lang="en-US" sz="2000" dirty="0" smtClean="0"/>
              <a:t> </a:t>
            </a:r>
            <a:r>
              <a:rPr lang="en-US" sz="2000" dirty="0" err="1" smtClean="0"/>
              <a:t>abstraktseks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Liideses</a:t>
            </a:r>
            <a:r>
              <a:rPr lang="en-US" dirty="0" smtClean="0"/>
              <a:t> </a:t>
            </a:r>
            <a:r>
              <a:rPr lang="en-US" dirty="0" err="1" smtClean="0"/>
              <a:t>deklareeritud</a:t>
            </a:r>
            <a:r>
              <a:rPr lang="en-US" dirty="0" smtClean="0"/>
              <a:t> </a:t>
            </a:r>
            <a:endParaRPr lang="et-EE" dirty="0" smtClean="0"/>
          </a:p>
          <a:p>
            <a:pPr lvl="1"/>
            <a:r>
              <a:rPr lang="en-US" dirty="0" err="1" smtClean="0"/>
              <a:t>meetodid</a:t>
            </a:r>
            <a:r>
              <a:rPr lang="en-US" dirty="0" smtClean="0"/>
              <a:t> on </a:t>
            </a:r>
            <a:r>
              <a:rPr lang="en-US" dirty="0" err="1" smtClean="0"/>
              <a:t>piiritlejatega</a:t>
            </a:r>
            <a:r>
              <a:rPr lang="et-EE" dirty="0" smtClean="0"/>
              <a:t> </a:t>
            </a:r>
            <a:r>
              <a:rPr lang="en-US" dirty="0" smtClean="0"/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public abstract</a:t>
            </a:r>
            <a:endParaRPr lang="et-EE" b="1" dirty="0" smtClean="0"/>
          </a:p>
          <a:p>
            <a:pPr lvl="1"/>
            <a:r>
              <a:rPr lang="en-US" dirty="0" err="1" smtClean="0"/>
              <a:t>konstandid</a:t>
            </a:r>
            <a:r>
              <a:rPr lang="en-US" dirty="0" smtClean="0"/>
              <a:t> </a:t>
            </a:r>
            <a:r>
              <a:rPr lang="en-US" dirty="0" err="1" smtClean="0"/>
              <a:t>piiritlejatega</a:t>
            </a:r>
            <a:r>
              <a:rPr lang="et-EE" dirty="0" smtClean="0"/>
              <a:t> </a:t>
            </a:r>
            <a:r>
              <a:rPr lang="en-US" dirty="0" smtClean="0"/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public static final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t-EE" sz="3600" dirty="0" smtClean="0">
                <a:cs typeface="Courier New" pitchFamily="49" charset="0"/>
              </a:rPr>
              <a:t>aga seda ei pea eraldi märkima</a:t>
            </a:r>
            <a:r>
              <a:rPr lang="en-US" sz="3600" dirty="0" smtClean="0"/>
              <a:t> </a:t>
            </a:r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28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012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Kaubanduskeskuse näide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8286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PQuestion"/>
          <p:cNvSpPr>
            <a:spLocks noGrp="1"/>
          </p:cNvSpPr>
          <p:nvPr>
            <p:ph type="title"/>
          </p:nvPr>
        </p:nvSpPr>
        <p:spPr>
          <a:xfrm>
            <a:off x="0" y="274637"/>
            <a:ext cx="8892480" cy="1143000"/>
          </a:xfrm>
        </p:spPr>
        <p:txBody>
          <a:bodyPr>
            <a:noAutofit/>
          </a:bodyPr>
          <a:lstStyle/>
          <a:p>
            <a:r>
              <a:rPr lang="et-EE" sz="3600" dirty="0" smtClean="0"/>
              <a:t>Umbes mitu tundi tegelesite eelmisel nädalal selle ainega (</a:t>
            </a:r>
            <a:r>
              <a:rPr lang="et-EE" sz="3600" dirty="0" err="1" smtClean="0"/>
              <a:t>loeng+praktikum+iseseisvalt</a:t>
            </a:r>
            <a:r>
              <a:rPr lang="et-EE" sz="3600" dirty="0" smtClean="0"/>
              <a:t>)? 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0-2 tundi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2-4 tundi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4-6 tundi  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6-8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8-10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10-12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12-14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üle 14 tunni</a:t>
            </a:r>
          </a:p>
        </p:txBody>
      </p:sp>
      <p:sp>
        <p:nvSpPr>
          <p:cNvPr id="5" name="TPChart"/>
          <p:cNvSpPr/>
          <p:nvPr>
            <p:custDataLst>
              <p:tags r:id="rId3"/>
            </p:custDataLst>
          </p:nvPr>
        </p:nvSpPr>
        <p:spPr>
          <a:xfrm>
            <a:off x="4067944" y="1714500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A7FD-8118-44E3-BCB2-B3B92EE8415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037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30</a:t>
            </a:fld>
            <a:endParaRPr lang="et-EE"/>
          </a:p>
        </p:txBody>
      </p:sp>
      <p:sp>
        <p:nvSpPr>
          <p:cNvPr id="7" name="TextBox 6"/>
          <p:cNvSpPr txBox="1"/>
          <p:nvPr/>
        </p:nvSpPr>
        <p:spPr>
          <a:xfrm>
            <a:off x="251520" y="332656"/>
            <a:ext cx="6048672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Söödav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kuidasSüüa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700808"/>
            <a:ext cx="7704856" cy="19389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Riis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Söödav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kuidasSüüa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"keedetult"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3861048"/>
            <a:ext cx="7776864" cy="19389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Kartul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Söödav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kuidasSüüa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"keedetult või praetult"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902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6012160" y="4293097"/>
            <a:ext cx="2348260" cy="256490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Mida</a:t>
            </a:r>
            <a:r>
              <a:rPr lang="en-US" sz="2800" dirty="0" smtClean="0"/>
              <a:t> </a:t>
            </a:r>
            <a:r>
              <a:rPr lang="en-US" sz="2800" dirty="0" err="1" smtClean="0"/>
              <a:t>väljastab</a:t>
            </a:r>
            <a:r>
              <a:rPr lang="en-US" sz="2800" dirty="0" smtClean="0"/>
              <a:t> </a:t>
            </a:r>
            <a:r>
              <a:rPr lang="en-US" sz="2800" dirty="0" err="1" smtClean="0"/>
              <a:t>järgmine</a:t>
            </a:r>
            <a:r>
              <a:rPr lang="en-US" sz="2800" dirty="0" smtClean="0"/>
              <a:t> </a:t>
            </a:r>
            <a:r>
              <a:rPr lang="en-US" sz="2800" dirty="0" err="1" smtClean="0"/>
              <a:t>programmilõik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12479" y="908720"/>
            <a:ext cx="8507993" cy="16312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SöögiTest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Riis().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kuidasSüüa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11560" y="3068898"/>
            <a:ext cx="6048672" cy="18002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t-EE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eedetult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t-EE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eedetult või praetult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/>
              <a:t>mitte midagi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/>
              <a:t>veateate</a:t>
            </a:r>
            <a:endParaRPr lang="en-US" sz="2400" dirty="0"/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364476" y="3234468"/>
            <a:ext cx="215900" cy="215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797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2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6420892" y="4403718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Mida</a:t>
            </a:r>
            <a:r>
              <a:rPr lang="en-US" sz="2800" dirty="0" smtClean="0"/>
              <a:t> </a:t>
            </a:r>
            <a:r>
              <a:rPr lang="en-US" sz="2800" dirty="0" err="1" smtClean="0"/>
              <a:t>väljastab</a:t>
            </a:r>
            <a:r>
              <a:rPr lang="en-US" sz="2800" dirty="0" smtClean="0"/>
              <a:t> </a:t>
            </a:r>
            <a:r>
              <a:rPr lang="en-US" sz="2800" dirty="0" err="1" smtClean="0"/>
              <a:t>järgmine</a:t>
            </a:r>
            <a:r>
              <a:rPr lang="en-US" sz="2800" dirty="0" smtClean="0"/>
              <a:t> </a:t>
            </a:r>
            <a:r>
              <a:rPr lang="en-US" sz="2800" dirty="0" err="1" smtClean="0"/>
              <a:t>programmilõik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12479" y="908720"/>
            <a:ext cx="8507993" cy="19389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SöögiTest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Söödav t1 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Riis();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(t1.kuidasSüüa());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95536" y="3573016"/>
            <a:ext cx="6048672" cy="18002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>
                <a:latin typeface="Courier New" pitchFamily="49" charset="0"/>
                <a:cs typeface="Courier New" pitchFamily="49" charset="0"/>
              </a:rPr>
              <a:t>k</a:t>
            </a:r>
            <a:r>
              <a:rPr lang="et-EE" sz="2400" dirty="0" smtClean="0">
                <a:latin typeface="Courier New" pitchFamily="49" charset="0"/>
                <a:cs typeface="Courier New" pitchFamily="49" charset="0"/>
              </a:rPr>
              <a:t>eedetult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>
                <a:latin typeface="Courier New" pitchFamily="49" charset="0"/>
                <a:cs typeface="Courier New" pitchFamily="49" charset="0"/>
              </a:rPr>
              <a:t>keedetult või praetult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/>
              <a:t>mitte midagi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/>
              <a:t>veateate</a:t>
            </a:r>
            <a:endParaRPr lang="en-US" sz="2400" dirty="0"/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222816" y="3690702"/>
            <a:ext cx="215900" cy="215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924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6228184" y="4416151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Mida</a:t>
            </a:r>
            <a:r>
              <a:rPr lang="en-US" sz="2800" dirty="0" smtClean="0"/>
              <a:t> </a:t>
            </a:r>
            <a:r>
              <a:rPr lang="en-US" sz="2800" dirty="0" err="1" smtClean="0"/>
              <a:t>väljastab</a:t>
            </a:r>
            <a:r>
              <a:rPr lang="en-US" sz="2800" dirty="0" smtClean="0"/>
              <a:t> </a:t>
            </a:r>
            <a:r>
              <a:rPr lang="en-US" sz="2800" dirty="0" err="1" smtClean="0"/>
              <a:t>järgmine</a:t>
            </a:r>
            <a:r>
              <a:rPr lang="en-US" sz="2800" dirty="0" smtClean="0"/>
              <a:t> </a:t>
            </a:r>
            <a:r>
              <a:rPr lang="en-US" sz="2800" dirty="0" err="1" smtClean="0"/>
              <a:t>programmilõik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12479" y="908720"/>
            <a:ext cx="8507993" cy="19389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SöögiTest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Söödav t2 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Söödav();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(t2.kuidasSüüa());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39552" y="3508130"/>
            <a:ext cx="6048672" cy="18002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>
                <a:latin typeface="Courier New" pitchFamily="49" charset="0"/>
                <a:cs typeface="Courier New" pitchFamily="49" charset="0"/>
              </a:rPr>
              <a:t>k</a:t>
            </a:r>
            <a:r>
              <a:rPr lang="et-EE" sz="2400" dirty="0" smtClean="0">
                <a:latin typeface="Courier New" pitchFamily="49" charset="0"/>
                <a:cs typeface="Courier New" pitchFamily="49" charset="0"/>
              </a:rPr>
              <a:t>eedetult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>
                <a:latin typeface="Courier New" pitchFamily="49" charset="0"/>
                <a:cs typeface="Courier New" pitchFamily="49" charset="0"/>
              </a:rPr>
              <a:t>keedetult või praetult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/>
              <a:t>mitte midagi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/>
              <a:t>veateate</a:t>
            </a:r>
            <a:endParaRPr lang="en-US" sz="2400" dirty="0"/>
          </a:p>
        </p:txBody>
      </p:sp>
      <p:sp>
        <p:nvSpPr>
          <p:cNvPr id="11" name="CAI1"/>
          <p:cNvSpPr/>
          <p:nvPr>
            <p:custDataLst>
              <p:tags r:id="rId4"/>
            </p:custDataLst>
          </p:nvPr>
        </p:nvSpPr>
        <p:spPr>
          <a:xfrm rot="10800000">
            <a:off x="216058" y="5308330"/>
            <a:ext cx="266700" cy="266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92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2" grpId="0" animBg="1"/>
      <p:bldP spid="2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Liides </a:t>
            </a:r>
            <a:r>
              <a:rPr lang="et-EE" b="1" dirty="0">
                <a:latin typeface="Courier New" pitchFamily="49" charset="0"/>
                <a:cs typeface="Courier New" pitchFamily="49" charset="0"/>
              </a:rPr>
              <a:t>java.lang.Comparable</a:t>
            </a:r>
            <a:r>
              <a:rPr lang="et-EE" dirty="0"/>
              <a:t> 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34</a:t>
            </a:fld>
            <a:endParaRPr lang="et-EE"/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196752"/>
            <a:ext cx="7632848" cy="5397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814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35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109685" y="0"/>
            <a:ext cx="8922172" cy="674030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KaksArvu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KaksArvu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a,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b)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4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a;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4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b;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summa(){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sz="2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KaksArvu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[a="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b="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   </a:t>
            </a:r>
            <a:r>
              <a:rPr lang="et-EE" altLang="et-EE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summa()="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summa() + 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"]"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2400" b="1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566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36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107504" y="287387"/>
            <a:ext cx="8922172" cy="378565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TestKaksArvu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KaksArvu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ka1 =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KaksArvu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KaksArvu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ka2 =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KaksArvu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KaksArvu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ka3 =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KaksArvu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KaksArvu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kad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{ka1, ka2, ka3};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KaksArvu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ka :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kad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(ka);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2400" b="1" dirty="0">
              <a:latin typeface="Arial" panose="020B0604020202020204" pitchFamily="34" charset="0"/>
            </a:endParaRPr>
          </a:p>
        </p:txBody>
      </p:sp>
      <p:sp>
        <p:nvSpPr>
          <p:cNvPr id="6" name="Ristkülik 5"/>
          <p:cNvSpPr/>
          <p:nvPr/>
        </p:nvSpPr>
        <p:spPr>
          <a:xfrm>
            <a:off x="2987824" y="4871155"/>
            <a:ext cx="4395572" cy="1667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400" dirty="0" err="1"/>
              <a:t>KaksArvu</a:t>
            </a:r>
            <a:r>
              <a:rPr lang="fi-FI" sz="2400" dirty="0"/>
              <a:t> [a=4, b=3, summa()=7]</a:t>
            </a:r>
          </a:p>
          <a:p>
            <a:r>
              <a:rPr lang="fi-FI" sz="2400" dirty="0" err="1"/>
              <a:t>KaksArvu</a:t>
            </a:r>
            <a:r>
              <a:rPr lang="fi-FI" sz="2400" dirty="0"/>
              <a:t> [a=5, b=0, summa()=5]</a:t>
            </a:r>
          </a:p>
          <a:p>
            <a:r>
              <a:rPr lang="fi-FI" sz="2400" dirty="0" err="1"/>
              <a:t>KaksArvu</a:t>
            </a:r>
            <a:r>
              <a:rPr lang="fi-FI" sz="2400" dirty="0"/>
              <a:t> [a=2, b=4, summa()=6]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798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37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109685" y="500995"/>
            <a:ext cx="8922172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KaksArvu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t-EE" altLang="et-EE" sz="2400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t-EE" altLang="et-EE" sz="24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Comparable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KaksArvu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&gt;{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685" y="1797457"/>
            <a:ext cx="9034315" cy="378565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>
                <a:solidFill>
                  <a:srgbClr val="8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t-EE" altLang="et-EE" sz="2400" b="1" dirty="0" err="1">
                <a:solidFill>
                  <a:srgbClr val="8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Override</a:t>
            </a:r>
            <a:r>
              <a:rPr lang="et-EE" altLang="et-EE" sz="2400" b="1" dirty="0">
                <a:solidFill>
                  <a:srgbClr val="8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400" b="1" dirty="0">
                <a:solidFill>
                  <a:srgbClr val="8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compareTo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KaksArvu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o)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.summa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&gt;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o.summa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.summa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&lt;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o.summa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485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38</a:t>
            </a:fld>
            <a:endParaRPr lang="et-EE"/>
          </a:p>
        </p:txBody>
      </p:sp>
      <p:sp>
        <p:nvSpPr>
          <p:cNvPr id="7" name="TextBox 6"/>
          <p:cNvSpPr txBox="1"/>
          <p:nvPr/>
        </p:nvSpPr>
        <p:spPr>
          <a:xfrm>
            <a:off x="109684" y="796793"/>
            <a:ext cx="9034315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java.util.Arrays.</a:t>
            </a:r>
            <a:r>
              <a:rPr lang="et-EE" altLang="et-EE" sz="2400" b="1" i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kad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KaksArvu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ka :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kad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(ka);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  <p:sp>
        <p:nvSpPr>
          <p:cNvPr id="6" name="Ristkülik 5"/>
          <p:cNvSpPr/>
          <p:nvPr/>
        </p:nvSpPr>
        <p:spPr>
          <a:xfrm>
            <a:off x="2062378" y="3820280"/>
            <a:ext cx="4395572" cy="1667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400" dirty="0" err="1"/>
              <a:t>KaksArvu</a:t>
            </a:r>
            <a:r>
              <a:rPr lang="fi-FI" sz="2400" dirty="0"/>
              <a:t> [a=5, b=0, summa()=5]</a:t>
            </a:r>
          </a:p>
          <a:p>
            <a:r>
              <a:rPr lang="fi-FI" sz="2400" dirty="0" err="1"/>
              <a:t>KaksArvu</a:t>
            </a:r>
            <a:r>
              <a:rPr lang="fi-FI" sz="2400" dirty="0"/>
              <a:t> [a=2, b=4, summa()=6]</a:t>
            </a:r>
          </a:p>
          <a:p>
            <a:r>
              <a:rPr lang="fi-FI" sz="2400" dirty="0" err="1"/>
              <a:t>KaksArvu</a:t>
            </a:r>
            <a:r>
              <a:rPr lang="fi-FI" sz="2400" dirty="0"/>
              <a:t> [a=4, b=3, summa()=7]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023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39</a:t>
            </a:fld>
            <a:endParaRPr lang="et-EE"/>
          </a:p>
        </p:txBody>
      </p:sp>
      <p:sp>
        <p:nvSpPr>
          <p:cNvPr id="7" name="TextBox 6"/>
          <p:cNvSpPr txBox="1"/>
          <p:nvPr/>
        </p:nvSpPr>
        <p:spPr>
          <a:xfrm>
            <a:off x="109685" y="4293096"/>
            <a:ext cx="9034315" cy="19389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compareTo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KaksArvu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o)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Integer.</a:t>
            </a:r>
            <a:r>
              <a:rPr lang="et-EE" altLang="et-EE" sz="2400" b="1" i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valueOf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.summa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()).</a:t>
            </a:r>
            <a:b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t-EE" altLang="et-EE" sz="24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compareTo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t-EE" altLang="et-EE" sz="24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Integer.</a:t>
            </a:r>
            <a:r>
              <a:rPr lang="et-EE" altLang="et-EE" sz="2400" b="1" i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valueOf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o.summa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13" y="630272"/>
            <a:ext cx="9034315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compareTo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KaksArvu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o)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t-EE" altLang="et-EE" sz="24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.summa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-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o.summa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027" y="2492896"/>
            <a:ext cx="9034315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compareTo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KaksArvu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o)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t-EE" altLang="et-EE" sz="24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Integer.</a:t>
            </a:r>
            <a:r>
              <a:rPr lang="et-EE" altLang="et-EE" sz="2400" b="1" i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.summa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o.summa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58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Kuivõrd olete selle ainega graafikus?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Isegi ees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Täiesti graafikus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Veidi maas, aga saan ise hakkama  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Kõvasti maas, vajan abi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Ei oska öelda</a:t>
            </a:r>
            <a:endParaRPr lang="en-US" dirty="0"/>
          </a:p>
        </p:txBody>
      </p:sp>
      <p:sp>
        <p:nvSpPr>
          <p:cNvPr id="7" name="TPChart"/>
          <p:cNvSpPr/>
          <p:nvPr>
            <p:custDataLst>
              <p:tags r:id="rId3"/>
            </p:custDataLst>
          </p:nvPr>
        </p:nvSpPr>
        <p:spPr>
          <a:xfrm>
            <a:off x="4508500" y="1600200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006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40</a:t>
            </a:fld>
            <a:endParaRPr lang="et-EE"/>
          </a:p>
        </p:txBody>
      </p:sp>
      <p:sp>
        <p:nvSpPr>
          <p:cNvPr id="7" name="TextBox 6"/>
          <p:cNvSpPr txBox="1"/>
          <p:nvPr/>
        </p:nvSpPr>
        <p:spPr>
          <a:xfrm>
            <a:off x="431321" y="839924"/>
            <a:ext cx="7927675" cy="19389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List&lt;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KaksArvu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l =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&lt;&gt;();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l.addAll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Arrays.</a:t>
            </a:r>
            <a:r>
              <a:rPr lang="et-EE" altLang="et-EE" sz="2400" b="1" i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asList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(ka1,ka2,ka3));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java.util.Collections.</a:t>
            </a:r>
            <a:r>
              <a:rPr lang="et-EE" altLang="et-EE" sz="2400" b="1" i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(l);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  <p:sp>
        <p:nvSpPr>
          <p:cNvPr id="5" name="Ristkülik 4"/>
          <p:cNvSpPr/>
          <p:nvPr/>
        </p:nvSpPr>
        <p:spPr>
          <a:xfrm>
            <a:off x="336430" y="3803027"/>
            <a:ext cx="8700066" cy="2485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400" dirty="0"/>
              <a:t>[</a:t>
            </a:r>
            <a:r>
              <a:rPr lang="fi-FI" sz="2400" dirty="0" err="1"/>
              <a:t>KaksArvu</a:t>
            </a:r>
            <a:r>
              <a:rPr lang="fi-FI" sz="2400" dirty="0"/>
              <a:t> [a=4, b=3, summa()=7], </a:t>
            </a:r>
            <a:r>
              <a:rPr lang="fi-FI" sz="2400" dirty="0" err="1"/>
              <a:t>KaksArvu</a:t>
            </a:r>
            <a:r>
              <a:rPr lang="fi-FI" sz="2400" dirty="0"/>
              <a:t> [a=5, b=0, summa()=5], </a:t>
            </a:r>
            <a:r>
              <a:rPr lang="fi-FI" sz="2400" dirty="0" err="1"/>
              <a:t>KaksArvu</a:t>
            </a:r>
            <a:r>
              <a:rPr lang="fi-FI" sz="2400" dirty="0"/>
              <a:t> [a=2, b=4, summa()=6]]</a:t>
            </a:r>
          </a:p>
          <a:p>
            <a:r>
              <a:rPr lang="fi-FI" sz="2400" dirty="0"/>
              <a:t>[</a:t>
            </a:r>
            <a:r>
              <a:rPr lang="fi-FI" sz="2400" dirty="0" err="1"/>
              <a:t>KaksArvu</a:t>
            </a:r>
            <a:r>
              <a:rPr lang="fi-FI" sz="2400" dirty="0"/>
              <a:t> [a=5, b=0, summa()=5], </a:t>
            </a:r>
            <a:r>
              <a:rPr lang="fi-FI" sz="2400" dirty="0" err="1"/>
              <a:t>KaksArvu</a:t>
            </a:r>
            <a:r>
              <a:rPr lang="fi-FI" sz="2400" dirty="0"/>
              <a:t> [a=2, b=4, summa()=6], </a:t>
            </a:r>
            <a:r>
              <a:rPr lang="fi-FI" sz="2400" dirty="0" err="1"/>
              <a:t>KaksArvu</a:t>
            </a:r>
            <a:r>
              <a:rPr lang="fi-FI" sz="2400" dirty="0"/>
              <a:t> [a=4, b=3, summa()=7]]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782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41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117923" y="469557"/>
            <a:ext cx="8922172" cy="452431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Inimene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nimi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pikkus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Inimene(String nimi,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pikkus)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4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nimi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nimi;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4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pikkus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pikkus;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"Inimene [nimi="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nimi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pikkus="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pikkus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"]"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2400" b="1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713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42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109685" y="-26126"/>
            <a:ext cx="8922172" cy="378565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TestInimene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Inimene i1 =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Inimene(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"Eva"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160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Inimene i2 =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Inimene(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"Ülle"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170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Inimene i3 =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Inimene(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"Ada"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165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Inimene[] id = {i1, i2, i3};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(Inimene i: id)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2400" b="1" dirty="0">
              <a:latin typeface="Arial" panose="020B0604020202020204" pitchFamily="34" charset="0"/>
            </a:endParaRPr>
          </a:p>
        </p:txBody>
      </p:sp>
      <p:sp>
        <p:nvSpPr>
          <p:cNvPr id="6" name="Ristkülik 5"/>
          <p:cNvSpPr/>
          <p:nvPr/>
        </p:nvSpPr>
        <p:spPr>
          <a:xfrm>
            <a:off x="2924355" y="4544899"/>
            <a:ext cx="4395572" cy="1667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sz="2400" dirty="0"/>
              <a:t>Inimene [nimi=Eva, pikkus=160]</a:t>
            </a:r>
          </a:p>
          <a:p>
            <a:r>
              <a:rPr lang="et-EE" sz="2400" dirty="0"/>
              <a:t>Inimene [nimi=Ülle, pikkus=170]</a:t>
            </a:r>
          </a:p>
          <a:p>
            <a:r>
              <a:rPr lang="et-EE" sz="2400" dirty="0"/>
              <a:t>Inimene [nimi=Ada, pikkus=165]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823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43</a:t>
            </a:fld>
            <a:endParaRPr lang="et-EE"/>
          </a:p>
        </p:txBody>
      </p:sp>
      <p:sp>
        <p:nvSpPr>
          <p:cNvPr id="7" name="TextBox 6"/>
          <p:cNvSpPr txBox="1"/>
          <p:nvPr/>
        </p:nvSpPr>
        <p:spPr>
          <a:xfrm>
            <a:off x="158464" y="1263299"/>
            <a:ext cx="4299053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sz="24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sõne1.compareTo(sõne2);</a:t>
            </a:r>
            <a:endParaRPr lang="et-EE" sz="2400" b="1" i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464" y="2833441"/>
            <a:ext cx="7581888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compareTo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(Inimene i){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4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nimi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.compareTo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i.</a:t>
            </a:r>
            <a:r>
              <a:rPr lang="et-EE" altLang="et-EE" sz="24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nimi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  <p:sp>
        <p:nvSpPr>
          <p:cNvPr id="6" name="Ristkülik 5"/>
          <p:cNvSpPr/>
          <p:nvPr/>
        </p:nvSpPr>
        <p:spPr>
          <a:xfrm>
            <a:off x="4748428" y="5190243"/>
            <a:ext cx="4395572" cy="1667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sz="2400" dirty="0"/>
              <a:t>Inimene [nimi=Ada, pikkus=165]</a:t>
            </a:r>
          </a:p>
          <a:p>
            <a:r>
              <a:rPr lang="et-EE" sz="2400" dirty="0"/>
              <a:t>Inimene [nimi=Eva, pikkus=160]</a:t>
            </a:r>
          </a:p>
          <a:p>
            <a:r>
              <a:rPr lang="et-EE" sz="2400" dirty="0"/>
              <a:t>Inimene [nimi=Ülle, pikkus=170]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4085609"/>
            <a:ext cx="5616624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java.util.Arrays.</a:t>
            </a:r>
            <a:r>
              <a:rPr lang="et-EE" altLang="et-EE" sz="2400" b="1" i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(id);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(Inimene i: id)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(i);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  <p:cxnSp>
        <p:nvCxnSpPr>
          <p:cNvPr id="3" name="Sirge noolkonnektor 2"/>
          <p:cNvCxnSpPr/>
          <p:nvPr/>
        </p:nvCxnSpPr>
        <p:spPr>
          <a:xfrm flipH="1" flipV="1">
            <a:off x="5076056" y="3646740"/>
            <a:ext cx="1198705" cy="275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l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912" y="2067444"/>
            <a:ext cx="4828651" cy="652888"/>
          </a:xfrm>
          <a:prstGeom prst="rect">
            <a:avLst/>
          </a:prstGeom>
        </p:spPr>
      </p:pic>
      <p:pic>
        <p:nvPicPr>
          <p:cNvPr id="12" name="Pilt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637" y="1195123"/>
            <a:ext cx="4668581" cy="7720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8464" y="27503"/>
            <a:ext cx="8954989" cy="101213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Inimene 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t-EE" altLang="et-EE" sz="2400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t-EE" altLang="et-EE" sz="24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Comparable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&lt;Inimene&gt;{</a:t>
            </a:r>
            <a:endParaRPr lang="et-EE" altLang="et-EE" sz="4800" b="1" dirty="0"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t-E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289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Liides </a:t>
            </a:r>
            <a:r>
              <a:rPr lang="et-EE" i="1" dirty="0" smtClean="0"/>
              <a:t>List</a:t>
            </a:r>
            <a:endParaRPr lang="en-US" i="1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44</a:t>
            </a:fld>
            <a:endParaRPr lang="et-EE"/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251288"/>
            <a:ext cx="7285099" cy="52077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369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11002" y="56481"/>
            <a:ext cx="8229600" cy="996255"/>
          </a:xfrm>
        </p:spPr>
        <p:txBody>
          <a:bodyPr/>
          <a:lstStyle/>
          <a:p>
            <a:r>
              <a:rPr lang="et-EE" dirty="0" smtClean="0"/>
              <a:t>Veel liideseid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45</a:t>
            </a:fld>
            <a:endParaRPr lang="et-EE"/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02" y="1022229"/>
            <a:ext cx="5125094" cy="4699918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3573016"/>
            <a:ext cx="5470426" cy="32236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949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Veel liidestest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Üks</a:t>
            </a:r>
            <a:r>
              <a:rPr lang="en-US" dirty="0" smtClean="0"/>
              <a:t> </a:t>
            </a:r>
            <a:r>
              <a:rPr lang="en-US" dirty="0" err="1" smtClean="0"/>
              <a:t>klass</a:t>
            </a:r>
            <a:r>
              <a:rPr lang="en-US" dirty="0" smtClean="0"/>
              <a:t> </a:t>
            </a:r>
            <a:r>
              <a:rPr lang="en-US" dirty="0" err="1" smtClean="0"/>
              <a:t>võib</a:t>
            </a:r>
            <a:r>
              <a:rPr lang="en-US" dirty="0" smtClean="0"/>
              <a:t> </a:t>
            </a:r>
            <a:r>
              <a:rPr lang="en-US" dirty="0" err="1" smtClean="0"/>
              <a:t>realiseerida</a:t>
            </a:r>
            <a:r>
              <a:rPr lang="en-US" dirty="0" smtClean="0"/>
              <a:t> </a:t>
            </a:r>
            <a:r>
              <a:rPr lang="en-US" dirty="0" err="1" smtClean="0"/>
              <a:t>mitu</a:t>
            </a:r>
            <a:r>
              <a:rPr lang="en-US" dirty="0" smtClean="0"/>
              <a:t> </a:t>
            </a:r>
            <a:r>
              <a:rPr lang="en-US" dirty="0" err="1" smtClean="0"/>
              <a:t>liidest</a:t>
            </a:r>
            <a:r>
              <a:rPr lang="en-US" dirty="0" smtClean="0"/>
              <a:t>, </a:t>
            </a:r>
            <a:r>
              <a:rPr lang="en-US" dirty="0" err="1" smtClean="0"/>
              <a:t>kusjuures</a:t>
            </a:r>
            <a:r>
              <a:rPr lang="en-US" dirty="0" smtClean="0"/>
              <a:t> </a:t>
            </a:r>
            <a:r>
              <a:rPr lang="en-US" dirty="0" err="1" smtClean="0"/>
              <a:t>liidesed</a:t>
            </a:r>
            <a:r>
              <a:rPr lang="en-US" dirty="0" smtClean="0"/>
              <a:t> </a:t>
            </a:r>
            <a:r>
              <a:rPr lang="en-US" dirty="0" err="1" smtClean="0"/>
              <a:t>võivad</a:t>
            </a:r>
            <a:r>
              <a:rPr lang="en-US" dirty="0" smtClean="0"/>
              <a:t> </a:t>
            </a:r>
            <a:r>
              <a:rPr lang="en-US" dirty="0" err="1" smtClean="0"/>
              <a:t>sisaldada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meetodit</a:t>
            </a:r>
            <a:endParaRPr lang="et-EE" dirty="0" smtClean="0"/>
          </a:p>
          <a:p>
            <a:pPr marL="0" indent="0">
              <a:buNone/>
            </a:pPr>
            <a:r>
              <a:rPr lang="et-EE" dirty="0" smtClean="0"/>
              <a:t>	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t-E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Liides1, Liides2</a:t>
            </a:r>
          </a:p>
          <a:p>
            <a:r>
              <a:rPr lang="et-EE" dirty="0" smtClean="0"/>
              <a:t>Liidesel võib olla alamliideseid, oma hierarhia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46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95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8" name="TPChart"/>
          <p:cNvSpPr/>
          <p:nvPr>
            <p:custDataLst>
              <p:tags r:id="rId2"/>
            </p:custDataLst>
          </p:nvPr>
        </p:nvSpPr>
        <p:spPr>
          <a:xfrm>
            <a:off x="6372200" y="4556246"/>
            <a:ext cx="1924648" cy="216522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50044" y="4166330"/>
            <a:ext cx="4658718" cy="18002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Jah</a:t>
            </a:r>
            <a:endParaRPr lang="et-EE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Ei</a:t>
            </a:r>
            <a:endParaRPr lang="et-EE" dirty="0"/>
          </a:p>
        </p:txBody>
      </p:sp>
      <p:sp>
        <p:nvSpPr>
          <p:cNvPr id="2" name="CAI1"/>
          <p:cNvSpPr/>
          <p:nvPr>
            <p:custDataLst>
              <p:tags r:id="rId4"/>
            </p:custDataLst>
          </p:nvPr>
        </p:nvSpPr>
        <p:spPr>
          <a:xfrm rot="10800000">
            <a:off x="404425" y="4894980"/>
            <a:ext cx="342900" cy="342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TPQuestion"/>
          <p:cNvSpPr>
            <a:spLocks noGrp="1"/>
          </p:cNvSpPr>
          <p:nvPr>
            <p:ph type="title"/>
          </p:nvPr>
        </p:nvSpPr>
        <p:spPr>
          <a:xfrm>
            <a:off x="233093" y="99287"/>
            <a:ext cx="8841896" cy="740593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 </a:t>
            </a:r>
            <a:r>
              <a:rPr lang="fi-FI" sz="3600" dirty="0"/>
              <a:t>Kas </a:t>
            </a:r>
            <a:r>
              <a:rPr lang="fi-FI" sz="3600" dirty="0" smtClean="0"/>
              <a:t>on </a:t>
            </a:r>
            <a:r>
              <a:rPr lang="et-EE" sz="3600" dirty="0" smtClean="0"/>
              <a:t>lubatud</a:t>
            </a:r>
            <a:r>
              <a:rPr lang="fi-FI" sz="3600" dirty="0" smtClean="0"/>
              <a:t>?</a:t>
            </a:r>
            <a:endParaRPr lang="et-EE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59900" y="1068169"/>
            <a:ext cx="8915089" cy="212365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Nuputiri {</a:t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t-EE" altLang="et-EE" sz="2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t-EE" altLang="et-EE" sz="2200" b="1" i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laul 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t-EE" altLang="et-EE" sz="2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"mina olen nupp ja sina oled nupp"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t-EE" altLang="et-EE" sz="2200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2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nuputa(){</a:t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t-EE" altLang="et-EE" sz="2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t-EE" altLang="et-EE" sz="2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2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200" b="1" i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laul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t-EE" altLang="et-EE" sz="2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2200" b="1" dirty="0">
              <a:latin typeface="Arial" panose="020B0604020202020204" pitchFamily="34" charset="0"/>
            </a:endParaRPr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917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6" grpId="0" animBg="1"/>
      <p:bldP spid="6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IntelliJ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Palju võimalusi, vaatame mõningaid</a:t>
            </a:r>
          </a:p>
          <a:p>
            <a:pPr lvl="1"/>
            <a:r>
              <a:rPr lang="et-EE" dirty="0" err="1" smtClean="0"/>
              <a:t>Treppimine</a:t>
            </a:r>
            <a:endParaRPr lang="et-EE" dirty="0" smtClean="0"/>
          </a:p>
          <a:p>
            <a:pPr lvl="2"/>
            <a:r>
              <a:rPr lang="et-EE" dirty="0" smtClean="0"/>
              <a:t>Ctrl + Alt + I</a:t>
            </a:r>
          </a:p>
          <a:p>
            <a:pPr lvl="1"/>
            <a:r>
              <a:rPr lang="et-EE" dirty="0" smtClean="0"/>
              <a:t>Importimine</a:t>
            </a:r>
          </a:p>
          <a:p>
            <a:pPr lvl="2"/>
            <a:r>
              <a:rPr lang="et-EE" dirty="0" smtClean="0"/>
              <a:t>Alt + Enter</a:t>
            </a:r>
          </a:p>
          <a:p>
            <a:pPr lvl="1"/>
            <a:r>
              <a:rPr lang="et-EE" dirty="0" smtClean="0"/>
              <a:t>Konstruktorite, </a:t>
            </a:r>
            <a:r>
              <a:rPr lang="et-EE" dirty="0" err="1" smtClean="0"/>
              <a:t>get</a:t>
            </a:r>
            <a:r>
              <a:rPr lang="et-EE" dirty="0" smtClean="0"/>
              <a:t>-, </a:t>
            </a:r>
            <a:r>
              <a:rPr lang="et-EE" dirty="0" err="1" smtClean="0"/>
              <a:t>set</a:t>
            </a:r>
            <a:r>
              <a:rPr lang="et-EE" dirty="0" smtClean="0"/>
              <a:t>-meetodite genereerimine</a:t>
            </a:r>
          </a:p>
          <a:p>
            <a:pPr lvl="1"/>
            <a:r>
              <a:rPr lang="et-EE" dirty="0" smtClean="0"/>
              <a:t>Lühemalt, mallid</a:t>
            </a:r>
            <a:endParaRPr lang="et-EE" dirty="0"/>
          </a:p>
          <a:p>
            <a:pPr lvl="2"/>
            <a:r>
              <a:rPr lang="et-EE" dirty="0" err="1" smtClean="0"/>
              <a:t>File</a:t>
            </a:r>
            <a:r>
              <a:rPr lang="et-EE" dirty="0" smtClean="0"/>
              <a:t> </a:t>
            </a:r>
            <a:r>
              <a:rPr lang="et-EE" dirty="0" smtClean="0">
                <a:sym typeface="Wingdings" panose="05000000000000000000" pitchFamily="2" charset="2"/>
              </a:rPr>
              <a:t> </a:t>
            </a:r>
            <a:r>
              <a:rPr lang="et-EE" dirty="0" err="1" smtClean="0">
                <a:sym typeface="Wingdings" panose="05000000000000000000" pitchFamily="2" charset="2"/>
              </a:rPr>
              <a:t>Settings</a:t>
            </a:r>
            <a:r>
              <a:rPr lang="et-EE" dirty="0" smtClean="0">
                <a:sym typeface="Wingdings" panose="05000000000000000000" pitchFamily="2" charset="2"/>
              </a:rPr>
              <a:t>  Editor  </a:t>
            </a:r>
            <a:r>
              <a:rPr lang="et-EE" dirty="0" err="1" smtClean="0">
                <a:sym typeface="Wingdings" panose="05000000000000000000" pitchFamily="2" charset="2"/>
              </a:rPr>
              <a:t>Live</a:t>
            </a:r>
            <a:r>
              <a:rPr lang="et-EE" dirty="0" smtClean="0">
                <a:sym typeface="Wingdings" panose="05000000000000000000" pitchFamily="2" charset="2"/>
              </a:rPr>
              <a:t> </a:t>
            </a:r>
            <a:r>
              <a:rPr lang="et-EE" dirty="0" err="1" smtClean="0">
                <a:sym typeface="Wingdings" panose="05000000000000000000" pitchFamily="2" charset="2"/>
              </a:rPr>
              <a:t>Templates</a:t>
            </a:r>
            <a:r>
              <a:rPr lang="et-EE" dirty="0" smtClean="0">
                <a:sym typeface="Wingdings" panose="05000000000000000000" pitchFamily="2" charset="2"/>
              </a:rPr>
              <a:t> 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5567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49</a:t>
            </a:fld>
            <a:endParaRPr lang="et-EE"/>
          </a:p>
        </p:txBody>
      </p:sp>
      <p:pic>
        <p:nvPicPr>
          <p:cNvPr id="7" name="Pil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22" y="448897"/>
            <a:ext cx="8714955" cy="590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4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Täna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Listid</a:t>
            </a:r>
          </a:p>
          <a:p>
            <a:pPr lvl="1"/>
            <a:r>
              <a:rPr lang="et-EE" dirty="0" smtClean="0"/>
              <a:t>Tüübiparameetrid</a:t>
            </a:r>
          </a:p>
          <a:p>
            <a:pPr lvl="1"/>
            <a:r>
              <a:rPr lang="et-EE" dirty="0" smtClean="0"/>
              <a:t>Mähisklassid</a:t>
            </a:r>
          </a:p>
          <a:p>
            <a:r>
              <a:rPr lang="et-EE" dirty="0" smtClean="0"/>
              <a:t>Liidesed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7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Eclipse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Palju võimalusi, vaatame mõningaid</a:t>
            </a:r>
          </a:p>
          <a:p>
            <a:pPr lvl="1"/>
            <a:r>
              <a:rPr lang="et-EE" dirty="0" err="1" smtClean="0"/>
              <a:t>Treppimine</a:t>
            </a:r>
            <a:endParaRPr lang="et-EE" dirty="0" smtClean="0"/>
          </a:p>
          <a:p>
            <a:pPr lvl="2"/>
            <a:r>
              <a:rPr lang="et-EE" dirty="0" smtClean="0"/>
              <a:t>Ctrl + I</a:t>
            </a:r>
          </a:p>
          <a:p>
            <a:pPr lvl="1"/>
            <a:r>
              <a:rPr lang="et-EE" dirty="0" smtClean="0"/>
              <a:t>Importimine</a:t>
            </a:r>
          </a:p>
          <a:p>
            <a:pPr lvl="2"/>
            <a:r>
              <a:rPr lang="et-EE" dirty="0" smtClean="0"/>
              <a:t>Ctrl + Shift + O</a:t>
            </a:r>
          </a:p>
          <a:p>
            <a:pPr lvl="1"/>
            <a:r>
              <a:rPr lang="et-EE" dirty="0" smtClean="0"/>
              <a:t>Konstruktorite, </a:t>
            </a:r>
            <a:r>
              <a:rPr lang="et-EE" dirty="0" err="1" smtClean="0"/>
              <a:t>get</a:t>
            </a:r>
            <a:r>
              <a:rPr lang="et-EE" dirty="0" smtClean="0"/>
              <a:t>-, </a:t>
            </a:r>
            <a:r>
              <a:rPr lang="et-EE" dirty="0" err="1" smtClean="0"/>
              <a:t>set</a:t>
            </a:r>
            <a:r>
              <a:rPr lang="et-EE" dirty="0" smtClean="0"/>
              <a:t>-meetodite genereerimine</a:t>
            </a:r>
          </a:p>
          <a:p>
            <a:pPr lvl="1"/>
            <a:r>
              <a:rPr lang="et-EE" dirty="0" smtClean="0"/>
              <a:t>Lühemalt, mallid</a:t>
            </a:r>
            <a:endParaRPr lang="et-EE" dirty="0"/>
          </a:p>
          <a:p>
            <a:pPr lvl="2"/>
            <a:r>
              <a:rPr lang="et-EE" dirty="0" err="1" smtClean="0"/>
              <a:t>Window</a:t>
            </a:r>
            <a:r>
              <a:rPr lang="et-EE" dirty="0" smtClean="0"/>
              <a:t> </a:t>
            </a:r>
            <a:r>
              <a:rPr lang="et-EE" dirty="0" smtClean="0">
                <a:sym typeface="Wingdings" panose="05000000000000000000" pitchFamily="2" charset="2"/>
              </a:rPr>
              <a:t> </a:t>
            </a:r>
            <a:r>
              <a:rPr lang="et-EE" dirty="0" err="1" smtClean="0">
                <a:sym typeface="Wingdings" panose="05000000000000000000" pitchFamily="2" charset="2"/>
              </a:rPr>
              <a:t>Preferences</a:t>
            </a:r>
            <a:r>
              <a:rPr lang="et-EE" dirty="0" smtClean="0">
                <a:sym typeface="Wingdings" panose="05000000000000000000" pitchFamily="2" charset="2"/>
              </a:rPr>
              <a:t>  Java Editor  </a:t>
            </a:r>
            <a:r>
              <a:rPr lang="et-EE" dirty="0" err="1" smtClean="0">
                <a:sym typeface="Wingdings" panose="05000000000000000000" pitchFamily="2" charset="2"/>
              </a:rPr>
              <a:t>Templates</a:t>
            </a:r>
            <a:r>
              <a:rPr lang="et-EE" dirty="0" smtClean="0">
                <a:sym typeface="Wingdings" panose="05000000000000000000" pitchFamily="2" charset="2"/>
              </a:rPr>
              <a:t> 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2336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51</a:t>
            </a:fld>
            <a:endParaRPr lang="et-EE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48680"/>
            <a:ext cx="76390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1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2014" y="116632"/>
            <a:ext cx="8229600" cy="1551665"/>
          </a:xfrm>
        </p:spPr>
        <p:txBody>
          <a:bodyPr>
            <a:normAutofit/>
          </a:bodyPr>
          <a:lstStyle/>
          <a:p>
            <a:r>
              <a:rPr lang="et-EE" dirty="0" smtClean="0"/>
              <a:t>Privaatsed isendiväljad ja </a:t>
            </a:r>
            <a:br>
              <a:rPr lang="et-EE" dirty="0" smtClean="0"/>
            </a:br>
            <a:r>
              <a:rPr lang="et-EE" dirty="0" err="1" smtClean="0"/>
              <a:t>get</a:t>
            </a:r>
            <a:r>
              <a:rPr lang="et-EE" dirty="0" smtClean="0"/>
              <a:t>- ja </a:t>
            </a:r>
            <a:r>
              <a:rPr lang="et-EE" dirty="0" err="1" smtClean="0"/>
              <a:t>set</a:t>
            </a:r>
            <a:r>
              <a:rPr lang="et-EE" dirty="0" smtClean="0"/>
              <a:t>-meetodid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52</a:t>
            </a:fld>
            <a:endParaRPr lang="et-EE"/>
          </a:p>
        </p:txBody>
      </p:sp>
      <p:sp>
        <p:nvSpPr>
          <p:cNvPr id="5" name="Sisu kohatäid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0097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this.nimi</a:t>
            </a:r>
            <a:r>
              <a:rPr lang="et-EE" dirty="0" smtClean="0"/>
              <a:t> </a:t>
            </a:r>
            <a:r>
              <a:rPr lang="en-US" dirty="0" smtClean="0"/>
              <a:t>=</a:t>
            </a:r>
            <a:r>
              <a:rPr lang="et-EE" dirty="0" smtClean="0"/>
              <a:t> </a:t>
            </a:r>
            <a:r>
              <a:rPr lang="en-US" dirty="0" err="1" smtClean="0"/>
              <a:t>nimi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r>
              <a:rPr lang="et-EE" dirty="0" smtClean="0"/>
              <a:t>On kaks ühesuguse nimega suurust</a:t>
            </a:r>
          </a:p>
          <a:p>
            <a:pPr marL="0" indent="0">
              <a:buNone/>
            </a:pPr>
            <a:r>
              <a:rPr lang="et-EE" altLang="et-EE" sz="25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5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5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5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Kool {</a:t>
            </a:r>
            <a:br>
              <a:rPr lang="et-EE" altLang="et-EE" sz="2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t-EE" altLang="et-EE" sz="25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5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5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õpilasteArv</a:t>
            </a:r>
            <a:r>
              <a:rPr lang="et-EE" altLang="et-EE" sz="2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t-EE" altLang="et-EE" sz="2500" b="1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t-EE" altLang="et-EE" sz="2500" b="1" i="1" dirty="0" err="1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opilasteArv</a:t>
            </a:r>
            <a:r>
              <a:rPr lang="et-EE" altLang="et-EE" sz="2500" b="1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500" b="1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500" b="1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t-EE" altLang="et-EE" sz="2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t-EE" altLang="et-EE" sz="25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nimi</a:t>
            </a:r>
            <a:r>
              <a:rPr lang="et-EE" altLang="et-EE" sz="2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t-EE" altLang="et-EE" sz="25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5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Kool(</a:t>
            </a:r>
            <a:r>
              <a:rPr lang="et-EE" altLang="et-EE" sz="25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5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5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õpilasteArv</a:t>
            </a:r>
            <a:r>
              <a:rPr lang="et-EE" altLang="et-EE" sz="2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String nimi</a:t>
            </a:r>
            <a:r>
              <a:rPr lang="et-EE" altLang="et-EE" sz="25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  <a:r>
              <a:rPr lang="et-EE" altLang="et-EE" sz="2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t-EE" altLang="et-EE" sz="25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5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5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õpilasteArv</a:t>
            </a:r>
            <a:r>
              <a:rPr lang="et-EE" altLang="et-EE" sz="25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t-EE" altLang="et-EE" sz="25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õpilasteArv</a:t>
            </a:r>
            <a:r>
              <a:rPr lang="et-EE" altLang="et-EE" sz="2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t-EE" altLang="et-EE" sz="25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5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5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nimi</a:t>
            </a:r>
            <a:r>
              <a:rPr lang="et-EE" altLang="et-EE" sz="25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nimi;</a:t>
            </a:r>
            <a:br>
              <a:rPr lang="et-EE" altLang="et-EE" sz="2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br>
              <a:rPr lang="et-EE" altLang="et-EE" sz="2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25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t-EE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53</a:t>
            </a:fld>
            <a:endParaRPr lang="et-EE"/>
          </a:p>
        </p:txBody>
      </p:sp>
      <p:cxnSp>
        <p:nvCxnSpPr>
          <p:cNvPr id="6" name="Sirge noolkonnektor 5"/>
          <p:cNvCxnSpPr/>
          <p:nvPr/>
        </p:nvCxnSpPr>
        <p:spPr>
          <a:xfrm>
            <a:off x="5868144" y="1124744"/>
            <a:ext cx="2088232" cy="2304256"/>
          </a:xfrm>
          <a:prstGeom prst="straightConnector1">
            <a:avLst/>
          </a:prstGeom>
          <a:ln w="1079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irge noolkonnektor 7"/>
          <p:cNvCxnSpPr/>
          <p:nvPr/>
        </p:nvCxnSpPr>
        <p:spPr>
          <a:xfrm flipH="1">
            <a:off x="2843808" y="1124744"/>
            <a:ext cx="1080120" cy="1944216"/>
          </a:xfrm>
          <a:prstGeom prst="straightConnector1">
            <a:avLst/>
          </a:prstGeom>
          <a:ln w="1079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6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Klassiväli, isendiväli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Klassiväli		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static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 a</a:t>
            </a:r>
          </a:p>
          <a:p>
            <a:r>
              <a:rPr lang="et-EE" dirty="0" smtClean="0"/>
              <a:t>Isendiväli 	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 b</a:t>
            </a:r>
          </a:p>
          <a:p>
            <a:endParaRPr lang="et-EE" b="1" dirty="0">
              <a:latin typeface="Courier New" pitchFamily="49" charset="0"/>
              <a:cs typeface="Courier New" pitchFamily="49" charset="0"/>
            </a:endParaRPr>
          </a:p>
          <a:p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õpilasteArv</a:t>
            </a: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t-EE" altLang="et-EE" b="1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t-EE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t-EE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õpilasteArv</a:t>
            </a: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745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7" name="TPChart"/>
          <p:cNvSpPr/>
          <p:nvPr>
            <p:custDataLst>
              <p:tags r:id="rId2"/>
            </p:custDataLst>
          </p:nvPr>
        </p:nvSpPr>
        <p:spPr>
          <a:xfrm>
            <a:off x="6372200" y="4486464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81565" y="-32737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Mida</a:t>
            </a:r>
            <a:r>
              <a:rPr lang="en-US" sz="2800" dirty="0" smtClean="0"/>
              <a:t> </a:t>
            </a:r>
            <a:r>
              <a:rPr lang="en-US" sz="2800" dirty="0" err="1" smtClean="0"/>
              <a:t>väljastab</a:t>
            </a:r>
            <a:r>
              <a:rPr lang="en-US" sz="2800" dirty="0" smtClean="0"/>
              <a:t> </a:t>
            </a:r>
            <a:r>
              <a:rPr lang="en-US" sz="2800" dirty="0" err="1" smtClean="0"/>
              <a:t>järgmine</a:t>
            </a:r>
            <a:r>
              <a:rPr lang="en-US" sz="2800" dirty="0" smtClean="0"/>
              <a:t> </a:t>
            </a:r>
            <a:r>
              <a:rPr lang="en-US" sz="2800" dirty="0" err="1" smtClean="0"/>
              <a:t>programmilõik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68896" y="1778048"/>
            <a:ext cx="8496944" cy="110799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Kool kool1 = 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Kool(</a:t>
            </a:r>
            <a:r>
              <a:rPr lang="et-EE" altLang="et-EE" sz="22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altLang="et-EE" sz="2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sz="22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Morna</a:t>
            </a:r>
            <a:r>
              <a:rPr lang="et-EE" altLang="et-EE" sz="2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Gümnaasium"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Kool kool2 = 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Kool(</a:t>
            </a:r>
            <a:r>
              <a:rPr lang="et-EE" altLang="et-EE" sz="22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90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altLang="et-EE" sz="2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"Simuvere Gümnaasium"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2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(kool1.</a:t>
            </a:r>
            <a:r>
              <a:rPr lang="et-EE" altLang="et-EE" sz="2200" b="1" i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õpilasteArv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t-EE" altLang="et-EE" sz="2200" b="1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01207" y="3116020"/>
            <a:ext cx="6048672" cy="262088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100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90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veateate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01206" y="1147962"/>
            <a:ext cx="4386817" cy="43088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õpilasteArv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CAI1"/>
          <p:cNvSpPr/>
          <p:nvPr>
            <p:custDataLst>
              <p:tags r:id="rId4"/>
            </p:custDataLst>
          </p:nvPr>
        </p:nvSpPr>
        <p:spPr>
          <a:xfrm rot="10800000">
            <a:off x="78365" y="3645024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780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6" grpId="0" animBg="1"/>
      <p:bldP spid="6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6378312" y="4519380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58406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Mida</a:t>
            </a:r>
            <a:r>
              <a:rPr lang="en-US" sz="2800" dirty="0" smtClean="0"/>
              <a:t> </a:t>
            </a:r>
            <a:r>
              <a:rPr lang="en-US" sz="2800" dirty="0" err="1" smtClean="0"/>
              <a:t>väljastab</a:t>
            </a:r>
            <a:r>
              <a:rPr lang="en-US" sz="2800" dirty="0" smtClean="0"/>
              <a:t> </a:t>
            </a:r>
            <a:r>
              <a:rPr lang="en-US" sz="2800" dirty="0" err="1" smtClean="0"/>
              <a:t>järgmine</a:t>
            </a:r>
            <a:r>
              <a:rPr lang="en-US" sz="2800" dirty="0" smtClean="0"/>
              <a:t> </a:t>
            </a:r>
            <a:r>
              <a:rPr lang="en-US" sz="2800" dirty="0" err="1" smtClean="0"/>
              <a:t>programmilõik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62662" y="2924944"/>
            <a:ext cx="6048672" cy="262088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100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90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veateate</a:t>
            </a:r>
            <a:endParaRPr lang="en-US" sz="2800" dirty="0"/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124520" y="3068960"/>
            <a:ext cx="254000" cy="2540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5536" y="1045311"/>
            <a:ext cx="3024336" cy="43088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õpilasteArv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TextBox 10"/>
          <p:cNvSpPr txBox="1"/>
          <p:nvPr/>
        </p:nvSpPr>
        <p:spPr>
          <a:xfrm>
            <a:off x="378520" y="1646573"/>
            <a:ext cx="8496944" cy="110799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Kool kool1 = 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Kool(</a:t>
            </a:r>
            <a:r>
              <a:rPr lang="et-EE" altLang="et-EE" sz="22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altLang="et-EE" sz="2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sz="22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Morna</a:t>
            </a:r>
            <a:r>
              <a:rPr lang="et-EE" altLang="et-EE" sz="2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Gümnaasium"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Kool kool2 = 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Kool(</a:t>
            </a:r>
            <a:r>
              <a:rPr lang="et-EE" altLang="et-EE" sz="22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90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altLang="et-EE" sz="2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"Simuvere Gümnaasium"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2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(kool1.</a:t>
            </a:r>
            <a:r>
              <a:rPr lang="et-EE" altLang="et-EE" sz="2200" b="1" i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õpilasteArv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t-EE" altLang="et-EE" sz="2200" b="1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785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2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Klassimeetod, isendimeetod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t-EE" dirty="0" smtClean="0"/>
              <a:t>Klassimeetod		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static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meetoda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/>
              <a:t>Isendimeetod		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meetodb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t-EE" b="1" dirty="0" smtClean="0">
                <a:latin typeface="Courier New" pitchFamily="49" charset="0"/>
                <a:cs typeface="Courier New" pitchFamily="49" charset="0"/>
              </a:rPr>
            </a:b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lisaÕpilasi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arv){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t-EE" altLang="et-EE" sz="28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õpilasteArv</a:t>
            </a:r>
            <a:r>
              <a:rPr lang="et-EE" altLang="et-EE" sz="28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 arv;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54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t-EE" sz="2800" dirty="0">
              <a:latin typeface="Courier New" pitchFamily="49" charset="0"/>
              <a:cs typeface="Courier New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t-EE" sz="2800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t-EE" sz="26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lisaÕpilasi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arv){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t-EE" altLang="et-EE" sz="28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õpilasteArv</a:t>
            </a:r>
            <a:r>
              <a:rPr lang="et-EE" altLang="et-EE" sz="28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 arv;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5400" b="1" dirty="0">
              <a:latin typeface="Arial" panose="020B0604020202020204" pitchFamily="34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0199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7" name="TPChart"/>
          <p:cNvSpPr/>
          <p:nvPr>
            <p:custDataLst>
              <p:tags r:id="rId2"/>
            </p:custDataLst>
          </p:nvPr>
        </p:nvSpPr>
        <p:spPr>
          <a:xfrm>
            <a:off x="6455710" y="4540243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755576" y="-164965"/>
            <a:ext cx="8229600" cy="86875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Mida</a:t>
            </a:r>
            <a:r>
              <a:rPr lang="en-US" sz="2800" dirty="0" smtClean="0"/>
              <a:t> </a:t>
            </a:r>
            <a:r>
              <a:rPr lang="en-US" sz="2800" dirty="0" err="1" smtClean="0"/>
              <a:t>väljastab</a:t>
            </a:r>
            <a:r>
              <a:rPr lang="en-US" sz="2800" dirty="0" smtClean="0"/>
              <a:t> </a:t>
            </a:r>
            <a:r>
              <a:rPr lang="en-US" sz="2800" dirty="0" err="1" smtClean="0"/>
              <a:t>järgmine</a:t>
            </a:r>
            <a:r>
              <a:rPr lang="en-US" sz="2800" dirty="0" smtClean="0"/>
              <a:t> </a:t>
            </a:r>
            <a:r>
              <a:rPr lang="en-US" sz="2800" dirty="0" err="1" smtClean="0"/>
              <a:t>programmilõik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55767" y="2850275"/>
            <a:ext cx="8291264" cy="132343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Kool kool1 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Kool(</a:t>
            </a:r>
            <a:r>
              <a:rPr lang="et-EE" altLang="et-EE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Morna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Gümnaasium"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Kool kool2 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Kool(</a:t>
            </a:r>
            <a:r>
              <a:rPr lang="et-EE" altLang="et-EE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90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"Simuvere Gümnaasium"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kool1.lisaÕpilasi(</a:t>
            </a:r>
            <a:r>
              <a:rPr lang="et-EE" altLang="et-EE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(kool1.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õpilasteArv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12636" y="4540242"/>
            <a:ext cx="6048672" cy="262088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100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120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veateate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85054" y="896524"/>
            <a:ext cx="5620818" cy="16312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õpilasteArv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r>
              <a:rPr lang="et-E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lisaÕpilasi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arv){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t-EE" altLang="et-EE" sz="20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õpilasteArv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 arv;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2" name="CAI1"/>
          <p:cNvSpPr/>
          <p:nvPr>
            <p:custDataLst>
              <p:tags r:id="rId4"/>
            </p:custDataLst>
          </p:nvPr>
        </p:nvSpPr>
        <p:spPr>
          <a:xfrm rot="10800000">
            <a:off x="82520" y="6117004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377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6" grpId="0" animBg="1"/>
      <p:bldP spid="6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7" name="TPChart"/>
          <p:cNvSpPr/>
          <p:nvPr>
            <p:custDataLst>
              <p:tags r:id="rId2"/>
            </p:custDataLst>
          </p:nvPr>
        </p:nvSpPr>
        <p:spPr>
          <a:xfrm>
            <a:off x="6228184" y="4540243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755576" y="-164965"/>
            <a:ext cx="8229600" cy="86875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Mida</a:t>
            </a:r>
            <a:r>
              <a:rPr lang="en-US" sz="2800" dirty="0" smtClean="0"/>
              <a:t> </a:t>
            </a:r>
            <a:r>
              <a:rPr lang="en-US" sz="2800" dirty="0" err="1" smtClean="0"/>
              <a:t>väljastab</a:t>
            </a:r>
            <a:r>
              <a:rPr lang="en-US" sz="2800" dirty="0" smtClean="0"/>
              <a:t> </a:t>
            </a:r>
            <a:r>
              <a:rPr lang="en-US" sz="2800" dirty="0" err="1" smtClean="0"/>
              <a:t>järgmine</a:t>
            </a:r>
            <a:r>
              <a:rPr lang="en-US" sz="2800" dirty="0" smtClean="0"/>
              <a:t> </a:t>
            </a:r>
            <a:r>
              <a:rPr lang="en-US" sz="2800" dirty="0" err="1" smtClean="0"/>
              <a:t>programmilõik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82031" y="4360255"/>
            <a:ext cx="6048672" cy="262088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100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120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veateate</a:t>
            </a:r>
            <a:endParaRPr lang="en-US" sz="2800" dirty="0"/>
          </a:p>
        </p:txBody>
      </p:sp>
      <p:sp>
        <p:nvSpPr>
          <p:cNvPr id="2" name="CAI1"/>
          <p:cNvSpPr/>
          <p:nvPr>
            <p:custDataLst>
              <p:tags r:id="rId4"/>
            </p:custDataLst>
          </p:nvPr>
        </p:nvSpPr>
        <p:spPr>
          <a:xfrm rot="10800000">
            <a:off x="75630" y="5016835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TextBox 10"/>
          <p:cNvSpPr txBox="1"/>
          <p:nvPr/>
        </p:nvSpPr>
        <p:spPr>
          <a:xfrm>
            <a:off x="278830" y="852530"/>
            <a:ext cx="5620818" cy="16312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õpilasteArv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r>
              <a:rPr lang="et-E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lisaÕpilasi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arv){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t-EE" altLang="et-EE" sz="20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õpilasteArv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 arv;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970" y="2760281"/>
            <a:ext cx="8291264" cy="132343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Kool kool1 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Kool(</a:t>
            </a:r>
            <a:r>
              <a:rPr lang="et-EE" altLang="et-EE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Morna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Gümnaasium"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Kool kool2 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Kool(</a:t>
            </a:r>
            <a:r>
              <a:rPr lang="et-EE" altLang="et-EE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90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"Simuvere Gümnaasium"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kool1.lisaÕpilasi(</a:t>
            </a:r>
            <a:r>
              <a:rPr lang="et-EE" altLang="et-EE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(kool1.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õpilasteArv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704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16808"/>
            <a:ext cx="8229600" cy="1143000"/>
          </a:xfrm>
        </p:spPr>
        <p:txBody>
          <a:bodyPr/>
          <a:lstStyle/>
          <a:p>
            <a:r>
              <a:rPr lang="et-EE" dirty="0" smtClean="0"/>
              <a:t>Massiiv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27829" y="1159807"/>
            <a:ext cx="8229600" cy="5561667"/>
          </a:xfrm>
        </p:spPr>
        <p:txBody>
          <a:bodyPr>
            <a:normAutofit fontScale="92500" lnSpcReduction="20000"/>
          </a:bodyPr>
          <a:lstStyle/>
          <a:p>
            <a:r>
              <a:rPr lang="et-EE" dirty="0" smtClean="0"/>
              <a:t>Samatüübilised elemendid kindlas järjekorras</a:t>
            </a:r>
          </a:p>
          <a:p>
            <a:pPr>
              <a:buNone/>
            </a:pPr>
            <a:r>
              <a:rPr lang="et-EE" altLang="et-EE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[]</a:t>
            </a:r>
            <a:endParaRPr lang="et-EE" dirty="0" smtClean="0"/>
          </a:p>
          <a:p>
            <a:endParaRPr lang="en-US" dirty="0" smtClean="0"/>
          </a:p>
          <a:p>
            <a:r>
              <a:rPr lang="fi-FI" dirty="0" smtClean="0"/>
              <a:t>Massiivi </a:t>
            </a:r>
            <a:r>
              <a:rPr lang="fi-FI" dirty="0" err="1" smtClean="0"/>
              <a:t>korral</a:t>
            </a:r>
            <a:r>
              <a:rPr lang="fi-FI" dirty="0" smtClean="0"/>
              <a:t> on kaks </a:t>
            </a:r>
            <a:r>
              <a:rPr lang="et-EE" dirty="0" smtClean="0"/>
              <a:t>olulist </a:t>
            </a:r>
            <a:r>
              <a:rPr lang="fi-FI" dirty="0" err="1" smtClean="0"/>
              <a:t>piirangut</a:t>
            </a:r>
            <a:r>
              <a:rPr lang="fi-FI" dirty="0" smtClean="0"/>
              <a:t>: </a:t>
            </a:r>
            <a:endParaRPr lang="et-EE" dirty="0" smtClean="0"/>
          </a:p>
          <a:p>
            <a:pPr lvl="1"/>
            <a:r>
              <a:rPr lang="fi-FI" dirty="0" err="1" smtClean="0"/>
              <a:t>kui</a:t>
            </a:r>
            <a:r>
              <a:rPr lang="fi-FI" dirty="0" smtClean="0"/>
              <a:t> </a:t>
            </a:r>
            <a:r>
              <a:rPr lang="fi-FI" dirty="0" err="1" smtClean="0"/>
              <a:t>massiiv</a:t>
            </a:r>
            <a:r>
              <a:rPr lang="fi-FI" dirty="0" smtClean="0"/>
              <a:t> on </a:t>
            </a:r>
            <a:r>
              <a:rPr lang="fi-FI" dirty="0" err="1" smtClean="0"/>
              <a:t>juba</a:t>
            </a:r>
            <a:r>
              <a:rPr lang="fi-FI" dirty="0" smtClean="0"/>
              <a:t> </a:t>
            </a:r>
            <a:r>
              <a:rPr lang="fi-FI" dirty="0" err="1" smtClean="0"/>
              <a:t>loodud</a:t>
            </a:r>
            <a:r>
              <a:rPr lang="fi-FI" dirty="0" smtClean="0"/>
              <a:t>, siis </a:t>
            </a:r>
            <a:r>
              <a:rPr lang="fi-FI" dirty="0" err="1" smtClean="0"/>
              <a:t>tema</a:t>
            </a:r>
            <a:r>
              <a:rPr lang="fi-FI" dirty="0" smtClean="0"/>
              <a:t> </a:t>
            </a:r>
            <a:r>
              <a:rPr lang="fi-FI" dirty="0" err="1" smtClean="0"/>
              <a:t>suurust</a:t>
            </a:r>
            <a:r>
              <a:rPr lang="fi-FI" dirty="0" smtClean="0"/>
              <a:t> </a:t>
            </a:r>
            <a:r>
              <a:rPr lang="fi-FI" dirty="0" err="1" smtClean="0"/>
              <a:t>enam</a:t>
            </a:r>
            <a:r>
              <a:rPr lang="fi-FI" dirty="0" smtClean="0"/>
              <a:t> muuta ei saa</a:t>
            </a:r>
            <a:endParaRPr lang="et-EE" dirty="0" smtClean="0"/>
          </a:p>
          <a:p>
            <a:pPr lvl="1"/>
            <a:r>
              <a:rPr lang="fi-FI" dirty="0" err="1" smtClean="0"/>
              <a:t>massiiv</a:t>
            </a:r>
            <a:r>
              <a:rPr lang="fi-FI" dirty="0" smtClean="0"/>
              <a:t> </a:t>
            </a:r>
            <a:r>
              <a:rPr lang="fi-FI" dirty="0" err="1" smtClean="0"/>
              <a:t>ise</a:t>
            </a:r>
            <a:r>
              <a:rPr lang="fi-FI" dirty="0" smtClean="0"/>
              <a:t> ei toeta </a:t>
            </a:r>
            <a:r>
              <a:rPr lang="fi-FI" dirty="0" err="1" smtClean="0"/>
              <a:t>elemendi</a:t>
            </a:r>
            <a:r>
              <a:rPr lang="fi-FI" dirty="0" smtClean="0"/>
              <a:t> </a:t>
            </a:r>
            <a:r>
              <a:rPr lang="fi-FI" dirty="0" err="1" smtClean="0"/>
              <a:t>lisamist</a:t>
            </a:r>
            <a:r>
              <a:rPr lang="fi-FI" dirty="0" smtClean="0"/>
              <a:t> ja </a:t>
            </a:r>
            <a:r>
              <a:rPr lang="fi-FI" dirty="0" err="1" smtClean="0"/>
              <a:t>kustutamist</a:t>
            </a:r>
            <a:r>
              <a:rPr lang="et-EE" dirty="0" smtClean="0"/>
              <a:t/>
            </a:r>
            <a:br>
              <a:rPr lang="et-EE" dirty="0" smtClean="0"/>
            </a:br>
            <a:endParaRPr lang="et-EE" dirty="0" smtClean="0"/>
          </a:p>
          <a:p>
            <a:r>
              <a:rPr lang="en-US" dirty="0" err="1" smtClean="0"/>
              <a:t>Massiiv</a:t>
            </a:r>
            <a:r>
              <a:rPr lang="en-US" dirty="0" smtClean="0"/>
              <a:t> on </a:t>
            </a:r>
            <a:r>
              <a:rPr lang="en-US" dirty="0" err="1" smtClean="0"/>
              <a:t>staatiline</a:t>
            </a:r>
            <a:r>
              <a:rPr lang="en-US" dirty="0" smtClean="0"/>
              <a:t> </a:t>
            </a:r>
            <a:r>
              <a:rPr lang="en-US" dirty="0" err="1" smtClean="0"/>
              <a:t>andmestruktuur</a:t>
            </a:r>
            <a:endParaRPr lang="et-EE" dirty="0" smtClean="0"/>
          </a:p>
          <a:p>
            <a:pPr lvl="1"/>
            <a:r>
              <a:rPr lang="en-US" dirty="0" err="1" smtClean="0"/>
              <a:t>mälukasutus</a:t>
            </a:r>
            <a:r>
              <a:rPr lang="en-US" dirty="0" smtClean="0"/>
              <a:t> on </a:t>
            </a:r>
            <a:r>
              <a:rPr lang="en-US" dirty="0" err="1" smtClean="0"/>
              <a:t>staatiline</a:t>
            </a:r>
            <a:r>
              <a:rPr lang="en-US" dirty="0" smtClean="0"/>
              <a:t>: </a:t>
            </a:r>
            <a:r>
              <a:rPr lang="en-US" dirty="0" err="1" smtClean="0"/>
              <a:t>mälu</a:t>
            </a:r>
            <a:r>
              <a:rPr lang="en-US" dirty="0" smtClean="0"/>
              <a:t> </a:t>
            </a:r>
            <a:r>
              <a:rPr lang="en-US" dirty="0" err="1" smtClean="0"/>
              <a:t>eraldatakse</a:t>
            </a:r>
            <a:r>
              <a:rPr lang="en-US" dirty="0" smtClean="0"/>
              <a:t> </a:t>
            </a:r>
            <a:r>
              <a:rPr lang="en-US" dirty="0" err="1" smtClean="0"/>
              <a:t>vaid</a:t>
            </a:r>
            <a:r>
              <a:rPr lang="en-US" dirty="0" smtClean="0"/>
              <a:t> </a:t>
            </a:r>
            <a:r>
              <a:rPr lang="en-US" dirty="0" err="1" smtClean="0"/>
              <a:t>korra</a:t>
            </a:r>
            <a:r>
              <a:rPr lang="en-US" dirty="0" smtClean="0"/>
              <a:t> (</a:t>
            </a:r>
            <a:r>
              <a:rPr lang="en-US" dirty="0" err="1" smtClean="0"/>
              <a:t>maksimaalne</a:t>
            </a:r>
            <a:r>
              <a:rPr lang="en-US" dirty="0" smtClean="0"/>
              <a:t> </a:t>
            </a:r>
            <a:r>
              <a:rPr lang="en-US" dirty="0" err="1" smtClean="0"/>
              <a:t>elementide</a:t>
            </a:r>
            <a:r>
              <a:rPr lang="en-US" dirty="0" smtClean="0"/>
              <a:t> </a:t>
            </a:r>
            <a:r>
              <a:rPr lang="en-US" dirty="0" err="1" smtClean="0"/>
              <a:t>arv</a:t>
            </a:r>
            <a:r>
              <a:rPr lang="en-US" dirty="0" smtClean="0"/>
              <a:t> on </a:t>
            </a:r>
            <a:r>
              <a:rPr lang="en-US" dirty="0" err="1" smtClean="0"/>
              <a:t>fikseeritud</a:t>
            </a:r>
            <a:r>
              <a:rPr lang="en-US" dirty="0" smtClean="0"/>
              <a:t>)</a:t>
            </a:r>
            <a:endParaRPr lang="et-EE" dirty="0" smtClean="0"/>
          </a:p>
          <a:p>
            <a:pPr lvl="2"/>
            <a:r>
              <a:rPr lang="fi-FI" dirty="0" err="1" smtClean="0"/>
              <a:t>eraldatud</a:t>
            </a:r>
            <a:r>
              <a:rPr lang="fi-FI" dirty="0" smtClean="0"/>
              <a:t> </a:t>
            </a:r>
            <a:r>
              <a:rPr lang="fi-FI" dirty="0" err="1" smtClean="0"/>
              <a:t>mälu</a:t>
            </a:r>
            <a:r>
              <a:rPr lang="fi-FI" dirty="0" smtClean="0"/>
              <a:t> </a:t>
            </a:r>
            <a:r>
              <a:rPr lang="fi-FI" dirty="0" err="1" smtClean="0"/>
              <a:t>maht</a:t>
            </a:r>
            <a:r>
              <a:rPr lang="fi-FI" dirty="0" smtClean="0"/>
              <a:t> on </a:t>
            </a:r>
            <a:r>
              <a:rPr lang="fi-FI" dirty="0" err="1" smtClean="0"/>
              <a:t>kindel</a:t>
            </a:r>
            <a:r>
              <a:rPr lang="fi-FI" dirty="0" smtClean="0"/>
              <a:t> suurus</a:t>
            </a:r>
          </a:p>
          <a:p>
            <a:pPr lvl="1"/>
            <a:r>
              <a:rPr lang="et-EE" dirty="0" smtClean="0"/>
              <a:t>s</a:t>
            </a:r>
            <a:r>
              <a:rPr lang="fi-FI" dirty="0" err="1" smtClean="0"/>
              <a:t>isemine</a:t>
            </a:r>
            <a:r>
              <a:rPr lang="fi-FI" dirty="0" smtClean="0"/>
              <a:t> </a:t>
            </a:r>
            <a:r>
              <a:rPr lang="fi-FI" dirty="0" err="1" smtClean="0"/>
              <a:t>struktuur</a:t>
            </a:r>
            <a:r>
              <a:rPr lang="fi-FI" dirty="0" smtClean="0"/>
              <a:t> on </a:t>
            </a:r>
            <a:r>
              <a:rPr lang="fi-FI" dirty="0" err="1" smtClean="0"/>
              <a:t>fikseeritud</a:t>
            </a:r>
            <a:r>
              <a:rPr lang="fi-FI" dirty="0" smtClean="0"/>
              <a:t> ja ei muutu </a:t>
            </a:r>
            <a:r>
              <a:rPr lang="fi-FI" dirty="0" err="1" smtClean="0"/>
              <a:t>töö</a:t>
            </a:r>
            <a:r>
              <a:rPr lang="fi-FI" dirty="0" smtClean="0"/>
              <a:t> </a:t>
            </a:r>
            <a:r>
              <a:rPr lang="fi-FI" dirty="0" err="1" smtClean="0"/>
              <a:t>käigus</a:t>
            </a:r>
            <a:endParaRPr lang="et-EE" dirty="0" smtClean="0"/>
          </a:p>
          <a:p>
            <a:endParaRPr lang="et-EE" dirty="0" smtClean="0"/>
          </a:p>
          <a:p>
            <a:pPr lvl="1"/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6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560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144778"/>
            <a:ext cx="8229600" cy="1143000"/>
          </a:xfrm>
        </p:spPr>
        <p:txBody>
          <a:bodyPr/>
          <a:lstStyle/>
          <a:p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==</a:t>
            </a:r>
            <a:r>
              <a:rPr lang="et-EE" dirty="0" smtClean="0"/>
              <a:t> või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equals(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287778"/>
            <a:ext cx="8363272" cy="5257800"/>
          </a:xfrm>
        </p:spPr>
        <p:txBody>
          <a:bodyPr>
            <a:normAutofit fontScale="92500" lnSpcReduction="20000"/>
          </a:bodyPr>
          <a:lstStyle/>
          <a:p>
            <a:r>
              <a:rPr lang="et-EE" b="1" dirty="0" smtClean="0"/>
              <a:t>==</a:t>
            </a:r>
            <a:r>
              <a:rPr lang="et-EE" dirty="0" smtClean="0"/>
              <a:t> </a:t>
            </a:r>
          </a:p>
          <a:p>
            <a:pPr lvl="1"/>
            <a:r>
              <a:rPr lang="et-EE" dirty="0" smtClean="0"/>
              <a:t>algtüübi puhul võrdleb väärtusi</a:t>
            </a:r>
          </a:p>
          <a:p>
            <a:pPr lvl="1"/>
            <a:r>
              <a:rPr lang="et-EE" dirty="0" smtClean="0"/>
              <a:t>viittüübi puhul võrdleb viitasid</a:t>
            </a:r>
          </a:p>
          <a:p>
            <a:pPr lvl="2"/>
            <a:r>
              <a:rPr lang="et-EE" dirty="0"/>
              <a:t>k</a:t>
            </a:r>
            <a:r>
              <a:rPr lang="et-EE" dirty="0" smtClean="0"/>
              <a:t>as on sama isend?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 </a:t>
            </a:r>
            <a:br>
              <a:rPr lang="et-EE" b="1" dirty="0" smtClean="0">
                <a:latin typeface="Courier New" pitchFamily="49" charset="0"/>
                <a:cs typeface="Courier New" pitchFamily="49" charset="0"/>
              </a:rPr>
            </a:b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equals(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t-EE" dirty="0" smtClean="0">
                <a:cs typeface="Courier New" pitchFamily="49" charset="0"/>
              </a:rPr>
              <a:t>viittüübi jaoks</a:t>
            </a:r>
          </a:p>
          <a:p>
            <a:pPr lvl="1"/>
            <a:r>
              <a:rPr lang="et-EE" dirty="0" smtClean="0">
                <a:cs typeface="Courier New" pitchFamily="49" charset="0"/>
              </a:rPr>
              <a:t>meetod klassis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Object</a:t>
            </a:r>
            <a:r>
              <a:rPr lang="et-EE" b="1" dirty="0" smtClean="0">
                <a:cs typeface="Courier New" pitchFamily="49" charset="0"/>
              </a:rPr>
              <a:t> </a:t>
            </a:r>
          </a:p>
          <a:p>
            <a:pPr lvl="2"/>
            <a:r>
              <a:rPr lang="et-EE" dirty="0" smtClean="0">
                <a:cs typeface="Courier New" pitchFamily="49" charset="0"/>
              </a:rPr>
              <a:t>võrdleb viitasid </a:t>
            </a:r>
          </a:p>
          <a:p>
            <a:pPr lvl="1"/>
            <a:r>
              <a:rPr lang="et-EE" dirty="0" smtClean="0">
                <a:cs typeface="Courier New" pitchFamily="49" charset="0"/>
              </a:rPr>
              <a:t>pigem ikkagi sisu võrdlemiseks</a:t>
            </a:r>
          </a:p>
          <a:p>
            <a:pPr lvl="2"/>
            <a:r>
              <a:rPr lang="et-EE" dirty="0" smtClean="0">
                <a:cs typeface="Courier New" pitchFamily="49" charset="0"/>
              </a:rPr>
              <a:t>üle katta</a:t>
            </a:r>
          </a:p>
          <a:p>
            <a:pPr lvl="1"/>
            <a:endParaRPr lang="et-EE" dirty="0" smtClean="0">
              <a:cs typeface="Courier New" pitchFamily="49" charset="0"/>
            </a:endParaRPr>
          </a:p>
          <a:p>
            <a:pPr lvl="1">
              <a:buNone/>
            </a:pPr>
            <a:r>
              <a:rPr lang="et-EE" dirty="0" smtClean="0">
                <a:cs typeface="Courier New" pitchFamily="49" charset="0"/>
              </a:rPr>
              <a:t>Vt. ka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hashCode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endParaRPr lang="en-US" dirty="0"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60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750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/>
          </a:bodyPr>
          <a:lstStyle/>
          <a:p>
            <a:r>
              <a:rPr lang="et-EE" dirty="0" smtClean="0"/>
              <a:t>Loengu tempo oli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kiire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paras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aeglane</a:t>
            </a:r>
            <a:endParaRPr lang="en-US" dirty="0"/>
          </a:p>
        </p:txBody>
      </p:sp>
      <p:sp>
        <p:nvSpPr>
          <p:cNvPr id="7" name="TPChart"/>
          <p:cNvSpPr/>
          <p:nvPr>
            <p:custDataLst>
              <p:tags r:id="rId3"/>
            </p:custDataLst>
          </p:nvPr>
        </p:nvSpPr>
        <p:spPr>
          <a:xfrm>
            <a:off x="4508500" y="1600200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346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/>
          </a:bodyPr>
          <a:lstStyle/>
          <a:p>
            <a:r>
              <a:rPr lang="et-EE" dirty="0" smtClean="0"/>
              <a:t>Materjal tundus 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lihtne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parajalt jõukohane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keeruline</a:t>
            </a:r>
            <a:endParaRPr lang="en-US" dirty="0"/>
          </a:p>
        </p:txBody>
      </p:sp>
      <p:sp>
        <p:nvSpPr>
          <p:cNvPr id="7" name="TPChart"/>
          <p:cNvSpPr/>
          <p:nvPr>
            <p:custDataLst>
              <p:tags r:id="rId3"/>
            </p:custDataLst>
          </p:nvPr>
        </p:nvSpPr>
        <p:spPr>
          <a:xfrm>
            <a:off x="4114800" y="1484784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91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/>
          <a:lstStyle/>
          <a:p>
            <a:pPr eaLnBrk="1" hangingPunct="1"/>
            <a:r>
              <a:rPr lang="et-EE" dirty="0" smtClean="0"/>
              <a:t>Suur tänu osalemast ja kohtumiseni!</a:t>
            </a: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63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648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1143000"/>
          </a:xfrm>
        </p:spPr>
        <p:txBody>
          <a:bodyPr>
            <a:noAutofit/>
          </a:bodyPr>
          <a:lstStyle/>
          <a:p>
            <a:r>
              <a:rPr lang="et-EE" sz="3600" dirty="0" smtClean="0"/>
              <a:t>Kas peameetodi päis võib olla</a:t>
            </a:r>
            <a:br>
              <a:rPr lang="et-EE" sz="3600" dirty="0" smtClean="0"/>
            </a:br>
            <a:r>
              <a:rPr lang="en-US" sz="2800" b="1" dirty="0">
                <a:latin typeface="Courier New" pitchFamily="49" charset="0"/>
                <a:cs typeface="Courier New" pitchFamily="49" charset="0"/>
              </a:rPr>
              <a:t>public static void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main(String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args</a:t>
            </a:r>
            <a:r>
              <a:rPr lang="et-EE" sz="2800" b="1" dirty="0" smtClean="0">
                <a:latin typeface="Courier New" pitchFamily="49" charset="0"/>
                <a:cs typeface="Courier New" pitchFamily="49" charset="0"/>
              </a:rPr>
              <a:t>[]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t-EE" sz="2800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PChart"/>
          <p:cNvSpPr/>
          <p:nvPr>
            <p:custDataLst>
              <p:tags r:id="rId2"/>
            </p:custDataLst>
          </p:nvPr>
        </p:nvSpPr>
        <p:spPr>
          <a:xfrm>
            <a:off x="6588225" y="3933056"/>
            <a:ext cx="2287477" cy="257341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17563" y="1897658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jah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ei</a:t>
            </a:r>
            <a:endParaRPr lang="en-US" dirty="0" smtClean="0"/>
          </a:p>
        </p:txBody>
      </p:sp>
      <p:sp>
        <p:nvSpPr>
          <p:cNvPr id="6" name="CAI1"/>
          <p:cNvSpPr/>
          <p:nvPr>
            <p:custDataLst>
              <p:tags r:id="rId4"/>
            </p:custDataLst>
          </p:nvPr>
        </p:nvSpPr>
        <p:spPr>
          <a:xfrm rot="10800000">
            <a:off x="323863" y="1988840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23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3954" y="0"/>
            <a:ext cx="8229600" cy="1143000"/>
          </a:xfrm>
        </p:spPr>
        <p:txBody>
          <a:bodyPr/>
          <a:lstStyle/>
          <a:p>
            <a:r>
              <a:rPr lang="et-EE" dirty="0" smtClean="0"/>
              <a:t>Dünaamilised andmestruktuurid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3954" y="1178130"/>
            <a:ext cx="8435280" cy="5543345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Muutuva</a:t>
            </a:r>
            <a:r>
              <a:rPr lang="en-US" dirty="0" smtClean="0"/>
              <a:t> </a:t>
            </a:r>
            <a:r>
              <a:rPr lang="en-US" dirty="0" err="1" smtClean="0"/>
              <a:t>suurusega</a:t>
            </a:r>
            <a:endParaRPr lang="et-EE" dirty="0" smtClean="0"/>
          </a:p>
          <a:p>
            <a:r>
              <a:rPr lang="en-US" dirty="0" err="1" smtClean="0"/>
              <a:t>Võimaldavad</a:t>
            </a:r>
            <a:r>
              <a:rPr lang="en-US" dirty="0" smtClean="0"/>
              <a:t> </a:t>
            </a:r>
            <a:r>
              <a:rPr lang="en-US" dirty="0" err="1" smtClean="0"/>
              <a:t>elemente</a:t>
            </a:r>
            <a:r>
              <a:rPr lang="en-US" dirty="0" smtClean="0"/>
              <a:t> </a:t>
            </a:r>
            <a:r>
              <a:rPr lang="en-US" dirty="0" err="1" smtClean="0"/>
              <a:t>lisada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eemaldada</a:t>
            </a:r>
            <a:r>
              <a:rPr lang="en-US" dirty="0" smtClean="0"/>
              <a:t> </a:t>
            </a:r>
            <a:endParaRPr lang="et-EE" dirty="0" smtClean="0"/>
          </a:p>
          <a:p>
            <a:r>
              <a:rPr lang="en-US" dirty="0" err="1" smtClean="0"/>
              <a:t>Võimaldavad</a:t>
            </a:r>
            <a:r>
              <a:rPr lang="en-US" dirty="0" smtClean="0"/>
              <a:t> </a:t>
            </a:r>
            <a:r>
              <a:rPr lang="en-US" dirty="0" err="1" smtClean="0"/>
              <a:t>teha</a:t>
            </a:r>
            <a:r>
              <a:rPr lang="en-US" dirty="0" smtClean="0"/>
              <a:t> </a:t>
            </a:r>
            <a:r>
              <a:rPr lang="en-US" dirty="0" err="1" smtClean="0"/>
              <a:t>päringuid</a:t>
            </a:r>
            <a:r>
              <a:rPr lang="en-US" dirty="0" smtClean="0"/>
              <a:t> </a:t>
            </a:r>
            <a:r>
              <a:rPr lang="en-US" dirty="0" err="1" smtClean="0"/>
              <a:t>suuruse</a:t>
            </a:r>
            <a:r>
              <a:rPr lang="en-US" dirty="0" smtClean="0"/>
              <a:t> (</a:t>
            </a:r>
            <a:r>
              <a:rPr lang="en-US" dirty="0" err="1" smtClean="0"/>
              <a:t>elementide</a:t>
            </a:r>
            <a:r>
              <a:rPr lang="en-US" dirty="0" smtClean="0"/>
              <a:t> </a:t>
            </a:r>
            <a:r>
              <a:rPr lang="en-US" dirty="0" err="1" smtClean="0"/>
              <a:t>arvu</a:t>
            </a:r>
            <a:r>
              <a:rPr lang="en-US" dirty="0" smtClean="0"/>
              <a:t>), </a:t>
            </a:r>
            <a:r>
              <a:rPr lang="en-US" dirty="0" err="1" smtClean="0"/>
              <a:t>konkreetse</a:t>
            </a:r>
            <a:r>
              <a:rPr lang="en-US" dirty="0" smtClean="0"/>
              <a:t> </a:t>
            </a:r>
            <a:r>
              <a:rPr lang="en-US" dirty="0" err="1" smtClean="0"/>
              <a:t>elemendi</a:t>
            </a:r>
            <a:r>
              <a:rPr lang="en-US" dirty="0" smtClean="0"/>
              <a:t> </a:t>
            </a:r>
            <a:r>
              <a:rPr lang="en-US" dirty="0" err="1" smtClean="0"/>
              <a:t>sisalduvuse</a:t>
            </a:r>
            <a:r>
              <a:rPr lang="en-US" dirty="0" smtClean="0"/>
              <a:t> </a:t>
            </a:r>
            <a:r>
              <a:rPr lang="en-US" dirty="0" err="1" smtClean="0"/>
              <a:t>kohta</a:t>
            </a:r>
            <a:r>
              <a:rPr lang="et-EE" dirty="0" smtClean="0"/>
              <a:t/>
            </a:r>
            <a:br>
              <a:rPr lang="et-EE" dirty="0" smtClean="0"/>
            </a:br>
            <a:endParaRPr lang="et-EE" dirty="0" smtClean="0"/>
          </a:p>
          <a:p>
            <a:r>
              <a:rPr lang="en-US" dirty="0" err="1" smtClean="0"/>
              <a:t>Põhitüübid</a:t>
            </a:r>
            <a:r>
              <a:rPr lang="en-US" dirty="0" smtClean="0"/>
              <a:t>: </a:t>
            </a:r>
            <a:endParaRPr lang="et-EE" dirty="0" smtClean="0"/>
          </a:p>
          <a:p>
            <a:pPr lvl="1"/>
            <a:r>
              <a:rPr lang="en-US" dirty="0" smtClean="0"/>
              <a:t>list (</a:t>
            </a:r>
            <a:r>
              <a:rPr lang="en-US" i="1" dirty="0" smtClean="0"/>
              <a:t>list</a:t>
            </a:r>
            <a:r>
              <a:rPr lang="en-US" dirty="0" smtClean="0"/>
              <a:t>)</a:t>
            </a:r>
            <a:endParaRPr lang="et-EE" dirty="0" smtClean="0"/>
          </a:p>
          <a:p>
            <a:pPr lvl="1"/>
            <a:r>
              <a:rPr lang="en-US" dirty="0" err="1" smtClean="0"/>
              <a:t>magasin</a:t>
            </a:r>
            <a:r>
              <a:rPr lang="en-US" dirty="0" smtClean="0"/>
              <a:t> (</a:t>
            </a:r>
            <a:r>
              <a:rPr lang="en-US" i="1" dirty="0" smtClean="0"/>
              <a:t>stack</a:t>
            </a:r>
            <a:r>
              <a:rPr lang="en-US" dirty="0" smtClean="0"/>
              <a:t>)</a:t>
            </a:r>
            <a:r>
              <a:rPr lang="et-EE" dirty="0" smtClean="0"/>
              <a:t> </a:t>
            </a:r>
          </a:p>
          <a:p>
            <a:pPr lvl="1"/>
            <a:r>
              <a:rPr lang="en-US" dirty="0" err="1" smtClean="0"/>
              <a:t>järjekord</a:t>
            </a:r>
            <a:r>
              <a:rPr lang="en-US" dirty="0" smtClean="0"/>
              <a:t> (</a:t>
            </a:r>
            <a:r>
              <a:rPr lang="en-US" i="1" dirty="0" smtClean="0"/>
              <a:t>queue</a:t>
            </a:r>
            <a:r>
              <a:rPr lang="en-US" dirty="0" smtClean="0"/>
              <a:t>) </a:t>
            </a:r>
            <a:r>
              <a:rPr lang="et-EE" dirty="0" smtClean="0"/>
              <a:t> </a:t>
            </a:r>
          </a:p>
          <a:p>
            <a:pPr lvl="1"/>
            <a:r>
              <a:rPr lang="en-US" dirty="0" err="1" smtClean="0"/>
              <a:t>kuhi</a:t>
            </a:r>
            <a:r>
              <a:rPr lang="et-EE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heap</a:t>
            </a:r>
            <a:r>
              <a:rPr lang="en-US" dirty="0" smtClean="0"/>
              <a:t>)</a:t>
            </a:r>
            <a:endParaRPr lang="et-EE" dirty="0" smtClean="0"/>
          </a:p>
          <a:p>
            <a:pPr lvl="1"/>
            <a:r>
              <a:rPr lang="en-US" dirty="0" err="1" smtClean="0"/>
              <a:t>puu</a:t>
            </a:r>
            <a:r>
              <a:rPr lang="et-EE" dirty="0" smtClean="0"/>
              <a:t> (</a:t>
            </a:r>
            <a:r>
              <a:rPr lang="et-EE" i="1" dirty="0" err="1" smtClean="0"/>
              <a:t>tree</a:t>
            </a:r>
            <a:r>
              <a:rPr lang="et-EE" dirty="0" smtClean="0"/>
              <a:t>)</a:t>
            </a:r>
          </a:p>
          <a:p>
            <a:pPr lvl="1"/>
            <a:r>
              <a:rPr lang="en-US" dirty="0" err="1" smtClean="0"/>
              <a:t>graaf</a:t>
            </a:r>
            <a:r>
              <a:rPr lang="et-EE" dirty="0" smtClean="0"/>
              <a:t> (</a:t>
            </a:r>
            <a:r>
              <a:rPr lang="et-EE" i="1" dirty="0" err="1" smtClean="0"/>
              <a:t>graph</a:t>
            </a:r>
            <a:r>
              <a:rPr lang="et-EE" dirty="0" smtClean="0"/>
              <a:t>)</a:t>
            </a:r>
            <a:r>
              <a:rPr lang="en-US" dirty="0" smtClean="0"/>
              <a:t> </a:t>
            </a:r>
            <a:endParaRPr lang="et-EE" dirty="0" smtClean="0"/>
          </a:p>
          <a:p>
            <a:r>
              <a:rPr lang="en-US" dirty="0" smtClean="0"/>
              <a:t> …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8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344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t-EE" dirty="0" smtClean="0"/>
              <a:t>Mis on olemas? 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90364" y="1221342"/>
            <a:ext cx="8430108" cy="5376010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t-EE" dirty="0" smtClean="0"/>
              <a:t>Mitte niivõrd põhjalik ülevaade kõigest, kuivõrd ettevalmistus ise olulistele asjadele tähelepanu pööramiseks</a:t>
            </a:r>
          </a:p>
          <a:p>
            <a:r>
              <a:rPr lang="et-EE" dirty="0" smtClean="0"/>
              <a:t>Ajalooliselt</a:t>
            </a:r>
          </a:p>
          <a:p>
            <a:pPr lvl="1"/>
            <a:r>
              <a:rPr lang="et-EE" dirty="0" smtClean="0"/>
              <a:t>massiiv (nt.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int[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et-EE" dirty="0" smtClean="0"/>
              <a:t>),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Vector</a:t>
            </a:r>
            <a:r>
              <a:rPr lang="et-EE" dirty="0" smtClean="0"/>
              <a:t>,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Hashtable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dirty="0" smtClean="0">
                <a:cs typeface="Courier New" pitchFamily="49" charset="0"/>
              </a:rPr>
              <a:t>on ka praegu</a:t>
            </a:r>
          </a:p>
          <a:p>
            <a:r>
              <a:rPr lang="et-EE" dirty="0" smtClean="0"/>
              <a:t>Nüüd</a:t>
            </a:r>
          </a:p>
          <a:p>
            <a:pPr lvl="1"/>
            <a:r>
              <a:rPr lang="et-EE" i="1" dirty="0" smtClean="0"/>
              <a:t>Java </a:t>
            </a:r>
            <a:r>
              <a:rPr lang="et-EE" i="1" dirty="0" err="1" smtClean="0"/>
              <a:t>Collections</a:t>
            </a:r>
            <a:r>
              <a:rPr lang="et-EE" i="1" dirty="0" smtClean="0"/>
              <a:t> </a:t>
            </a:r>
            <a:r>
              <a:rPr lang="et-EE" i="1" dirty="0" err="1" smtClean="0"/>
              <a:t>Framework</a:t>
            </a:r>
            <a:endParaRPr lang="et-EE" i="1" dirty="0" smtClean="0"/>
          </a:p>
          <a:p>
            <a:pPr lvl="2"/>
            <a:r>
              <a:rPr lang="et-EE" i="1" dirty="0">
                <a:hlinkClick r:id="rId3"/>
              </a:rPr>
              <a:t>https://</a:t>
            </a:r>
            <a:r>
              <a:rPr lang="et-EE" i="1" dirty="0" smtClean="0">
                <a:hlinkClick r:id="rId3"/>
              </a:rPr>
              <a:t>docs.oracle.com/javase/tutorial/collections/index.html</a:t>
            </a:r>
            <a:endParaRPr lang="et-EE" i="1" dirty="0" smtClean="0"/>
          </a:p>
          <a:p>
            <a:pPr lvl="1"/>
            <a:r>
              <a:rPr lang="et-EE" dirty="0" smtClean="0"/>
              <a:t>Väga palju erinevaid võimalusi</a:t>
            </a:r>
          </a:p>
          <a:p>
            <a:pPr lvl="2"/>
            <a:r>
              <a:rPr lang="et-EE" dirty="0" smtClean="0"/>
              <a:t>Liidesed</a:t>
            </a:r>
          </a:p>
          <a:p>
            <a:pPr lvl="2"/>
            <a:r>
              <a:rPr lang="et-EE" dirty="0" smtClean="0"/>
              <a:t>Abstraktsed klassid</a:t>
            </a:r>
          </a:p>
          <a:p>
            <a:pPr lvl="2"/>
            <a:r>
              <a:rPr lang="et-EE" dirty="0" smtClean="0"/>
              <a:t>Klassid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9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428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VERSION" val="14.0"/>
  <p:tag name="DELIMITERS" val="3.1"/>
  <p:tag name="SHOWBARVISIBLE" val="True"/>
  <p:tag name="USESECONDARYMONITOR" val="True"/>
  <p:tag name="SAVECSVWITHSESSION" val="Tru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GRIDFONTSIZE" val="12"/>
  <p:tag name="POLLINGCYCLE" val="2"/>
  <p:tag name="CHARTCOLORS" val="0"/>
  <p:tag name="CHARTLABELS" val="1"/>
  <p:tag name="RESETCHARTS" val="True"/>
  <p:tag name="INCLUDENONRESPONDERS" val="False"/>
  <p:tag name="MULTIRESPDIVISOR" val="1"/>
  <p:tag name="INCLUDEPPT" val="True"/>
  <p:tag name="ALLOWUSERFEEDBACK" val="True"/>
  <p:tag name="CORRECTPOINTVALUE" val="1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POWERPOINTVERSION" val="12.0"/>
  <p:tag name="LUIDIAENABLED" val="False"/>
  <p:tag name="EXPANDSHOWBAR" val="True"/>
  <p:tag name="TPPRESENTATIONGUID" val="5be56003-b22b-4abc-b5ee-50391548c508"/>
  <p:tag name="WASPOLLED" val="97CA3099399249408F829610D27B13FA"/>
  <p:tag name="TPVERSION" val="8"/>
  <p:tag name="TPFULLVERSION" val="8.6.1.4"/>
  <p:tag name="PPTVERSION" val="16"/>
  <p:tag name="TPOS" val="2"/>
  <p:tag name="TPLASTSAVEVERSION" val="6.4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FC01CE3D84C4D1EA4F55E84D9B978C4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5E698ED4D5BB4F7298BD266B332EC0CB"/>
  <p:tag name="QUESTIONALIAS" val="Peameetodi päis võib olla static public void main(String[] args) "/>
  <p:tag name="ANSWERSALIAS" val="jah|smicln|ei"/>
  <p:tag name="VALUES" val="Correct|smicln|Incorrect"/>
  <p:tag name="RESPONSESGATHERED" val="True"/>
  <p:tag name="TOTALRESPONSES" val="86"/>
  <p:tag name="RESPONSECOUNT" val="86"/>
  <p:tag name="SLICED" val="False"/>
  <p:tag name="RESPONSES" val="1;1;1;1;1;1;1;2;1;1;1;1;1;-;1;-;1;2;1;1;1;1;1;1;1;1;1;1;1;1;2;2;1;1;1;1;1;1;1;2;-;1;1;1;1;-;1;-;1;2;1;1;1;1;1;1;1;1;1;1;1;1;1;1;2;1;1;-;-;2;1;1;1;1;1;-;2;1;1;1;2;2;1;1;1;1;1;1;1;1;1;1;1;2;"/>
  <p:tag name="CHARTSTRINGSTD" val="74 12"/>
  <p:tag name="CHARTSTRINGREV" val="12 74"/>
  <p:tag name="CHARTSTRINGSTDPER" val="0,86046511627907 0,13953488372093"/>
  <p:tag name="CHARTSTRINGREVPER" val="0,13953488372093 0,86046511627907"/>
  <p:tag name="ANONYMOUSTEMP" val="False"/>
  <p:tag name="TYPE" val="MultiChoiceSlide"/>
  <p:tag name="TPQUESTIONXML" val="﻿&lt;?xml version=&quot;1.0&quot; encoding=&quot;utf-8&quot;?&gt;&#10;&lt;questionlist&gt;&#10;    &lt;properties&gt;&#10;        &lt;guid&gt;730CA8EB76714F579D024DABBD721E7B&lt;/guid&gt;&#10;        &lt;description /&gt;&#10;        &lt;date&gt;2/20/2017 12:56:5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76E4272F1A1429CA3F71449894F0921&lt;/guid&gt;&#10;            &lt;repollguid&gt;2521A7CC80F04E19B2D1B2FEBBA54D62&lt;/repollguid&gt;&#10;            &lt;sourceid&gt;8425E528D01D44AF99169228418DADD6&lt;/sourceid&gt;&#10;            &lt;questiontext&gt;Kas peameetodi päis võib ollapublic static void main(String args[]) 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9D605D38DF6C4D09AACB53806369D342&lt;/guid&gt;&#10;                    &lt;answertext&gt;jah&lt;/answertext&gt;&#10;                    &lt;valuetype&gt;1&lt;/valuetype&gt;&#10;                &lt;/answer&gt;&#10;                &lt;answer&gt;&#10;                    &lt;guid&gt;CCE11CA9933F439D86A2FA96B9E9C5FD&lt;/guid&gt;&#10;                    &lt;answertext&gt;ei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RESULTS" val="Kas peameetodi päis võib ollapublic static void main(String args[]) [;crlf;]98[;]108[;]98[;]False[;]59[;][;crlf;]1,39795918367347[;]1[;]0,489476936947406[;]0,239587671803415[;crlf;]59[;]1[;]jah1[;]jah[;][;crlf;]39[;]-1[;]ei2[;]ei[;]"/>
  <p:tag name="HASRESULTS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10,45,32,50,13,4,9,55,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6"/>
  <p:tag name="FONTSIZE" val="32"/>
  <p:tag name="BULLETTYPE" val="ppBulletArabicPeriod"/>
  <p:tag name="ANSWERTEXT" val="jah&#10;ei"/>
  <p:tag name="ZEROBASED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da väljastab järgmine programmilõik?"/>
  <p:tag name="SLIDEORDER" val="30"/>
  <p:tag name="SLIDEGUID" val="DF2FB3092A1A434EA8114C31971141E5"/>
  <p:tag name="ANSWERSALIAS" val="keedetult|smicln|mitte midagi|smicln|midagi muud|smicln|veateate"/>
  <p:tag name="VALUES" val="Correct|smicln|Incorrect|smicln|Incorrect|smicln|Incorrect"/>
  <p:tag name="RESPONSESGATHERED" val="True"/>
  <p:tag name="TOTALRESPONSES" val="77"/>
  <p:tag name="RESPONSECOUNT" val="77"/>
  <p:tag name="SLICED" val="False"/>
  <p:tag name="RESPONSES" val="1;1;1;1;2;-;4;1;1;1;1;-;1;-;1;-;1;3;1;1;1;1;1;-;1;1;-;4;1;1;1;1;1;1;1;1;1;1;1;1;1;-;4;1;3;4;1;1;-;-;3;4;1;4;1;1;-;1;2;3;-;2;-;1;1;1;1;-;2;1;-;2;1;1;2;1;1;4;1;-;-;-;2;4;1;-;1;1;1;1;2;1;1;1;1;"/>
  <p:tag name="CHARTSTRINGSTD" val="57 8 4 8"/>
  <p:tag name="CHARTSTRINGREV" val="8 4 8 57"/>
  <p:tag name="CHARTSTRINGSTDPER" val="0,74025974025974 0,103896103896104 0,051948051948052 0,103896103896104"/>
  <p:tag name="CHARTSTRINGREVPER" val="0,103896103896104 0,051948051948052 0,103896103896104 0,74025974025974"/>
  <p:tag name="ANONYMOUSTEMP" val="False"/>
  <p:tag name="TYPE" val="MultiChoiceSlide"/>
  <p:tag name="TPQUESTIONXML" val="﻿&lt;?xml version=&quot;1.0&quot; encoding=&quot;utf-8&quot;?&gt;&#10;&lt;questionlist&gt;&#10;    &lt;properties&gt;&#10;        &lt;guid&gt;966BC599BF614201AD0AE699D917169C&lt;/guid&gt;&#10;        &lt;description /&gt;&#10;        &lt;date&gt;2/27/2017 1:20:0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152F427ABA24B3AB1CD8D85F05DC04A&lt;/guid&gt;&#10;            &lt;repollguid&gt;5DDF5D265E50467F8A62C9721D4DC72C&lt;/repollguid&gt;&#10;            &lt;sourceid&gt;AEA117BF952E491EB89D42FD1E7A3174&lt;/sourceid&gt;&#10;            &lt;questiontext&gt;Mida väljastab järgmine programmilõik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19205D294C3A41ECB24F93AC7D2AC72C&lt;/guid&gt;&#10;                    &lt;answertext&gt;Ülle&lt;/answertext&gt;&#10;                    &lt;valuetype&gt;-1&lt;/valuetype&gt;&#10;                &lt;/answer&gt;&#10;                &lt;answer&gt;&#10;                    &lt;guid&gt;768DA0BDBFB349799CCF92863E216E2D&lt;/guid&gt;&#10;                    &lt;answertext&gt;0&lt;/answertext&gt;&#10;                    &lt;valuetype&gt;-1&lt;/valuetype&gt;&#10;                &lt;/answer&gt;&#10;                &lt;answer&gt;&#10;                    &lt;guid&gt;07A6AD3CED904EECA8DC1CE2AAFDE729&lt;/guid&gt;&#10;                    &lt;answertext&gt;midagi muud&lt;/answertext&gt;&#10;                    &lt;valuetype&gt;-1&lt;/valuetype&gt;&#10;                &lt;/answer&gt;&#10;                &lt;answer&gt;&#10;                    &lt;guid&gt;B9A3F8E638354F5EA5A4FA8876077791&lt;/guid&gt;&#10;                    &lt;answertext&gt;veateat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RESULTS" val="Mida väljastab järgmine programmilõik?[;crlf;]94[;]113[;]94[;]False[;]31[;][;crlf;]2,04255319148936[;]1[;]1,4060272508559[;]1,97691263014939[;crlf;]60[;]-1[;]Ülle1[;]Ülle[;][;crlf;]1[;]-1[;]02[;]0[;][;crlf;]2[;]-1[;]midagi muud3[;]midagi muud[;][;crlf;]31[;]1[;]veateate4[;]veateate[;]"/>
  <p:tag name="HASRESULTS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LABELFORMAT" val="1"/>
  <p:tag name="DEFINEDCOLORS" val="3,6,10,45,32,50,13,4,9,55,1"/>
  <p:tag name="COLORTYPE" val="SCHEME"/>
  <p:tag name="NUMBERFORMA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3"/>
  <p:tag name="FONTSIZE" val="24"/>
  <p:tag name="BULLETTYPE" val="ppBulletArabicPeriod"/>
  <p:tag name="ANSWERTEXT" val="keedetult&#10;mitte midagi&#10;midagi muud&#10;veateate"/>
  <p:tag name="ZEROBASED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da väljastab järgmine programmilõik?"/>
  <p:tag name="ANSWERSALIAS" val="keedetult|smicln|mitte midagi|smicln|midagi muud|smicln|veateate"/>
  <p:tag name="SLIDEORDER" val="32"/>
  <p:tag name="SLIDEGUID" val="A8ED7CBE4E1F47A2BBA460C7D8D32E50"/>
  <p:tag name="VALUES" val="Incorrect|smicln|Incorrect|smicln|Incorrect|smicln|Correct"/>
  <p:tag name="RESPONSESGATHERED" val="True"/>
  <p:tag name="TOTALRESPONSES" val="48"/>
  <p:tag name="RESPONSECOUNT" val="48"/>
  <p:tag name="SLICED" val="False"/>
  <p:tag name="RESPONSES" val="-;4;1;-;-;4;4;-;-;4;-;-;4;-;2;4;-;-;1;4;2;4;-;-;-;-;-;4;2;1;4;4;3;-;4;-;2;4;2;-;2;-;-;2;-;-;1;4;-;-;4;4;4;4;4;-;-;-;-;-;-;4;-;4;4;-;1;-;2;2;-;-;-;4;-;2;4;2;4;-;-;-;-;4;4;-;4;-;-;-;3;4;3;-;-;"/>
  <p:tag name="CHARTSTRINGSTD" val="5 11 3 29"/>
  <p:tag name="CHARTSTRINGREV" val="29 3 11 5"/>
  <p:tag name="CHARTSTRINGSTDPER" val="0,104166666666667 0,229166666666667 0,0625 0,604166666666667"/>
  <p:tag name="CHARTSTRINGREVPER" val="0,604166666666667 0,0625 0,229166666666667 0,104166666666667"/>
  <p:tag name="ANONYMOUSTEMP" val="False"/>
  <p:tag name="TYPE" val="MultiChoiceSlide"/>
  <p:tag name="TPQUESTIONXML" val="﻿&lt;?xml version=&quot;1.0&quot; encoding=&quot;utf-8&quot;?&gt;&#10;&lt;questionlist&gt;&#10;    &lt;properties&gt;&#10;        &lt;guid&gt;09610F1AD064481091CDDD297A7E3151&lt;/guid&gt;&#10;        &lt;description /&gt;&#10;        &lt;date&gt;2/27/2017 1:22:5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9E6CD7E588A40B6827FBA1EA2F27CAF&lt;/guid&gt;&#10;            &lt;repollguid&gt;14E7EB04E9444606929415DE7C42FBA5&lt;/repollguid&gt;&#10;            &lt;sourceid&gt;69FF77E131A54F65B83EFDDC971C4BF8&lt;/sourceid&gt;&#10;            &lt;questiontext&gt;Milline on õige variant listi loomiseks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8A9335049E1B4B33B8C417C9A5AD4334&lt;/guid&gt;&#10;                    &lt;answertext&gt;ArrayList(Integer) list = new ArrayList();&lt;/answertext&gt;&#10;                    &lt;valuetype&gt;-1&lt;/valuetype&gt;&#10;                &lt;/answer&gt;&#10;                &lt;answer&gt;&#10;                    &lt;guid&gt;8D1595554DE24C718447DCC1AA7E6C62&lt;/guid&gt;&#10;                    &lt;answertext&gt;ArrayList[Integer] list = new ArrayList[]();&lt;/answertext&gt;&#10;                    &lt;valuetype&gt;-1&lt;/valuetype&gt;&#10;                &lt;/answer&gt;&#10;                &lt;answer&gt;&#10;                    &lt;guid&gt;3DFECFDFCF9A484FA0A0B811092D0A76&lt;/guid&gt;&#10;                    &lt;answertext&gt;ArrayList&amp;lt;Integer&amp;gt; list = new ArrayList&amp;lt;&amp;gt;();&lt;/answertext&gt;&#10;                    &lt;valuetype&gt;1&lt;/valuetype&gt;&#10;                &lt;/answer&gt;&#10;                &lt;answer&gt;&#10;                    &lt;guid&gt;E524CA6673FA4F8B85619FE2660EDE9F&lt;/guid&gt;&#10;                    &lt;answertext&gt;ArrayList&amp;lt;int&amp;gt; list = new ArrayList&amp;lt;&amp;gt;();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RESULTS" val="Milline on õige variant listi loomiseks?[;crlf;]85[;]113[;]85[;]False[;]71[;][;crlf;]2,88235294117647[;]3[;]0,540408662487334[;]0,29204152249135[;crlf;]4[;]-1[;]ArrayList(Integer) list = new ArrayList();1[;]ArrayList(Integer) list = new ArrayList();[;][;crlf;]6[;]-1[;]ArrayList[Integer] list = new ArrayList[]();2[;]ArrayList[Integer] list = new ArrayList[]();[;][;crlf;]71[;]1[;]ArrayList&lt;Integer&gt; list = new ArrayList&lt;&gt;();3[;]ArrayList&lt;Integer&gt; list = new ArrayList&lt;&gt;();[;][;crlf;]4[;]-1[;]ArrayList&lt;int&gt; list = new ArrayList&lt;&gt;();4[;]ArrayList&lt;int&gt; list = new ArrayList&lt;&gt;();[;]"/>
  <p:tag name="HASRESULTS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DEFINEDCOLORS" val="3,6,10,45,32,50,13,4,9,55,1"/>
  <p:tag name="COLORTYPE" val="SCHEME"/>
  <p:tag name="LABELFORMAT" val="1"/>
  <p:tag name="NUMBERFORMAT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3"/>
  <p:tag name="FONTSIZE" val="24"/>
  <p:tag name="BULLETTYPE" val="ppBulletArabicPeriod"/>
  <p:tag name="ANSWERTEXT" val="keedetult&#10;mitte midagi&#10;midagi muud&#10;veateate"/>
  <p:tag name="ZEROBASED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9AA5A97FB0BF4453986D9CFD9188BB43&lt;/guid&gt;&#10;        &lt;description /&gt;&#10;        &lt;date&gt;2/27/2017 12:14:0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D99591BE4DE4B01AB3EAFA4D32B6350&lt;/guid&gt;&#10;            &lt;repollguid&gt;A2F089A6DD1A4B06942A2960E82A9723&lt;/repollguid&gt;&#10;            &lt;sourceid&gt;4FB01C964A3C4890A3824B56FB1ABCE1&lt;/sourceid&gt;&#10;            &lt;questiontext&gt;Umbes mitu tundi tegelesite eelmisel nädalal selle ainega (loeng+praktikum+iseseisvalt)? 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A9814BE878BD46688CA9D579A857B818&lt;/guid&gt;&#10;                    &lt;answertext&gt;0-2 tundi &lt;/answertext&gt;&#10;                    &lt;valuetype&gt;0&lt;/valuetype&gt;&#10;                &lt;/answer&gt;&#10;                &lt;answer&gt;&#10;                    &lt;guid&gt;3F0ABE763E524FF580CD4CA4D2A3F59A&lt;/guid&gt;&#10;                    &lt;answertext&gt;2-4 tundi &lt;/answertext&gt;&#10;                    &lt;valuetype&gt;0&lt;/valuetype&gt;&#10;                &lt;/answer&gt;&#10;                &lt;answer&gt;&#10;                    &lt;guid&gt;F6B53E862EB949598E972DCAA8E93B0F&lt;/guid&gt;&#10;                    &lt;answertext&gt;4-6 tundi   &lt;/answertext&gt;&#10;                    &lt;valuetype&gt;0&lt;/valuetype&gt;&#10;                &lt;/answer&gt;&#10;                &lt;answer&gt;&#10;                    &lt;guid&gt;0004E04C9A4841D6851160CB22BEF2A4&lt;/guid&gt;&#10;                    &lt;answertext&gt;6-8 tundi &lt;/answertext&gt;&#10;                    &lt;valuetype&gt;0&lt;/valuetype&gt;&#10;                &lt;/answer&gt;&#10;                &lt;answer&gt;&#10;                    &lt;guid&gt;DCF3093EF3FB4DC4A80DBBB534F07DC7&lt;/guid&gt;&#10;                    &lt;answertext&gt;8-10 tundi &lt;/answertext&gt;&#10;                    &lt;valuetype&gt;0&lt;/valuetype&gt;&#10;                &lt;/answer&gt;&#10;                &lt;answer&gt;&#10;                    &lt;guid&gt;5BF3EE7DA77B4B6EA92176BB5A261AC8&lt;/guid&gt;&#10;                    &lt;answertext&gt;10-12 tundi &lt;/answertext&gt;&#10;                    &lt;valuetype&gt;0&lt;/valuetype&gt;&#10;                &lt;/answer&gt;&#10;                &lt;answer&gt;&#10;                    &lt;guid&gt;F2C164942A3A4117B501020ABEEFC73A&lt;/guid&gt;&#10;                    &lt;answertext&gt;12-14 tundi &lt;/answertext&gt;&#10;                    &lt;valuetype&gt;0&lt;/valuetype&gt;&#10;                &lt;/answer&gt;&#10;                &lt;answer&gt;&#10;                    &lt;guid&gt;139EBD1BF43448C3A94E2D596083DBC0&lt;/guid&gt;&#10;                    &lt;answertext&gt;üle 14 tunni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RESULTS" val="Umbes mitu tundi tegelesite eelmisel nädalal selle ainega (loeng+praktikum+iseseisvalt)? [;crlf;]88[;]88[;]121[;]False[;]0[;][;crlf;]3,26446280991736[;]3[;]1,22487034254851[;]1,50030735605491[;crlf;]3[;]0[;]0-2 tundi1[;]0-2 tundi[;][;crlf;]25[;]0[;]2-4 tundi2[;]2-4 tundi[;][;crlf;]54[;]0[;]4-6 tundi  3[;]4-6 tundi  [;][;crlf;]27[;]0[;]6-8 tundi4[;]6-8 tundi[;][;crlf;]6[;]0[;]8-10 tundi5[;]8-10 tundi[;][;crlf;]3[;]0[;]10-12 tundi6[;]10-12 tundi[;][;crlf;]0[;]0[;]12-14 tundi7[;]12-14 tundi[;][;crlf;]3[;]0[;]üle 14 tunni8[;]üle 14 tunni[;]"/>
  <p:tag name="HASRESULTS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da väljastab järgmine programmilõik?"/>
  <p:tag name="SLIDEORDER" val="30"/>
  <p:tag name="SLIDEGUID" val="DF2FB3092A1A434EA8114C31971141E5"/>
  <p:tag name="ANSWERSALIAS" val="keedetult|smicln|mitte midagi|smicln|midagi muud|smicln|veateate"/>
  <p:tag name="VALUES" val="Correct|smicln|Incorrect|smicln|Incorrect|smicln|Incorrect"/>
  <p:tag name="RESPONSESGATHERED" val="True"/>
  <p:tag name="TOTALRESPONSES" val="77"/>
  <p:tag name="RESPONSECOUNT" val="77"/>
  <p:tag name="SLICED" val="False"/>
  <p:tag name="RESPONSES" val="1;1;1;1;2;-;4;1;1;1;1;-;1;-;1;-;1;3;1;1;1;1;1;-;1;1;-;4;1;1;1;1;1;1;1;1;1;1;1;1;1;-;4;1;3;4;1;1;-;-;3;4;1;4;1;1;-;1;2;3;-;2;-;1;1;1;1;-;2;1;-;2;1;1;2;1;1;4;1;-;-;-;2;4;1;-;1;1;1;1;2;1;1;1;1;"/>
  <p:tag name="CHARTSTRINGSTD" val="57 8 4 8"/>
  <p:tag name="CHARTSTRINGREV" val="8 4 8 57"/>
  <p:tag name="CHARTSTRINGSTDPER" val="0,74025974025974 0,103896103896104 0,051948051948052 0,103896103896104"/>
  <p:tag name="CHARTSTRINGREVPER" val="0,103896103896104 0,051948051948052 0,103896103896104 0,74025974025974"/>
  <p:tag name="ANONYMOUSTEMP" val="False"/>
  <p:tag name="TYPE" val="MultiChoiceSlide"/>
  <p:tag name="TPQUESTIONXML" val="﻿&lt;?xml version=&quot;1.0&quot; encoding=&quot;utf-8&quot;?&gt;&#10;&lt;questionlist&gt;&#10;    &lt;properties&gt;&#10;        &lt;guid&gt;966BC599BF614201AD0AE699D917169C&lt;/guid&gt;&#10;        &lt;description /&gt;&#10;        &lt;date&gt;2/27/2017 1:20:0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8A5AF5B0BAE49A8BDC715C606A69B5A&lt;/guid&gt;&#10;            &lt;repollguid&gt;5DDF5D265E50467F8A62C9721D4DC72C&lt;/repollguid&gt;&#10;            &lt;sourceid&gt;AEA117BF952E491EB89D42FD1E7A3174&lt;/sourceid&gt;&#10;            &lt;questiontext&gt;Mida väljastab järgmine programmilõik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19205D294C3A41ECB24F93AC7D2AC72C&lt;/guid&gt;&#10;                    &lt;answertext&gt;0&lt;/answertext&gt;&#10;                    &lt;valuetype&gt;-1&lt;/valuetype&gt;&#10;                &lt;/answer&gt;&#10;                &lt;answer&gt;&#10;                    &lt;guid&gt;768DA0BDBFB349799CCF92863E216E2D&lt;/guid&gt;&#10;                    &lt;answertext&gt;midagi muud&lt;/answertext&gt;&#10;                    &lt;valuetype&gt;-1&lt;/valuetype&gt;&#10;                &lt;/answer&gt;&#10;                &lt;answer&gt;&#10;                    &lt;guid&gt;07A6AD3CED904EECA8DC1CE2AAFDE729&lt;/guid&gt;&#10;                    &lt;answertext&gt;veateat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RESULTS" val="Mida väljastab järgmine programmilõik?[;crlf;]83[;]113[;]83[;]False[;]8[;][;crlf;]1,4578313253012[;]1[;]0,664072953229912[;]0,440992887211497[;crlf;]53[;]-1[;]01[;]0[;][;crlf;]22[;]-1[;]midagi muud2[;]midagi muud[;][;crlf;]8[;]1[;]veateate3[;]veateate[;]"/>
  <p:tag name="HASRESULTS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3"/>
  <p:tag name="FONTSIZE" val="24"/>
  <p:tag name="BULLETTYPE" val="ppBulletArabicPeriod"/>
  <p:tag name="ANSWERTEXT" val="keedetult&#10;mitte midagi&#10;midagi muud&#10;veateate"/>
  <p:tag name="ZEROBASED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da väljastab järgmine programmilõik?"/>
  <p:tag name="SLIDEORDER" val="30"/>
  <p:tag name="SLIDEGUID" val="DF2FB3092A1A434EA8114C31971141E5"/>
  <p:tag name="ANSWERSALIAS" val="keedetult|smicln|mitte midagi|smicln|midagi muud|smicln|veateate"/>
  <p:tag name="VALUES" val="Correct|smicln|Incorrect|smicln|Incorrect|smicln|Incorrect"/>
  <p:tag name="RESPONSESGATHERED" val="True"/>
  <p:tag name="TOTALRESPONSES" val="77"/>
  <p:tag name="RESPONSECOUNT" val="77"/>
  <p:tag name="SLICED" val="False"/>
  <p:tag name="RESPONSES" val="1;1;1;1;2;-;4;1;1;1;1;-;1;-;1;-;1;3;1;1;1;1;1;-;1;1;-;4;1;1;1;1;1;1;1;1;1;1;1;1;1;-;4;1;3;4;1;1;-;-;3;4;1;4;1;1;-;1;2;3;-;2;-;1;1;1;1;-;2;1;-;2;1;1;2;1;1;4;1;-;-;-;2;4;1;-;1;1;1;1;2;1;1;1;1;"/>
  <p:tag name="CHARTSTRINGSTD" val="57 8 4 8"/>
  <p:tag name="CHARTSTRINGREV" val="8 4 8 57"/>
  <p:tag name="CHARTSTRINGSTDPER" val="0,74025974025974 0,103896103896104 0,051948051948052 0,103896103896104"/>
  <p:tag name="CHARTSTRINGREVPER" val="0,103896103896104 0,051948051948052 0,103896103896104 0,74025974025974"/>
  <p:tag name="ANONYMOUSTEMP" val="False"/>
  <p:tag name="TYPE" val="MultiChoiceSlide"/>
  <p:tag name="TPQUESTIONXML" val="﻿&lt;?xml version=&quot;1.0&quot; encoding=&quot;utf-8&quot;?&gt;&#10;&lt;questionlist&gt;&#10;    &lt;properties&gt;&#10;        &lt;guid&gt;966BC599BF614201AD0AE699D917169C&lt;/guid&gt;&#10;        &lt;description /&gt;&#10;        &lt;date&gt;2/27/2017 1:20:0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E91FDDC8F134A09AD2D2E8604E06C0A&lt;/guid&gt;&#10;            &lt;repollguid&gt;5DDF5D265E50467F8A62C9721D4DC72C&lt;/repollguid&gt;&#10;            &lt;sourceid&gt;AEA117BF952E491EB89D42FD1E7A3174&lt;/sourceid&gt;&#10;            &lt;questiontext&gt;Mida väljastab järgmine programmilõik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19205D294C3A41ECB24F93AC7D2AC72C&lt;/guid&gt;&#10;                    &lt;answertext&gt;22&lt;/answertext&gt;&#10;                    &lt;valuetype&gt;-1&lt;/valuetype&gt;&#10;                &lt;/answer&gt;&#10;                &lt;answer&gt;&#10;                    &lt;guid&gt;768DA0BDBFB349799CCF92863E216E2D&lt;/guid&gt;&#10;                    &lt;answertext&gt;2 2&lt;/answertext&gt;&#10;                    &lt;valuetype&gt;1&lt;/valuetype&gt;&#10;                &lt;/answer&gt;&#10;                &lt;answer&gt;&#10;                    &lt;guid&gt;07A6AD3CED904EECA8DC1CE2AAFDE729&lt;/guid&gt;&#10;                    &lt;answertext&gt;22&lt;/answertext&gt;&#10;                    &lt;valuetype&gt;-1&lt;/valuetype&gt;&#10;                &lt;/answer&gt;&#10;                &lt;answer&gt;&#10;                    &lt;guid&gt;B9A3F8E638354F5EA5A4FA8876077791&lt;/guid&gt;&#10;                    &lt;answertext&gt;midagi muud&lt;/answertext&gt;&#10;                    &lt;valuetype&gt;-1&lt;/valuetype&gt;&#10;                &lt;/answer&gt;&#10;                &lt;answer&gt;&#10;                    &lt;guid&gt;13CEB154A3764898A17CA84093217102&lt;/guid&gt;&#10;                    &lt;answertext&gt;veateat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RESULTS" val="Mida väljastab järgmine programmilõik?[;crlf;]85[;]113[;]85[;]False[;]65[;][;crlf;]2,22352941176471[;]2[;]0,561017365532535[;]0,314740484429066[;crlf;]2[;]-1[;]221[;]22[;][;crlf;]65[;]1[;]2 22[;]2 2[;][;crlf;]16[;]-1[;]223[;]22[;][;crlf;]1[;]-1[;]midagi muud4[;]midagi muud[;][;crlf;]1[;]-1[;]veateate5[;]veateate[;]"/>
  <p:tag name="HASRESULTS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3"/>
  <p:tag name="FONTSIZE" val="24"/>
  <p:tag name="BULLETTYPE" val="ppBulletArabicPeriod"/>
  <p:tag name="ANSWERTEXT" val="keedetult&#10;mitte midagi&#10;midagi muud&#10;veateate"/>
  <p:tag name="ZEROBASED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da väljastab järgmine programmilõik?"/>
  <p:tag name="SLIDEORDER" val="30"/>
  <p:tag name="SLIDEGUID" val="DF2FB3092A1A434EA8114C31971141E5"/>
  <p:tag name="ANSWERSALIAS" val="keedetult|smicln|mitte midagi|smicln|midagi muud|smicln|veateate"/>
  <p:tag name="VALUES" val="Correct|smicln|Incorrect|smicln|Incorrect|smicln|Incorrect"/>
  <p:tag name="RESPONSESGATHERED" val="True"/>
  <p:tag name="TOTALRESPONSES" val="77"/>
  <p:tag name="RESPONSECOUNT" val="77"/>
  <p:tag name="SLICED" val="False"/>
  <p:tag name="RESPONSES" val="1;1;1;1;2;-;4;1;1;1;1;-;1;-;1;-;1;3;1;1;1;1;1;-;1;1;-;4;1;1;1;1;1;1;1;1;1;1;1;1;1;-;4;1;3;4;1;1;-;-;3;4;1;4;1;1;-;1;2;3;-;2;-;1;1;1;1;-;2;1;-;2;1;1;2;1;1;4;1;-;-;-;2;4;1;-;1;1;1;1;2;1;1;1;1;"/>
  <p:tag name="CHARTSTRINGSTD" val="57 8 4 8"/>
  <p:tag name="CHARTSTRINGREV" val="8 4 8 57"/>
  <p:tag name="CHARTSTRINGSTDPER" val="0,74025974025974 0,103896103896104 0,051948051948052 0,103896103896104"/>
  <p:tag name="CHARTSTRINGREVPER" val="0,103896103896104 0,051948051948052 0,103896103896104 0,74025974025974"/>
  <p:tag name="ANONYMOUSTEMP" val="False"/>
  <p:tag name="TYPE" val="MultiChoiceSlide"/>
  <p:tag name="TPQUESTIONXML" val="﻿&lt;?xml version=&quot;1.0&quot; encoding=&quot;utf-8&quot;?&gt;&#10;&lt;questionlist&gt;&#10;    &lt;properties&gt;&#10;        &lt;guid&gt;966BC599BF614201AD0AE699D917169C&lt;/guid&gt;&#10;        &lt;description /&gt;&#10;        &lt;date&gt;2/27/2017 1:20:0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127262618BB4BF7AFDA9C816B2E90F5&lt;/guid&gt;&#10;            &lt;repollguid&gt;5DDF5D265E50467F8A62C9721D4DC72C&lt;/repollguid&gt;&#10;            &lt;sourceid&gt;AEA117BF952E491EB89D42FD1E7A3174&lt;/sourceid&gt;&#10;            &lt;questiontext&gt;Mida väljastab järgmine programmilõik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19205D294C3A41ECB24F93AC7D2AC72C&lt;/guid&gt;&#10;                    &lt;answertext&gt;1 1&lt;/answertext&gt;&#10;                    &lt;valuetype&gt;1&lt;/valuetype&gt;&#10;                &lt;/answer&gt;&#10;                &lt;answer&gt;&#10;                    &lt;guid&gt;768DA0BDBFB349799CCF92863E216E2D&lt;/guid&gt;&#10;                    &lt;answertext&gt;2 2&lt;/answertext&gt;&#10;                    &lt;valuetype&gt;-1&lt;/valuetype&gt;&#10;                &lt;/answer&gt;&#10;                &lt;answer&gt;&#10;                    &lt;guid&gt;07A6AD3CED904EECA8DC1CE2AAFDE729&lt;/guid&gt;&#10;                    &lt;answertext&gt;midagi muud&lt;/answertext&gt;&#10;                    &lt;valuetype&gt;-1&lt;/valuetype&gt;&#10;                &lt;/answer&gt;&#10;                &lt;answer&gt;&#10;                    &lt;guid&gt;B9A3F8E638354F5EA5A4FA8876077791&lt;/guid&gt;&#10;                    &lt;answertext&gt;veateat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RESULTS" val="Mida väljastab järgmine programmilõik?[;crlf;]76[;]113[;]76[;]False[;]61[;][;crlf;]1,40789473684211[;]1[;]0,92020637815294[;]0,846779778393352[;crlf;]61[;]1[;]1 11[;]1 1[;][;crlf;]6[;]-1[;]2 22[;]2 2[;][;crlf;]2[;]-1[;]midagi muud3[;]midagi muud[;][;crlf;]7[;]-1[;]veateate4[;]veateate[;]"/>
  <p:tag name="HASRESULTS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10,45,32,50,13,4,9,55,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3"/>
  <p:tag name="FONTSIZE" val="24"/>
  <p:tag name="BULLETTYPE" val="ppBulletArabicPeriod"/>
  <p:tag name="ANSWERTEXT" val="keedetult&#10;mitte midagi&#10;midagi muud&#10;veateate"/>
  <p:tag name="ZEROBASED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da väljastab järgmine programmilõik?"/>
  <p:tag name="SLIDEORDER" val="30"/>
  <p:tag name="SLIDEGUID" val="DF2FB3092A1A434EA8114C31971141E5"/>
  <p:tag name="ANSWERSALIAS" val="keedetult|smicln|mitte midagi|smicln|midagi muud|smicln|veateate"/>
  <p:tag name="VALUES" val="Correct|smicln|Incorrect|smicln|Incorrect|smicln|Incorrect"/>
  <p:tag name="RESPONSESGATHERED" val="True"/>
  <p:tag name="TOTALRESPONSES" val="77"/>
  <p:tag name="RESPONSECOUNT" val="77"/>
  <p:tag name="SLICED" val="False"/>
  <p:tag name="RESPONSES" val="1;1;1;1;2;-;4;1;1;1;1;-;1;-;1;-;1;3;1;1;1;1;1;-;1;1;-;4;1;1;1;1;1;1;1;1;1;1;1;1;1;-;4;1;3;4;1;1;-;-;3;4;1;4;1;1;-;1;2;3;-;2;-;1;1;1;1;-;2;1;-;2;1;1;2;1;1;4;1;-;-;-;2;4;1;-;1;1;1;1;2;1;1;1;1;"/>
  <p:tag name="CHARTSTRINGSTD" val="57 8 4 8"/>
  <p:tag name="CHARTSTRINGREV" val="8 4 8 57"/>
  <p:tag name="CHARTSTRINGSTDPER" val="0,74025974025974 0,103896103896104 0,051948051948052 0,103896103896104"/>
  <p:tag name="CHARTSTRINGREVPER" val="0,103896103896104 0,051948051948052 0,103896103896104 0,74025974025974"/>
  <p:tag name="ANONYMOUSTEMP" val="False"/>
  <p:tag name="TYPE" val="MultiChoiceSlide"/>
  <p:tag name="TPQUESTIONXML" val="﻿&lt;?xml version=&quot;1.0&quot; encoding=&quot;utf-8&quot;?&gt;&#10;&lt;questionlist&gt;&#10;    &lt;properties&gt;&#10;        &lt;guid&gt;966BC599BF614201AD0AE699D917169C&lt;/guid&gt;&#10;        &lt;description /&gt;&#10;        &lt;date&gt;2/27/2017 1:20:0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D43581B2FF04B1FA7F188D7549CA5D1&lt;/guid&gt;&#10;            &lt;repollguid&gt;5DDF5D265E50467F8A62C9721D4DC72C&lt;/repollguid&gt;&#10;            &lt;sourceid&gt;AEA117BF952E491EB89D42FD1E7A3174&lt;/sourceid&gt;&#10;            &lt;questiontext&gt;Mida väljastab järgmine programmilõik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19205D294C3A41ECB24F93AC7D2AC72C&lt;/guid&gt;&#10;                    &lt;answertext&gt;[1, 1]&lt;/answertext&gt;&#10;                    &lt;valuetype&gt;-1&lt;/valuetype&gt;&#10;                &lt;/answer&gt;&#10;                &lt;answer&gt;&#10;                    &lt;guid&gt;768DA0BDBFB349799CCF92863E216E2D&lt;/guid&gt;&#10;                    &lt;answertext&gt;[2, 2]&lt;/answertext&gt;&#10;                    &lt;valuetype&gt;1&lt;/valuetype&gt;&#10;                &lt;/answer&gt;&#10;                &lt;answer&gt;&#10;                    &lt;guid&gt;07A6AD3CED904EECA8DC1CE2AAFDE729&lt;/guid&gt;&#10;                    &lt;answertext&gt;midagi muud&lt;/answertext&gt;&#10;                    &lt;valuetype&gt;-1&lt;/valuetype&gt;&#10;                &lt;/answer&gt;&#10;                &lt;answer&gt;&#10;                    &lt;guid&gt;B9A3F8E638354F5EA5A4FA8876077791&lt;/guid&gt;&#10;                    &lt;answertext&gt;veateat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RESULTS" val="Mida väljastab järgmine programmilõik?[;crlf;]71[;]113[;]71[;]False[;]33[;][;crlf;]2,19718309859155[;]2[;]0,913432133357237[;]0,834358262249554[;crlf;]16[;]-1[;][1, 1]1[;][1, 1][;][;crlf;]33[;]1[;][2, 2]2[;][2, 2][;][;crlf;]14[;]-1[;]midagi muud3[;]midagi muud[;][;crlf;]8[;]-1[;]veateate4[;]veateate[;]"/>
  <p:tag name="HASRESULTS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10,45,32,50,13,4,9,55,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3"/>
  <p:tag name="FONTSIZE" val="24"/>
  <p:tag name="BULLETTYPE" val="ppBulletArabicPeriod"/>
  <p:tag name="ANSWERTEXT" val="keedetult&#10;mitte midagi&#10;midagi muud&#10;veateate"/>
  <p:tag name="ZEROBASED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da väljastab järgmine programmilõik?"/>
  <p:tag name="SLIDEORDER" val="30"/>
  <p:tag name="SLIDEGUID" val="DF2FB3092A1A434EA8114C31971141E5"/>
  <p:tag name="ANSWERSALIAS" val="keedetult|smicln|mitte midagi|smicln|midagi muud|smicln|veateate"/>
  <p:tag name="VALUES" val="Correct|smicln|Incorrect|smicln|Incorrect|smicln|Incorrect"/>
  <p:tag name="RESPONSESGATHERED" val="True"/>
  <p:tag name="TOTALRESPONSES" val="77"/>
  <p:tag name="RESPONSECOUNT" val="77"/>
  <p:tag name="SLICED" val="False"/>
  <p:tag name="RESPONSES" val="1;1;1;1;2;-;4;1;1;1;1;-;1;-;1;-;1;3;1;1;1;1;1;-;1;1;-;4;1;1;1;1;1;1;1;1;1;1;1;1;1;-;4;1;3;4;1;1;-;-;3;4;1;4;1;1;-;1;2;3;-;2;-;1;1;1;1;-;2;1;-;2;1;1;2;1;1;4;1;-;-;-;2;4;1;-;1;1;1;1;2;1;1;1;1;"/>
  <p:tag name="CHARTSTRINGSTD" val="57 8 4 8"/>
  <p:tag name="CHARTSTRINGREV" val="8 4 8 57"/>
  <p:tag name="CHARTSTRINGSTDPER" val="0,74025974025974 0,103896103896104 0,051948051948052 0,103896103896104"/>
  <p:tag name="CHARTSTRINGREVPER" val="0,103896103896104 0,051948051948052 0,103896103896104 0,74025974025974"/>
  <p:tag name="ANONYMOUSTEMP" val="False"/>
  <p:tag name="TYPE" val="MultiChoiceSlide"/>
  <p:tag name="TPQUESTIONXML" val="﻿&lt;?xml version=&quot;1.0&quot; encoding=&quot;utf-8&quot;?&gt;&#10;&lt;questionlist&gt;&#10;    &lt;properties&gt;&#10;        &lt;guid&gt;966BC599BF614201AD0AE699D917169C&lt;/guid&gt;&#10;        &lt;description /&gt;&#10;        &lt;date&gt;2/27/2017 1:20:0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287033FFE7A47A691D2C8E88E1A3C27&lt;/guid&gt;&#10;            &lt;repollguid&gt;5DDF5D265E50467F8A62C9721D4DC72C&lt;/repollguid&gt;&#10;            &lt;sourceid&gt;AEA117BF952E491EB89D42FD1E7A3174&lt;/sourceid&gt;&#10;            &lt;questiontext&gt;Mida väljastab järgmine programmilõik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19205D294C3A41ECB24F93AC7D2AC72C&lt;/guid&gt;&#10;                    &lt;answertext&gt;keedetult&lt;/answertext&gt;&#10;                    &lt;valuetype&gt;1&lt;/valuetype&gt;&#10;                &lt;/answer&gt;&#10;                &lt;answer&gt;&#10;                    &lt;guid&gt;768DA0BDBFB349799CCF92863E216E2D&lt;/guid&gt;&#10;                    &lt;answertext&gt;keedetult või praetult&lt;/answertext&gt;&#10;                    &lt;valuetype&gt;-1&lt;/valuetype&gt;&#10;                &lt;/answer&gt;&#10;                &lt;answer&gt;&#10;                    &lt;guid&gt;07A6AD3CED904EECA8DC1CE2AAFDE729&lt;/guid&gt;&#10;                    &lt;answertext&gt;mitte midagi&lt;/answertext&gt;&#10;                    &lt;valuetype&gt;-1&lt;/valuetype&gt;&#10;                &lt;/answer&gt;&#10;                &lt;answer&gt;&#10;                    &lt;guid&gt;B9A3F8E638354F5EA5A4FA8876077791&lt;/guid&gt;&#10;                    &lt;answertext&gt;midagi muud&lt;/answertext&gt;&#10;                    &lt;valuetype&gt;-1&lt;/valuetype&gt;&#10;                &lt;/answer&gt;&#10;                &lt;answer&gt;&#10;                    &lt;guid&gt;1A06CEC0D64B467389970C890F591331&lt;/guid&gt;&#10;                    &lt;answertext&gt;veateat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RESULTS" val="Mida väljastab järgmine programmilõik?[;crlf;]74[;]114[;]74[;]False[;]40[;][;crlf;]2,44594594594595[;]1[;]1,7563928937109[;]3,08491599707816[;crlf;]40[;]1[;]keedetult1[;]keedetult[;][;crlf;]6[;]-1[;]keedetult või praetult2[;]keedetult või praetult[;][;crlf;]3[;]-1[;]mitte midagi3[;]mitte midagi[;][;crlf;]5[;]-1[;]midagi muud4[;]midagi muud[;][;crlf;]20[;]-1[;]veateate5[;]veateate[;]"/>
  <p:tag name="HASRESULTS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0,0,0,0,0,0,0,0,0,0,0"/>
  <p:tag name="COLORTYPE" val="SCHEME"/>
  <p:tag name="LABELFORMAT" val="0"/>
  <p:tag name="NUMBERFORMAT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3"/>
  <p:tag name="FONTSIZE" val="24"/>
  <p:tag name="BULLETTYPE" val="ppBulletArabicPeriod"/>
  <p:tag name="ANSWERTEXT" val="keedetult&#10;mitte midagi&#10;midagi muud&#10;veateate"/>
  <p:tag name="ZEROBASED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da väljastab järgmine programmilõik?"/>
  <p:tag name="ANSWERSALIAS" val="keedetult|smicln|mitte midagi|smicln|midagi muud|smicln|veateate"/>
  <p:tag name="SLIDEORDER" val="31"/>
  <p:tag name="SLIDEGUID" val="7590882E996C454E9BF6E6A94CFEEAE2"/>
  <p:tag name="VALUES" val="Correct|smicln|Incorrect|smicln|Incorrect|smicln|Incorrect"/>
  <p:tag name="RESPONSESGATHERED" val="True"/>
  <p:tag name="TOTALRESPONSES" val="67"/>
  <p:tag name="RESPONSECOUNT" val="67"/>
  <p:tag name="SLICED" val="False"/>
  <p:tag name="RESPONSES" val="4;4;1;-;-;-;4;2;4;1;-;-;1;-;2;1;4;-;1;1;-;1;1;1;-;-;1;1;1;4;1;-;-;4;4;2;1;1;4;1;1;-;-;1;4;-;4;4;-;-;4;4;4;-;1;1;-;-;1;1;-;1;-;1;-;-;1;1;1;1;-;4;2;1;1;1;1;4;4;1;-;4;4;1;-;-;4;1;3;4;1;1;1;4;4;"/>
  <p:tag name="CHARTSTRINGSTD" val="38 4 1 24"/>
  <p:tag name="CHARTSTRINGREV" val="24 1 4 38"/>
  <p:tag name="CHARTSTRINGSTDPER" val="0,567164179104478 0,0597014925373134 0,0149253731343284 0,358208955223881"/>
  <p:tag name="CHARTSTRINGREVPER" val="0,358208955223881 0,0149253731343284 0,0597014925373134 0,567164179104478"/>
  <p:tag name="ANONYMOUSTEMP" val="False"/>
  <p:tag name="TYPE" val="MultiChoiceSlide"/>
  <p:tag name="TPQUESTIONXML" val="﻿&lt;?xml version=&quot;1.0&quot; encoding=&quot;utf-8&quot;?&gt;&#10;&lt;questionlist&gt;&#10;    &lt;properties&gt;&#10;        &lt;guid&gt;3097B92338664200BFEAE902B742551A&lt;/guid&gt;&#10;        &lt;description /&gt;&#10;        &lt;date&gt;2/27/2017 1:21:4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794F74C02C74DEB95A5E34749176EF2&lt;/guid&gt;&#10;            &lt;repollguid&gt;A49C6EA5C5344BF7B1F98CB6296EAA3F&lt;/repollguid&gt;&#10;            &lt;sourceid&gt;9431213077F64621B40CA7272807F97C&lt;/sourceid&gt;&#10;            &lt;questiontext&gt;Mida väljastab järgmine programmilõik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164B73777F404A7BA39515C300CDA30B&lt;/guid&gt;&#10;                    &lt;answertext&gt;keedetult&lt;/answertext&gt;&#10;                    &lt;valuetype&gt;1&lt;/valuetype&gt;&#10;                &lt;/answer&gt;&#10;                &lt;answer&gt;&#10;                    &lt;guid&gt;CD5AD2504A10495C987245C4375900A0&lt;/guid&gt;&#10;                    &lt;answertext&gt;keedetult või praetult&lt;/answertext&gt;&#10;                    &lt;valuetype&gt;-1&lt;/valuetype&gt;&#10;                &lt;/answer&gt;&#10;                &lt;answer&gt;&#10;                    &lt;guid&gt;63A6F1B3AEA34F8AABF30A1DFA725BA5&lt;/guid&gt;&#10;                    &lt;answertext&gt;mitte midagi&lt;/answertext&gt;&#10;                    &lt;valuetype&gt;-1&lt;/valuetype&gt;&#10;                &lt;/answer&gt;&#10;                &lt;answer&gt;&#10;                    &lt;guid&gt;7CDB90302B4D4AC186D03133B074ED78&lt;/guid&gt;&#10;                    &lt;answertext&gt;midagi muud&lt;/answertext&gt;&#10;                    &lt;valuetype&gt;-1&lt;/valuetype&gt;&#10;                &lt;/answer&gt;&#10;                &lt;answer&gt;&#10;                    &lt;guid&gt;927C4E8801D64E78A184352C0EBE04E4&lt;/guid&gt;&#10;                    &lt;answertext&gt;veateat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RESULTS" val="Mida väljastab järgmine programmilõik?[;crlf;]71[;]114[;]71[;]False[;]52[;][;crlf;]1,95774647887324[;]1[;]1,6651914386269[;]2,77286252727633[;crlf;]52[;]1[;]keedetult1[;]keedetult[;][;crlf;]2[;]-1[;]keedetult või praetult2[;]keedetult või praetult[;][;crlf;]1[;]-1[;]mitte midagi3[;]mitte midagi[;][;crlf;]0[;]-1[;]midagi muud4[;]midagi muud[;][;crlf;]16[;]-1[;]veateate5[;]veateate[;]"/>
  <p:tag name="HASRESULTS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3"/>
  <p:tag name="FONTSIZE" val="24"/>
  <p:tag name="BULLETTYPE" val="ppBulletArabicPeriod"/>
  <p:tag name="ANSWERTEXT" val="keedetult&#10;mitte midagi&#10;midagi muud&#10;veateate"/>
  <p:tag name="ZEROBASED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da väljastab järgmine programmilõik?"/>
  <p:tag name="ANSWERSALIAS" val="keedetult|smicln|mitte midagi|smicln|midagi muud|smicln|veateate"/>
  <p:tag name="SLIDEORDER" val="32"/>
  <p:tag name="SLIDEGUID" val="A8ED7CBE4E1F47A2BBA460C7D8D32E50"/>
  <p:tag name="VALUES" val="Incorrect|smicln|Incorrect|smicln|Incorrect|smicln|Correct"/>
  <p:tag name="RESPONSESGATHERED" val="True"/>
  <p:tag name="TOTALRESPONSES" val="48"/>
  <p:tag name="RESPONSECOUNT" val="48"/>
  <p:tag name="SLICED" val="False"/>
  <p:tag name="RESPONSES" val="-;4;1;-;-;4;4;-;-;4;-;-;4;-;2;4;-;-;1;4;2;4;-;-;-;-;-;4;2;1;4;4;3;-;4;-;2;4;2;-;2;-;-;2;-;-;1;4;-;-;4;4;4;4;4;-;-;-;-;-;-;4;-;4;4;-;1;-;2;2;-;-;-;4;-;2;4;2;4;-;-;-;-;4;4;-;4;-;-;-;3;4;3;-;-;"/>
  <p:tag name="CHARTSTRINGSTD" val="5 11 3 29"/>
  <p:tag name="CHARTSTRINGREV" val="29 3 11 5"/>
  <p:tag name="CHARTSTRINGSTDPER" val="0,104166666666667 0,229166666666667 0,0625 0,604166666666667"/>
  <p:tag name="CHARTSTRINGREVPER" val="0,604166666666667 0,0625 0,229166666666667 0,104166666666667"/>
  <p:tag name="ANONYMOUSTEMP" val="False"/>
  <p:tag name="TYPE" val="MultiChoiceSlide"/>
  <p:tag name="TPQUESTIONXML" val="﻿&lt;?xml version=&quot;1.0&quot; encoding=&quot;utf-8&quot;?&gt;&#10;&lt;questionlist&gt;&#10;    &lt;properties&gt;&#10;        &lt;guid&gt;09610F1AD064481091CDDD297A7E3151&lt;/guid&gt;&#10;        &lt;description /&gt;&#10;        &lt;date&gt;2/27/2017 1:22:5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3417BF627324D9BBA0C2C2C60B79376&lt;/guid&gt;&#10;            &lt;repollguid&gt;14E7EB04E9444606929415DE7C42FBA5&lt;/repollguid&gt;&#10;            &lt;sourceid&gt;69FF77E131A54F65B83EFDDC971C4BF8&lt;/sourceid&gt;&#10;            &lt;questiontext&gt;Mida väljastab järgmine programmilõik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8A9335049E1B4B33B8C417C9A5AD4334&lt;/guid&gt;&#10;                    &lt;answertext&gt;keedetult&lt;/answertext&gt;&#10;                    &lt;valuetype&gt;-1&lt;/valuetype&gt;&#10;                &lt;/answer&gt;&#10;                &lt;answer&gt;&#10;                    &lt;guid&gt;8D1595554DE24C718447DCC1AA7E6C62&lt;/guid&gt;&#10;                    &lt;answertext&gt;keedetult või praetult&lt;/answertext&gt;&#10;                    &lt;valuetype&gt;-1&lt;/valuetype&gt;&#10;                &lt;/answer&gt;&#10;                &lt;answer&gt;&#10;                    &lt;guid&gt;3DFECFDFCF9A484FA0A0B811092D0A76&lt;/guid&gt;&#10;                    &lt;answertext&gt;mitte midagi&lt;/answertext&gt;&#10;                    &lt;valuetype&gt;-1&lt;/valuetype&gt;&#10;                &lt;/answer&gt;&#10;                &lt;answer&gt;&#10;                    &lt;guid&gt;E524CA6673FA4F8B85619FE2660EDE9F&lt;/guid&gt;&#10;                    &lt;answertext&gt;midagi muud&lt;/answertext&gt;&#10;                    &lt;valuetype&gt;-1&lt;/valuetype&gt;&#10;                &lt;/answer&gt;&#10;                &lt;answer&gt;&#10;                    &lt;guid&gt;7FDC010FE3C2425990BAEAA50E80D39E&lt;/guid&gt;&#10;                    &lt;answertext&gt;veateat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RESULTS" val="Mida väljastab järgmine programmilõik?[;crlf;]70[;]114[;]70[;]False[;]46[;][;crlf;]4,3[;]5[;]1,06032340080077[;]1,12428571428571[;crlf;]0[;]-1[;]keedetult1[;]keedetult[;][;crlf;]7[;]-1[;]keedetult või praetult2[;]keedetult või praetult[;][;crlf;]11[;]-1[;]mitte midagi3[;]mitte midagi[;][;crlf;]6[;]-1[;]midagi muud4[;]midagi muud[;][;crlf;]46[;]1[;]veateate5[;]veateate[;]"/>
  <p:tag name="HASRESULTS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3"/>
  <p:tag name="FONTSIZE" val="24"/>
  <p:tag name="BULLETTYPE" val="ppBulletArabicPeriod"/>
  <p:tag name="ANSWERTEXT" val="keedetult&#10;mitte midagi&#10;midagi muud&#10;veateate"/>
  <p:tag name="ZEROBASED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D112DBF4123342E38F4962F6B1D67142&lt;/guid&gt;&#10;        &lt;description /&gt;&#10;        &lt;date&gt;2/27/2017 12:14:4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5A647F8CF1243A8B8B3795D0DB94E3E&lt;/guid&gt;&#10;            &lt;repollguid&gt;D561161570D04D1B9E4A1B5FDBFDAEE5&lt;/repollguid&gt;&#10;            &lt;sourceid&gt;C2912A49075E47E49EF94C0350083C9E&lt;/sourceid&gt;&#10;            &lt;questiontext&gt;Kuivõrd olete selle ainega graafikus?&lt;/questiontext&gt;&#10;            &lt;showresults&gt;True&lt;/showresults&gt;&#10;            &lt;responsegrid&gt;0&lt;/responsegrid&gt;&#10;            &lt;countdowntimer&gt;False&lt;/countdowntimer&gt;&#10;            &lt;correctvalue&gt;0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49DE48550EA64BCB9325EDA89B8A3802&lt;/guid&gt;&#10;                    &lt;answertext&gt;Isegi ees&lt;/answertext&gt;&#10;                    &lt;valuetype&gt;0&lt;/valuetype&gt;&#10;                &lt;/answer&gt;&#10;                &lt;answer&gt;&#10;                    &lt;guid&gt;2535562741A0437EBD6FE42338B0875C&lt;/guid&gt;&#10;                    &lt;answertext&gt;Täiesti graafikus&lt;/answertext&gt;&#10;                    &lt;valuetype&gt;0&lt;/valuetype&gt;&#10;                &lt;/answer&gt;&#10;                &lt;answer&gt;&#10;                    &lt;guid&gt;29624276186C4284AA913346EA057EDE&lt;/guid&gt;&#10;                    &lt;answertext&gt;Veidi maas, aga saan ise hakkama  &lt;/answertext&gt;&#10;                    &lt;valuetype&gt;0&lt;/valuetype&gt;&#10;                &lt;/answer&gt;&#10;                &lt;answer&gt;&#10;                    &lt;guid&gt;2C111834697A49DC8DD05B9A08989B4E&lt;/guid&gt;&#10;                    &lt;answertext&gt;Kõvasti maas, vajan abi&lt;/answertext&gt;&#10;                    &lt;valuetype&gt;0&lt;/valuetype&gt;&#10;                &lt;/answer&gt;&#10;                &lt;answer&gt;&#10;                    &lt;guid&gt;92245689E361427C8053D817A38601E2&lt;/guid&gt;&#10;                    &lt;answertext&gt;Ei oska öelda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RESULTS" val="Kuivõrd olete selle ainega graafikus?[;crlf;]92[;]100[;]119[;]False[;]0[;][;crlf;]2,34453781512605[;]2[;]0,782551040458677[;]0,612386130922957[;crlf;]9[;]0[;]Isegi ees1[;]Isegi ees[;][;crlf;]73[;]0[;]Täiesti graafikus2[;]Täiesti graafikus[;][;crlf;]25[;]0[;]Veidi maas, aga saan ise hakkama  3[;]Veidi maas, aga saan ise hakkama  [;][;crlf;]11[;]0[;]Kõvasti maas, vajan abi4[;]Kõvasti maas, vajan abi[;][;crlf;]1[;]0[;]Ei oska öelda5[;]Ei oska öelda[;]"/>
  <p:tag name="HASRESULTS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da väljastab järgmine programmilõik?"/>
  <p:tag name="ANSWERSALIAS" val="Olen B isend, b = 78|smicln|Olen A isend, b = 78|smicln|midagi muud|smicln|mitte midagi|smicln|veateate"/>
  <p:tag name="SLIDEORDER" val="28"/>
  <p:tag name="SLIDEGUID" val="EEEA314401584FFDB764BFAA67ACDB38"/>
  <p:tag name="TOTALRESPONSES" val="75"/>
  <p:tag name="RESPONSECOUNT" val="75"/>
  <p:tag name="SLICED" val="False"/>
  <p:tag name="RESPONSES" val="1;1;1;2;1;1;1;1;1;1;-;1;1;1;1;-;1;1;2;1;1;1;1;1;1;1;1;1;-;-;1;1;1;1;-;-;1;1;1;1;1;2;1;1;5;5;1;2;1;5;1;1;1;1;1;2;1;1;-;1;-;1;1;1;1;-;1;1;2;-;5;1;-;1;1;1;1;1;1;1;1;-;1;2;1;1;2;-;"/>
  <p:tag name="CHARTSTRINGSTD" val="63 8 0 0 4"/>
  <p:tag name="CHARTSTRINGREV" val="4 0 0 8 63"/>
  <p:tag name="CHARTSTRINGSTDPER" val="0,84 0,106666666666667 0 0 0,0533333333333333"/>
  <p:tag name="CHARTSTRINGREVPER" val="0,0533333333333333 0 0 0,106666666666667 0,84"/>
  <p:tag name="RESPONSESGATHERED" val="False"/>
  <p:tag name="ANONYMOUSTEMP" val="False"/>
  <p:tag name="VALUES" val="Correct|smicln|Incorrect|smicln|Incorrect|smicln|Incorrect|smicln|Incorrect"/>
  <p:tag name="TYPE" val="MultiChoiceSlide"/>
  <p:tag name="TPQUESTIONXML" val="﻿&lt;?xml version=&quot;1.0&quot; encoding=&quot;utf-8&quot;?&gt;&#10;&lt;questionlist&gt;&#10;    &lt;properties&gt;&#10;        &lt;guid&gt;66A45ABC0EEF4BA6B75DF118B21B6AF5&lt;/guid&gt;&#10;        &lt;description /&gt;&#10;        &lt;date&gt;10/8/2014 12:52:4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42E218FE53040EE9B0EF37694CB855A&lt;/guid&gt;&#10;            &lt;repollguid&gt;0E7CED527DC747AEAAA879EC676E20DD&lt;/repollguid&gt;&#10;            &lt;sourceid&gt;8EECB599ECE0458BA7A6CE6912D9B6CA&lt;/sourceid&gt;&#10;            &lt;questiontext&gt; Kas on lubatud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73239D87FC5D49B6A918EEF684B9AA93&lt;/guid&gt;&#10;                    &lt;answertext&gt;Jah&lt;/answertext&gt;&#10;                    &lt;valuetype&gt;-1&lt;/valuetype&gt;&#10;                &lt;/answer&gt;&#10;                &lt;answer&gt;&#10;                    &lt;guid&gt;BE4609575EA547D9A8A4F2CD9BF97732&lt;/guid&gt;&#10;                    &lt;answertext&gt;Ei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RESULTS" val=" Kas on lubatud?[;crlf;]64[;]115[;]64[;]False[;]36[;][;crlf;]1,5625[;]2[;]0,496078370824611[;]0,24609375[;crlf;]28[;]-1[;]Jah1[;]Jah[;][;crlf;]36[;]1[;]Ei2[;]Ei[;]"/>
  <p:tag name="HASRESULTS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DEFINEDCOLORS" val="3,6,10,45,32,50,13,4,9,55,1"/>
  <p:tag name="LABELFORMAT" val="1"/>
  <p:tag name="NUMBERFORMAT" val="0"/>
  <p:tag name="COLORTYPE" val="SCHEM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75"/>
  <p:tag name="FONTSIZE" val="28"/>
  <p:tag name="BULLETTYPE" val="ppBulletArabicPeriod"/>
  <p:tag name="ANSWERTEXT" val="Olen B isend, b = 78&#10;Olen A isend, b = 78&#10;midagi muud&#10;mitte midagi&#10;veateate"/>
  <p:tag name="ZEROBASED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da väljastab järgmine programmilõik?"/>
  <p:tag name="SLIDEORDER" val="22"/>
  <p:tag name="SLIDEGUID" val="D0858FA4F9E9421FB59F403D901A2CAB"/>
  <p:tag name="ANSWERSALIAS" val="12|smicln|45|smicln|mitte midagi|smicln|midagi muud|smicln|veateate"/>
  <p:tag name="VALUES" val="Correct|smicln|Incorrect|smicln|Incorrect|smicln|Incorrect|smicln|Incorrect"/>
  <p:tag name="RESPONSESGATHERED" val="True"/>
  <p:tag name="TOTALRESPONSES" val="77"/>
  <p:tag name="RESPONSECOUNT" val="77"/>
  <p:tag name="SLICED" val="False"/>
  <p:tag name="RESPONSES" val="5;1;5;1;-;1;-;1;1;1;1;1;1;1;5;4;1;1;1;1;1;1;1;1;1;3;1;1;1;1;1;1;1;1;1;1;1;-;1;1;1;4;1;1;1;-;1;4;2;1;1;5;1;1;-;1;1;1;1;1;5;1;5;-;1;-;1;4;1;1;5;1;1;-;1;1;1;-;1;-;1;1;-;-;-;1;1;-;-;1;1;-;4;"/>
  <p:tag name="CHARTSTRINGSTD" val="63 1 1 5 7"/>
  <p:tag name="CHARTSTRINGREV" val="7 5 1 1 63"/>
  <p:tag name="CHARTSTRINGSTDPER" val="0,818181818181818 0,012987012987013 0,012987012987013 0,0649350649350649 0,0909090909090909"/>
  <p:tag name="CHARTSTRINGREVPER" val="0,0909090909090909 0,0649350649350649 0,012987012987013 0,012987012987013 0,818181818181818"/>
  <p:tag name="ANONYMOUSTEMP" val="False"/>
  <p:tag name="TYPE" val="MultiChoiceSlide"/>
  <p:tag name="TPQUESTIONXML" val="﻿&lt;?xml version=&quot;1.0&quot; encoding=&quot;utf-8&quot;?&gt;&#10;&lt;questionlist&gt;&#10;    &lt;properties&gt;&#10;        &lt;guid&gt;0C83925F491249269073902FDC4D16C0&lt;/guid&gt;&#10;        &lt;description /&gt;&#10;        &lt;date&gt;2/27/2017 1:38:0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89BC46FA10E4413A4919B1D3BFCC314&lt;/guid&gt;&#10;            &lt;repollguid&gt;4AD4F52BF5CD4B7FB728E0EA3126045B&lt;/repollguid&gt;&#10;            &lt;sourceid&gt;D715ABF687BF4934B524876E5CC89587&lt;/sourceid&gt;&#10;            &lt;questiontext&gt;Mida väljastab järgmine programmilõik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7A358E9A98BD4A44908992FBEB9AD383&lt;/guid&gt;&#10;                    &lt;answertext&gt;100&lt;/answertext&gt;&#10;                    &lt;valuetype&gt;-1&lt;/valuetype&gt;&#10;                &lt;/answer&gt;&#10;                &lt;answer&gt;&#10;                    &lt;guid&gt;AA2EB81375994FAEA4791A1372728B65&lt;/guid&gt;&#10;                    &lt;answertext&gt;90&lt;/answertext&gt;&#10;                    &lt;valuetype&gt;1&lt;/valuetype&gt;&#10;                &lt;/answer&gt;&#10;                &lt;answer&gt;&#10;                    &lt;guid&gt;3E8E35D15DE04F2E8AF1792955A00231&lt;/guid&gt;&#10;                    &lt;answertext&gt;midagi muud&lt;/answertext&gt;&#10;                    &lt;valuetype&gt;-1&lt;/valuetype&gt;&#10;                &lt;/answer&gt;&#10;                &lt;answer&gt;&#10;                    &lt;guid&gt;2FB00752DD2C41F2A03A42D940B77122&lt;/guid&gt;&#10;                    &lt;answertext&gt;veateat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RESULTS" val="Mida väljastab järgmine programmilõik?[;crlf;]72[;]116[;]72[;]False[;]36[;][;crlf;]2[;]2[;]0,957427107756338[;]0,916666666666667[;crlf;]23[;]-1[;]1001[;]100[;][;crlf;]36[;]1[;]902[;]90[;][;crlf;]3[;]-1[;]midagi muud3[;]midagi muud[;][;crlf;]10[;]-1[;]veateate4[;]veateate[;]"/>
  <p:tag name="HASRESULTS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0,0,0,0,0,0,0,0,0,0,0"/>
  <p:tag name="NUMBERFORMAT" val="0"/>
  <p:tag name="LABELFORMAT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39"/>
  <p:tag name="FONTSIZE" val="28"/>
  <p:tag name="BULLETTYPE" val="ppBulletArabicPeriod"/>
  <p:tag name="ANSWERTEXT" val="12&#10;45&#10;mitte midagi&#10;midagi muud&#10;veateate"/>
  <p:tag name="ZEROBASED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da väljastab järgmine programmilõik?"/>
  <p:tag name="SLIDEORDER" val="22"/>
  <p:tag name="SLIDEGUID" val="D0858FA4F9E9421FB59F403D901A2CAB"/>
  <p:tag name="ANSWERSALIAS" val="12|smicln|45|smicln|mitte midagi|smicln|midagi muud|smicln|veateate"/>
  <p:tag name="VALUES" val="Correct|smicln|Incorrect|smicln|Incorrect|smicln|Incorrect|smicln|Incorrect"/>
  <p:tag name="RESPONSESGATHERED" val="True"/>
  <p:tag name="TOTALRESPONSES" val="77"/>
  <p:tag name="RESPONSECOUNT" val="77"/>
  <p:tag name="SLICED" val="False"/>
  <p:tag name="RESPONSES" val="5;1;5;1;-;1;-;1;1;1;1;1;1;1;5;4;1;1;1;1;1;1;1;1;1;3;1;1;1;1;1;1;1;1;1;1;1;-;1;1;1;4;1;1;1;-;1;4;2;1;1;5;1;1;-;1;1;1;1;1;5;1;5;-;1;-;1;4;1;1;5;1;1;-;1;1;1;-;1;-;1;1;-;-;-;1;1;-;-;1;1;-;4;"/>
  <p:tag name="CHARTSTRINGSTD" val="63 1 1 5 7"/>
  <p:tag name="CHARTSTRINGREV" val="7 5 1 1 63"/>
  <p:tag name="CHARTSTRINGSTDPER" val="0,818181818181818 0,012987012987013 0,012987012987013 0,0649350649350649 0,0909090909090909"/>
  <p:tag name="CHARTSTRINGREVPER" val="0,0909090909090909 0,0649350649350649 0,012987012987013 0,012987012987013 0,818181818181818"/>
  <p:tag name="ANONYMOUSTEMP" val="False"/>
  <p:tag name="TYPE" val="MultiChoiceSlide"/>
  <p:tag name="TPQUESTIONXML" val="﻿&lt;?xml version=&quot;1.0&quot; encoding=&quot;utf-8&quot;?&gt;&#10;&lt;questionlist&gt;&#10;    &lt;properties&gt;&#10;        &lt;guid&gt;0C83925F491249269073902FDC4D16C0&lt;/guid&gt;&#10;        &lt;description /&gt;&#10;        &lt;date&gt;2/27/2017 1:41:0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451B17017704155ABECE4C601575423&lt;/guid&gt;&#10;            &lt;repollguid&gt;4AD4F52BF5CD4B7FB728E0EA3126045B&lt;/repollguid&gt;&#10;            &lt;sourceid&gt;D715ABF687BF4934B524876E5CC89587&lt;/sourceid&gt;&#10;            &lt;questiontext&gt;Mida väljastab järgmine programmilõik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7A358E9A98BD4A44908992FBEB9AD383&lt;/guid&gt;&#10;                    &lt;answertext&gt;100&lt;/answertext&gt;&#10;                    &lt;valuetype&gt;1&lt;/valuetype&gt;&#10;                &lt;/answer&gt;&#10;                &lt;answer&gt;&#10;                    &lt;guid&gt;AA2EB81375994FAEA4791A1372728B65&lt;/guid&gt;&#10;                    &lt;answertext&gt;90&lt;/answertext&gt;&#10;                    &lt;valuetype&gt;-1&lt;/valuetype&gt;&#10;                &lt;/answer&gt;&#10;                &lt;answer&gt;&#10;                    &lt;guid&gt;3E8E35D15DE04F2E8AF1792955A00231&lt;/guid&gt;&#10;                    &lt;answertext&gt;midagi muud&lt;/answertext&gt;&#10;                    &lt;valuetype&gt;-1&lt;/valuetype&gt;&#10;                &lt;/answer&gt;&#10;                &lt;answer&gt;&#10;                    &lt;guid&gt;2FB00752DD2C41F2A03A42D940B77122&lt;/guid&gt;&#10;                    &lt;answertext&gt;veateat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RESULTS" val="Mida väljastab järgmine programmilõik?[;crlf;]79[;]119[;]79[;]False[;]77[;][;crlf;]1,07594936708861[;]1[;]0,471253429594589[;]0,222079794904663[;crlf;]77[;]1[;]1001[;]100[;][;crlf;]0[;]-1[;]902[;]90[;][;crlf;]0[;]-1[;]midagi muud3[;]midagi muud[;][;crlf;]2[;]-1[;]veateate4[;]veateate[;]"/>
  <p:tag name="HASRESULTS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39"/>
  <p:tag name="FONTSIZE" val="28"/>
  <p:tag name="BULLETTYPE" val="ppBulletArabicPeriod"/>
  <p:tag name="ANSWERTEXT" val="12&#10;45&#10;mitte midagi&#10;midagi muud&#10;veateate"/>
  <p:tag name="ZEROBASED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da väljastab järgmine programmilõik?"/>
  <p:tag name="SLIDEORDER" val="22"/>
  <p:tag name="SLIDEGUID" val="D0858FA4F9E9421FB59F403D901A2CAB"/>
  <p:tag name="ANSWERSALIAS" val="12|smicln|45|smicln|mitte midagi|smicln|midagi muud|smicln|veateate"/>
  <p:tag name="VALUES" val="Correct|smicln|Incorrect|smicln|Incorrect|smicln|Incorrect|smicln|Incorrect"/>
  <p:tag name="RESPONSESGATHERED" val="True"/>
  <p:tag name="TOTALRESPONSES" val="77"/>
  <p:tag name="RESPONSECOUNT" val="77"/>
  <p:tag name="SLICED" val="False"/>
  <p:tag name="RESPONSES" val="5;1;5;1;-;1;-;1;1;1;1;1;1;1;5;4;1;1;1;1;1;1;1;1;1;3;1;1;1;1;1;1;1;1;1;1;1;-;1;1;1;4;1;1;1;-;1;4;2;1;1;5;1;1;-;1;1;1;1;1;5;1;5;-;1;-;1;4;1;1;5;1;1;-;1;1;1;-;1;-;1;1;-;-;-;1;1;-;-;1;1;-;4;"/>
  <p:tag name="CHARTSTRINGSTD" val="63 1 1 5 7"/>
  <p:tag name="CHARTSTRINGREV" val="7 5 1 1 63"/>
  <p:tag name="CHARTSTRINGSTDPER" val="0,818181818181818 0,012987012987013 0,012987012987013 0,0649350649350649 0,0909090909090909"/>
  <p:tag name="CHARTSTRINGREVPER" val="0,0909090909090909 0,0649350649350649 0,012987012987013 0,012987012987013 0,818181818181818"/>
  <p:tag name="ANONYMOUSTEMP" val="False"/>
  <p:tag name="TYPE" val="MultiChoiceSlide"/>
  <p:tag name="TPQUESTIONXML" val="﻿&lt;?xml version=&quot;1.0&quot; encoding=&quot;utf-8&quot;?&gt;&#10;&lt;questionlist&gt;&#10;    &lt;properties&gt;&#10;        &lt;guid&gt;0C83925F491249269073902FDC4D16C0&lt;/guid&gt;&#10;        &lt;description /&gt;&#10;        &lt;date&gt;2/27/2017 1:43:4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F91AAE3A6744DA3A0438B4ED4E643F2&lt;/guid&gt;&#10;            &lt;repollguid&gt;4AD4F52BF5CD4B7FB728E0EA3126045B&lt;/repollguid&gt;&#10;            &lt;sourceid&gt;D715ABF687BF4934B524876E5CC89587&lt;/sourceid&gt;&#10;            &lt;questiontext&gt;Mida väljastab järgmine programmilõik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7A358E9A98BD4A44908992FBEB9AD383&lt;/guid&gt;&#10;                    &lt;answertext&gt;100&lt;/answertext&gt;&#10;                    &lt;valuetype&gt;-1&lt;/valuetype&gt;&#10;                &lt;/answer&gt;&#10;                &lt;answer&gt;&#10;                    &lt;guid&gt;AA2EB81375994FAEA4791A1372728B65&lt;/guid&gt;&#10;                    &lt;answertext&gt;120&lt;/answertext&gt;&#10;                    &lt;valuetype&gt;-1&lt;/valuetype&gt;&#10;                &lt;/answer&gt;&#10;                &lt;answer&gt;&#10;                    &lt;guid&gt;3E8E35D15DE04F2E8AF1792955A00231&lt;/guid&gt;&#10;                    &lt;answertext&gt;midagi muud&lt;/answertext&gt;&#10;                    &lt;valuetype&gt;-1&lt;/valuetype&gt;&#10;                &lt;/answer&gt;&#10;                &lt;answer&gt;&#10;                    &lt;guid&gt;2FB00752DD2C41F2A03A42D940B77122&lt;/guid&gt;&#10;                    &lt;answertext&gt;veateat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RESULTS" val="Mida väljastab järgmine programmilõik?[;crlf;]72[;]121[;]72[;]False[;]12[;][;crlf;]2,22222222222222[;]2[;]0,931280811902234[;]0,867283950617284[;crlf;]13[;]-1[;]1001[;]100[;][;crlf;]42[;]-1[;]1202[;]120[;][;crlf;]5[;]-1[;]midagi muud3[;]midagi muud[;][;crlf;]12[;]1[;]veateate4[;]veateate[;]"/>
  <p:tag name="HASRESULTS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DEFINEDCOLORS" val="3,6,10,45,32,50,13,4,9,55,1"/>
  <p:tag name="LABELFORMAT" val="1"/>
  <p:tag name="NUMBERFORMAT" val="0"/>
  <p:tag name="COLORTYPE" val="SCHEM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39"/>
  <p:tag name="FONTSIZE" val="28"/>
  <p:tag name="BULLETTYPE" val="ppBulletArabicPeriod"/>
  <p:tag name="ANSWERTEXT" val="12&#10;45&#10;mitte midagi&#10;midagi muud&#10;veateate"/>
  <p:tag name="ZEROBASED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da väljastab järgmine programmilõik?"/>
  <p:tag name="SLIDEORDER" val="22"/>
  <p:tag name="SLIDEGUID" val="D0858FA4F9E9421FB59F403D901A2CAB"/>
  <p:tag name="ANSWERSALIAS" val="12|smicln|45|smicln|mitte midagi|smicln|midagi muud|smicln|veateate"/>
  <p:tag name="VALUES" val="Correct|smicln|Incorrect|smicln|Incorrect|smicln|Incorrect|smicln|Incorrect"/>
  <p:tag name="RESPONSESGATHERED" val="True"/>
  <p:tag name="TOTALRESPONSES" val="77"/>
  <p:tag name="RESPONSECOUNT" val="77"/>
  <p:tag name="SLICED" val="False"/>
  <p:tag name="RESPONSES" val="5;1;5;1;-;1;-;1;1;1;1;1;1;1;5;4;1;1;1;1;1;1;1;1;1;3;1;1;1;1;1;1;1;1;1;1;1;-;1;1;1;4;1;1;1;-;1;4;2;1;1;5;1;1;-;1;1;1;1;1;5;1;5;-;1;-;1;4;1;1;5;1;1;-;1;1;1;-;1;-;1;1;-;-;-;1;1;-;-;1;1;-;4;"/>
  <p:tag name="CHARTSTRINGSTD" val="63 1 1 5 7"/>
  <p:tag name="CHARTSTRINGREV" val="7 5 1 1 63"/>
  <p:tag name="CHARTSTRINGSTDPER" val="0,818181818181818 0,012987012987013 0,012987012987013 0,0649350649350649 0,0909090909090909"/>
  <p:tag name="CHARTSTRINGREVPER" val="0,0909090909090909 0,0649350649350649 0,012987012987013 0,012987012987013 0,818181818181818"/>
  <p:tag name="ANONYMOUSTEMP" val="False"/>
  <p:tag name="TYPE" val="MultiChoiceSlide"/>
  <p:tag name="TPQUESTIONXML" val="﻿&lt;?xml version=&quot;1.0&quot; encoding=&quot;utf-8&quot;?&gt;&#10;&lt;questionlist&gt;&#10;    &lt;properties&gt;&#10;        &lt;guid&gt;0C83925F491249269073902FDC4D16C0&lt;/guid&gt;&#10;        &lt;description /&gt;&#10;        &lt;date&gt;2/27/2017 1:42:2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399EAEF69E74ABBAEA1F25E1BF132A0&lt;/guid&gt;&#10;            &lt;repollguid&gt;4AD4F52BF5CD4B7FB728E0EA3126045B&lt;/repollguid&gt;&#10;            &lt;sourceid&gt;D715ABF687BF4934B524876E5CC89587&lt;/sourceid&gt;&#10;            &lt;questiontext&gt;Mida väljastab järgmine programmilõik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7A358E9A98BD4A44908992FBEB9AD383&lt;/guid&gt;&#10;                    &lt;answertext&gt;100&lt;/answertext&gt;&#10;                    &lt;valuetype&gt;-1&lt;/valuetype&gt;&#10;                &lt;/answer&gt;&#10;                &lt;answer&gt;&#10;                    &lt;guid&gt;AA2EB81375994FAEA4791A1372728B65&lt;/guid&gt;&#10;                    &lt;answertext&gt;120&lt;/answertext&gt;&#10;                    &lt;valuetype&gt;1&lt;/valuetype&gt;&#10;                &lt;/answer&gt;&#10;                &lt;answer&gt;&#10;                    &lt;guid&gt;3E8E35D15DE04F2E8AF1792955A00231&lt;/guid&gt;&#10;                    &lt;answertext&gt;midagi muud&lt;/answertext&gt;&#10;                    &lt;valuetype&gt;-1&lt;/valuetype&gt;&#10;                &lt;/answer&gt;&#10;                &lt;answer&gt;&#10;                    &lt;guid&gt;2FB00752DD2C41F2A03A42D940B77122&lt;/guid&gt;&#10;                    &lt;answertext&gt;veateat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RESULTS" val="Mida väljastab järgmine programmilõik?[;crlf;]72[;]121[;]72[;]False[;]60[;][;crlf;]2,13888888888889[;]2[;]0,630378095439457[;]0,397376543209877[;crlf;]4[;]-1[;]1001[;]100[;][;crlf;]60[;]1[;]1202[;]120[;][;crlf;]2[;]-1[;]midagi muud3[;]midagi muud[;][;crlf;]6[;]-1[;]veateate4[;]veateate[;]"/>
  <p:tag name="HASRESULTS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DEFINEDCOLORS" val="3,6,10,45,32,50,13,4,9,55,1"/>
  <p:tag name="LABELFORMAT" val="1"/>
  <p:tag name="NUMBERFORMAT" val="0"/>
  <p:tag name="COLORTYPE" val="SCHEM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39"/>
  <p:tag name="FONTSIZE" val="28"/>
  <p:tag name="BULLETTYPE" val="ppBulletArabicPeriod"/>
  <p:tag name="ANSWERTEXT" val="12&#10;45&#10;mitte midagi&#10;midagi muud&#10;veateate"/>
  <p:tag name="ZEROBASED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8AC5778F551441D780E8F63426467EE1&lt;/guid&gt;&#10;        &lt;description /&gt;&#10;        &lt;date&gt;2/27/2017 1:46:3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FA26C042A5D44CA929FD46C92697B02&lt;/guid&gt;&#10;            &lt;repollguid&gt;0ABD9E4706F742028B66010B05616E8E&lt;/repollguid&gt;&#10;            &lt;sourceid&gt;8C368377F27645A69E550B98AD44983F&lt;/sourceid&gt;&#10;            &lt;questiontext&gt;Loengu tempo oli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E4881DA709624EF68500B3F581F92D64&lt;/guid&gt;&#10;                    &lt;answertext&gt;liiga kiire&lt;/answertext&gt;&#10;                    &lt;valuetype&gt;0&lt;/valuetype&gt;&#10;                &lt;/answer&gt;&#10;                &lt;answer&gt;&#10;                    &lt;guid&gt;FA1EFD8891124CCAA63741FAB95FA48C&lt;/guid&gt;&#10;                    &lt;answertext&gt;paras&lt;/answertext&gt;&#10;                    &lt;valuetype&gt;0&lt;/valuetype&gt;&#10;                &lt;/answer&gt;&#10;                &lt;answer&gt;&#10;                    &lt;guid&gt;02A796122321430E8D221FDE655F6DB7&lt;/guid&gt;&#10;                    &lt;answertext&gt;liiga aeglane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RESULTS" val="Loengu tempo oli[;crlf;]88[;]121[;]132[;]False[;]0[;][;crlf;]2,01515151515152[;]2[;]0,577151422870937[;]0,333103764921947[;crlf;]21[;]0[;]liiga kiire1[;]liiga kiire[;][;crlf;]88[;]0[;]paras2[;]paras[;][;crlf;]23[;]0[;]liiga aeglane3[;]liiga aeglane[;]"/>
  <p:tag name="HASRESULTS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8AC5778F551441D780E8F63426467EE1&lt;/guid&gt;&#10;        &lt;description /&gt;&#10;        &lt;date&gt;2/27/2017 1:46:4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D2634C44BCC4F9A849D8D5E84704205&lt;/guid&gt;&#10;            &lt;repollguid&gt;0ABD9E4706F742028B66010B05616E8E&lt;/repollguid&gt;&#10;            &lt;sourceid&gt;8C368377F27645A69E550B98AD44983F&lt;/sourceid&gt;&#10;            &lt;questiontext&gt;Materjal tundus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E4881DA709624EF68500B3F581F92D64&lt;/guid&gt;&#10;                    &lt;answertext&gt;liiga lihtne&lt;/answertext&gt;&#10;                    &lt;valuetype&gt;0&lt;/valuetype&gt;&#10;                &lt;/answer&gt;&#10;                &lt;answer&gt;&#10;                    &lt;guid&gt;FA1EFD8891124CCAA63741FAB95FA48C&lt;/guid&gt;&#10;                    &lt;answertext&gt;parajalt jõukohane&lt;/answertext&gt;&#10;                    &lt;valuetype&gt;0&lt;/valuetype&gt;&#10;                &lt;/answer&gt;&#10;                &lt;answer&gt;&#10;                    &lt;guid&gt;02A796122321430E8D221FDE655F6DB7&lt;/guid&gt;&#10;                    &lt;answertext&gt;liiga keeruline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RESULTS" val="Materjal tundus [;crlf;]78[;]121[;]107[;]False[;]0[;][;crlf;]2,41121495327103[;]2[;]0,492054077797689[;]0,242117215477334[;crlf;]0[;]0[;]liiga lihtne1[;]liiga lihtne[;][;crlf;]63[;]0[;]parajalt jõukohane2[;]parajalt jõukohane[;][;crlf;]44[;]0[;]liiga keeruline3[;]liiga keeruline[;]"/>
  <p:tag name="HASRESULTS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heme/theme1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7176</TotalTime>
  <Words>1228</Words>
  <Application>Microsoft Office PowerPoint</Application>
  <PresentationFormat>On-screen Show (4:3)</PresentationFormat>
  <Paragraphs>425</Paragraphs>
  <Slides>63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Arial</vt:lpstr>
      <vt:lpstr>Times New Roman</vt:lpstr>
      <vt:lpstr>Courier New</vt:lpstr>
      <vt:lpstr>Consolas</vt:lpstr>
      <vt:lpstr>Calibri</vt:lpstr>
      <vt:lpstr>Wingdings</vt:lpstr>
      <vt:lpstr>Tarkvarakomplekti Office kujundus</vt:lpstr>
      <vt:lpstr>Objektorienteeritud programmeerimine</vt:lpstr>
      <vt:lpstr>Möödunud nädalal</vt:lpstr>
      <vt:lpstr>Umbes mitu tundi tegelesite eelmisel nädalal selle ainega (loeng+praktikum+iseseisvalt)? </vt:lpstr>
      <vt:lpstr>Kuivõrd olete selle ainega graafikus?</vt:lpstr>
      <vt:lpstr>Täna</vt:lpstr>
      <vt:lpstr>Massiiv</vt:lpstr>
      <vt:lpstr>Kas peameetodi päis võib olla public static void main(String args[]) </vt:lpstr>
      <vt:lpstr>Dünaamilised andmestruktuurid</vt:lpstr>
      <vt:lpstr>Mis on olemas? </vt:lpstr>
      <vt:lpstr>List</vt:lpstr>
      <vt:lpstr>Klass ArrayList</vt:lpstr>
      <vt:lpstr>Uus aspekt</vt:lpstr>
      <vt:lpstr>PowerPoint Presentation</vt:lpstr>
      <vt:lpstr>PowerPoint Presentation</vt:lpstr>
      <vt:lpstr>ArrayList&lt;Integer&gt;</vt:lpstr>
      <vt:lpstr>Kas viga on viga?!</vt:lpstr>
      <vt:lpstr>Klass ArrayList</vt:lpstr>
      <vt:lpstr>Mähisklass</vt:lpstr>
      <vt:lpstr>Mähisklassid</vt:lpstr>
      <vt:lpstr>Massiiv    List</vt:lpstr>
      <vt:lpstr>Mida väljastab järgmine programmilõik?</vt:lpstr>
      <vt:lpstr>Milline on õige variant listi loomiseks?</vt:lpstr>
      <vt:lpstr>Mida väljastab järgmine programmilõik?</vt:lpstr>
      <vt:lpstr>Mida väljastab järgmine programmilõik?</vt:lpstr>
      <vt:lpstr>Mida väljastab järgmine programmilõik?</vt:lpstr>
      <vt:lpstr>Mida väljastab järgmine programmilõik?</vt:lpstr>
      <vt:lpstr> Liidesed (interfaces)   </vt:lpstr>
      <vt:lpstr>Liides</vt:lpstr>
      <vt:lpstr>Kaubanduskeskuse näide</vt:lpstr>
      <vt:lpstr>PowerPoint Presentation</vt:lpstr>
      <vt:lpstr>Mida väljastab järgmine programmilõik?</vt:lpstr>
      <vt:lpstr>Mida väljastab järgmine programmilõik?</vt:lpstr>
      <vt:lpstr>Mida väljastab järgmine programmilõik?</vt:lpstr>
      <vt:lpstr>Liides java.lang.Comparable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Liides List</vt:lpstr>
      <vt:lpstr>Veel liideseid</vt:lpstr>
      <vt:lpstr>Veel liidestest</vt:lpstr>
      <vt:lpstr> Kas on lubatud?</vt:lpstr>
      <vt:lpstr>IntelliJ</vt:lpstr>
      <vt:lpstr>PowerPoint Presentation</vt:lpstr>
      <vt:lpstr>Eclipse</vt:lpstr>
      <vt:lpstr>PowerPoint Presentation</vt:lpstr>
      <vt:lpstr>Privaatsed isendiväljad ja  get- ja set-meetodid</vt:lpstr>
      <vt:lpstr>this.nimi = nimi</vt:lpstr>
      <vt:lpstr>Klassiväli, isendiväli</vt:lpstr>
      <vt:lpstr>Mida väljastab järgmine programmilõik?</vt:lpstr>
      <vt:lpstr>Mida väljastab järgmine programmilõik?</vt:lpstr>
      <vt:lpstr>Klassimeetod, isendimeetod</vt:lpstr>
      <vt:lpstr>Mida väljastab järgmine programmilõik?</vt:lpstr>
      <vt:lpstr>Mida väljastab järgmine programmilõik?</vt:lpstr>
      <vt:lpstr>== või equals()</vt:lpstr>
      <vt:lpstr>Loengu tempo oli</vt:lpstr>
      <vt:lpstr>Materjal tundus </vt:lpstr>
      <vt:lpstr>Suur tänu osalemast ja kohtumiseni!</vt:lpstr>
    </vt:vector>
  </TitlesOfParts>
  <Company>Tartu Ülikool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eno</dc:creator>
  <cp:lastModifiedBy>Eno Tõnisson</cp:lastModifiedBy>
  <cp:revision>437</cp:revision>
  <cp:lastPrinted>2017-02-27T07:32:02Z</cp:lastPrinted>
  <dcterms:created xsi:type="dcterms:W3CDTF">2012-02-16T12:14:12Z</dcterms:created>
  <dcterms:modified xsi:type="dcterms:W3CDTF">2019-03-04T11:59:33Z</dcterms:modified>
</cp:coreProperties>
</file>