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7" r:id="rId2"/>
    <p:sldId id="362" r:id="rId3"/>
    <p:sldId id="363" r:id="rId4"/>
    <p:sldId id="364" r:id="rId5"/>
    <p:sldId id="451" r:id="rId6"/>
    <p:sldId id="372" r:id="rId7"/>
    <p:sldId id="542" r:id="rId8"/>
    <p:sldId id="543" r:id="rId9"/>
    <p:sldId id="550" r:id="rId10"/>
    <p:sldId id="548" r:id="rId11"/>
    <p:sldId id="549" r:id="rId12"/>
    <p:sldId id="551" r:id="rId13"/>
    <p:sldId id="553" r:id="rId14"/>
    <p:sldId id="552" r:id="rId15"/>
    <p:sldId id="453" r:id="rId16"/>
    <p:sldId id="454" r:id="rId17"/>
    <p:sldId id="533" r:id="rId18"/>
    <p:sldId id="456" r:id="rId19"/>
    <p:sldId id="547" r:id="rId20"/>
    <p:sldId id="459" r:id="rId21"/>
    <p:sldId id="546" r:id="rId22"/>
    <p:sldId id="460" r:id="rId23"/>
    <p:sldId id="457" r:id="rId24"/>
    <p:sldId id="461" r:id="rId25"/>
    <p:sldId id="462" r:id="rId26"/>
    <p:sldId id="463" r:id="rId27"/>
    <p:sldId id="464" r:id="rId28"/>
    <p:sldId id="504" r:id="rId29"/>
    <p:sldId id="505" r:id="rId30"/>
    <p:sldId id="482" r:id="rId31"/>
    <p:sldId id="465" r:id="rId32"/>
    <p:sldId id="466" r:id="rId33"/>
    <p:sldId id="468" r:id="rId34"/>
    <p:sldId id="469" r:id="rId35"/>
    <p:sldId id="484" r:id="rId36"/>
    <p:sldId id="487" r:id="rId37"/>
    <p:sldId id="470" r:id="rId38"/>
    <p:sldId id="485" r:id="rId39"/>
    <p:sldId id="486" r:id="rId40"/>
    <p:sldId id="488" r:id="rId41"/>
    <p:sldId id="489" r:id="rId42"/>
    <p:sldId id="490" r:id="rId43"/>
    <p:sldId id="491" r:id="rId44"/>
    <p:sldId id="492" r:id="rId45"/>
    <p:sldId id="493" r:id="rId46"/>
    <p:sldId id="494" r:id="rId47"/>
    <p:sldId id="495" r:id="rId48"/>
    <p:sldId id="496" r:id="rId49"/>
    <p:sldId id="498" r:id="rId50"/>
    <p:sldId id="499" r:id="rId51"/>
    <p:sldId id="500" r:id="rId52"/>
    <p:sldId id="501" r:id="rId53"/>
    <p:sldId id="502" r:id="rId54"/>
    <p:sldId id="503" r:id="rId55"/>
    <p:sldId id="534" r:id="rId56"/>
    <p:sldId id="535" r:id="rId57"/>
    <p:sldId id="536" r:id="rId58"/>
    <p:sldId id="537" r:id="rId59"/>
    <p:sldId id="538" r:id="rId60"/>
    <p:sldId id="539" r:id="rId61"/>
    <p:sldId id="540" r:id="rId62"/>
    <p:sldId id="455" r:id="rId63"/>
    <p:sldId id="506" r:id="rId64"/>
    <p:sldId id="507" r:id="rId65"/>
    <p:sldId id="508" r:id="rId66"/>
    <p:sldId id="509" r:id="rId67"/>
    <p:sldId id="510" r:id="rId68"/>
    <p:sldId id="511" r:id="rId69"/>
    <p:sldId id="512" r:id="rId70"/>
    <p:sldId id="513" r:id="rId71"/>
    <p:sldId id="514" r:id="rId72"/>
    <p:sldId id="523" r:id="rId73"/>
    <p:sldId id="545" r:id="rId74"/>
    <p:sldId id="478" r:id="rId75"/>
    <p:sldId id="479" r:id="rId76"/>
    <p:sldId id="473" r:id="rId77"/>
    <p:sldId id="475" r:id="rId78"/>
    <p:sldId id="367" r:id="rId79"/>
    <p:sldId id="368" r:id="rId80"/>
    <p:sldId id="371" r:id="rId81"/>
  </p:sldIdLst>
  <p:sldSz cx="9144000" cy="6858000" type="screen4x3"/>
  <p:notesSz cx="6669088" cy="9753600"/>
  <p:embeddedFontLs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Consolas" panose="020B0609020204030204" pitchFamily="49" charset="0"/>
      <p:regular r:id="rId88"/>
      <p:bold r:id="rId89"/>
      <p:italic r:id="rId90"/>
      <p:boldItalic r:id="rId91"/>
    </p:embeddedFont>
  </p:embeddedFontLst>
  <p:custDataLst>
    <p:tags r:id="rId92"/>
  </p:custData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36369B"/>
    <a:srgbClr val="660E7A"/>
    <a:srgbClr val="7F0055"/>
    <a:srgbClr val="92D050"/>
    <a:srgbClr val="2A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110" d="100"/>
          <a:sy n="110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90" Type="http://schemas.openxmlformats.org/officeDocument/2006/relationships/font" Target="fonts/font7.fntdata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64DF1FC5-B603-4F22-821B-8BAFC9605607}" type="datetimeFigureOut">
              <a:rPr lang="et-EE" smtClean="0"/>
              <a:t>11.03.2019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1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1BF1F4E8-264A-480F-8C5C-3842E5EB950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9308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3FCDBB3B-BA69-45B4-AD19-C0754C04E29C}" type="datetimeFigureOut">
              <a:rPr lang="et-EE" smtClean="0"/>
              <a:pPr/>
              <a:t>11.03.2019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1838"/>
            <a:ext cx="4878388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66909" y="4632961"/>
            <a:ext cx="5335270" cy="438912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B50B6BAB-3031-4B6F-8449-997434C0FA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92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86C37-62AC-44DF-9E50-48A60EEAA972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794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305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54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8554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7F0A-8638-402A-8E28-6B99E6CE0DE6}" type="datetime1">
              <a:rPr lang="et-EE" smtClean="0"/>
              <a:pPr/>
              <a:t>11.03.2019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18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FD5-629F-4540-B413-2D57C302CE57}" type="datetime1">
              <a:rPr lang="et-EE" smtClean="0"/>
              <a:pPr/>
              <a:t>11.03.2019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260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C154-AF94-4E48-8087-1731396E35CE}" type="datetime1">
              <a:rPr lang="et-EE" smtClean="0"/>
              <a:pPr/>
              <a:t>11.03.2019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58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D2A1-EAC9-459A-BACF-BB5D1C539DAB}" type="datetime1">
              <a:rPr lang="et-EE" smtClean="0"/>
              <a:pPr/>
              <a:t>11.03.2019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0A16-0D4A-4B51-8193-345BEDFD222C}" type="datetime1">
              <a:rPr lang="et-EE" smtClean="0"/>
              <a:pPr/>
              <a:t>11.03.2019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48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9CA4-D2B8-49E4-8D7A-9278E3D4290D}" type="datetime1">
              <a:rPr lang="et-EE" smtClean="0"/>
              <a:pPr/>
              <a:t>11.03.2019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46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6222-1CFE-44C4-870B-7E18E7F922BD}" type="datetime1">
              <a:rPr lang="et-EE" smtClean="0"/>
              <a:pPr/>
              <a:t>11.03.2019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0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46C8-53A0-410B-B7B2-3DC5B20C1652}" type="datetime1">
              <a:rPr lang="et-EE" smtClean="0"/>
              <a:pPr/>
              <a:t>11.03.2019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274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8BE6-AFF5-4DAF-8FE3-24217CE69B0B}" type="datetime1">
              <a:rPr lang="et-EE" smtClean="0"/>
              <a:pPr/>
              <a:t>11.03.2019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256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F9053-8B55-478B-BEFE-4A50BC3AC2BD}" type="datetime1">
              <a:rPr lang="et-EE" smtClean="0"/>
              <a:pPr/>
              <a:t>11.03.2019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977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6201E-894B-4F49-B5D6-AF84AA0DD770}" type="datetime1">
              <a:rPr lang="et-EE" smtClean="0"/>
              <a:pPr/>
              <a:t>11.03.2019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2E63-29D3-44CC-AFE1-22C79C8D6F75}" type="datetime1">
              <a:rPr lang="et-EE" smtClean="0"/>
              <a:pPr/>
              <a:t>11.03.2019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94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0B82C-60DD-4D9D-A1D9-B0D26A0F2BE0}" type="datetime1">
              <a:rPr lang="et-EE" smtClean="0"/>
              <a:pPr/>
              <a:t>11.03.2019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06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et.wikipedia.org/wiki/Loomariik" TargetMode="Externa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ut.ee/2019/OOP/spring/Main/Ruhm1" TargetMode="External"/><Relationship Id="rId2" Type="http://schemas.openxmlformats.org/officeDocument/2006/relationships/hyperlink" Target="https://wiki.ut.ee/display/oppekorraldus/Akadeemiline+petturlus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tutorial/java/javaOO/accesscontrol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rk_(utterance)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Objektorienteeritud programmeerimine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772400" cy="2971800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r>
              <a:rPr lang="et-EE" dirty="0" smtClean="0"/>
              <a:t>11. märts, 5. loeng</a:t>
            </a:r>
          </a:p>
          <a:p>
            <a:r>
              <a:rPr lang="et-EE" dirty="0" smtClean="0"/>
              <a:t>Marina Lepp</a:t>
            </a:r>
            <a:br>
              <a:rPr lang="et-EE" dirty="0" smtClean="0"/>
            </a:b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1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3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t-EE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Comparable</a:t>
            </a:r>
            <a:endParaRPr lang="et-E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10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07504" y="1484784"/>
            <a:ext cx="8928992" cy="47089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Isik {</a:t>
            </a:r>
            <a:b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eesnimi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perenimi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sAasta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Isik(String eesnimi, String perenimi,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sAasta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eesnimi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eesnimi;</a:t>
            </a:r>
            <a:b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perenimi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perenimi;</a:t>
            </a:r>
            <a:b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sAasta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sz="20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sAasta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t-EE" altLang="et-EE" sz="20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"Isik{"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sz="20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"eesnimi='"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eesnimi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sz="20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\'</a:t>
            </a:r>
            <a:r>
              <a:rPr lang="et-EE" altLang="et-EE" sz="20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b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t-EE" altLang="et-EE" sz="20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2000" b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t-EE" altLang="et-EE" sz="20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perenimi='"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perenimi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sz="20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t-EE" altLang="et-EE" sz="20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\'</a:t>
            </a:r>
            <a:r>
              <a:rPr lang="et-EE" altLang="et-EE" sz="20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sz="20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0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</a:t>
            </a:r>
            <a:r>
              <a:rPr lang="et-EE" altLang="et-EE" sz="2000" b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 </a:t>
            </a:r>
            <a:r>
              <a:rPr lang="et-EE" altLang="et-EE" sz="2000" b="1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sAasta</a:t>
            </a:r>
            <a:r>
              <a:rPr lang="et-EE" altLang="et-EE" sz="20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="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sz="20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sAasta</a:t>
            </a:r>
            <a:r>
              <a:rPr lang="et-EE" altLang="et-EE" sz="20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t-EE" altLang="et-EE" sz="20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'}'</a:t>
            </a: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4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143000"/>
          </a:xfrm>
        </p:spPr>
        <p:txBody>
          <a:bodyPr>
            <a:no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et-EE" altLang="et-EE" sz="3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3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3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3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3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 </a:t>
            </a:r>
            <a:r>
              <a:rPr lang="et-EE" altLang="et-EE" sz="3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3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3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t-EE" altLang="et-EE" sz="36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t-EE" altLang="et-EE" sz="36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3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Comparable</a:t>
            </a:r>
            <a:r>
              <a:rPr lang="et-EE" altLang="et-EE" sz="3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&lt;Isik&gt;{</a:t>
            </a:r>
            <a:endParaRPr lang="et-EE" altLang="et-EE" sz="3600" b="1" dirty="0">
              <a:latin typeface="Arial" panose="020B0604020202020204" pitchFamily="34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11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8784976" cy="48320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(Isik teine) {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//perenime alusel</a:t>
            </a:r>
            <a:br>
              <a:rPr lang="et-EE" altLang="et-EE" sz="22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perenimi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.compareTo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teine.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perenimi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t-EE" altLang="et-EE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perenimi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.compareTo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teine.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perenimi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//eesnime alusel</a:t>
            </a:r>
            <a:br>
              <a:rPr lang="et-EE" altLang="et-EE" sz="22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eesnimi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.compareTo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teine.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eesnimi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t-EE" altLang="et-EE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eesnimi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.compareTo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teine.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eesnimi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//sünniaasta alusel</a:t>
            </a:r>
            <a:br>
              <a:rPr lang="et-EE" altLang="et-EE" sz="22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Integer.</a:t>
            </a:r>
            <a:r>
              <a:rPr lang="et-EE" altLang="et-EE" sz="2200" b="1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compare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sAasta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teine.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sAasta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2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12</a:t>
            </a:fld>
            <a:endParaRPr lang="et-EE"/>
          </a:p>
        </p:txBody>
      </p:sp>
      <p:sp>
        <p:nvSpPr>
          <p:cNvPr id="5" name="TPChart"/>
          <p:cNvSpPr/>
          <p:nvPr>
            <p:custDataLst>
              <p:tags r:id="rId1"/>
            </p:custDataLst>
          </p:nvPr>
        </p:nvSpPr>
        <p:spPr>
          <a:xfrm>
            <a:off x="6455710" y="4540243"/>
            <a:ext cx="2060228" cy="231775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Question"/>
          <p:cNvSpPr txBox="1">
            <a:spLocks/>
          </p:cNvSpPr>
          <p:nvPr/>
        </p:nvSpPr>
        <p:spPr>
          <a:xfrm>
            <a:off x="755576" y="-133493"/>
            <a:ext cx="8229600" cy="868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5767" y="2850275"/>
            <a:ext cx="8291264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 kool1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Kool(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Morna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Gümnaasium"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 kool2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Kool(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"Simuvere Gümnaasium"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kool1.lisaÕpilasi(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(kool1.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8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12636" y="4540242"/>
            <a:ext cx="6048672" cy="2620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et-EE" sz="2800" smtClean="0"/>
              <a:t>100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smtClean="0"/>
              <a:t>120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smtClean="0"/>
              <a:t>veateate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85054" y="896524"/>
            <a:ext cx="5620818" cy="16312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t-EE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lisaÕpilasi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arv){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õpilasteArv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 arv;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10" name="CAI1"/>
          <p:cNvSpPr/>
          <p:nvPr>
            <p:custDataLst>
              <p:tags r:id="rId3"/>
            </p:custDataLst>
          </p:nvPr>
        </p:nvSpPr>
        <p:spPr>
          <a:xfrm rot="10800000">
            <a:off x="82520" y="6117004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471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1608" y="43217"/>
            <a:ext cx="8229600" cy="865503"/>
          </a:xfrm>
        </p:spPr>
        <p:txBody>
          <a:bodyPr/>
          <a:lstStyle/>
          <a:p>
            <a:r>
              <a:rPr lang="et-EE" dirty="0" smtClean="0"/>
              <a:t>Klassi- (staatiline) ja isendiväli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23528" y="953344"/>
            <a:ext cx="8496944" cy="59046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544513" algn="l"/>
              </a:tabLst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smtClean="0">
                <a:cs typeface="Courier New" pitchFamily="49" charset="0"/>
              </a:rPr>
              <a:t>on või pole</a:t>
            </a:r>
          </a:p>
          <a:p>
            <a:pPr marL="0" indent="0">
              <a:buNone/>
              <a:tabLst>
                <a:tab pos="544513" algn="l"/>
              </a:tabLst>
            </a:pPr>
            <a:r>
              <a:rPr lang="et-EE" sz="2400" dirty="0" smtClean="0">
                <a:cs typeface="Courier New" pitchFamily="49" charset="0"/>
              </a:rPr>
              <a:t> </a:t>
            </a:r>
          </a:p>
          <a:p>
            <a:r>
              <a:rPr lang="et-EE" dirty="0" smtClean="0">
                <a:cs typeface="Courier New" pitchFamily="49" charset="0"/>
              </a:rPr>
              <a:t>Klassiväli</a:t>
            </a:r>
          </a:p>
          <a:p>
            <a:pPr marL="914400" lvl="2" indent="0">
              <a:buNone/>
            </a:pPr>
            <a:r>
              <a:rPr lang="et-EE" dirty="0" err="1">
                <a:latin typeface="Courier New" pitchFamily="49" charset="0"/>
                <a:cs typeface="Courier New" pitchFamily="49" charset="0"/>
              </a:rPr>
              <a:t>static</a:t>
            </a:r>
            <a:r>
              <a:rPr lang="et-EE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dirty="0">
                <a:latin typeface="Courier New" pitchFamily="49" charset="0"/>
                <a:cs typeface="Courier New" pitchFamily="49" charset="0"/>
              </a:rPr>
              <a:t> a</a:t>
            </a:r>
            <a:endParaRPr lang="et-EE" dirty="0" smtClean="0">
              <a:cs typeface="Courier New" pitchFamily="49" charset="0"/>
            </a:endParaRPr>
          </a:p>
          <a:p>
            <a:pPr lvl="1"/>
            <a:r>
              <a:rPr lang="et-EE" dirty="0" smtClean="0">
                <a:cs typeface="Courier New" pitchFamily="49" charset="0"/>
              </a:rPr>
              <a:t>kasutamine on võimalik kõikjalt, kus vastav klass on nähtav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ei ole isendi osaks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klassist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java.lang.Math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2"/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E</a:t>
            </a:r>
            <a:r>
              <a:rPr lang="et-EE" dirty="0" smtClean="0">
                <a:cs typeface="Courier New" pitchFamily="49" charset="0"/>
              </a:rPr>
              <a:t>, kasutamine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Math.E</a:t>
            </a:r>
            <a:endParaRPr lang="et-EE" dirty="0" smtClean="0">
              <a:cs typeface="Courier New" pitchFamily="49" charset="0"/>
            </a:endParaRPr>
          </a:p>
          <a:p>
            <a:r>
              <a:rPr lang="et-EE" dirty="0" smtClean="0">
                <a:cs typeface="Courier New" pitchFamily="49" charset="0"/>
              </a:rPr>
              <a:t>Isendiväli</a:t>
            </a:r>
          </a:p>
          <a:p>
            <a:pPr marL="914400" lvl="2" indent="0">
              <a:buNone/>
            </a:pPr>
            <a:r>
              <a:rPr lang="et-EE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b</a:t>
            </a:r>
            <a:endParaRPr lang="et-EE" dirty="0" smtClean="0">
              <a:cs typeface="Courier New" pitchFamily="49" charset="0"/>
            </a:endParaRPr>
          </a:p>
          <a:p>
            <a:pPr lvl="1"/>
            <a:r>
              <a:rPr lang="et-EE" dirty="0" smtClean="0">
                <a:cs typeface="Courier New" pitchFamily="49" charset="0"/>
              </a:rPr>
              <a:t>kuulub isendi struktuuri ja kasutamine on võimalik ainult vastava isendi kaudu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välja nimele lisandub isendi 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osuti. , </a:t>
            </a:r>
            <a:r>
              <a:rPr lang="et-EE" dirty="0" smtClean="0">
                <a:cs typeface="Courier New" pitchFamily="49" charset="0"/>
              </a:rPr>
              <a:t>klassisisesel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smtClean="0">
                <a:cs typeface="Courier New" pitchFamily="49" charset="0"/>
              </a:rPr>
              <a:t>kasutamisel on selleks vaikimisi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this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914400" lvl="2" indent="0">
              <a:buNone/>
            </a:pPr>
            <a:r>
              <a:rPr lang="et-EE" dirty="0" smtClean="0">
                <a:latin typeface="Courier New" pitchFamily="49" charset="0"/>
                <a:cs typeface="Courier New" pitchFamily="49" charset="0"/>
              </a:rPr>
              <a:t>kast2.pikkus </a:t>
            </a:r>
            <a:endParaRPr lang="et-EE" dirty="0"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13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75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61243"/>
            <a:ext cx="8229600" cy="1143000"/>
          </a:xfrm>
        </p:spPr>
        <p:txBody>
          <a:bodyPr/>
          <a:lstStyle/>
          <a:p>
            <a:r>
              <a:rPr lang="et-EE" dirty="0" smtClean="0"/>
              <a:t>Klassi- (staatiline) ja isendimeetod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-12346" y="1124744"/>
            <a:ext cx="9144000" cy="58326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smtClean="0">
                <a:cs typeface="Courier New" pitchFamily="49" charset="0"/>
              </a:rPr>
              <a:t>on või pole </a:t>
            </a:r>
          </a:p>
          <a:p>
            <a:pPr marL="0" indent="0">
              <a:buNone/>
            </a:pPr>
            <a:endParaRPr lang="et-EE" sz="2200" dirty="0" smtClean="0">
              <a:cs typeface="Courier New" pitchFamily="49" charset="0"/>
            </a:endParaRPr>
          </a:p>
          <a:p>
            <a:r>
              <a:rPr lang="et-EE" dirty="0" smtClean="0">
                <a:cs typeface="Courier New" pitchFamily="49" charset="0"/>
              </a:rPr>
              <a:t>Klassimeetod</a:t>
            </a:r>
          </a:p>
          <a:p>
            <a:pPr marL="914400" lvl="2" indent="0">
              <a:buNone/>
            </a:pPr>
            <a:r>
              <a:rPr lang="en-US" sz="2200" dirty="0">
                <a:latin typeface="Courier New" pitchFamily="49" charset="0"/>
                <a:cs typeface="Courier New" pitchFamily="49" charset="0"/>
              </a:rPr>
              <a:t>static double </a:t>
            </a:r>
            <a:r>
              <a:rPr lang="en-US" sz="2200" dirty="0" err="1">
                <a:latin typeface="Courier New" pitchFamily="49" charset="0"/>
                <a:cs typeface="Courier New" pitchFamily="49" charset="0"/>
              </a:rPr>
              <a:t>aritkeskmine</a:t>
            </a:r>
            <a:r>
              <a:rPr lang="en-US" sz="2200" dirty="0">
                <a:latin typeface="Courier New" pitchFamily="49" charset="0"/>
                <a:cs typeface="Courier New" pitchFamily="49" charset="0"/>
              </a:rPr>
              <a:t>(double arv1, double arv2)</a:t>
            </a:r>
            <a:endParaRPr lang="et-EE" sz="2200" dirty="0" smtClean="0">
              <a:cs typeface="Courier New" pitchFamily="49" charset="0"/>
            </a:endParaRPr>
          </a:p>
          <a:p>
            <a:pPr lvl="1"/>
            <a:r>
              <a:rPr lang="et-EE" dirty="0" smtClean="0">
                <a:cs typeface="Courier New" pitchFamily="49" charset="0"/>
              </a:rPr>
              <a:t>väljakutse on võimalik kõikjalt, kus vastav klass on nähtav (isendeid ei pea olema olemas)</a:t>
            </a:r>
          </a:p>
          <a:p>
            <a:pPr lvl="2"/>
            <a:r>
              <a:rPr lang="et-EE" dirty="0" smtClean="0">
                <a:cs typeface="Courier New" pitchFamily="49" charset="0"/>
              </a:rPr>
              <a:t>peameetod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et-EE" dirty="0" smtClean="0">
                <a:latin typeface="Courier New" pitchFamily="49" charset="0"/>
                <a:cs typeface="Courier New" pitchFamily="49" charset="0"/>
              </a:rPr>
            </a:b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static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void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main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String[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]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args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/>
            <a:r>
              <a:rPr lang="et-EE" dirty="0" smtClean="0">
                <a:cs typeface="Courier New" pitchFamily="49" charset="0"/>
              </a:rPr>
              <a:t>meetodid klassist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java.lang.Math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endParaRPr lang="et-EE" sz="11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cs typeface="Courier New" pitchFamily="49" charset="0"/>
              </a:rPr>
              <a:t>Isendimeetod</a:t>
            </a:r>
          </a:p>
          <a:p>
            <a:pPr marL="914400" lvl="2" indent="0">
              <a:buNone/>
            </a:pPr>
            <a:r>
              <a:rPr lang="en-US" dirty="0">
                <a:latin typeface="Courier New"/>
              </a:rPr>
              <a:t>void </a:t>
            </a:r>
            <a:r>
              <a:rPr lang="en-US" dirty="0" err="1">
                <a:latin typeface="Courier New"/>
              </a:rPr>
              <a:t>tervitus</a:t>
            </a:r>
            <a:r>
              <a:rPr lang="en-US" dirty="0" smtClean="0">
                <a:latin typeface="Courier New"/>
              </a:rPr>
              <a:t>()</a:t>
            </a:r>
            <a:endParaRPr lang="et-EE" dirty="0" smtClean="0">
              <a:cs typeface="Courier New" pitchFamily="49" charset="0"/>
            </a:endParaRPr>
          </a:p>
          <a:p>
            <a:pPr lvl="1"/>
            <a:r>
              <a:rPr lang="et-EE" dirty="0" smtClean="0">
                <a:cs typeface="Courier New" pitchFamily="49" charset="0"/>
              </a:rPr>
              <a:t>väljakutse on võimalik ainult mingi olemasoleva isendi kaudu </a:t>
            </a:r>
          </a:p>
          <a:p>
            <a:pPr lvl="1"/>
            <a:r>
              <a:rPr lang="et-EE" dirty="0" smtClean="0">
                <a:cs typeface="Courier New" pitchFamily="49" charset="0"/>
              </a:rPr>
              <a:t>meetodi nimele lisandub isendi 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osuti. </a:t>
            </a:r>
            <a:r>
              <a:rPr lang="et-EE" dirty="0" smtClean="0">
                <a:cs typeface="Courier New" pitchFamily="49" charset="0"/>
              </a:rPr>
              <a:t>,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smtClean="0">
                <a:cs typeface="Courier New" pitchFamily="49" charset="0"/>
              </a:rPr>
              <a:t>klassisisesel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smtClean="0">
                <a:cs typeface="Courier New" pitchFamily="49" charset="0"/>
              </a:rPr>
              <a:t>kasutamisel on selleks vaikimisi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this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914400" lvl="2" indent="0">
              <a:buNone/>
            </a:pPr>
            <a:r>
              <a:rPr lang="et-EE" dirty="0">
                <a:latin typeface="Courier New" pitchFamily="49" charset="0"/>
                <a:cs typeface="Courier New" pitchFamily="49" charset="0"/>
              </a:rPr>
              <a:t>k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ast1.tervitus()</a:t>
            </a:r>
          </a:p>
          <a:p>
            <a:pPr lvl="2"/>
            <a:endParaRPr lang="et-EE" b="1" dirty="0" smtClean="0">
              <a:solidFill>
                <a:srgbClr val="000000"/>
              </a:solidFill>
              <a:latin typeface="Courier New"/>
              <a:cs typeface="Courier New" pitchFamily="49" charset="0"/>
            </a:endParaRPr>
          </a:p>
          <a:p>
            <a:pPr lvl="2">
              <a:buNone/>
            </a:pPr>
            <a:endParaRPr lang="et-EE" b="1" dirty="0" smtClean="0">
              <a:solidFill>
                <a:srgbClr val="000000"/>
              </a:solidFill>
              <a:latin typeface="Courier New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14</a:t>
            </a:fld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3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7193" y="116632"/>
            <a:ext cx="8229600" cy="864096"/>
          </a:xfrm>
        </p:spPr>
        <p:txBody>
          <a:bodyPr>
            <a:normAutofit/>
          </a:bodyPr>
          <a:lstStyle/>
          <a:p>
            <a:r>
              <a:rPr lang="et-EE" dirty="0"/>
              <a:t>Pärilus (ingl</a:t>
            </a:r>
            <a:r>
              <a:rPr lang="et-EE" dirty="0" smtClean="0"/>
              <a:t>. </a:t>
            </a:r>
            <a:r>
              <a:rPr lang="et-EE" i="1" dirty="0" err="1" smtClean="0"/>
              <a:t>inheritance</a:t>
            </a:r>
            <a:r>
              <a:rPr lang="et-EE" dirty="0" smtClean="0"/>
              <a:t>)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39268" y="1122918"/>
            <a:ext cx="8507288" cy="5714324"/>
          </a:xfrm>
        </p:spPr>
        <p:txBody>
          <a:bodyPr>
            <a:normAutofit/>
          </a:bodyPr>
          <a:lstStyle/>
          <a:p>
            <a:r>
              <a:rPr lang="et-EE" dirty="0" smtClean="0"/>
              <a:t>Mehhanism, mis lisab igale klassikirjeldusele vahetu ülemklassi liikmekirjeldused</a:t>
            </a:r>
          </a:p>
          <a:p>
            <a:r>
              <a:rPr lang="et-EE" dirty="0" smtClean="0"/>
              <a:t>Moodustub </a:t>
            </a:r>
            <a:r>
              <a:rPr lang="et-EE" dirty="0" smtClean="0">
                <a:solidFill>
                  <a:srgbClr val="FF0000"/>
                </a:solidFill>
              </a:rPr>
              <a:t>alamklass</a:t>
            </a:r>
            <a:r>
              <a:rPr lang="et-EE" dirty="0" smtClean="0"/>
              <a:t>ide ja </a:t>
            </a:r>
            <a:r>
              <a:rPr lang="et-EE" dirty="0" smtClean="0">
                <a:solidFill>
                  <a:srgbClr val="FF0000"/>
                </a:solidFill>
              </a:rPr>
              <a:t>ülemklass</a:t>
            </a:r>
            <a:r>
              <a:rPr lang="et-EE" dirty="0" smtClean="0"/>
              <a:t>ide hierarhiline struktuur</a:t>
            </a:r>
          </a:p>
          <a:p>
            <a:r>
              <a:rPr lang="et-EE" dirty="0" smtClean="0"/>
              <a:t>Javas saab igal klassil olla </a:t>
            </a:r>
            <a:r>
              <a:rPr lang="et-EE" dirty="0" smtClean="0">
                <a:solidFill>
                  <a:srgbClr val="FF0000"/>
                </a:solidFill>
              </a:rPr>
              <a:t>üks vahetu </a:t>
            </a:r>
            <a:r>
              <a:rPr lang="et-EE" dirty="0" smtClean="0"/>
              <a:t>ülemklass</a:t>
            </a:r>
          </a:p>
          <a:p>
            <a:r>
              <a:rPr lang="et-EE" dirty="0" smtClean="0"/>
              <a:t>Põhiline eelis selles, et kui ülemklass on juba koostatud, siis saab seda kasutada uute spetsialiseeritud klasside loomiseks</a:t>
            </a:r>
          </a:p>
          <a:p>
            <a:r>
              <a:rPr lang="et-EE" dirty="0" smtClean="0"/>
              <a:t>Kuna alamklassi võimalused laienevad, siis kasutatakse sõna </a:t>
            </a:r>
            <a:r>
              <a:rPr lang="et-EE" i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15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0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Päriselus ka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216322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Loomad</a:t>
            </a:r>
          </a:p>
          <a:p>
            <a:pPr lvl="1"/>
            <a:r>
              <a:rPr lang="et-EE" dirty="0">
                <a:hlinkClick r:id="rId3"/>
              </a:rPr>
              <a:t>http://et.wikipedia.org/wiki/Loomariik</a:t>
            </a:r>
            <a:endParaRPr lang="et-EE" dirty="0" smtClean="0"/>
          </a:p>
          <a:p>
            <a:r>
              <a:rPr lang="et-EE" dirty="0" smtClean="0"/>
              <a:t>Taimed</a:t>
            </a:r>
          </a:p>
          <a:p>
            <a:r>
              <a:rPr lang="et-EE" dirty="0" smtClean="0"/>
              <a:t>Sõidukid</a:t>
            </a:r>
          </a:p>
          <a:p>
            <a:r>
              <a:rPr lang="et-EE" dirty="0" smtClean="0"/>
              <a:t>…</a:t>
            </a:r>
          </a:p>
          <a:p>
            <a:r>
              <a:rPr lang="et-EE" dirty="0" smtClean="0"/>
              <a:t>…</a:t>
            </a:r>
          </a:p>
          <a:p>
            <a:r>
              <a:rPr lang="et-EE" dirty="0" smtClean="0"/>
              <a:t>…</a:t>
            </a:r>
            <a:br>
              <a:rPr lang="et-EE" dirty="0" smtClean="0"/>
            </a:br>
            <a:endParaRPr lang="et-EE" dirty="0" smtClean="0"/>
          </a:p>
          <a:p>
            <a:r>
              <a:rPr lang="et-EE" dirty="0" smtClean="0"/>
              <a:t>Ülemklassid üldisemad, </a:t>
            </a:r>
            <a:br>
              <a:rPr lang="et-EE" dirty="0" smtClean="0"/>
            </a:br>
            <a:r>
              <a:rPr lang="et-EE" dirty="0" smtClean="0"/>
              <a:t>alamklassid spetsiifilisemad</a:t>
            </a:r>
          </a:p>
          <a:p>
            <a:pPr>
              <a:buNone/>
            </a:pPr>
            <a:endParaRPr lang="et-EE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16</a:t>
            </a:fld>
            <a:endParaRPr lang="et-EE"/>
          </a:p>
        </p:txBody>
      </p:sp>
      <p:pic>
        <p:nvPicPr>
          <p:cNvPr id="11" name="Pil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579" y="2018021"/>
            <a:ext cx="1708669" cy="1050939"/>
          </a:xfrm>
          <a:prstGeom prst="rect">
            <a:avLst/>
          </a:prstGeom>
        </p:spPr>
      </p:pic>
      <p:pic>
        <p:nvPicPr>
          <p:cNvPr id="12" name="Pil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398" y="3752423"/>
            <a:ext cx="622000" cy="648072"/>
          </a:xfrm>
          <a:prstGeom prst="rect">
            <a:avLst/>
          </a:prstGeom>
        </p:spPr>
      </p:pic>
      <p:pic>
        <p:nvPicPr>
          <p:cNvPr id="13" name="Pilt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112" y="3766330"/>
            <a:ext cx="815185" cy="648072"/>
          </a:xfrm>
          <a:prstGeom prst="rect">
            <a:avLst/>
          </a:prstGeom>
        </p:spPr>
      </p:pic>
      <p:pic>
        <p:nvPicPr>
          <p:cNvPr id="14" name="Pilt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6684" y="3700703"/>
            <a:ext cx="1033398" cy="698369"/>
          </a:xfrm>
          <a:prstGeom prst="rect">
            <a:avLst/>
          </a:prstGeom>
        </p:spPr>
      </p:pic>
      <p:pic>
        <p:nvPicPr>
          <p:cNvPr id="15" name="Pilt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4911" y="3678991"/>
            <a:ext cx="667473" cy="720081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0511" y="3732362"/>
            <a:ext cx="830464" cy="682040"/>
          </a:xfrm>
          <a:prstGeom prst="rect">
            <a:avLst/>
          </a:prstGeom>
        </p:spPr>
      </p:pic>
      <p:pic>
        <p:nvPicPr>
          <p:cNvPr id="17" name="Pilt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2580" y="3147045"/>
            <a:ext cx="906187" cy="1252027"/>
          </a:xfrm>
          <a:prstGeom prst="rect">
            <a:avLst/>
          </a:prstGeom>
        </p:spPr>
      </p:pic>
      <p:pic>
        <p:nvPicPr>
          <p:cNvPr id="18" name="Pilt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194" y="3821911"/>
            <a:ext cx="621708" cy="572840"/>
          </a:xfrm>
          <a:prstGeom prst="rect">
            <a:avLst/>
          </a:prstGeom>
        </p:spPr>
      </p:pic>
      <p:cxnSp>
        <p:nvCxnSpPr>
          <p:cNvPr id="20" name="Nurkkonnektor 19"/>
          <p:cNvCxnSpPr>
            <a:stCxn id="11" idx="2"/>
            <a:endCxn id="16" idx="0"/>
          </p:cNvCxnSpPr>
          <p:nvPr/>
        </p:nvCxnSpPr>
        <p:spPr>
          <a:xfrm rot="16200000" flipH="1">
            <a:off x="6856127" y="2032746"/>
            <a:ext cx="663402" cy="27358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Nurkkonnektor 25"/>
          <p:cNvCxnSpPr>
            <a:endCxn id="15" idx="0"/>
          </p:cNvCxnSpPr>
          <p:nvPr/>
        </p:nvCxnSpPr>
        <p:spPr>
          <a:xfrm>
            <a:off x="5815908" y="3400611"/>
            <a:ext cx="1762740" cy="2783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irge noolkonnektor 32"/>
          <p:cNvCxnSpPr/>
          <p:nvPr/>
        </p:nvCxnSpPr>
        <p:spPr>
          <a:xfrm>
            <a:off x="6804248" y="3400611"/>
            <a:ext cx="0" cy="300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irge noolkonnektor 34"/>
          <p:cNvCxnSpPr/>
          <p:nvPr/>
        </p:nvCxnSpPr>
        <p:spPr>
          <a:xfrm>
            <a:off x="5815908" y="3400611"/>
            <a:ext cx="0" cy="278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Nurkkonnektor 36"/>
          <p:cNvCxnSpPr>
            <a:stCxn id="11" idx="2"/>
          </p:cNvCxnSpPr>
          <p:nvPr/>
        </p:nvCxnSpPr>
        <p:spPr>
          <a:xfrm rot="5400000">
            <a:off x="4483516" y="2064212"/>
            <a:ext cx="331651" cy="23411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irge noolkonnektor 40"/>
          <p:cNvCxnSpPr/>
          <p:nvPr/>
        </p:nvCxnSpPr>
        <p:spPr>
          <a:xfrm>
            <a:off x="3936398" y="3400611"/>
            <a:ext cx="0" cy="278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irge noolkonnektor 42"/>
          <p:cNvCxnSpPr/>
          <p:nvPr/>
        </p:nvCxnSpPr>
        <p:spPr>
          <a:xfrm>
            <a:off x="4788024" y="3400611"/>
            <a:ext cx="0" cy="278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al 43"/>
          <p:cNvSpPr/>
          <p:nvPr/>
        </p:nvSpPr>
        <p:spPr>
          <a:xfrm>
            <a:off x="5410525" y="4914756"/>
            <a:ext cx="3276275" cy="1799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al 44"/>
          <p:cNvSpPr/>
          <p:nvPr/>
        </p:nvSpPr>
        <p:spPr>
          <a:xfrm>
            <a:off x="5724968" y="5419503"/>
            <a:ext cx="828232" cy="686112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Ovaal 45"/>
          <p:cNvSpPr/>
          <p:nvPr/>
        </p:nvSpPr>
        <p:spPr>
          <a:xfrm>
            <a:off x="7304511" y="5510281"/>
            <a:ext cx="363833" cy="358997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Ovaal 46"/>
          <p:cNvSpPr/>
          <p:nvPr/>
        </p:nvSpPr>
        <p:spPr>
          <a:xfrm>
            <a:off x="6433610" y="6005898"/>
            <a:ext cx="741276" cy="559638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" name="Ovaal 47"/>
          <p:cNvSpPr/>
          <p:nvPr/>
        </p:nvSpPr>
        <p:spPr>
          <a:xfrm>
            <a:off x="7244911" y="5105082"/>
            <a:ext cx="733908" cy="131495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Ovaal 48"/>
          <p:cNvSpPr/>
          <p:nvPr/>
        </p:nvSpPr>
        <p:spPr>
          <a:xfrm>
            <a:off x="7512218" y="5961880"/>
            <a:ext cx="260395" cy="316265"/>
          </a:xfrm>
          <a:prstGeom prst="ellips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5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56698"/>
            <a:ext cx="8229600" cy="1143000"/>
          </a:xfrm>
        </p:spPr>
        <p:txBody>
          <a:bodyPr/>
          <a:lstStyle/>
          <a:p>
            <a:r>
              <a:rPr lang="et-EE" dirty="0" smtClean="0"/>
              <a:t>Pärilus on tavaline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17</a:t>
            </a:fld>
            <a:endParaRPr lang="et-EE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99698"/>
            <a:ext cx="6840760" cy="55680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8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18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251520" y="548680"/>
            <a:ext cx="8424936" cy="286232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A isend, a = 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861048"/>
            <a:ext cx="8424936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TestAB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 a1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a1.meetoda();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3923928" y="5733256"/>
            <a:ext cx="39604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Olen A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isend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a = 17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3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67331" y="175656"/>
            <a:ext cx="7886700" cy="821123"/>
          </a:xfrm>
        </p:spPr>
        <p:txBody>
          <a:bodyPr/>
          <a:lstStyle/>
          <a:p>
            <a:pPr algn="l"/>
            <a:r>
              <a:rPr lang="et-EE" dirty="0" smtClean="0"/>
              <a:t>Pärilus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88607" y="149611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t-EE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class</a:t>
            </a:r>
            <a:r>
              <a:rPr lang="et-EE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t-EE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 </a:t>
            </a:r>
            <a:r>
              <a:rPr lang="et-EE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t-EE" dirty="0">
                <a:solidFill>
                  <a:srgbClr val="000000"/>
                </a:solidFill>
                <a:latin typeface="Consolas" panose="020B0609020204030204" pitchFamily="49" charset="0"/>
              </a:rPr>
              <a:t>  . . .</a:t>
            </a:r>
          </a:p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t-EE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t-EE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class</a:t>
            </a:r>
            <a:r>
              <a:rPr lang="et-EE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t-EE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B </a:t>
            </a:r>
            <a:r>
              <a:rPr lang="et-EE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extends</a:t>
            </a:r>
            <a:r>
              <a:rPr lang="et-EE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t-EE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 {</a:t>
            </a:r>
            <a:endParaRPr lang="et-EE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t-EE" dirty="0">
                <a:solidFill>
                  <a:srgbClr val="000000"/>
                </a:solidFill>
                <a:latin typeface="Consolas" panose="020B0609020204030204" pitchFamily="49" charset="0"/>
              </a:rPr>
              <a:t>  . . .</a:t>
            </a:r>
          </a:p>
          <a:p>
            <a:pPr marL="0" indent="0">
              <a:buNone/>
            </a:pPr>
            <a:r>
              <a:rPr lang="et-EE" b="1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t-EE" b="1" dirty="0"/>
          </a:p>
        </p:txBody>
      </p:sp>
      <p:sp>
        <p:nvSpPr>
          <p:cNvPr id="5" name="Ümarnurk-ristkülik-viiktekst 4"/>
          <p:cNvSpPr/>
          <p:nvPr/>
        </p:nvSpPr>
        <p:spPr>
          <a:xfrm>
            <a:off x="3707904" y="416954"/>
            <a:ext cx="2751438" cy="1079157"/>
          </a:xfrm>
          <a:prstGeom prst="wedgeRoundRectCallout">
            <a:avLst>
              <a:gd name="adj1" fmla="val -88498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dirty="0" smtClean="0"/>
              <a:t>Ülemklass</a:t>
            </a:r>
            <a:endParaRPr lang="et-EE" sz="2800" dirty="0"/>
          </a:p>
        </p:txBody>
      </p:sp>
      <p:sp>
        <p:nvSpPr>
          <p:cNvPr id="6" name="Ümarnurk-ristkülik-viiktekst 5"/>
          <p:cNvSpPr/>
          <p:nvPr/>
        </p:nvSpPr>
        <p:spPr>
          <a:xfrm>
            <a:off x="5087910" y="2592622"/>
            <a:ext cx="2751438" cy="1079157"/>
          </a:xfrm>
          <a:prstGeom prst="wedgeRoundRectCallout">
            <a:avLst>
              <a:gd name="adj1" fmla="val -88498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dirty="0" smtClean="0"/>
              <a:t>Alamklass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4903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Möödunud nädalal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56150"/>
          </a:xfrm>
        </p:spPr>
        <p:txBody>
          <a:bodyPr>
            <a:normAutofit/>
          </a:bodyPr>
          <a:lstStyle/>
          <a:p>
            <a:r>
              <a:rPr lang="et-EE" dirty="0"/>
              <a:t>L</a:t>
            </a:r>
            <a:r>
              <a:rPr lang="et-EE" dirty="0" smtClean="0"/>
              <a:t>oeng</a:t>
            </a:r>
          </a:p>
          <a:p>
            <a:pPr lvl="1"/>
            <a:r>
              <a:rPr lang="et-EE" dirty="0" smtClean="0"/>
              <a:t>List. Liides</a:t>
            </a:r>
          </a:p>
          <a:p>
            <a:r>
              <a:rPr lang="et-EE" dirty="0" smtClean="0"/>
              <a:t>Lisapraktikum</a:t>
            </a:r>
          </a:p>
          <a:p>
            <a:r>
              <a:rPr lang="et-EE" dirty="0" smtClean="0"/>
              <a:t>Praktikum</a:t>
            </a:r>
          </a:p>
          <a:p>
            <a:pPr lvl="1"/>
            <a:r>
              <a:rPr lang="fi-FI" dirty="0" err="1" smtClean="0"/>
              <a:t>Sõnetöötlus</a:t>
            </a:r>
            <a:r>
              <a:rPr lang="et-EE" dirty="0" smtClean="0"/>
              <a:t>.</a:t>
            </a:r>
            <a:r>
              <a:rPr lang="fi-FI" dirty="0" smtClean="0"/>
              <a:t> </a:t>
            </a:r>
            <a:r>
              <a:rPr lang="et-EE" dirty="0" smtClean="0"/>
              <a:t>T</a:t>
            </a:r>
            <a:r>
              <a:rPr lang="fi-FI" dirty="0" err="1" smtClean="0"/>
              <a:t>ekstiline</a:t>
            </a:r>
            <a:r>
              <a:rPr lang="fi-FI" dirty="0" smtClean="0"/>
              <a:t> </a:t>
            </a:r>
            <a:r>
              <a:rPr lang="fi-FI" dirty="0"/>
              <a:t>I/O. </a:t>
            </a:r>
            <a:r>
              <a:rPr lang="fi-FI" dirty="0" err="1" smtClean="0"/>
              <a:t>Listid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05.03 - Vastlapäev</a:t>
            </a:r>
            <a:endParaRPr lang="et-EE" dirty="0"/>
          </a:p>
          <a:p>
            <a:r>
              <a:rPr lang="et-EE" dirty="0" smtClean="0"/>
              <a:t>08.03 - Naistepäev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20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251520" y="548680"/>
            <a:ext cx="8424936" cy="31700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b;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B isend, b = 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861048"/>
            <a:ext cx="8424936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TestAB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 b1=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b1.meetodb();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3923928" y="5733256"/>
            <a:ext cx="39604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latin typeface="Courier New" pitchFamily="49" charset="0"/>
                <a:cs typeface="Courier New" pitchFamily="49" charset="0"/>
              </a:rPr>
              <a:t>Olen</a:t>
            </a:r>
            <a:r>
              <a:rPr lang="de-DE" sz="2400" dirty="0" smtClean="0">
                <a:latin typeface="Courier New" pitchFamily="49" charset="0"/>
                <a:cs typeface="Courier New" pitchFamily="49" charset="0"/>
              </a:rPr>
              <a:t> B </a:t>
            </a:r>
            <a:r>
              <a:rPr lang="de-DE" sz="2400" dirty="0" err="1" smtClean="0">
                <a:latin typeface="Courier New" pitchFamily="49" charset="0"/>
                <a:cs typeface="Courier New" pitchFamily="49" charset="0"/>
              </a:rPr>
              <a:t>isend</a:t>
            </a:r>
            <a:r>
              <a:rPr lang="de-DE" sz="2400" dirty="0" smtClean="0">
                <a:latin typeface="Courier New" pitchFamily="49" charset="0"/>
                <a:cs typeface="Courier New" pitchFamily="49" charset="0"/>
              </a:rPr>
              <a:t>, b = 45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5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21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3106688" y="3107069"/>
            <a:ext cx="5400600" cy="37240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t-EE" altLang="et-EE" sz="24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400" b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400" b="1" dirty="0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b;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t-EE" sz="2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Kõverkonnektor 2"/>
          <p:cNvCxnSpPr/>
          <p:nvPr/>
        </p:nvCxnSpPr>
        <p:spPr>
          <a:xfrm rot="16200000" flipH="1">
            <a:off x="809585" y="854710"/>
            <a:ext cx="3024338" cy="2844326"/>
          </a:xfrm>
          <a:prstGeom prst="curvedConnector3">
            <a:avLst>
              <a:gd name="adj1" fmla="val 100044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õverkonnektor 20"/>
          <p:cNvCxnSpPr/>
          <p:nvPr/>
        </p:nvCxnSpPr>
        <p:spPr>
          <a:xfrm rot="16200000" flipV="1">
            <a:off x="1920912" y="1471577"/>
            <a:ext cx="4006035" cy="3024338"/>
          </a:xfrm>
          <a:prstGeom prst="curvedConnector3">
            <a:avLst>
              <a:gd name="adj1" fmla="val 100216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Kõverkonnektor 30"/>
          <p:cNvCxnSpPr/>
          <p:nvPr/>
        </p:nvCxnSpPr>
        <p:spPr>
          <a:xfrm rot="16200000" flipH="1">
            <a:off x="279682" y="2680756"/>
            <a:ext cx="3937206" cy="2697390"/>
          </a:xfrm>
          <a:prstGeom prst="curvedConnector3">
            <a:avLst>
              <a:gd name="adj1" fmla="val 99767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188640"/>
            <a:ext cx="8424936" cy="286232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A isend, a = 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9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372200" y="4540243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764704"/>
            <a:ext cx="5904656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b1 =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(b1.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1204" y="2858405"/>
            <a:ext cx="4790876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12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45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124520" y="2996952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7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23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251520" y="548680"/>
            <a:ext cx="8424936" cy="26776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b;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861048"/>
            <a:ext cx="8424936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TestAB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 b1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b1.meetoda();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3923928" y="5733256"/>
            <a:ext cx="39604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Olen A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isend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a = 12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64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407627" y="4540243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897942"/>
            <a:ext cx="7344816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a1 =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(a1.meetodb());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9552" y="2793755"/>
            <a:ext cx="5616624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17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171128" y="4941168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2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228184" y="4540243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/>
          </a:bodyPr>
          <a:lstStyle/>
          <a:p>
            <a:r>
              <a:rPr lang="et-EE" sz="2800" dirty="0" smtClean="0"/>
              <a:t>Kas klassi </a:t>
            </a:r>
            <a:r>
              <a:rPr lang="et-EE" sz="2800" b="1" dirty="0" smtClean="0"/>
              <a:t>B</a:t>
            </a:r>
            <a:r>
              <a:rPr lang="et-EE" sz="2800" dirty="0" smtClean="0"/>
              <a:t> võib lisada oma meetodi </a:t>
            </a:r>
            <a:r>
              <a:rPr lang="et-EE" sz="2800" b="1" dirty="0" err="1" smtClean="0">
                <a:latin typeface="Courier New" pitchFamily="49" charset="0"/>
                <a:cs typeface="Courier New" pitchFamily="49" charset="0"/>
              </a:rPr>
              <a:t>meetoda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1412776"/>
            <a:ext cx="8352928" cy="18158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B </a:t>
            </a:r>
            <a:r>
              <a:rPr lang="et-EE" altLang="et-EE" sz="2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isend,</a:t>
            </a:r>
            <a:br>
              <a:rPr lang="et-EE" altLang="et-EE" sz="2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a </a:t>
            </a:r>
            <a:r>
              <a:rPr lang="et-EE" altLang="et-EE" sz="2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14949" y="3918024"/>
            <a:ext cx="5688632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ei</a:t>
            </a:r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160949" y="4077072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84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" grpId="0" animBg="1"/>
      <p:bldP spid="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err="1" smtClean="0"/>
              <a:t>Ülekate</a:t>
            </a:r>
            <a:r>
              <a:rPr lang="et-EE" dirty="0"/>
              <a:t> (ingl</a:t>
            </a:r>
            <a:r>
              <a:rPr lang="et-EE" dirty="0" smtClean="0"/>
              <a:t>. </a:t>
            </a:r>
            <a:r>
              <a:rPr lang="et-EE" i="1" dirty="0" err="1" smtClean="0"/>
              <a:t>overriding</a:t>
            </a:r>
            <a:r>
              <a:rPr lang="et-EE" dirty="0" smtClean="0"/>
              <a:t>)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Vahel on vaja ülemklassist päritud meetodi puhul, et see töötaks alamklassi puhul teistmoodi kui </a:t>
            </a:r>
            <a:r>
              <a:rPr lang="et-EE" dirty="0" smtClean="0"/>
              <a:t>ülemklassis</a:t>
            </a:r>
          </a:p>
          <a:p>
            <a:r>
              <a:rPr lang="et-EE" dirty="0" smtClean="0"/>
              <a:t>Sellist </a:t>
            </a:r>
            <a:r>
              <a:rPr lang="et-EE" b="1" dirty="0"/>
              <a:t>sama signatuuriga </a:t>
            </a:r>
            <a:r>
              <a:rPr lang="et-EE" dirty="0"/>
              <a:t>meetodi </a:t>
            </a:r>
            <a:r>
              <a:rPr lang="et-EE" dirty="0" err="1"/>
              <a:t>uuestikirjeldamist</a:t>
            </a:r>
            <a:r>
              <a:rPr lang="et-EE" dirty="0"/>
              <a:t> </a:t>
            </a:r>
            <a:r>
              <a:rPr lang="et-EE" b="1" dirty="0"/>
              <a:t>alamklassis</a:t>
            </a:r>
            <a:r>
              <a:rPr lang="et-EE" dirty="0"/>
              <a:t> nimetatakse meetodi </a:t>
            </a:r>
            <a:r>
              <a:rPr lang="et-EE" b="1" i="1" dirty="0" err="1" smtClean="0"/>
              <a:t>ülekatmiseks</a:t>
            </a:r>
            <a:r>
              <a:rPr lang="et-EE" dirty="0" smtClean="0"/>
              <a:t> </a:t>
            </a:r>
          </a:p>
          <a:p>
            <a:r>
              <a:rPr lang="et-EE" dirty="0" smtClean="0"/>
              <a:t>Väljakutse puhul rakendatakse klassis kirjeldatud meetodit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26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7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27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251520" y="282808"/>
            <a:ext cx="8424936" cy="40934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b;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B isend, b = 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B isend, a = 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653136"/>
            <a:ext cx="8424936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TestAB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 b1=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b1.meetoda();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4463988" y="5985008"/>
            <a:ext cx="39604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latin typeface="Courier New" pitchFamily="49" charset="0"/>
                <a:cs typeface="Courier New" pitchFamily="49" charset="0"/>
              </a:rPr>
              <a:t>Olen</a:t>
            </a:r>
            <a:r>
              <a:rPr lang="de-DE" sz="2400" dirty="0" smtClean="0">
                <a:latin typeface="Courier New" pitchFamily="49" charset="0"/>
                <a:cs typeface="Courier New" pitchFamily="49" charset="0"/>
              </a:rPr>
              <a:t> B </a:t>
            </a:r>
            <a:r>
              <a:rPr lang="de-DE" sz="2400" dirty="0" err="1" smtClean="0">
                <a:latin typeface="Courier New" pitchFamily="49" charset="0"/>
                <a:cs typeface="Courier New" pitchFamily="49" charset="0"/>
              </a:rPr>
              <a:t>isend</a:t>
            </a:r>
            <a:r>
              <a:rPr lang="de-DE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de-DE" sz="2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12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67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Võtmesõna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super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Kaks rakendusviisi </a:t>
            </a:r>
          </a:p>
          <a:p>
            <a:pPr lvl="1"/>
            <a:r>
              <a:rPr lang="et-EE" dirty="0" smtClean="0"/>
              <a:t>ülemklassi konstruktori poole pöördumiseks</a:t>
            </a:r>
          </a:p>
          <a:p>
            <a:pPr lvl="1"/>
            <a:r>
              <a:rPr lang="et-EE" dirty="0" smtClean="0"/>
              <a:t>vahetu ülemklassi nende liikmete poole pöördumiseks, mis on üle kaetud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28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5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Võtmesõna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super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29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79512" y="1412776"/>
            <a:ext cx="8568952" cy="50167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b;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B isend, a = 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B isend, b = 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meetodaAst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.meetoda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6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PQuestion"/>
          <p:cNvSpPr>
            <a:spLocks noGrp="1"/>
          </p:cNvSpPr>
          <p:nvPr>
            <p:ph type="title"/>
          </p:nvPr>
        </p:nvSpPr>
        <p:spPr>
          <a:xfrm>
            <a:off x="0" y="274637"/>
            <a:ext cx="889248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Umbes mitu tundi tegelesite eelmisel nädalal selle ainega (</a:t>
            </a:r>
            <a:r>
              <a:rPr lang="et-EE" sz="3600" dirty="0" err="1" smtClean="0"/>
              <a:t>loeng+praktikum+iseseisvalt</a:t>
            </a:r>
            <a:r>
              <a:rPr lang="et-EE" sz="3600" dirty="0" smtClean="0"/>
              <a:t>)? 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0-2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2-4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4-6 tundi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6-8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8-10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10-12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12-14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üle 14 tunni</a:t>
            </a:r>
          </a:p>
        </p:txBody>
      </p:sp>
      <p:sp>
        <p:nvSpPr>
          <p:cNvPr id="5" name="TPChart"/>
          <p:cNvSpPr/>
          <p:nvPr>
            <p:custDataLst>
              <p:tags r:id="rId3"/>
            </p:custDataLst>
          </p:nvPr>
        </p:nvSpPr>
        <p:spPr>
          <a:xfrm>
            <a:off x="4067944" y="17145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3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Ülemklass, alamklass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b="1" dirty="0">
                <a:latin typeface="Courier New" pitchFamily="49" charset="0"/>
                <a:cs typeface="Courier New" pitchFamily="49" charset="0"/>
              </a:rPr>
              <a:t>class B extends </a:t>
            </a:r>
            <a:r>
              <a:rPr lang="en-US" sz="12800" b="1" dirty="0" smtClean="0">
                <a:latin typeface="Courier New" pitchFamily="49" charset="0"/>
                <a:cs typeface="Courier New" pitchFamily="49" charset="0"/>
              </a:rPr>
              <a:t>A</a:t>
            </a:r>
            <a:endParaRPr lang="et-EE" sz="12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t-EE" sz="128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800" b="1" dirty="0">
                <a:latin typeface="Courier New" pitchFamily="49" charset="0"/>
                <a:cs typeface="Courier New" pitchFamily="49" charset="0"/>
              </a:rPr>
              <a:t>A a1</a:t>
            </a:r>
            <a:r>
              <a:rPr lang="et-EE" sz="1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800" b="1" dirty="0">
                <a:latin typeface="Courier New" pitchFamily="49" charset="0"/>
                <a:cs typeface="Courier New" pitchFamily="49" charset="0"/>
              </a:rPr>
              <a:t>= new A(17);</a:t>
            </a:r>
          </a:p>
          <a:p>
            <a:pPr marL="0" indent="0">
              <a:buNone/>
            </a:pPr>
            <a:r>
              <a:rPr lang="en-US" sz="12800" b="1" dirty="0" smtClean="0">
                <a:latin typeface="Courier New" pitchFamily="49" charset="0"/>
                <a:cs typeface="Courier New" pitchFamily="49" charset="0"/>
              </a:rPr>
              <a:t>B </a:t>
            </a:r>
            <a:r>
              <a:rPr lang="en-US" sz="12800" b="1" dirty="0">
                <a:latin typeface="Courier New" pitchFamily="49" charset="0"/>
                <a:cs typeface="Courier New" pitchFamily="49" charset="0"/>
              </a:rPr>
              <a:t>b1</a:t>
            </a:r>
            <a:r>
              <a:rPr lang="et-EE" sz="1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800" b="1" dirty="0">
                <a:latin typeface="Courier New" pitchFamily="49" charset="0"/>
                <a:cs typeface="Courier New" pitchFamily="49" charset="0"/>
              </a:rPr>
              <a:t>= new B(12,45);</a:t>
            </a:r>
          </a:p>
          <a:p>
            <a:pPr marL="0" indent="0">
              <a:buNone/>
            </a:pPr>
            <a:endParaRPr lang="et-EE" sz="11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t-EE" sz="11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t-EE" sz="12800" dirty="0" smtClean="0">
                <a:cs typeface="Courier New" pitchFamily="49" charset="0"/>
              </a:rPr>
              <a:t>a1 on A isend: </a:t>
            </a:r>
            <a:r>
              <a:rPr lang="et-EE" sz="12800" b="1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2800" b="1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sz="12800" b="1" dirty="0" err="1">
                <a:latin typeface="Courier New" pitchFamily="49" charset="0"/>
                <a:cs typeface="Courier New" pitchFamily="49" charset="0"/>
              </a:rPr>
              <a:t>instanceof</a:t>
            </a:r>
            <a:r>
              <a:rPr lang="en-US" sz="12800" b="1" dirty="0">
                <a:latin typeface="Courier New" pitchFamily="49" charset="0"/>
                <a:cs typeface="Courier New" pitchFamily="49" charset="0"/>
              </a:rPr>
              <a:t> A</a:t>
            </a:r>
            <a:endParaRPr lang="et-EE" sz="12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t-EE" sz="128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t-EE" sz="12800" dirty="0" smtClean="0">
                <a:cs typeface="Courier New" pitchFamily="49" charset="0"/>
              </a:rPr>
              <a:t>b1 on B isend: </a:t>
            </a:r>
            <a:r>
              <a:rPr lang="en-US" sz="12800" b="1" dirty="0" smtClean="0">
                <a:latin typeface="Courier New" pitchFamily="49" charset="0"/>
                <a:cs typeface="Courier New" pitchFamily="49" charset="0"/>
              </a:rPr>
              <a:t>b1 </a:t>
            </a:r>
            <a:r>
              <a:rPr lang="en-US" sz="12800" b="1" dirty="0" err="1">
                <a:latin typeface="Courier New" pitchFamily="49" charset="0"/>
                <a:cs typeface="Courier New" pitchFamily="49" charset="0"/>
              </a:rPr>
              <a:t>instanceof</a:t>
            </a:r>
            <a:r>
              <a:rPr lang="en-US" sz="1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12800" b="1" dirty="0" smtClean="0">
                <a:latin typeface="Courier New" pitchFamily="49" charset="0"/>
                <a:cs typeface="Courier New" pitchFamily="49" charset="0"/>
              </a:rPr>
              <a:t>B</a:t>
            </a:r>
            <a:endParaRPr lang="et-EE" sz="128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t-EE" sz="12800" dirty="0" smtClean="0">
                <a:cs typeface="Courier New" pitchFamily="49" charset="0"/>
              </a:rPr>
              <a:t>b1 on ka A isend: </a:t>
            </a:r>
            <a:r>
              <a:rPr lang="en-US" sz="12800" b="1" dirty="0">
                <a:latin typeface="Courier New" pitchFamily="49" charset="0"/>
                <a:cs typeface="Courier New" pitchFamily="49" charset="0"/>
              </a:rPr>
              <a:t>b1 </a:t>
            </a:r>
            <a:r>
              <a:rPr lang="en-US" sz="12800" b="1" dirty="0" err="1">
                <a:latin typeface="Courier New" pitchFamily="49" charset="0"/>
                <a:cs typeface="Courier New" pitchFamily="49" charset="0"/>
              </a:rPr>
              <a:t>instanceof</a:t>
            </a:r>
            <a:r>
              <a:rPr lang="en-US" sz="12800" b="1" dirty="0">
                <a:latin typeface="Courier New" pitchFamily="49" charset="0"/>
                <a:cs typeface="Courier New" pitchFamily="49" charset="0"/>
              </a:rPr>
              <a:t> A</a:t>
            </a:r>
            <a:endParaRPr lang="et-EE" sz="128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t-EE" sz="12800" dirty="0">
              <a:cs typeface="Courier New" pitchFamily="49" charset="0"/>
            </a:endParaRPr>
          </a:p>
          <a:p>
            <a:pPr marL="0" indent="0">
              <a:buNone/>
            </a:pPr>
            <a:endParaRPr lang="et-EE" sz="5900" b="1" dirty="0">
              <a:latin typeface="Courier New" pitchFamily="49" charset="0"/>
              <a:cs typeface="Courier New" pitchFamily="49" charset="0"/>
            </a:endParaRPr>
          </a:p>
          <a:p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endParaRPr lang="et-EE" dirty="0" smtClean="0"/>
          </a:p>
          <a:p>
            <a:pPr marL="457200" lvl="1" indent="0">
              <a:buNone/>
            </a:pPr>
            <a:endParaRPr lang="et-EE" dirty="0" smtClean="0"/>
          </a:p>
          <a:p>
            <a:pPr marL="457200" lvl="1" indent="0">
              <a:buNone/>
            </a:pPr>
            <a:endParaRPr lang="et-EE" dirty="0"/>
          </a:p>
          <a:p>
            <a:pPr marL="457200" lvl="1" indent="0">
              <a:buNone/>
            </a:pPr>
            <a:endParaRPr lang="et-EE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30</a:t>
            </a:fld>
            <a:endParaRPr lang="et-EE"/>
          </a:p>
        </p:txBody>
      </p:sp>
      <p:sp>
        <p:nvSpPr>
          <p:cNvPr id="7" name="Joonviiktekst 1 6"/>
          <p:cNvSpPr/>
          <p:nvPr/>
        </p:nvSpPr>
        <p:spPr>
          <a:xfrm>
            <a:off x="6516216" y="1412776"/>
            <a:ext cx="2376264" cy="504056"/>
          </a:xfrm>
          <a:prstGeom prst="borderCallout1">
            <a:avLst>
              <a:gd name="adj1" fmla="val 70999"/>
              <a:gd name="adj2" fmla="val -726"/>
              <a:gd name="adj3" fmla="val 65376"/>
              <a:gd name="adj4" fmla="val -70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Klassis B</a:t>
            </a:r>
            <a:endParaRPr lang="en-US" sz="2400" dirty="0"/>
          </a:p>
        </p:txBody>
      </p:sp>
      <p:sp>
        <p:nvSpPr>
          <p:cNvPr id="8" name="Joonviiktekst 1 7"/>
          <p:cNvSpPr/>
          <p:nvPr/>
        </p:nvSpPr>
        <p:spPr>
          <a:xfrm>
            <a:off x="6547671" y="2492896"/>
            <a:ext cx="2376264" cy="792088"/>
          </a:xfrm>
          <a:prstGeom prst="borderCallout1">
            <a:avLst>
              <a:gd name="adj1" fmla="val 70999"/>
              <a:gd name="adj2" fmla="val -726"/>
              <a:gd name="adj3" fmla="val 61395"/>
              <a:gd name="adj4" fmla="val -43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Näiteks peaklassis</a:t>
            </a:r>
            <a:endParaRPr lang="en-US" sz="2400" dirty="0"/>
          </a:p>
        </p:txBody>
      </p:sp>
      <p:sp>
        <p:nvSpPr>
          <p:cNvPr id="10" name="Ristkülik 9"/>
          <p:cNvSpPr/>
          <p:nvPr/>
        </p:nvSpPr>
        <p:spPr>
          <a:xfrm>
            <a:off x="395536" y="1412776"/>
            <a:ext cx="4464496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istkülik 10"/>
          <p:cNvSpPr/>
          <p:nvPr/>
        </p:nvSpPr>
        <p:spPr>
          <a:xfrm>
            <a:off x="376034" y="2485332"/>
            <a:ext cx="5132069" cy="1087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Ristkülik 11"/>
          <p:cNvSpPr/>
          <p:nvPr/>
        </p:nvSpPr>
        <p:spPr>
          <a:xfrm>
            <a:off x="6963991" y="4288630"/>
            <a:ext cx="148071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err="1" smtClean="0">
                <a:latin typeface="Courier New" pitchFamily="49" charset="0"/>
                <a:cs typeface="Courier New" pitchFamily="49" charset="0"/>
              </a:rPr>
              <a:t>true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istkülik 12"/>
          <p:cNvSpPr/>
          <p:nvPr/>
        </p:nvSpPr>
        <p:spPr>
          <a:xfrm>
            <a:off x="7092280" y="5248666"/>
            <a:ext cx="1480713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err="1" smtClean="0">
                <a:latin typeface="Courier New" pitchFamily="49" charset="0"/>
                <a:cs typeface="Courier New" pitchFamily="49" charset="0"/>
              </a:rPr>
              <a:t>true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istkülik 13"/>
          <p:cNvSpPr/>
          <p:nvPr/>
        </p:nvSpPr>
        <p:spPr>
          <a:xfrm>
            <a:off x="7270052" y="5869173"/>
            <a:ext cx="14167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err="1" smtClean="0">
                <a:latin typeface="Courier New" pitchFamily="49" charset="0"/>
                <a:cs typeface="Courier New" pitchFamily="49" charset="0"/>
              </a:rPr>
              <a:t>true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Joonviiktekst 1 14"/>
          <p:cNvSpPr/>
          <p:nvPr/>
        </p:nvSpPr>
        <p:spPr>
          <a:xfrm>
            <a:off x="4067944" y="6345324"/>
            <a:ext cx="2376264" cy="504056"/>
          </a:xfrm>
          <a:prstGeom prst="borderCallout1">
            <a:avLst>
              <a:gd name="adj1" fmla="val 163"/>
              <a:gd name="adj2" fmla="val 53147"/>
              <a:gd name="adj3" fmla="val -17554"/>
              <a:gd name="adj4" fmla="val 46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6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Ülemklass ja alamklass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Muutuja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on </a:t>
            </a:r>
            <a:r>
              <a:rPr lang="en-US" dirty="0" err="1" smtClean="0"/>
              <a:t>defineeritud</a:t>
            </a:r>
            <a:r>
              <a:rPr lang="en-US" dirty="0" smtClean="0"/>
              <a:t> </a:t>
            </a:r>
            <a:r>
              <a:rPr lang="en-US" dirty="0" err="1" smtClean="0"/>
              <a:t>ülemklassi</a:t>
            </a:r>
            <a:r>
              <a:rPr lang="en-US" dirty="0" smtClean="0"/>
              <a:t> </a:t>
            </a:r>
            <a:r>
              <a:rPr lang="en-US" dirty="0" err="1" smtClean="0"/>
              <a:t>tüüpi</a:t>
            </a:r>
            <a:r>
              <a:rPr lang="en-US" dirty="0" smtClean="0"/>
              <a:t>, </a:t>
            </a:r>
            <a:r>
              <a:rPr lang="en-US" dirty="0" err="1" smtClean="0"/>
              <a:t>võib</a:t>
            </a:r>
            <a:r>
              <a:rPr lang="en-US" dirty="0" smtClean="0"/>
              <a:t> </a:t>
            </a:r>
            <a:r>
              <a:rPr lang="en-US" dirty="0" err="1" smtClean="0"/>
              <a:t>viidata</a:t>
            </a:r>
            <a:r>
              <a:rPr lang="en-US" dirty="0" smtClean="0"/>
              <a:t> </a:t>
            </a:r>
            <a:r>
              <a:rPr lang="en-US" dirty="0" err="1" smtClean="0"/>
              <a:t>alamklassi</a:t>
            </a:r>
            <a:r>
              <a:rPr lang="en-US" dirty="0" smtClean="0"/>
              <a:t> </a:t>
            </a:r>
            <a:r>
              <a:rPr lang="en-US" dirty="0" err="1" smtClean="0"/>
              <a:t>isendile</a:t>
            </a:r>
            <a:r>
              <a:rPr lang="et-EE" dirty="0" smtClean="0"/>
              <a:t> </a:t>
            </a:r>
          </a:p>
          <a:p>
            <a:pPr lvl="1">
              <a:buNone/>
            </a:pP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B b3 = new B(34,</a:t>
            </a:r>
            <a:r>
              <a:rPr lang="et-EE" sz="33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89);</a:t>
            </a:r>
          </a:p>
          <a:p>
            <a:pPr lvl="1">
              <a:buNone/>
            </a:pPr>
            <a:r>
              <a:rPr lang="et-EE" sz="3300" b="1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en-US" sz="3300" b="1" dirty="0" smtClean="0">
                <a:latin typeface="Courier New" pitchFamily="49" charset="0"/>
                <a:cs typeface="Courier New" pitchFamily="49" charset="0"/>
              </a:rPr>
              <a:t>a3 = b3;</a:t>
            </a:r>
          </a:p>
          <a:p>
            <a:pPr lvl="1">
              <a:buNone/>
            </a:pPr>
            <a:endParaRPr lang="et-EE" dirty="0" smtClean="0"/>
          </a:p>
          <a:p>
            <a:pPr lvl="1"/>
            <a:r>
              <a:rPr lang="en-US" dirty="0" err="1" smtClean="0"/>
              <a:t>Juurdep</a:t>
            </a:r>
            <a:r>
              <a:rPr lang="et-EE" dirty="0" err="1" smtClean="0"/>
              <a:t>ää</a:t>
            </a:r>
            <a:r>
              <a:rPr lang="en-US" dirty="0" smtClean="0"/>
              <a:t>s </a:t>
            </a:r>
            <a:r>
              <a:rPr lang="en-US" dirty="0" err="1" smtClean="0"/>
              <a:t>isendi</a:t>
            </a:r>
            <a:r>
              <a:rPr lang="et-EE" dirty="0" smtClean="0"/>
              <a:t>väljadele ja -meetoditele</a:t>
            </a:r>
            <a:r>
              <a:rPr lang="en-US" dirty="0" smtClean="0"/>
              <a:t> </a:t>
            </a:r>
            <a:r>
              <a:rPr lang="en-US" dirty="0" err="1" smtClean="0"/>
              <a:t>sõltub</a:t>
            </a:r>
            <a:r>
              <a:rPr lang="en-US" dirty="0" smtClean="0"/>
              <a:t> </a:t>
            </a:r>
            <a:r>
              <a:rPr lang="en-US" dirty="0" err="1" smtClean="0"/>
              <a:t>muutuja</a:t>
            </a:r>
            <a:r>
              <a:rPr lang="en-US" dirty="0" smtClean="0"/>
              <a:t> </a:t>
            </a:r>
            <a:r>
              <a:rPr lang="en-US" dirty="0" err="1" smtClean="0"/>
              <a:t>tüübist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Võib konstrueerida alamklassi konstruktoriga</a:t>
            </a:r>
          </a:p>
          <a:p>
            <a:pPr lvl="1"/>
            <a:r>
              <a:rPr lang="et-EE" dirty="0" smtClean="0"/>
              <a:t>Loeb ikkagi (eelkõige) muutuja tüüp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3400" b="1" dirty="0" smtClean="0">
                <a:latin typeface="Courier New" pitchFamily="49" charset="0"/>
                <a:cs typeface="Courier New" pitchFamily="49" charset="0"/>
              </a:rPr>
              <a:t>A a2 = new B(14,</a:t>
            </a:r>
            <a:r>
              <a:rPr lang="et-EE" sz="3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400" b="1" dirty="0" smtClean="0">
                <a:latin typeface="Courier New" pitchFamily="49" charset="0"/>
                <a:cs typeface="Courier New" pitchFamily="49" charset="0"/>
              </a:rPr>
              <a:t>78);</a:t>
            </a:r>
            <a:endParaRPr lang="et-EE" sz="3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31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4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143000"/>
          </a:xfrm>
        </p:spPr>
        <p:txBody>
          <a:bodyPr>
            <a:normAutofit/>
          </a:bodyPr>
          <a:lstStyle/>
          <a:p>
            <a:r>
              <a:rPr lang="et-EE" sz="3200" dirty="0" smtClean="0"/>
              <a:t>Mida väljastab järgmine programmilõik?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5940152" y="4114429"/>
            <a:ext cx="2420268" cy="272280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extBox 7"/>
          <p:cNvSpPr txBox="1"/>
          <p:nvPr/>
        </p:nvSpPr>
        <p:spPr>
          <a:xfrm>
            <a:off x="2555776" y="1268760"/>
            <a:ext cx="5581128" cy="18158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a3 =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b3 =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89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 = b3;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(a3.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7544" y="3284984"/>
            <a:ext cx="3528392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34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89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veateate</a:t>
            </a:r>
            <a:endParaRPr lang="en-US" dirty="0"/>
          </a:p>
        </p:txBody>
      </p:sp>
      <p:sp>
        <p:nvSpPr>
          <p:cNvPr id="9" name="CAI1"/>
          <p:cNvSpPr/>
          <p:nvPr>
            <p:custDataLst>
              <p:tags r:id="rId4"/>
            </p:custDataLst>
          </p:nvPr>
        </p:nvSpPr>
        <p:spPr>
          <a:xfrm rot="10800000">
            <a:off x="111944" y="3936629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5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  <p:bldP spid="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1143000"/>
          </a:xfrm>
        </p:spPr>
        <p:txBody>
          <a:bodyPr>
            <a:normAutofit/>
          </a:bodyPr>
          <a:lstStyle/>
          <a:p>
            <a:r>
              <a:rPr lang="et-EE" sz="3200" dirty="0" smtClean="0"/>
              <a:t>Mida väljastab järgmine programmilõik?</a:t>
            </a:r>
            <a:endParaRPr lang="en-US" sz="32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156176" y="4378225"/>
            <a:ext cx="2204244" cy="247977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TextBox 7"/>
          <p:cNvSpPr txBox="1"/>
          <p:nvPr/>
        </p:nvSpPr>
        <p:spPr>
          <a:xfrm>
            <a:off x="2555776" y="1340768"/>
            <a:ext cx="5581128" cy="18158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a3 =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b3 =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34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89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 = a3;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(b3.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7544" y="3284984"/>
            <a:ext cx="3528392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34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89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veateate</a:t>
            </a:r>
            <a:endParaRPr lang="en-US" dirty="0"/>
          </a:p>
        </p:txBody>
      </p:sp>
      <p:sp>
        <p:nvSpPr>
          <p:cNvPr id="10" name="CAI1"/>
          <p:cNvSpPr/>
          <p:nvPr>
            <p:custDataLst>
              <p:tags r:id="rId4"/>
            </p:custDataLst>
          </p:nvPr>
        </p:nvSpPr>
        <p:spPr>
          <a:xfrm rot="10800000">
            <a:off x="111944" y="6309320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4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  <p:bldP spid="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class B extends A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 a2 = new B(14,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78);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B b2 = new A(15);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34</a:t>
            </a:fld>
            <a:endParaRPr lang="et-EE"/>
          </a:p>
        </p:txBody>
      </p:sp>
      <p:sp>
        <p:nvSpPr>
          <p:cNvPr id="5" name="Ristkülik 4"/>
          <p:cNvSpPr/>
          <p:nvPr/>
        </p:nvSpPr>
        <p:spPr>
          <a:xfrm>
            <a:off x="5292080" y="2780928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Veateade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8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228184" y="4267930"/>
            <a:ext cx="2180928" cy="245354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79" y="908720"/>
            <a:ext cx="8507993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a2 =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78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(a2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A);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77888" y="2830503"/>
            <a:ext cx="5472608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true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false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167703" y="2994589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52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" grpId="0" animBg="1"/>
      <p:bldP spid="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300192" y="440371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79" y="908720"/>
            <a:ext cx="8507993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a2 =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78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(a2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B);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67544" y="2799144"/>
            <a:ext cx="6048672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true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err="1" smtClean="0"/>
              <a:t>false</a:t>
            </a:r>
            <a:endParaRPr lang="et-EE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124520" y="2892353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74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 a2 = new B(14,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78);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t-EE" dirty="0">
                <a:cs typeface="Courier New" pitchFamily="49" charset="0"/>
              </a:rPr>
              <a:t>a2 on </a:t>
            </a:r>
            <a:r>
              <a:rPr lang="et-EE" dirty="0" smtClean="0">
                <a:cs typeface="Courier New" pitchFamily="49" charset="0"/>
              </a:rPr>
              <a:t>A </a:t>
            </a:r>
            <a:r>
              <a:rPr lang="et-EE" dirty="0">
                <a:cs typeface="Courier New" pitchFamily="49" charset="0"/>
              </a:rPr>
              <a:t>isend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a2 </a:t>
            </a:r>
            <a:r>
              <a:rPr lang="en-US" sz="3000" b="1" dirty="0" err="1" smtClean="0">
                <a:latin typeface="Courier New" pitchFamily="49" charset="0"/>
                <a:cs typeface="Courier New" pitchFamily="49" charset="0"/>
              </a:rPr>
              <a:t>instanceof</a:t>
            </a: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3000" b="1" dirty="0" smtClean="0">
                <a:latin typeface="Courier New" pitchFamily="49" charset="0"/>
                <a:cs typeface="Courier New" pitchFamily="49" charset="0"/>
              </a:rPr>
              <a:t>A</a:t>
            </a:r>
          </a:p>
          <a:p>
            <a:pPr>
              <a:buNone/>
            </a:pPr>
            <a:endParaRPr lang="et-EE" sz="2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t-EE" sz="2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t-EE" dirty="0">
                <a:cs typeface="Courier New" pitchFamily="49" charset="0"/>
              </a:rPr>
              <a:t>a2 </a:t>
            </a:r>
            <a:r>
              <a:rPr lang="et-EE" dirty="0" smtClean="0">
                <a:cs typeface="Courier New" pitchFamily="49" charset="0"/>
              </a:rPr>
              <a:t>on B </a:t>
            </a:r>
            <a:r>
              <a:rPr lang="et-EE" dirty="0">
                <a:cs typeface="Courier New" pitchFamily="49" charset="0"/>
              </a:rPr>
              <a:t>isend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a2 </a:t>
            </a:r>
            <a:r>
              <a:rPr lang="en-US" sz="3000" b="1" dirty="0" err="1" smtClean="0">
                <a:latin typeface="Courier New" pitchFamily="49" charset="0"/>
                <a:cs typeface="Courier New" pitchFamily="49" charset="0"/>
              </a:rPr>
              <a:t>instanceof</a:t>
            </a: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3000" b="1" dirty="0" smtClean="0">
                <a:latin typeface="Courier New" pitchFamily="49" charset="0"/>
                <a:cs typeface="Courier New" pitchFamily="49" charset="0"/>
              </a:rPr>
              <a:t>B</a:t>
            </a:r>
            <a:endParaRPr lang="en-US" sz="30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37</a:t>
            </a:fld>
            <a:endParaRPr lang="et-EE"/>
          </a:p>
        </p:txBody>
      </p:sp>
      <p:sp>
        <p:nvSpPr>
          <p:cNvPr id="5" name="Ristkülik 4"/>
          <p:cNvSpPr/>
          <p:nvPr/>
        </p:nvSpPr>
        <p:spPr>
          <a:xfrm>
            <a:off x="4355976" y="2117081"/>
            <a:ext cx="13681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err="1" smtClean="0"/>
              <a:t>true</a:t>
            </a:r>
            <a:endParaRPr lang="en-US" sz="2400" dirty="0"/>
          </a:p>
        </p:txBody>
      </p:sp>
      <p:sp>
        <p:nvSpPr>
          <p:cNvPr id="6" name="Ristkülik 5"/>
          <p:cNvSpPr/>
          <p:nvPr/>
        </p:nvSpPr>
        <p:spPr>
          <a:xfrm>
            <a:off x="4427984" y="4221088"/>
            <a:ext cx="13681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err="1" smtClean="0"/>
              <a:t>true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3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300192" y="440371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79" y="908720"/>
            <a:ext cx="8507993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a2 =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78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(a2.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51803" y="2831676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14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47003" y="3426976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18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" grpId="0" animBg="1"/>
      <p:bldP spid="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300192" y="4412846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79" y="908720"/>
            <a:ext cx="8507993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a2 =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78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a2.meetoda();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64150" y="2903684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>
                <a:cs typeface="Courier New" pitchFamily="49" charset="0"/>
              </a:rPr>
              <a:t>Olen A isend, a = 14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>
                <a:cs typeface="Courier New" pitchFamily="49" charset="0"/>
              </a:rPr>
              <a:t>Olen B </a:t>
            </a:r>
            <a:r>
              <a:rPr lang="en-US" sz="2800" dirty="0" err="1" smtClean="0">
                <a:cs typeface="Courier New" pitchFamily="49" charset="0"/>
              </a:rPr>
              <a:t>isend</a:t>
            </a:r>
            <a:r>
              <a:rPr lang="en-US" sz="2800" dirty="0" smtClean="0">
                <a:cs typeface="Courier New" pitchFamily="49" charset="0"/>
              </a:rPr>
              <a:t>, a = 14</a:t>
            </a:r>
            <a:endParaRPr lang="et-EE" sz="2800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7679" y="3498984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6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Kuivõrd olete selle ainega graafikus?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Isegi ees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Täiesti graafikus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Veidi maas, aga saan ise hakkama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Kõvasti maas, vajan abi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oska öelda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06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228184" y="4322710"/>
            <a:ext cx="2132236" cy="239876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79" y="908720"/>
            <a:ext cx="8507993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a2 =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78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8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(a2.b);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2852936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78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90736" y="5013176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7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300192" y="440371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79" y="908720"/>
            <a:ext cx="8507993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a2 =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8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78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a2.meetodb();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2852936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de-DE" sz="2800" dirty="0" err="1">
                <a:cs typeface="Courier New" pitchFamily="49" charset="0"/>
              </a:rPr>
              <a:t>Olen</a:t>
            </a:r>
            <a:r>
              <a:rPr lang="de-DE" sz="2800" dirty="0">
                <a:cs typeface="Courier New" pitchFamily="49" charset="0"/>
              </a:rPr>
              <a:t> B </a:t>
            </a:r>
            <a:r>
              <a:rPr lang="de-DE" sz="2800" dirty="0" err="1">
                <a:cs typeface="Courier New" pitchFamily="49" charset="0"/>
              </a:rPr>
              <a:t>isend</a:t>
            </a:r>
            <a:r>
              <a:rPr lang="de-DE" sz="2800" dirty="0">
                <a:cs typeface="Courier New" pitchFamily="49" charset="0"/>
              </a:rPr>
              <a:t>, b = </a:t>
            </a:r>
            <a:r>
              <a:rPr lang="et-EE" sz="2800" dirty="0" smtClean="0">
                <a:cs typeface="Courier New" pitchFamily="49" charset="0"/>
              </a:rPr>
              <a:t>78</a:t>
            </a:r>
            <a:endParaRPr lang="en-US" sz="2800" dirty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>
                <a:cs typeface="Courier New" pitchFamily="49" charset="0"/>
              </a:rPr>
              <a:t>Olen A isend, b = 78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veateate</a:t>
            </a:r>
            <a:endParaRPr lang="en-US" sz="28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160079" y="5013176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2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Kuidas siis on?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Kui on defineeritud ülemklassi isendina, siis saab kätte vaid ülemklassis olevaid meetodeid</a:t>
            </a:r>
          </a:p>
          <a:p>
            <a:r>
              <a:rPr lang="et-EE" dirty="0" smtClean="0"/>
              <a:t>Kui aga meetod on üle kaetud, siis dünaamilise (hilise) seostamise tõttu võetakse see, mis “kõige lähemal” on ülemklasside poole minnes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 a2 = new B(14,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78);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a2.b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a2.meetodb();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>
                <a:latin typeface="Courier New" pitchFamily="49" charset="0"/>
                <a:cs typeface="Courier New" pitchFamily="49" charset="0"/>
              </a:rPr>
              <a:t>((B)a2).b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((B)a2).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meetodb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43</a:t>
            </a:fld>
            <a:endParaRPr lang="et-EE"/>
          </a:p>
        </p:txBody>
      </p:sp>
      <p:sp>
        <p:nvSpPr>
          <p:cNvPr id="5" name="Ristkülik 4"/>
          <p:cNvSpPr/>
          <p:nvPr/>
        </p:nvSpPr>
        <p:spPr>
          <a:xfrm>
            <a:off x="4427984" y="2132856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Veateade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istkülik 5"/>
          <p:cNvSpPr/>
          <p:nvPr/>
        </p:nvSpPr>
        <p:spPr>
          <a:xfrm>
            <a:off x="3995936" y="1412776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Veateade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Joonviiktekst 1 6"/>
          <p:cNvSpPr/>
          <p:nvPr/>
        </p:nvSpPr>
        <p:spPr>
          <a:xfrm>
            <a:off x="539552" y="5733256"/>
            <a:ext cx="2448272" cy="792088"/>
          </a:xfrm>
          <a:prstGeom prst="borderCallout1">
            <a:avLst>
              <a:gd name="adj1" fmla="val -155073"/>
              <a:gd name="adj2" fmla="val 28564"/>
              <a:gd name="adj3" fmla="val 1991"/>
              <a:gd name="adj4" fmla="val 9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Tüübiteisendus</a:t>
            </a:r>
            <a:endParaRPr lang="en-US" sz="2400" dirty="0"/>
          </a:p>
        </p:txBody>
      </p:sp>
      <p:sp>
        <p:nvSpPr>
          <p:cNvPr id="8" name="Joonviiktekst 1 7"/>
          <p:cNvSpPr/>
          <p:nvPr/>
        </p:nvSpPr>
        <p:spPr>
          <a:xfrm>
            <a:off x="5940152" y="3861048"/>
            <a:ext cx="2952328" cy="1440160"/>
          </a:xfrm>
          <a:prstGeom prst="borderCallout1">
            <a:avLst>
              <a:gd name="adj1" fmla="val 17095"/>
              <a:gd name="adj2" fmla="val -115146"/>
              <a:gd name="adj3" fmla="val 6370"/>
              <a:gd name="adj4" fmla="val -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Sulud, sest . on kõrgema prioriteediga, kui (B)</a:t>
            </a:r>
            <a:endParaRPr lang="en-US" sz="2400" dirty="0"/>
          </a:p>
        </p:txBody>
      </p:sp>
      <p:sp>
        <p:nvSpPr>
          <p:cNvPr id="9" name="Ristkülik 8"/>
          <p:cNvSpPr/>
          <p:nvPr/>
        </p:nvSpPr>
        <p:spPr>
          <a:xfrm>
            <a:off x="3923928" y="5733256"/>
            <a:ext cx="39604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78</a:t>
            </a:r>
          </a:p>
          <a:p>
            <a:r>
              <a:rPr lang="de-DE" sz="2400" dirty="0" err="1" smtClean="0">
                <a:latin typeface="Courier New" pitchFamily="49" charset="0"/>
                <a:cs typeface="Courier New" pitchFamily="49" charset="0"/>
              </a:rPr>
              <a:t>Olen</a:t>
            </a:r>
            <a:r>
              <a:rPr lang="de-DE" sz="2400" dirty="0" smtClean="0">
                <a:latin typeface="Courier New" pitchFamily="49" charset="0"/>
                <a:cs typeface="Courier New" pitchFamily="49" charset="0"/>
              </a:rPr>
              <a:t> B </a:t>
            </a:r>
            <a:r>
              <a:rPr lang="de-DE" sz="2400" dirty="0" err="1" smtClean="0">
                <a:latin typeface="Courier New" pitchFamily="49" charset="0"/>
                <a:cs typeface="Courier New" pitchFamily="49" charset="0"/>
              </a:rPr>
              <a:t>isend</a:t>
            </a:r>
            <a:r>
              <a:rPr lang="de-DE" sz="2400" dirty="0" smtClean="0">
                <a:latin typeface="Courier New" pitchFamily="49" charset="0"/>
                <a:cs typeface="Courier New" pitchFamily="49" charset="0"/>
              </a:rPr>
              <a:t>, b = 78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3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208987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Pärilus, juurdepääs isendi elementidele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36692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Alamklassist</a:t>
            </a:r>
            <a:r>
              <a:rPr lang="en-US" sz="2800" dirty="0" smtClean="0"/>
              <a:t> on </a:t>
            </a:r>
            <a:r>
              <a:rPr lang="en-US" sz="2800" dirty="0" err="1" smtClean="0"/>
              <a:t>juurdepääs</a:t>
            </a:r>
            <a:r>
              <a:rPr lang="en-US" sz="2800" dirty="0" smtClean="0"/>
              <a:t> </a:t>
            </a:r>
            <a:r>
              <a:rPr lang="en-US" sz="2800" dirty="0" err="1" smtClean="0"/>
              <a:t>kõikidele</a:t>
            </a:r>
            <a:r>
              <a:rPr lang="en-US" sz="2800" dirty="0" smtClean="0"/>
              <a:t> </a:t>
            </a:r>
            <a:r>
              <a:rPr lang="en-US" sz="2800" dirty="0" err="1" smtClean="0"/>
              <a:t>ülemklassi</a:t>
            </a:r>
            <a:r>
              <a:rPr lang="en-US" sz="2800" dirty="0" smtClean="0"/>
              <a:t> </a:t>
            </a:r>
            <a:r>
              <a:rPr lang="en-US" sz="2800" dirty="0" err="1" smtClean="0"/>
              <a:t>liikmetele</a:t>
            </a:r>
            <a:r>
              <a:rPr lang="en-US" sz="2800" dirty="0" smtClean="0"/>
              <a:t> </a:t>
            </a:r>
            <a:r>
              <a:rPr lang="en-US" sz="2800" dirty="0" err="1" smtClean="0"/>
              <a:t>välja</a:t>
            </a:r>
            <a:r>
              <a:rPr lang="en-US" sz="2800" dirty="0" smtClean="0"/>
              <a:t> </a:t>
            </a:r>
            <a:r>
              <a:rPr lang="en-US" sz="2800" dirty="0" err="1" smtClean="0"/>
              <a:t>arvatud</a:t>
            </a:r>
            <a:r>
              <a:rPr lang="en-US" sz="2800" dirty="0" smtClean="0"/>
              <a:t> need, </a:t>
            </a:r>
            <a:r>
              <a:rPr lang="en-US" sz="2800" dirty="0" err="1" smtClean="0"/>
              <a:t>mis</a:t>
            </a:r>
            <a:r>
              <a:rPr lang="et-EE" sz="2800" dirty="0" smtClean="0"/>
              <a:t> on</a:t>
            </a:r>
            <a:r>
              <a:rPr lang="en-US" sz="2800" dirty="0" smtClean="0"/>
              <a:t> </a:t>
            </a:r>
            <a:r>
              <a:rPr lang="en-US" sz="2800" dirty="0" err="1" smtClean="0"/>
              <a:t>deklareeritud</a:t>
            </a:r>
            <a:r>
              <a:rPr lang="en-US" sz="2800" dirty="0" smtClean="0"/>
              <a:t> </a:t>
            </a:r>
            <a:r>
              <a:rPr lang="en-US" sz="2800" dirty="0" err="1" smtClean="0"/>
              <a:t>privaatseks</a:t>
            </a:r>
            <a:r>
              <a:rPr lang="en-US" sz="2800" dirty="0" smtClean="0"/>
              <a:t> </a:t>
            </a:r>
            <a:r>
              <a:rPr lang="et-EE" sz="2800" dirty="0" smtClean="0"/>
              <a:t>(piiritleja</a:t>
            </a:r>
            <a:r>
              <a:rPr lang="en-US" sz="2800" dirty="0" smtClean="0"/>
              <a:t>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private</a:t>
            </a:r>
            <a:r>
              <a:rPr lang="et-EE" sz="2800" dirty="0" smtClean="0"/>
              <a:t>).</a:t>
            </a:r>
          </a:p>
          <a:p>
            <a:endParaRPr lang="et-EE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44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457200" y="2935823"/>
            <a:ext cx="8208912" cy="37856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4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A isend</a:t>
            </a:r>
            <a:r>
              <a:rPr lang="et-EE" altLang="et-EE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"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6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45</a:t>
            </a:fld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395536" y="4365104"/>
            <a:ext cx="8208912" cy="22467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TestAB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 a1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t-EE" altLang="et-EE" sz="2000" b="1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t-EE" altLang="et-EE" sz="20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(a1.a); VIGA</a:t>
            </a:r>
            <a:br>
              <a:rPr lang="et-EE" altLang="et-EE" sz="20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a1.meetoda();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20688"/>
            <a:ext cx="8208912" cy="31700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A isend, a </a:t>
            </a:r>
            <a:r>
              <a:rPr lang="et-EE" altLang="et-EE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= 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cxnSp>
        <p:nvCxnSpPr>
          <p:cNvPr id="10" name="Sirge noolkonnektor 9"/>
          <p:cNvCxnSpPr/>
          <p:nvPr/>
        </p:nvCxnSpPr>
        <p:spPr>
          <a:xfrm flipH="1">
            <a:off x="5076056" y="2204864"/>
            <a:ext cx="3168352" cy="3168352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irge noolkonnektor 5"/>
          <p:cNvCxnSpPr/>
          <p:nvPr/>
        </p:nvCxnSpPr>
        <p:spPr>
          <a:xfrm flipH="1" flipV="1">
            <a:off x="2852192" y="5949280"/>
            <a:ext cx="2439888" cy="792088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irge noolkonnektor 8"/>
          <p:cNvCxnSpPr/>
          <p:nvPr/>
        </p:nvCxnSpPr>
        <p:spPr>
          <a:xfrm flipH="1">
            <a:off x="6156176" y="1268760"/>
            <a:ext cx="2160240" cy="1584176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55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Klass B muutus vigaseks!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46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8568952" cy="40934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b;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B isend, a = 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B isend, b = 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cxnSp>
        <p:nvCxnSpPr>
          <p:cNvPr id="6" name="Sirge noolkonnektor 5"/>
          <p:cNvCxnSpPr/>
          <p:nvPr/>
        </p:nvCxnSpPr>
        <p:spPr>
          <a:xfrm flipH="1">
            <a:off x="8244408" y="548680"/>
            <a:ext cx="432048" cy="3096344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76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90964"/>
          </a:xfrm>
        </p:spPr>
        <p:txBody>
          <a:bodyPr/>
          <a:lstStyle/>
          <a:p>
            <a:r>
              <a:rPr lang="et-EE" dirty="0" smtClean="0"/>
              <a:t>Ka meetod võib olla privaatne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47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395536" y="890964"/>
            <a:ext cx="8640960" cy="286232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A isend, a = 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224" y="3859153"/>
            <a:ext cx="8620272" cy="286232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  <a:endParaRPr lang="et-EE" altLang="et-EE" sz="4400" b="1" dirty="0">
              <a:latin typeface="Arial" panose="020B0604020202020204" pitchFamily="34" charset="0"/>
            </a:endParaRPr>
          </a:p>
          <a:p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</a:t>
            </a: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B isend, </a:t>
            </a:r>
            <a:r>
              <a:rPr lang="et-EE" altLang="et-EE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meetodaAst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lang="et-EE" altLang="et-EE" sz="4400" b="1" dirty="0">
              <a:latin typeface="Arial" panose="020B0604020202020204" pitchFamily="34" charset="0"/>
            </a:endParaRP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irge noolkonnektor 6"/>
          <p:cNvCxnSpPr/>
          <p:nvPr/>
        </p:nvCxnSpPr>
        <p:spPr>
          <a:xfrm>
            <a:off x="1554670" y="2852936"/>
            <a:ext cx="1865202" cy="288032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irge noolkonnektor 7"/>
          <p:cNvCxnSpPr/>
          <p:nvPr/>
        </p:nvCxnSpPr>
        <p:spPr>
          <a:xfrm>
            <a:off x="2355589" y="1556792"/>
            <a:ext cx="5888819" cy="324036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9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protected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i="1" dirty="0" smtClean="0"/>
              <a:t>kaitstud</a:t>
            </a:r>
          </a:p>
          <a:p>
            <a:r>
              <a:rPr lang="et-EE" dirty="0" smtClean="0"/>
              <a:t>nähtav nii oma paketis kui ka alamklassides (mis võivad olla teistes pakettides)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48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t-EE" dirty="0" smtClean="0"/>
              <a:t>Kaitstud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49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395536" y="1084217"/>
            <a:ext cx="8208912" cy="31700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t-EE" altLang="et-EE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t-EE" altLang="et-EE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A isend, </a:t>
            </a:r>
            <a:r>
              <a:rPr lang="et-EE" altLang="et-EE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a = 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254" y="4444268"/>
            <a:ext cx="8208912" cy="22467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TestAB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 a1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(a1.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a1.meetoda();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6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8099"/>
            <a:ext cx="8229600" cy="1143000"/>
          </a:xfrm>
        </p:spPr>
        <p:txBody>
          <a:bodyPr/>
          <a:lstStyle/>
          <a:p>
            <a:r>
              <a:rPr lang="et-EE" dirty="0" smtClean="0"/>
              <a:t>Organisatoorsed küsimused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496" y="1254480"/>
            <a:ext cx="9108504" cy="5121275"/>
          </a:xfrm>
        </p:spPr>
        <p:txBody>
          <a:bodyPr>
            <a:normAutofit/>
          </a:bodyPr>
          <a:lstStyle/>
          <a:p>
            <a:r>
              <a:rPr lang="et-EE" dirty="0"/>
              <a:t>Plagiaadijuhtumid </a:t>
            </a:r>
            <a:r>
              <a:rPr lang="et-EE" dirty="0" smtClean="0"/>
              <a:t>kodutöödes</a:t>
            </a:r>
          </a:p>
          <a:p>
            <a:pPr lvl="1"/>
            <a:r>
              <a:rPr lang="et-EE" dirty="0">
                <a:hlinkClick r:id="rId2"/>
              </a:rPr>
              <a:t>https://</a:t>
            </a:r>
            <a:r>
              <a:rPr lang="et-EE" dirty="0" smtClean="0">
                <a:hlinkClick r:id="rId2"/>
              </a:rPr>
              <a:t>wiki.ut.ee/display/oppekorraldus/Akadeemiline+petturlus</a:t>
            </a:r>
            <a:endParaRPr lang="et-EE" dirty="0"/>
          </a:p>
          <a:p>
            <a:r>
              <a:rPr lang="et-EE" dirty="0" smtClean="0"/>
              <a:t>Rühmatöö</a:t>
            </a:r>
          </a:p>
          <a:p>
            <a:pPr lvl="1"/>
            <a:r>
              <a:rPr lang="et-EE" dirty="0">
                <a:hlinkClick r:id="rId3"/>
              </a:rPr>
              <a:t>https://</a:t>
            </a:r>
            <a:r>
              <a:rPr lang="et-EE" dirty="0" smtClean="0">
                <a:hlinkClick r:id="rId3"/>
              </a:rPr>
              <a:t>courses.cs.ut.ee/2019/OOP/spring/Main/Ruhm1</a:t>
            </a:r>
            <a:endParaRPr lang="et-EE" dirty="0" smtClean="0"/>
          </a:p>
          <a:p>
            <a:pPr marL="457200" lvl="1" indent="0">
              <a:buNone/>
            </a:pP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43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Klassis B ikka viga!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50</a:t>
            </a:fld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8568952" cy="40934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b;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B isend, a = 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"Olen B isend, b = "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cxnSp>
        <p:nvCxnSpPr>
          <p:cNvPr id="6" name="Sirge noolkonnektor 5"/>
          <p:cNvCxnSpPr/>
          <p:nvPr/>
        </p:nvCxnSpPr>
        <p:spPr>
          <a:xfrm flipH="1">
            <a:off x="8244408" y="548680"/>
            <a:ext cx="432048" cy="3096344"/>
          </a:xfrm>
          <a:prstGeom prst="straightConnector1">
            <a:avLst/>
          </a:prstGeom>
          <a:ln w="127000">
            <a:solidFill>
              <a:srgbClr val="92D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irge noolkonnektor 6"/>
          <p:cNvCxnSpPr/>
          <p:nvPr/>
        </p:nvCxnSpPr>
        <p:spPr>
          <a:xfrm>
            <a:off x="251520" y="476672"/>
            <a:ext cx="720080" cy="3096344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Joonviiktekst 1 9"/>
          <p:cNvSpPr/>
          <p:nvPr/>
        </p:nvSpPr>
        <p:spPr>
          <a:xfrm>
            <a:off x="755576" y="5877272"/>
            <a:ext cx="6120680" cy="792088"/>
          </a:xfrm>
          <a:prstGeom prst="borderCallout1">
            <a:avLst>
              <a:gd name="adj1" fmla="val 1519"/>
              <a:gd name="adj2" fmla="val 15264"/>
              <a:gd name="adj3" fmla="val -285217"/>
              <a:gd name="adj4" fmla="val 51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 smtClean="0"/>
              <a:t>ülekate ei tohi kitsendada meetodi nähtavust,</a:t>
            </a:r>
          </a:p>
          <a:p>
            <a:pPr algn="ctr"/>
            <a:r>
              <a:rPr lang="et-EE" sz="2400" dirty="0" smtClean="0"/>
              <a:t>vaja piiritlejat </a:t>
            </a:r>
            <a:r>
              <a:rPr lang="et-E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t-EE" sz="2400" dirty="0">
                <a:cs typeface="Courier New" pitchFamily="49" charset="0"/>
              </a:rPr>
              <a:t> </a:t>
            </a:r>
            <a:r>
              <a:rPr lang="et-EE" sz="2400" dirty="0" smtClean="0"/>
              <a:t>või </a:t>
            </a:r>
            <a:r>
              <a:rPr lang="et-E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t-EE" dirty="0" smtClean="0"/>
              <a:t>Juurdepääsetavus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51</a:t>
            </a:fld>
            <a:endParaRPr lang="et-EE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/>
          </p:nvPr>
        </p:nvGraphicFramePr>
        <p:xfrm>
          <a:off x="539552" y="875662"/>
          <a:ext cx="7464150" cy="5321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9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2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28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2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78076">
                <a:tc>
                  <a:txBody>
                    <a:bodyPr/>
                    <a:lstStyle/>
                    <a:p>
                      <a:pPr algn="ctr"/>
                      <a:r>
                        <a:rPr lang="et-EE" sz="2400" b="0" dirty="0" smtClean="0"/>
                        <a:t>Piiritleja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b="0" dirty="0" smtClean="0"/>
                        <a:t>Samas klassis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b="0" dirty="0" smtClean="0"/>
                        <a:t>Sama paketi</a:t>
                      </a:r>
                      <a:r>
                        <a:rPr lang="et-EE" sz="2400" b="0" baseline="0" dirty="0" smtClean="0"/>
                        <a:t> klassis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b="0" dirty="0" smtClean="0"/>
                        <a:t>Teises paketis olevas alam-klassis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b="0" dirty="0" smtClean="0"/>
                        <a:t>Suvalises</a:t>
                      </a:r>
                      <a:r>
                        <a:rPr lang="et-EE" sz="2400" b="0" baseline="0" dirty="0" smtClean="0"/>
                        <a:t> klassis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8409"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err="1" smtClean="0"/>
                        <a:t>private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jah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ei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ei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ei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8409"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(puudub)</a:t>
                      </a:r>
                    </a:p>
                    <a:p>
                      <a:pPr algn="ctr"/>
                      <a:r>
                        <a:rPr lang="et-EE" sz="1800" dirty="0" smtClean="0"/>
                        <a:t>„</a:t>
                      </a:r>
                      <a:r>
                        <a:rPr lang="et-EE" sz="1800" dirty="0" err="1" smtClean="0"/>
                        <a:t>package</a:t>
                      </a:r>
                      <a:r>
                        <a:rPr lang="et-EE" sz="1800" dirty="0" smtClean="0"/>
                        <a:t>-</a:t>
                      </a:r>
                      <a:r>
                        <a:rPr lang="et-EE" sz="1800" baseline="0" dirty="0" smtClean="0"/>
                        <a:t> </a:t>
                      </a:r>
                      <a:r>
                        <a:rPr lang="et-EE" sz="1800" baseline="0" dirty="0" err="1" smtClean="0"/>
                        <a:t>private</a:t>
                      </a:r>
                      <a:r>
                        <a:rPr lang="et-EE" sz="1800" baseline="0" dirty="0" smtClean="0"/>
                        <a:t>“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jah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jah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ei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ei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8409"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err="1" smtClean="0"/>
                        <a:t>protected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jah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jah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jah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ei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8409"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err="1" smtClean="0"/>
                        <a:t>public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jah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jah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jah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400" dirty="0" smtClean="0"/>
                        <a:t>jah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Ristkülik 2"/>
          <p:cNvSpPr/>
          <p:nvPr/>
        </p:nvSpPr>
        <p:spPr>
          <a:xfrm>
            <a:off x="1547664" y="635214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docs.oracle.com/javase/tutorial/java/javaOO/accesscontrol.html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9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402948" y="440371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Kui ülemklassis on meetod avalik (</a:t>
            </a:r>
            <a:r>
              <a:rPr lang="et-EE" sz="3600" dirty="0" err="1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t-EE" sz="3600" dirty="0" smtClean="0"/>
              <a:t>), kas alamklassis saab selle meetodi ülekate olla privaatne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27584" y="3756030"/>
            <a:ext cx="4176464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ei</a:t>
            </a: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451560" y="4403718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42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2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431413" y="440371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Kas kaitstud (</a:t>
            </a:r>
            <a:r>
              <a:rPr lang="et-EE" sz="3600" dirty="0" err="1" smtClean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t-EE" sz="3600" dirty="0" smtClean="0"/>
              <a:t>) meetoditele on juurdepääs ka nendest alamklassidest, mis on teistes pakettides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3789040"/>
            <a:ext cx="5184576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ei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357560" y="3933056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5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35352" y="0"/>
            <a:ext cx="7886700" cy="983411"/>
          </a:xfrm>
        </p:spPr>
        <p:txBody>
          <a:bodyPr/>
          <a:lstStyle/>
          <a:p>
            <a:r>
              <a:rPr lang="et-EE" dirty="0"/>
              <a:t>Mis on päritav, mis mitte?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98407" y="983410"/>
            <a:ext cx="8600535" cy="5757958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Alamklass pärib</a:t>
            </a:r>
          </a:p>
          <a:p>
            <a:pPr lvl="1"/>
            <a:r>
              <a:rPr lang="et-EE" dirty="0" smtClean="0"/>
              <a:t>avalikud (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dirty="0" smtClean="0"/>
              <a:t>) ja kaitstud (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t-EE" dirty="0" smtClean="0"/>
              <a:t>) isendiväljad, meetodid</a:t>
            </a:r>
          </a:p>
          <a:p>
            <a:pPr lvl="1"/>
            <a:r>
              <a:rPr lang="et-EE" dirty="0"/>
              <a:t>s</a:t>
            </a:r>
            <a:r>
              <a:rPr lang="et-EE" dirty="0" smtClean="0"/>
              <a:t>amas paketis ilma juurdepääsu </a:t>
            </a:r>
            <a:r>
              <a:rPr lang="et-EE" dirty="0" err="1" smtClean="0"/>
              <a:t>piiritlejata</a:t>
            </a:r>
            <a:r>
              <a:rPr lang="et-EE" dirty="0" smtClean="0"/>
              <a:t> isendiväljad ja meetodid</a:t>
            </a:r>
          </a:p>
          <a:p>
            <a:r>
              <a:rPr lang="et-EE" dirty="0" smtClean="0"/>
              <a:t>Alamklass ei päri</a:t>
            </a:r>
          </a:p>
          <a:p>
            <a:pPr lvl="1"/>
            <a:r>
              <a:rPr lang="et-EE" dirty="0" err="1"/>
              <a:t>ü</a:t>
            </a:r>
            <a:r>
              <a:rPr lang="et-EE" dirty="0" err="1" smtClean="0"/>
              <a:t>lekaetud</a:t>
            </a:r>
            <a:r>
              <a:rPr lang="et-EE" dirty="0" smtClean="0"/>
              <a:t> isendiväljad ja meetodid</a:t>
            </a:r>
          </a:p>
          <a:p>
            <a:pPr lvl="2"/>
            <a:r>
              <a:rPr lang="et-EE" dirty="0" smtClean="0"/>
              <a:t>saab kasutada võtmesõnaga 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</a:p>
          <a:p>
            <a:pPr lvl="1"/>
            <a:r>
              <a:rPr lang="et-EE" dirty="0" smtClean="0"/>
              <a:t>privaatsed (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dirty="0" smtClean="0"/>
              <a:t>) </a:t>
            </a:r>
            <a:r>
              <a:rPr lang="et-EE" dirty="0"/>
              <a:t>isendiväljad ja meetodid</a:t>
            </a:r>
          </a:p>
          <a:p>
            <a:r>
              <a:rPr lang="et-EE" dirty="0" smtClean="0"/>
              <a:t>Alamklassis võib kasutada</a:t>
            </a:r>
          </a:p>
          <a:p>
            <a:pPr lvl="1"/>
            <a:r>
              <a:rPr lang="et-EE" dirty="0" smtClean="0"/>
              <a:t>ülemklassi konstruktorid (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dirty="0" smtClean="0"/>
              <a:t>)</a:t>
            </a:r>
          </a:p>
          <a:p>
            <a:pPr lvl="1"/>
            <a:r>
              <a:rPr lang="et-EE" dirty="0"/>
              <a:t>s</a:t>
            </a:r>
            <a:r>
              <a:rPr lang="et-EE" dirty="0" smtClean="0"/>
              <a:t>taatilised väljad ja meetodid (avalikud, kaitstud, </a:t>
            </a:r>
            <a:r>
              <a:rPr lang="et-EE" dirty="0"/>
              <a:t>samas paketis ilma juurdepääsu </a:t>
            </a:r>
            <a:r>
              <a:rPr lang="et-EE" dirty="0" err="1" smtClean="0"/>
              <a:t>piiritlejata</a:t>
            </a:r>
            <a:r>
              <a:rPr lang="et-EE" dirty="0" smtClean="0"/>
              <a:t>)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52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Klassikaline näide loomade häältega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http://en.wikipedia.org/wiki/Bark_(utterance)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55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403648" y="1484784"/>
            <a:ext cx="5760640" cy="35394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Koer(String nimi) 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56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395536" y="260648"/>
            <a:ext cx="6624736" cy="25545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"Auh, auh!"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996952"/>
            <a:ext cx="6624736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"Vau, vau!"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1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57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4536504" cy="18158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1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"Auh, auh!"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692696"/>
            <a:ext cx="4536504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1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"Vau, vau!"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3200" b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996952"/>
            <a:ext cx="6696744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Gav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gav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35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58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395536" y="260648"/>
            <a:ext cx="4536504" cy="18158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1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"Auh, auh!"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b="1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20688"/>
            <a:ext cx="4536504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1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"Vau, vau!"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3200" b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908720"/>
            <a:ext cx="4573016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1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Gav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gav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3200" b="1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976" y="3293368"/>
            <a:ext cx="6696744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SoomeKoer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SoomeKoer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Vuh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vuh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7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59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395536" y="260648"/>
            <a:ext cx="4536504" cy="18158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1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"Auh, auh!"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b="1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20688"/>
            <a:ext cx="4536504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1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"Vau, vau!"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3200" b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908720"/>
            <a:ext cx="4573016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1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Gav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gav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3200" b="1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1124744"/>
            <a:ext cx="4752528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SoomeKoer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SoomeKoer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1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Vuh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vuh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3200" b="1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0376" y="3445768"/>
            <a:ext cx="6968008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KoreaKoer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KoreaKoer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Meong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Meong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41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t-EE" dirty="0"/>
              <a:t>Pärimine ja </a:t>
            </a:r>
            <a:r>
              <a:rPr lang="et-EE" dirty="0" smtClean="0"/>
              <a:t>polümorfism</a:t>
            </a:r>
          </a:p>
          <a:p>
            <a:pPr lvl="1"/>
            <a:r>
              <a:rPr lang="et-EE" dirty="0" smtClean="0"/>
              <a:t>Ülemklassid ja alamklassid</a:t>
            </a:r>
          </a:p>
          <a:p>
            <a:r>
              <a:rPr lang="et-EE" dirty="0" smtClean="0"/>
              <a:t>Meetodite </a:t>
            </a:r>
            <a:r>
              <a:rPr lang="et-EE" dirty="0" err="1" smtClean="0"/>
              <a:t>ülekatmine</a:t>
            </a:r>
            <a:endParaRPr lang="et-EE" dirty="0" smtClean="0"/>
          </a:p>
          <a:p>
            <a:r>
              <a:rPr lang="et-EE" dirty="0" smtClean="0"/>
              <a:t>Klass </a:t>
            </a:r>
            <a:r>
              <a:rPr lang="et-EE" i="1" dirty="0" err="1" smtClean="0"/>
              <a:t>Object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60</a:t>
            </a:fld>
            <a:endParaRPr lang="et-EE"/>
          </a:p>
        </p:txBody>
      </p:sp>
      <p:sp>
        <p:nvSpPr>
          <p:cNvPr id="9" name="TextBox 8"/>
          <p:cNvSpPr txBox="1"/>
          <p:nvPr/>
        </p:nvSpPr>
        <p:spPr>
          <a:xfrm>
            <a:off x="395536" y="620688"/>
            <a:ext cx="7992888" cy="40934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KoerteTest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k1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Šarik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k2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Reksis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k3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SoomeKoer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"Musti"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k4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KoreaKoer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k5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"Muri"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Koer[] koerad = {k1, k2, k3, k4, k5};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(Koer k  : koerad){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k.haugu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10" name="Ristkülik 9"/>
          <p:cNvSpPr/>
          <p:nvPr/>
        </p:nvSpPr>
        <p:spPr>
          <a:xfrm>
            <a:off x="5148064" y="4293096"/>
            <a:ext cx="223224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Gav</a:t>
            </a:r>
            <a:r>
              <a:rPr lang="en-US" sz="2400" dirty="0" smtClean="0"/>
              <a:t>, </a:t>
            </a:r>
            <a:r>
              <a:rPr lang="en-US" sz="2400" dirty="0" err="1" smtClean="0"/>
              <a:t>gav</a:t>
            </a:r>
            <a:r>
              <a:rPr lang="en-US" sz="2400" dirty="0" smtClean="0"/>
              <a:t>!</a:t>
            </a:r>
          </a:p>
          <a:p>
            <a:r>
              <a:rPr lang="en-US" sz="2400" dirty="0" err="1" smtClean="0"/>
              <a:t>Vau</a:t>
            </a:r>
            <a:r>
              <a:rPr lang="en-US" sz="2400" dirty="0" smtClean="0"/>
              <a:t>, </a:t>
            </a:r>
            <a:r>
              <a:rPr lang="en-US" sz="2400" dirty="0" err="1" smtClean="0"/>
              <a:t>vau</a:t>
            </a:r>
            <a:r>
              <a:rPr lang="en-US" sz="2400" dirty="0" smtClean="0"/>
              <a:t>!</a:t>
            </a:r>
          </a:p>
          <a:p>
            <a:r>
              <a:rPr lang="en-US" sz="2400" dirty="0" err="1" smtClean="0"/>
              <a:t>Vuh</a:t>
            </a:r>
            <a:r>
              <a:rPr lang="en-US" sz="2400" dirty="0" smtClean="0"/>
              <a:t>, </a:t>
            </a:r>
            <a:r>
              <a:rPr lang="en-US" sz="2400" dirty="0" err="1" smtClean="0"/>
              <a:t>vuh</a:t>
            </a:r>
            <a:r>
              <a:rPr lang="en-US" sz="2400" dirty="0" smtClean="0"/>
              <a:t>!</a:t>
            </a:r>
          </a:p>
          <a:p>
            <a:r>
              <a:rPr lang="en-US" sz="2400" dirty="0" err="1" smtClean="0"/>
              <a:t>Meong</a:t>
            </a:r>
            <a:r>
              <a:rPr lang="en-US" sz="2400" dirty="0" smtClean="0"/>
              <a:t>, </a:t>
            </a:r>
            <a:r>
              <a:rPr lang="en-US" sz="2400" dirty="0" err="1" smtClean="0"/>
              <a:t>Meong</a:t>
            </a:r>
            <a:r>
              <a:rPr lang="en-US" sz="2400" dirty="0" smtClean="0"/>
              <a:t>!</a:t>
            </a:r>
          </a:p>
          <a:p>
            <a:r>
              <a:rPr lang="en-US" sz="2400" dirty="0" err="1" smtClean="0"/>
              <a:t>Auh</a:t>
            </a:r>
            <a:r>
              <a:rPr lang="en-US" sz="2400" dirty="0" smtClean="0"/>
              <a:t>, </a:t>
            </a:r>
            <a:r>
              <a:rPr lang="en-US" sz="2400" dirty="0" err="1" smtClean="0"/>
              <a:t>auh</a:t>
            </a:r>
            <a:r>
              <a:rPr lang="en-US" sz="2400" dirty="0" smtClean="0"/>
              <a:t>!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9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61</a:t>
            </a:fld>
            <a:endParaRPr lang="et-EE"/>
          </a:p>
        </p:txBody>
      </p:sp>
      <p:sp>
        <p:nvSpPr>
          <p:cNvPr id="9" name="TextBox 8"/>
          <p:cNvSpPr txBox="1"/>
          <p:nvPr/>
        </p:nvSpPr>
        <p:spPr>
          <a:xfrm>
            <a:off x="395536" y="404664"/>
            <a:ext cx="7488832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SuurEestiKoer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SuurEestiKoer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420888"/>
            <a:ext cx="7488832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k6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SuurEestiKoer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"Muki"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k6.haugu();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10" name="Ristkülik 9"/>
          <p:cNvSpPr/>
          <p:nvPr/>
        </p:nvSpPr>
        <p:spPr>
          <a:xfrm>
            <a:off x="4932040" y="2996952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Auh</a:t>
            </a:r>
            <a:r>
              <a:rPr lang="en-US" sz="2400" dirty="0" smtClean="0"/>
              <a:t>, </a:t>
            </a:r>
            <a:r>
              <a:rPr lang="en-US" sz="2400" dirty="0" err="1" smtClean="0"/>
              <a:t>auh</a:t>
            </a:r>
            <a:r>
              <a:rPr lang="en-US" sz="2400" dirty="0" smtClean="0"/>
              <a:t>!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Joonviiktekst 1 5"/>
          <p:cNvSpPr/>
          <p:nvPr/>
        </p:nvSpPr>
        <p:spPr>
          <a:xfrm>
            <a:off x="179512" y="4437112"/>
            <a:ext cx="1728192" cy="612648"/>
          </a:xfrm>
          <a:prstGeom prst="borderCallout1">
            <a:avLst>
              <a:gd name="adj1" fmla="val -4410"/>
              <a:gd name="adj2" fmla="val 7175"/>
              <a:gd name="adj3" fmla="val -288942"/>
              <a:gd name="adj4" fmla="val 12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On </a:t>
            </a:r>
            <a:r>
              <a:rPr lang="et-EE" dirty="0" smtClean="0">
                <a:latin typeface="Courier New" pitchFamily="49" charset="0"/>
                <a:cs typeface="Courier New" pitchFamily="49" charset="0"/>
              </a:rPr>
              <a:t>Koer</a:t>
            </a:r>
            <a:endParaRPr lang="en-US" dirty="0"/>
          </a:p>
        </p:txBody>
      </p:sp>
      <p:sp>
        <p:nvSpPr>
          <p:cNvPr id="7" name="Joonviiktekst 1 6"/>
          <p:cNvSpPr/>
          <p:nvPr/>
        </p:nvSpPr>
        <p:spPr>
          <a:xfrm>
            <a:off x="3707904" y="4653136"/>
            <a:ext cx="1728192" cy="612648"/>
          </a:xfrm>
          <a:prstGeom prst="borderCallout1">
            <a:avLst>
              <a:gd name="adj1" fmla="val -4410"/>
              <a:gd name="adj2" fmla="val 7175"/>
              <a:gd name="adj3" fmla="val -219461"/>
              <a:gd name="adj4" fmla="val 70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On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EestiKoer</a:t>
            </a:r>
            <a:r>
              <a:rPr lang="et-EE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2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75615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Kui ülemklassi pole märgitud, siis on selleks klass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et-EE" dirty="0" smtClean="0"/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equals(Object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getClass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62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4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Milline variant meetodist ikkagi rakendub?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/>
          <a:lstStyle/>
          <a:p>
            <a:r>
              <a:rPr lang="et-EE" dirty="0" smtClean="0"/>
              <a:t>Võtame pikema ahela </a:t>
            </a:r>
          </a:p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Isik</a:t>
            </a:r>
            <a:r>
              <a:rPr lang="et-EE" dirty="0" smtClean="0">
                <a:sym typeface="Wingdings" pitchFamily="2" charset="2"/>
              </a:rPr>
              <a:t> </a:t>
            </a:r>
          </a:p>
          <a:p>
            <a:pPr lvl="2"/>
            <a:r>
              <a:rPr lang="et-E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Tudeng</a:t>
            </a:r>
          </a:p>
          <a:p>
            <a:pPr lvl="3"/>
            <a:r>
              <a:rPr lang="et-E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Magistrant</a:t>
            </a:r>
          </a:p>
          <a:p>
            <a:pPr lvl="3"/>
            <a:endParaRPr lang="et-EE" dirty="0" smtClean="0">
              <a:sym typeface="Wingdings" pitchFamily="2" charset="2"/>
            </a:endParaRPr>
          </a:p>
          <a:p>
            <a:r>
              <a:rPr lang="et-EE" dirty="0" smtClean="0">
                <a:sym typeface="Wingdings" pitchFamily="2" charset="2"/>
              </a:rPr>
              <a:t>meetod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toString(</a:t>
            </a:r>
            <a:r>
              <a:rPr lang="et-E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  <a:r>
              <a:rPr lang="et-EE" dirty="0" smtClean="0">
                <a:sym typeface="Wingdings" pitchFamily="2" charset="2"/>
              </a:rPr>
              <a:t>, mis on juba klassis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Object</a:t>
            </a:r>
            <a:r>
              <a:rPr lang="et-EE" dirty="0" smtClean="0">
                <a:sym typeface="Wingdings" pitchFamily="2" charset="2"/>
              </a:rPr>
              <a:t> olemas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63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3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64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6552728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"Isik"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492896"/>
            <a:ext cx="6552728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Tudeng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"Tudeng"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653136"/>
            <a:ext cx="756084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Magistrant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Tudeng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60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298624" y="4532211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79" y="908720"/>
            <a:ext cx="8507993" cy="25545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TestPol{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x.toString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1520" y="3573016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Magistrant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Tudeng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Isik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java.lang.Object@13f5d07</a:t>
            </a:r>
            <a:r>
              <a:rPr lang="et-EE" sz="2400" dirty="0" smtClean="0"/>
              <a:t> vms.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veateate</a:t>
            </a:r>
            <a:endParaRPr lang="en-US" sz="2400" dirty="0"/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38159" y="4951219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4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156176" y="4182748"/>
            <a:ext cx="2256646" cy="253872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79" y="908720"/>
            <a:ext cx="8507993" cy="25545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TestPol{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x.toString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1520" y="3573016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Magistrant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Tudeng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Isik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java.lang.Object@13f5d07</a:t>
            </a:r>
            <a:r>
              <a:rPr lang="et-EE" sz="2400" dirty="0" smtClean="0"/>
              <a:t> vms.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veateate</a:t>
            </a:r>
            <a:endParaRPr lang="en-US" sz="2400" dirty="0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38159" y="4512307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7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" grpId="0" animBg="1"/>
      <p:bldP spid="2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588224" y="4540242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79" y="908720"/>
            <a:ext cx="8507993" cy="25545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TestPol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Tudeng());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x.toString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1520" y="3573016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Magistrant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Tudeng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Isik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java.lang.Object@13f5d07</a:t>
            </a:r>
            <a:r>
              <a:rPr lang="et-EE" sz="2400" dirty="0" smtClean="0"/>
              <a:t> vms.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veateate</a:t>
            </a:r>
            <a:endParaRPr lang="en-US" sz="2400" dirty="0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38159" y="4073395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7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" grpId="0" animBg="1"/>
      <p:bldP spid="2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588224" y="4540242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Mida</a:t>
            </a:r>
            <a:r>
              <a:rPr lang="en-US" sz="2800" dirty="0" smtClean="0"/>
              <a:t> </a:t>
            </a:r>
            <a:r>
              <a:rPr lang="en-US" sz="2800" dirty="0" err="1" smtClean="0"/>
              <a:t>väljastab</a:t>
            </a:r>
            <a:r>
              <a:rPr lang="en-US" sz="2800" dirty="0" smtClean="0"/>
              <a:t> </a:t>
            </a:r>
            <a:r>
              <a:rPr lang="en-US" sz="2800" dirty="0" err="1" smtClean="0"/>
              <a:t>järgmine</a:t>
            </a:r>
            <a:r>
              <a:rPr lang="en-US" sz="2800" dirty="0" smtClean="0"/>
              <a:t> </a:t>
            </a:r>
            <a:r>
              <a:rPr lang="en-US" sz="2800" dirty="0" err="1" smtClean="0"/>
              <a:t>programmilõik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79" y="908720"/>
            <a:ext cx="8507993" cy="25545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TestPol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Magistrant());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x.toString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51520" y="3573016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Magistrant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Tudeng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>
                <a:latin typeface="Courier New" pitchFamily="49" charset="0"/>
                <a:cs typeface="Courier New" pitchFamily="49" charset="0"/>
              </a:rPr>
              <a:t>Isik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java.lang.Object@13f5d07</a:t>
            </a:r>
            <a:r>
              <a:rPr lang="et-EE" sz="2400" dirty="0" smtClean="0"/>
              <a:t> vms.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dirty="0" smtClean="0"/>
              <a:t>veateate</a:t>
            </a:r>
            <a:endParaRPr lang="en-US" sz="2400" dirty="0"/>
          </a:p>
        </p:txBody>
      </p:sp>
      <p:sp>
        <p:nvSpPr>
          <p:cNvPr id="11" name="CAI1"/>
          <p:cNvSpPr/>
          <p:nvPr>
            <p:custDataLst>
              <p:tags r:id="rId4"/>
            </p:custDataLst>
          </p:nvPr>
        </p:nvSpPr>
        <p:spPr>
          <a:xfrm rot="10800000">
            <a:off x="38159" y="4073395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5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" grpId="0" animBg="1"/>
      <p:bldP spid="2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69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6552728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"Isik"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492896"/>
            <a:ext cx="6552728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Tudeng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"Tudeng"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653136"/>
            <a:ext cx="756084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Magistrant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Tudeng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Paremnool 7"/>
          <p:cNvSpPr/>
          <p:nvPr/>
        </p:nvSpPr>
        <p:spPr>
          <a:xfrm>
            <a:off x="1855118" y="6021288"/>
            <a:ext cx="556642" cy="21602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stkülik 8"/>
          <p:cNvSpPr/>
          <p:nvPr/>
        </p:nvSpPr>
        <p:spPr>
          <a:xfrm>
            <a:off x="4566568" y="5672100"/>
            <a:ext cx="1159947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Isik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istkülik 10"/>
          <p:cNvSpPr/>
          <p:nvPr/>
        </p:nvSpPr>
        <p:spPr>
          <a:xfrm>
            <a:off x="6568871" y="5661248"/>
            <a:ext cx="1351983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istkülik 11"/>
          <p:cNvSpPr/>
          <p:nvPr/>
        </p:nvSpPr>
        <p:spPr>
          <a:xfrm>
            <a:off x="2483767" y="5661248"/>
            <a:ext cx="1285975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Tudeng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istkülik 12"/>
          <p:cNvSpPr/>
          <p:nvPr/>
        </p:nvSpPr>
        <p:spPr>
          <a:xfrm>
            <a:off x="131389" y="5661248"/>
            <a:ext cx="1651721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Magistrant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Paremnool 14"/>
          <p:cNvSpPr/>
          <p:nvPr/>
        </p:nvSpPr>
        <p:spPr>
          <a:xfrm>
            <a:off x="3844859" y="6010436"/>
            <a:ext cx="556642" cy="21602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emnool 15"/>
          <p:cNvSpPr/>
          <p:nvPr/>
        </p:nvSpPr>
        <p:spPr>
          <a:xfrm>
            <a:off x="5861536" y="6021288"/>
            <a:ext cx="556642" cy="21602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54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39918" y="44451"/>
            <a:ext cx="8229600" cy="1143000"/>
          </a:xfrm>
        </p:spPr>
        <p:txBody>
          <a:bodyPr/>
          <a:lstStyle/>
          <a:p>
            <a:r>
              <a:rPr lang="et-EE" dirty="0" smtClean="0"/>
              <a:t>Liides, klass, objekt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Ümarnurkne ristkülik 4"/>
          <p:cNvSpPr/>
          <p:nvPr/>
        </p:nvSpPr>
        <p:spPr>
          <a:xfrm>
            <a:off x="683568" y="1443422"/>
            <a:ext cx="23042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600" dirty="0" smtClean="0"/>
              <a:t>Liides</a:t>
            </a:r>
            <a:endParaRPr lang="et-EE" sz="3600" dirty="0"/>
          </a:p>
        </p:txBody>
      </p:sp>
      <p:sp>
        <p:nvSpPr>
          <p:cNvPr id="6" name="Ümarnurkne ristkülik 5"/>
          <p:cNvSpPr/>
          <p:nvPr/>
        </p:nvSpPr>
        <p:spPr>
          <a:xfrm>
            <a:off x="683568" y="2992231"/>
            <a:ext cx="23042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600" dirty="0" smtClean="0"/>
              <a:t>Klass</a:t>
            </a:r>
            <a:endParaRPr lang="et-EE" sz="3600" dirty="0"/>
          </a:p>
        </p:txBody>
      </p:sp>
      <p:sp>
        <p:nvSpPr>
          <p:cNvPr id="9" name="Ümarnurkne ristkülik 8"/>
          <p:cNvSpPr/>
          <p:nvPr/>
        </p:nvSpPr>
        <p:spPr>
          <a:xfrm>
            <a:off x="683568" y="4620315"/>
            <a:ext cx="230425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600" dirty="0" smtClean="0"/>
              <a:t>Objekt</a:t>
            </a:r>
            <a:endParaRPr lang="et-EE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1489145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klasside </a:t>
            </a:r>
            <a:r>
              <a:rPr lang="et-EE" sz="2800" dirty="0"/>
              <a:t>loomise plaan või </a:t>
            </a:r>
            <a:r>
              <a:rPr lang="et-EE" sz="2800" dirty="0" smtClean="0"/>
              <a:t>üldistus (</a:t>
            </a:r>
            <a:r>
              <a:rPr lang="et-EE" sz="2800" i="1" dirty="0" err="1" smtClean="0"/>
              <a:t>blueprint</a:t>
            </a:r>
            <a:r>
              <a:rPr lang="et-EE" sz="2800" i="1" dirty="0" smtClean="0"/>
              <a:t> of </a:t>
            </a:r>
            <a:r>
              <a:rPr lang="et-EE" sz="2800" i="1" dirty="0" err="1" smtClean="0"/>
              <a:t>class</a:t>
            </a:r>
            <a:r>
              <a:rPr lang="et-EE" sz="2800" dirty="0" smtClean="0"/>
              <a:t>)</a:t>
            </a:r>
            <a:endParaRPr lang="et-EE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2992231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objektide </a:t>
            </a:r>
            <a:r>
              <a:rPr lang="et-EE" sz="2800" dirty="0"/>
              <a:t>loomise plaan või </a:t>
            </a:r>
            <a:r>
              <a:rPr lang="et-EE" sz="2800" dirty="0" smtClean="0"/>
              <a:t>üldistus (</a:t>
            </a:r>
            <a:r>
              <a:rPr lang="et-EE" sz="2800" i="1" dirty="0" err="1" smtClean="0"/>
              <a:t>blueprint</a:t>
            </a:r>
            <a:r>
              <a:rPr lang="et-EE" sz="2800" i="1" dirty="0" smtClean="0"/>
              <a:t> of </a:t>
            </a:r>
            <a:r>
              <a:rPr lang="et-EE" sz="2800" i="1" dirty="0" err="1" smtClean="0"/>
              <a:t>object</a:t>
            </a:r>
            <a:r>
              <a:rPr lang="et-EE" sz="2800" dirty="0" smtClean="0"/>
              <a:t>); objekti tüüp</a:t>
            </a:r>
            <a:endParaRPr lang="et-EE" sz="2800" dirty="0"/>
          </a:p>
        </p:txBody>
      </p:sp>
      <p:cxnSp>
        <p:nvCxnSpPr>
          <p:cNvPr id="13" name="Sirge noolkonnektor 12"/>
          <p:cNvCxnSpPr>
            <a:stCxn id="5" idx="2"/>
            <a:endCxn id="6" idx="0"/>
          </p:cNvCxnSpPr>
          <p:nvPr/>
        </p:nvCxnSpPr>
        <p:spPr>
          <a:xfrm>
            <a:off x="1835696" y="2523542"/>
            <a:ext cx="0" cy="46868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e noolkonnektor 14"/>
          <p:cNvCxnSpPr>
            <a:stCxn id="6" idx="2"/>
            <a:endCxn id="9" idx="0"/>
          </p:cNvCxnSpPr>
          <p:nvPr/>
        </p:nvCxnSpPr>
        <p:spPr>
          <a:xfrm>
            <a:off x="1835696" y="4072351"/>
            <a:ext cx="0" cy="547964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91880" y="4620315"/>
            <a:ext cx="5652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/>
              <a:t>isend; </a:t>
            </a:r>
            <a:r>
              <a:rPr lang="et-EE" sz="2800" dirty="0" smtClean="0"/>
              <a:t>ü</a:t>
            </a:r>
            <a:r>
              <a:rPr lang="fi-FI" sz="2800" dirty="0" err="1" smtClean="0"/>
              <a:t>ksus</a:t>
            </a:r>
            <a:r>
              <a:rPr lang="fi-FI" sz="2800" dirty="0"/>
              <a:t>, </a:t>
            </a:r>
            <a:r>
              <a:rPr lang="fi-FI" sz="2800" dirty="0" err="1"/>
              <a:t>millel</a:t>
            </a:r>
            <a:r>
              <a:rPr lang="fi-FI" sz="2800" dirty="0"/>
              <a:t> on </a:t>
            </a:r>
            <a:r>
              <a:rPr lang="fi-FI" sz="2800" dirty="0" err="1"/>
              <a:t>kindel</a:t>
            </a:r>
            <a:r>
              <a:rPr lang="fi-FI" sz="2800" dirty="0"/>
              <a:t> </a:t>
            </a:r>
            <a:r>
              <a:rPr lang="fi-FI" sz="2800" dirty="0" err="1"/>
              <a:t>olek</a:t>
            </a:r>
            <a:r>
              <a:rPr lang="fi-FI" sz="2800" dirty="0"/>
              <a:t> </a:t>
            </a:r>
            <a:r>
              <a:rPr lang="fi-FI" sz="2800" dirty="0" err="1"/>
              <a:t>ning</a:t>
            </a:r>
            <a:r>
              <a:rPr lang="fi-FI" sz="2800" dirty="0"/>
              <a:t> </a:t>
            </a:r>
            <a:r>
              <a:rPr lang="fi-FI" sz="2800" dirty="0" err="1" smtClean="0"/>
              <a:t>käitumine</a:t>
            </a:r>
            <a:r>
              <a:rPr lang="et-EE" sz="2800" dirty="0" smtClean="0"/>
              <a:t>; </a:t>
            </a:r>
            <a:br>
              <a:rPr lang="et-EE" sz="2800" dirty="0" smtClean="0"/>
            </a:br>
            <a:r>
              <a:rPr lang="et-EE" sz="2800" dirty="0" smtClean="0"/>
              <a:t>füüsiline olemasolu mälus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40178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143000"/>
          </a:xfrm>
        </p:spPr>
        <p:txBody>
          <a:bodyPr>
            <a:normAutofit/>
          </a:bodyPr>
          <a:lstStyle/>
          <a:p>
            <a:r>
              <a:rPr lang="et-EE" sz="3600" dirty="0" smtClean="0"/>
              <a:t>Dünaamiline seostamine, hiline seostamine</a:t>
            </a:r>
            <a:endParaRPr lang="en-US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980728"/>
            <a:ext cx="8445624" cy="4824536"/>
          </a:xfrm>
        </p:spPr>
        <p:txBody>
          <a:bodyPr>
            <a:noAutofit/>
          </a:bodyPr>
          <a:lstStyle/>
          <a:p>
            <a:r>
              <a:rPr lang="et-EE" sz="2400" dirty="0" smtClean="0"/>
              <a:t>ingl. k. </a:t>
            </a:r>
            <a:r>
              <a:rPr lang="en-US" sz="2400" i="1" dirty="0" smtClean="0"/>
              <a:t>dynamic method dispatch</a:t>
            </a:r>
            <a:r>
              <a:rPr lang="en-US" sz="2400" dirty="0" smtClean="0"/>
              <a:t>, </a:t>
            </a:r>
            <a:r>
              <a:rPr lang="en-US" sz="2400" i="1" dirty="0" smtClean="0"/>
              <a:t>late binding</a:t>
            </a:r>
            <a:endParaRPr lang="et-EE" sz="2400" i="1" dirty="0" smtClean="0"/>
          </a:p>
          <a:p>
            <a:r>
              <a:rPr lang="et-EE" sz="2400" dirty="0" smtClean="0"/>
              <a:t>See, millise </a:t>
            </a:r>
            <a:r>
              <a:rPr lang="en-US" sz="2400" dirty="0" err="1" smtClean="0"/>
              <a:t>meetodi</a:t>
            </a:r>
            <a:r>
              <a:rPr lang="en-US" sz="2400" dirty="0" smtClean="0"/>
              <a:t> </a:t>
            </a:r>
            <a:r>
              <a:rPr lang="en-US" sz="2400" dirty="0" err="1" smtClean="0"/>
              <a:t>poole</a:t>
            </a:r>
            <a:r>
              <a:rPr lang="en-US" sz="2400" dirty="0" smtClean="0"/>
              <a:t> </a:t>
            </a:r>
            <a:r>
              <a:rPr lang="et-EE" sz="2400" dirty="0" smtClean="0"/>
              <a:t>täpselt </a:t>
            </a:r>
            <a:r>
              <a:rPr lang="en-US" sz="2400" dirty="0" err="1" smtClean="0"/>
              <a:t>pöörd</a:t>
            </a:r>
            <a:r>
              <a:rPr lang="et-EE" sz="2400" dirty="0" err="1" smtClean="0"/>
              <a:t>utakse</a:t>
            </a:r>
            <a:r>
              <a:rPr lang="et-EE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otsustatakse</a:t>
            </a:r>
            <a:r>
              <a:rPr lang="en-US" sz="2400" dirty="0" smtClean="0"/>
              <a:t> </a:t>
            </a:r>
            <a:r>
              <a:rPr lang="en-US" sz="2400" dirty="0" err="1" smtClean="0"/>
              <a:t>mitte</a:t>
            </a:r>
            <a:r>
              <a:rPr lang="en-US" sz="2400" dirty="0" smtClean="0"/>
              <a:t> </a:t>
            </a:r>
            <a:r>
              <a:rPr lang="en-US" sz="2400" dirty="0" err="1" smtClean="0"/>
              <a:t>kompileerimise</a:t>
            </a:r>
            <a:r>
              <a:rPr lang="en-US" sz="2400" dirty="0" smtClean="0"/>
              <a:t>, </a:t>
            </a:r>
            <a:r>
              <a:rPr lang="en-US" sz="2400" dirty="0" err="1" smtClean="0"/>
              <a:t>vaid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programmi</a:t>
            </a:r>
            <a:r>
              <a:rPr lang="en-US" sz="2400" dirty="0" smtClean="0"/>
              <a:t> </a:t>
            </a:r>
            <a:r>
              <a:rPr lang="en-US" sz="2400" dirty="0" err="1" smtClean="0"/>
              <a:t>täitmise</a:t>
            </a:r>
            <a:r>
              <a:rPr lang="en-US" sz="2400" dirty="0" smtClean="0"/>
              <a:t> </a:t>
            </a:r>
            <a:r>
              <a:rPr lang="en-US" sz="2400" dirty="0" err="1" smtClean="0"/>
              <a:t>käigus</a:t>
            </a:r>
            <a:r>
              <a:rPr lang="en-US" sz="2400" dirty="0" smtClean="0"/>
              <a:t> </a:t>
            </a:r>
            <a:endParaRPr lang="et-EE" sz="2400" dirty="0" smtClean="0"/>
          </a:p>
          <a:p>
            <a:pPr lvl="1"/>
            <a:r>
              <a:rPr lang="et-EE" sz="2000" dirty="0" smtClean="0"/>
              <a:t>Ülekatte puhul just nii tehaksegi</a:t>
            </a:r>
          </a:p>
          <a:p>
            <a:r>
              <a:rPr lang="et-EE" sz="2400" dirty="0" smtClean="0"/>
              <a:t>Olgu klass K</a:t>
            </a:r>
            <a:r>
              <a:rPr lang="et-EE" sz="2400" baseline="-25000" dirty="0" smtClean="0"/>
              <a:t>1</a:t>
            </a:r>
            <a:r>
              <a:rPr lang="et-EE" sz="2400" dirty="0" smtClean="0"/>
              <a:t> klassi K</a:t>
            </a:r>
            <a:r>
              <a:rPr lang="et-EE" sz="2400" baseline="-25000" dirty="0" smtClean="0"/>
              <a:t>2</a:t>
            </a:r>
            <a:r>
              <a:rPr lang="et-EE" sz="2400" dirty="0" smtClean="0"/>
              <a:t> alamklass, klass K</a:t>
            </a:r>
            <a:r>
              <a:rPr lang="et-EE" sz="2400" baseline="-25000" dirty="0" smtClean="0"/>
              <a:t>2</a:t>
            </a:r>
            <a:r>
              <a:rPr lang="et-EE" sz="2400" dirty="0" smtClean="0"/>
              <a:t> klassi K</a:t>
            </a:r>
            <a:r>
              <a:rPr lang="et-EE" sz="2400" baseline="-25000" dirty="0" smtClean="0"/>
              <a:t>3 </a:t>
            </a:r>
            <a:r>
              <a:rPr lang="et-EE" sz="2400" dirty="0" smtClean="0"/>
              <a:t>alamklass, …, K</a:t>
            </a:r>
            <a:r>
              <a:rPr lang="et-EE" sz="2400" baseline="-25000" dirty="0" smtClean="0"/>
              <a:t>n-1</a:t>
            </a:r>
            <a:r>
              <a:rPr lang="et-EE" sz="2400" dirty="0" smtClean="0"/>
              <a:t> klassi </a:t>
            </a:r>
            <a:r>
              <a:rPr lang="et-EE" sz="2400" dirty="0" err="1" smtClean="0"/>
              <a:t>K</a:t>
            </a:r>
            <a:r>
              <a:rPr lang="et-EE" sz="2400" baseline="-25000" dirty="0" err="1" smtClean="0"/>
              <a:t>n</a:t>
            </a:r>
            <a:r>
              <a:rPr lang="et-EE" sz="2400" dirty="0" smtClean="0"/>
              <a:t> alamklass</a:t>
            </a:r>
          </a:p>
          <a:p>
            <a:r>
              <a:rPr lang="et-EE" sz="2400" dirty="0" smtClean="0"/>
              <a:t>Kui 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o</a:t>
            </a:r>
            <a:r>
              <a:rPr lang="et-EE" sz="2400" dirty="0" smtClean="0"/>
              <a:t> on klassi K</a:t>
            </a:r>
            <a:r>
              <a:rPr lang="et-EE" sz="2400" baseline="-25000" dirty="0" smtClean="0"/>
              <a:t>1 </a:t>
            </a:r>
            <a:r>
              <a:rPr lang="et-EE" sz="2400" dirty="0" smtClean="0"/>
              <a:t>isend, siis on ta ju ka K</a:t>
            </a:r>
            <a:r>
              <a:rPr lang="et-EE" sz="2400" baseline="-25000" dirty="0" smtClean="0"/>
              <a:t>2</a:t>
            </a:r>
            <a:r>
              <a:rPr lang="et-EE" sz="2400" dirty="0" smtClean="0"/>
              <a:t> ,…, </a:t>
            </a:r>
            <a:r>
              <a:rPr lang="et-EE" sz="2400" dirty="0" err="1" smtClean="0"/>
              <a:t>K</a:t>
            </a:r>
            <a:r>
              <a:rPr lang="et-EE" sz="2400" baseline="-25000" dirty="0" err="1" smtClean="0"/>
              <a:t>n</a:t>
            </a:r>
            <a:r>
              <a:rPr lang="et-EE" sz="2400" dirty="0" smtClean="0"/>
              <a:t> isend</a:t>
            </a:r>
          </a:p>
          <a:p>
            <a:r>
              <a:rPr lang="et-EE" sz="2400" dirty="0" smtClean="0"/>
              <a:t>Vastavat meetodit hakatakse otsima alates K</a:t>
            </a:r>
            <a:r>
              <a:rPr lang="et-EE" sz="2400" baseline="-25000" dirty="0" smtClean="0"/>
              <a:t>1</a:t>
            </a:r>
            <a:r>
              <a:rPr lang="et-EE" sz="2400" dirty="0" smtClean="0"/>
              <a:t> ja kui leitakse, siis rakendatakse</a:t>
            </a:r>
            <a:endParaRPr lang="en-US" sz="2400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70</a:t>
            </a:fld>
            <a:endParaRPr lang="et-EE"/>
          </a:p>
        </p:txBody>
      </p:sp>
      <p:sp>
        <p:nvSpPr>
          <p:cNvPr id="8" name="Paremnool 7"/>
          <p:cNvSpPr/>
          <p:nvPr/>
        </p:nvSpPr>
        <p:spPr>
          <a:xfrm>
            <a:off x="1619672" y="6021288"/>
            <a:ext cx="792088" cy="21602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stkülik 8"/>
          <p:cNvSpPr/>
          <p:nvPr/>
        </p:nvSpPr>
        <p:spPr>
          <a:xfrm>
            <a:off x="5796136" y="5661248"/>
            <a:ext cx="792088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t-EE" sz="2400" b="1" baseline="-25000" dirty="0" smtClean="0">
                <a:latin typeface="Courier New" pitchFamily="49" charset="0"/>
                <a:cs typeface="Courier New" pitchFamily="49" charset="0"/>
              </a:rPr>
              <a:t>n-1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Paremnool 9"/>
          <p:cNvSpPr/>
          <p:nvPr/>
        </p:nvSpPr>
        <p:spPr>
          <a:xfrm>
            <a:off x="3347864" y="6021288"/>
            <a:ext cx="792088" cy="21602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emnool 11"/>
          <p:cNvSpPr/>
          <p:nvPr/>
        </p:nvSpPr>
        <p:spPr>
          <a:xfrm>
            <a:off x="6660232" y="6021288"/>
            <a:ext cx="792088" cy="21602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stkülik 16"/>
          <p:cNvSpPr/>
          <p:nvPr/>
        </p:nvSpPr>
        <p:spPr>
          <a:xfrm>
            <a:off x="7524328" y="5661248"/>
            <a:ext cx="792088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t-EE" sz="2400" b="1" baseline="-25000" dirty="0" err="1" smtClean="0">
                <a:latin typeface="Courier New" pitchFamily="49" charset="0"/>
                <a:cs typeface="Courier New" pitchFamily="49" charset="0"/>
              </a:rPr>
              <a:t>n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istkülik 17"/>
          <p:cNvSpPr/>
          <p:nvPr/>
        </p:nvSpPr>
        <p:spPr>
          <a:xfrm>
            <a:off x="2483768" y="5661248"/>
            <a:ext cx="792088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t-EE" sz="2400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Ristkülik 18"/>
          <p:cNvSpPr/>
          <p:nvPr/>
        </p:nvSpPr>
        <p:spPr>
          <a:xfrm>
            <a:off x="755576" y="5661248"/>
            <a:ext cx="792088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t-EE" sz="2400" b="1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Paremnool 19"/>
          <p:cNvSpPr/>
          <p:nvPr/>
        </p:nvSpPr>
        <p:spPr>
          <a:xfrm>
            <a:off x="4932040" y="6021288"/>
            <a:ext cx="792088" cy="21602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09809" y="4797152"/>
            <a:ext cx="3134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java.lang.Object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5" name="Sirgkonnektor 14"/>
          <p:cNvCxnSpPr>
            <a:endCxn id="17" idx="0"/>
          </p:cNvCxnSpPr>
          <p:nvPr/>
        </p:nvCxnSpPr>
        <p:spPr>
          <a:xfrm>
            <a:off x="7668344" y="5229200"/>
            <a:ext cx="252028" cy="43204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559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Polümorfism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Eesti keeles muidu:</a:t>
            </a:r>
            <a:r>
              <a:rPr lang="et-EE" i="1" dirty="0" smtClean="0"/>
              <a:t> Mitmekujulisus</a:t>
            </a:r>
          </a:p>
          <a:p>
            <a:r>
              <a:rPr lang="et-EE" dirty="0" smtClean="0"/>
              <a:t>Erinevaid käsitlusi</a:t>
            </a:r>
          </a:p>
          <a:p>
            <a:r>
              <a:rPr lang="et-EE" dirty="0"/>
              <a:t>On siis, kui ühte ja sama tegevust saab mitut erinevat moodi </a:t>
            </a:r>
            <a:r>
              <a:rPr lang="et-EE" dirty="0" smtClean="0"/>
              <a:t>teha, näiteks </a:t>
            </a:r>
            <a:r>
              <a:rPr lang="et-EE" dirty="0"/>
              <a:t>kui </a:t>
            </a:r>
            <a:r>
              <a:rPr lang="et-EE" dirty="0" smtClean="0"/>
              <a:t>koer haugub, </a:t>
            </a:r>
            <a:r>
              <a:rPr lang="et-EE" dirty="0"/>
              <a:t>siis </a:t>
            </a:r>
            <a:r>
              <a:rPr lang="et-EE" dirty="0" smtClean="0"/>
              <a:t>eesti koer haugub „Auh-auh“ ning vene koer haugub „</a:t>
            </a:r>
            <a:r>
              <a:rPr lang="et-EE" dirty="0" err="1" smtClean="0"/>
              <a:t>Gav-gav</a:t>
            </a:r>
            <a:r>
              <a:rPr lang="et-EE" dirty="0" smtClean="0"/>
              <a:t>“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71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56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Niisiis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1124744"/>
            <a:ext cx="8363272" cy="5472608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Alamklass saadakse ülemklassist spetsialiseerimise teel</a:t>
            </a:r>
          </a:p>
          <a:p>
            <a:pPr lvl="1"/>
            <a:r>
              <a:rPr lang="et-EE" dirty="0" smtClean="0"/>
              <a:t>uusi välju</a:t>
            </a:r>
          </a:p>
          <a:p>
            <a:pPr lvl="1"/>
            <a:r>
              <a:rPr lang="et-EE" dirty="0" smtClean="0"/>
              <a:t>uusi meetodeid</a:t>
            </a:r>
          </a:p>
          <a:p>
            <a:pPr lvl="1"/>
            <a:r>
              <a:rPr lang="et-EE" dirty="0" smtClean="0"/>
              <a:t>ülekate (meetodid teistmoodi)</a:t>
            </a:r>
          </a:p>
          <a:p>
            <a:r>
              <a:rPr lang="et-EE" dirty="0" smtClean="0"/>
              <a:t>Minimaalse dubleerimise saavutamiseks tuleks objekti omadus realiseerida kõrgeimal võimalikul üldistustasemel</a:t>
            </a:r>
          </a:p>
          <a:p>
            <a:r>
              <a:rPr lang="et-EE" dirty="0" smtClean="0"/>
              <a:t>Kui ülemklass nii üldine, et ei saa üldse meetodi sisu kirjutada</a:t>
            </a:r>
          </a:p>
          <a:p>
            <a:pPr lvl="1"/>
            <a:r>
              <a:rPr lang="et-EE" dirty="0" smtClean="0">
                <a:solidFill>
                  <a:srgbClr val="FF0000"/>
                </a:solidFill>
              </a:rPr>
              <a:t>abstraktne meetod</a:t>
            </a:r>
            <a:r>
              <a:rPr lang="et-EE" dirty="0" smtClean="0"/>
              <a:t>, </a:t>
            </a:r>
            <a:r>
              <a:rPr lang="et-EE" dirty="0" smtClean="0">
                <a:solidFill>
                  <a:srgbClr val="FF0000"/>
                </a:solidFill>
              </a:rPr>
              <a:t>abstraktne klass </a:t>
            </a:r>
          </a:p>
          <a:p>
            <a:r>
              <a:rPr lang="et-EE" dirty="0" smtClean="0"/>
              <a:t>Javas võimalik ainult üks vahetu ülemklass</a:t>
            </a:r>
          </a:p>
          <a:p>
            <a:pPr lvl="1"/>
            <a:r>
              <a:rPr lang="et-EE" dirty="0" smtClean="0"/>
              <a:t>abiks on </a:t>
            </a:r>
            <a:r>
              <a:rPr lang="et-EE" dirty="0" smtClean="0">
                <a:solidFill>
                  <a:srgbClr val="FF0000"/>
                </a:solidFill>
              </a:rPr>
              <a:t>liides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72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1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final</a:t>
            </a: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75615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Paljud meile tuttavad klassid (nt 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t-EE" dirty="0" smtClean="0"/>
              <a:t>,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Math</a:t>
            </a:r>
            <a:r>
              <a:rPr lang="et-EE" dirty="0" smtClean="0"/>
              <a:t>) on varustatud piiritlejaga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final</a:t>
            </a:r>
            <a:r>
              <a:rPr lang="et-EE" dirty="0" smtClean="0"/>
              <a:t>, mis tähendab, et neile ei saa alamklasse koostada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73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5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416335" y="4506085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>
            <a:noAutofit/>
          </a:bodyPr>
          <a:lstStyle/>
          <a:p>
            <a:r>
              <a:rPr lang="et-EE" sz="3200" dirty="0" smtClean="0"/>
              <a:t>Kuidas nimetatakse olukorda, kus klassi kuulub mitu sama nimega, kuid erineva signatuuriga meetodit või mitu konstruktorit?</a:t>
            </a:r>
            <a:endParaRPr lang="en-US" sz="32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23528" y="3861048"/>
            <a:ext cx="6048672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ülekate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üledefineerimine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dünaamiline seostamine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kuidagi teisiti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79688" y="4435087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31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372200" y="4374239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Kuidas nimetatakse olukorda, kus klassis kirjeldatud ja päriluse teel saadud meetodil on üks ja sama signatuur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23528" y="3861048"/>
            <a:ext cx="6048672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ülekate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üledefineerimine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/>
              <a:t>dünaamiline seostamine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kuidagi teisiti</a:t>
            </a: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120327" y="3991434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2" grpId="1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11429" y="240186"/>
            <a:ext cx="6180439" cy="600164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 {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16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6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vanus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Isik(String </a:t>
            </a:r>
            <a:r>
              <a:rPr lang="et-EE" altLang="et-EE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isikuNimi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isikuVanus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6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 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isikuNimi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6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vanus 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isikuVanus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Isik() {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6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 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"Nimetu"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6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vanus 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vabaaeg(){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t-EE" altLang="et-EE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6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vanus 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t-EE" altLang="et-EE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 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&amp;&amp; </a:t>
            </a:r>
            <a:r>
              <a:rPr lang="et-EE" altLang="et-EE" sz="16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vanus 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t-EE" altLang="et-EE" sz="1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65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t-EE" altLang="et-EE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"ei ole"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"on küll"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vabaaeg(String aastaaeg){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t-EE" altLang="et-EE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aastaaeg.equals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"suvi"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t-EE" altLang="et-EE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"on küll"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16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6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.vabaaeg</a:t>
            </a: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36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6705" y="1525944"/>
            <a:ext cx="25537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2400" dirty="0" err="1"/>
              <a:t>Üledefineerimine</a:t>
            </a:r>
            <a:endParaRPr lang="et-EE" sz="2400" dirty="0"/>
          </a:p>
        </p:txBody>
      </p:sp>
      <p:cxnSp>
        <p:nvCxnSpPr>
          <p:cNvPr id="8" name="Sirge noolkonnektor 7"/>
          <p:cNvCxnSpPr>
            <a:stCxn id="6" idx="1"/>
          </p:cNvCxnSpPr>
          <p:nvPr/>
        </p:nvCxnSpPr>
        <p:spPr>
          <a:xfrm flipH="1" flipV="1">
            <a:off x="4735902" y="1583654"/>
            <a:ext cx="1730803" cy="173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irge noolkonnektor 9"/>
          <p:cNvCxnSpPr>
            <a:stCxn id="6" idx="1"/>
          </p:cNvCxnSpPr>
          <p:nvPr/>
        </p:nvCxnSpPr>
        <p:spPr>
          <a:xfrm flipH="1">
            <a:off x="2553419" y="1756777"/>
            <a:ext cx="3913286" cy="59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66705" y="4355642"/>
            <a:ext cx="25537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2400" dirty="0" err="1"/>
              <a:t>Üledefineerimine</a:t>
            </a:r>
            <a:endParaRPr lang="et-EE" sz="2400" dirty="0"/>
          </a:p>
        </p:txBody>
      </p:sp>
      <p:cxnSp>
        <p:nvCxnSpPr>
          <p:cNvPr id="15" name="Sirge noolkonnektor 14"/>
          <p:cNvCxnSpPr>
            <a:stCxn id="12" idx="1"/>
          </p:cNvCxnSpPr>
          <p:nvPr/>
        </p:nvCxnSpPr>
        <p:spPr>
          <a:xfrm flipH="1" flipV="1">
            <a:off x="3597215" y="3642963"/>
            <a:ext cx="2869490" cy="943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irge noolkonnektor 17"/>
          <p:cNvCxnSpPr>
            <a:stCxn id="12" idx="1"/>
          </p:cNvCxnSpPr>
          <p:nvPr/>
        </p:nvCxnSpPr>
        <p:spPr>
          <a:xfrm flipH="1">
            <a:off x="5031960" y="4586475"/>
            <a:ext cx="1434745" cy="23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03311" y="5016898"/>
            <a:ext cx="168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vabaaeg()</a:t>
            </a:r>
          </a:p>
          <a:p>
            <a:r>
              <a:rPr lang="et-EE" b="1" dirty="0"/>
              <a:t>vabaaeg(String)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2131" y="2238857"/>
            <a:ext cx="206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Isik(String, </a:t>
            </a:r>
            <a:r>
              <a:rPr lang="et-EE" b="1" dirty="0" err="1"/>
              <a:t>double</a:t>
            </a:r>
            <a:r>
              <a:rPr lang="et-EE" b="1" dirty="0"/>
              <a:t>)</a:t>
            </a:r>
          </a:p>
          <a:p>
            <a:r>
              <a:rPr lang="et-EE" b="1" dirty="0"/>
              <a:t>Isik()</a:t>
            </a:r>
          </a:p>
        </p:txBody>
      </p:sp>
    </p:spTree>
    <p:extLst>
      <p:ext uri="{BB962C8B-B14F-4D97-AF65-F5344CB8AC3E}">
        <p14:creationId xmlns:p14="http://schemas.microsoft.com/office/powerpoint/2010/main" val="19150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1737" y="171173"/>
            <a:ext cx="4461252" cy="67403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Isik {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t-EE" altLang="et-EE" sz="16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nimi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vanus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Isik(String </a:t>
            </a:r>
            <a:r>
              <a:rPr lang="et-EE" altLang="et-EE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isikuNimi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16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16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t-EE" altLang="et-EE" sz="16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t-EE" altLang="et-EE" sz="16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isikuVanus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16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nimi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isikuNimi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16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vanus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isikuVanus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Isik() {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16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nimi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sz="16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"Nimetu"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16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vanus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t-EE" altLang="et-EE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0.0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16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vabaaeg(){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t-EE" altLang="et-EE" sz="16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sz="16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16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vanus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t-EE" altLang="et-EE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25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 </a:t>
            </a:r>
            <a:r>
              <a:rPr lang="et-EE" altLang="et-EE" sz="16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vanus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 </a:t>
            </a:r>
            <a:r>
              <a:rPr lang="et-EE" altLang="et-EE" sz="16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65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"ei ole"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"on küll"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vabaaeg(String </a:t>
            </a:r>
            <a:r>
              <a:rPr lang="et-EE" altLang="et-EE" sz="16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16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aastaaeg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aastaaeg.equals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16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"suvi"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"on küll"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lang="et-EE" altLang="et-EE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.vabaaeg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3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330" y="4887386"/>
            <a:ext cx="172950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2400" dirty="0" err="1"/>
              <a:t>Ülekatmine</a:t>
            </a:r>
            <a:endParaRPr lang="et-EE" sz="2400" dirty="0"/>
          </a:p>
        </p:txBody>
      </p:sp>
      <p:cxnSp>
        <p:nvCxnSpPr>
          <p:cNvPr id="15" name="Sirge noolkonnektor 14"/>
          <p:cNvCxnSpPr>
            <a:stCxn id="12" idx="1"/>
          </p:cNvCxnSpPr>
          <p:nvPr/>
        </p:nvCxnSpPr>
        <p:spPr>
          <a:xfrm flipH="1" flipV="1">
            <a:off x="3894560" y="4537279"/>
            <a:ext cx="2693770" cy="580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05952" y="5592235"/>
            <a:ext cx="229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Isik 	vabaaeg()</a:t>
            </a:r>
          </a:p>
          <a:p>
            <a:r>
              <a:rPr lang="et-EE" b="1" dirty="0"/>
              <a:t>Tudeng	vabaaeg()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4796287" y="325285"/>
            <a:ext cx="4347713" cy="329320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Tudeng </a:t>
            </a: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Isik {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Tudeng(String </a:t>
            </a:r>
            <a:r>
              <a:rPr lang="et-EE" altLang="et-EE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isikuNimi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16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16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t-EE" altLang="et-EE" sz="1600" b="1" dirty="0" err="1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t-EE" altLang="et-EE" sz="1600" b="1" dirty="0" smtClean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isikuVanus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isikuNimi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t-EE" altLang="et-EE" sz="16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isikuVanus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1600" b="1" dirty="0">
                <a:solidFill>
                  <a:srgbClr val="8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t-EE" altLang="et-EE" sz="1600" b="1" dirty="0" err="1">
                <a:solidFill>
                  <a:srgbClr val="8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Override</a:t>
            </a:r>
            <a:r>
              <a:rPr lang="et-EE" altLang="et-EE" sz="1600" b="1" dirty="0">
                <a:solidFill>
                  <a:srgbClr val="8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1600" b="1" dirty="0">
                <a:solidFill>
                  <a:srgbClr val="8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8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vabaaeg() {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16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t-EE" altLang="et-EE" sz="16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16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"Olen ju tudeng.</a:t>
            </a:r>
            <a:br>
              <a:rPr lang="et-EE" altLang="et-EE" sz="16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t-EE" altLang="et-EE" sz="1600" b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Alati </a:t>
            </a:r>
            <a:r>
              <a:rPr lang="et-EE" altLang="et-EE" sz="16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leian!"</a:t>
            </a: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16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3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" name="Sirge noolkonnektor 2"/>
          <p:cNvCxnSpPr/>
          <p:nvPr/>
        </p:nvCxnSpPr>
        <p:spPr>
          <a:xfrm flipH="1" flipV="1">
            <a:off x="6930821" y="3252071"/>
            <a:ext cx="8237" cy="1635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2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Loengu tempo oli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kiire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aeglane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4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Materjal tundus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lihtne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parajalt jõukohane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keeruline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114800" y="1484784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9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15661" y="89081"/>
            <a:ext cx="8187546" cy="751812"/>
          </a:xfrm>
        </p:spPr>
        <p:txBody>
          <a:bodyPr>
            <a:noAutofit/>
          </a:bodyPr>
          <a:lstStyle/>
          <a:p>
            <a:r>
              <a:rPr lang="et-EE" sz="4000" dirty="0" smtClean="0"/>
              <a:t>Liides</a:t>
            </a:r>
            <a:endParaRPr lang="et-EE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7423" y="765142"/>
            <a:ext cx="6048672" cy="1446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public</a:t>
            </a:r>
            <a:r>
              <a:rPr lang="et-EE" sz="22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t-EE" sz="2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interface</a:t>
            </a:r>
            <a:r>
              <a:rPr lang="et-EE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t-EE" sz="2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Xline</a:t>
            </a:r>
            <a:r>
              <a:rPr lang="et-EE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r>
              <a:rPr lang="et-EE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t-EE" sz="2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void</a:t>
            </a:r>
            <a:r>
              <a:rPr lang="et-EE" sz="22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t-EE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meetod1()</a:t>
            </a:r>
            <a:r>
              <a:rPr lang="et-EE" sz="2200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t-EE" sz="2200" b="1" dirty="0">
                <a:solidFill>
                  <a:srgbClr val="7F0055"/>
                </a:solidFill>
                <a:latin typeface="Consolas" panose="020B0609020204030204" pitchFamily="49" charset="0"/>
              </a:rPr>
              <a:t>    </a:t>
            </a:r>
            <a:r>
              <a:rPr lang="et-EE" sz="2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void</a:t>
            </a:r>
            <a:r>
              <a:rPr lang="et-EE" sz="2200" b="1" dirty="0">
                <a:solidFill>
                  <a:srgbClr val="000080"/>
                </a:solidFill>
                <a:latin typeface="Consolas" panose="020B0609020204030204" pitchFamily="49" charset="0"/>
              </a:rPr>
              <a:t> </a:t>
            </a:r>
            <a:r>
              <a:rPr lang="et-EE" sz="2200" b="1" dirty="0">
                <a:solidFill>
                  <a:srgbClr val="000000"/>
                </a:solidFill>
                <a:latin typeface="Consolas" panose="020B0609020204030204" pitchFamily="49" charset="0"/>
              </a:rPr>
              <a:t>meetod2();</a:t>
            </a:r>
          </a:p>
          <a:p>
            <a:r>
              <a:rPr lang="et-EE" sz="2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784" y="1830681"/>
            <a:ext cx="7704856" cy="28007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X1 </a:t>
            </a:r>
            <a:r>
              <a:rPr lang="et-EE" altLang="et-EE" sz="2200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implements</a:t>
            </a:r>
            <a:r>
              <a:rPr lang="et-EE" altLang="et-EE" sz="22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Xline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meetod1() {</a:t>
            </a:r>
            <a:b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t-EE" altLang="et-EE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2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"Meetod 1</a:t>
            </a:r>
            <a:r>
              <a:rPr lang="et-EE" altLang="et-EE" sz="2200" b="1" dirty="0" smtClean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t-EE" altLang="et-EE" sz="2200" b="1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b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meetod2() {</a:t>
            </a:r>
            <a:b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t-EE" altLang="et-EE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System.</a:t>
            </a:r>
            <a:r>
              <a:rPr lang="et-EE" altLang="et-EE" sz="2200" b="1" i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</a:t>
            </a:r>
            <a:r>
              <a:rPr lang="et-EE" altLang="et-EE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.println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t-EE" altLang="et-EE" sz="2200" b="1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"Meetod 2"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b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081" y="3987051"/>
            <a:ext cx="7233168" cy="28007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TestX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b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(String[] </a:t>
            </a:r>
            <a:r>
              <a:rPr lang="et-EE" altLang="et-EE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  <a:b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X1 </a:t>
            </a:r>
            <a:r>
              <a:rPr lang="et-EE" altLang="et-EE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x1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X1();</a:t>
            </a:r>
            <a:b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x1.meetod1();</a:t>
            </a:r>
            <a:b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t-EE" altLang="et-EE" sz="2200" b="1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Xline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xl = </a:t>
            </a:r>
            <a:r>
              <a:rPr lang="et-EE" altLang="et-EE" sz="2200" b="1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t-EE" altLang="et-EE" sz="22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X1();</a:t>
            </a:r>
            <a:b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xl.meetod1();</a:t>
            </a:r>
            <a:b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b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t-EE" altLang="et-EE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7" name="Sirge noolkonnektor 6"/>
          <p:cNvCxnSpPr/>
          <p:nvPr/>
        </p:nvCxnSpPr>
        <p:spPr>
          <a:xfrm flipH="1">
            <a:off x="2141837" y="362465"/>
            <a:ext cx="1268627" cy="4784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irge noolkonnektor 7"/>
          <p:cNvCxnSpPr/>
          <p:nvPr/>
        </p:nvCxnSpPr>
        <p:spPr>
          <a:xfrm flipH="1">
            <a:off x="3231759" y="894248"/>
            <a:ext cx="1268627" cy="4784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irge noolkonnektor 8"/>
          <p:cNvCxnSpPr/>
          <p:nvPr/>
        </p:nvCxnSpPr>
        <p:spPr>
          <a:xfrm flipH="1">
            <a:off x="4015945" y="1440650"/>
            <a:ext cx="1268627" cy="4784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irge noolkonnektor 9"/>
          <p:cNvCxnSpPr/>
          <p:nvPr/>
        </p:nvCxnSpPr>
        <p:spPr>
          <a:xfrm>
            <a:off x="1115616" y="5351508"/>
            <a:ext cx="1361771" cy="1762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9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eaLnBrk="1" hangingPunct="1"/>
            <a:r>
              <a:rPr lang="et-EE" dirty="0" smtClean="0"/>
              <a:t>Suur tänu osalemast ja kohtumiseni!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80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4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82524"/>
            <a:ext cx="8229600" cy="970212"/>
          </a:xfrm>
        </p:spPr>
        <p:txBody>
          <a:bodyPr/>
          <a:lstStyle/>
          <a:p>
            <a:r>
              <a:rPr lang="et-EE" dirty="0" smtClean="0"/>
              <a:t>Liides: mis on lubatud?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9</a:t>
            </a:fld>
            <a:endParaRPr lang="et-EE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7352" y="1098371"/>
            <a:ext cx="6955750" cy="563231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Xline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konstant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final</a:t>
            </a:r>
            <a:endParaRPr kumimoji="0" lang="et-EE" altLang="et-EE" sz="2000" b="1" i="1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//</a:t>
            </a:r>
            <a:r>
              <a:rPr lang="et-EE" altLang="et-EE" sz="2000" b="1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0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String s = "Viga!";</a:t>
            </a:r>
            <a:endParaRPr lang="et-EE" altLang="et-EE" sz="44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meetod1(); </a:t>
            </a:r>
            <a:r>
              <a:rPr lang="et-EE" altLang="et-EE" sz="20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t-EE" altLang="et-EE" sz="2000" b="1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i="1" dirty="0" err="1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endParaRPr kumimoji="0" lang="et-EE" altLang="et-EE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meetod3(){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"Vaiketegevused"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abimeetod(){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kumimoji="0" lang="et-EE" altLang="et-EE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"Abi"</a:t>
            </a: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meetod4(){</a:t>
            </a:r>
            <a:b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kumimoji="0" lang="et-EE" altLang="et-EE" sz="2000" b="1" i="1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("Viga!");</a:t>
            </a:r>
            <a:b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}*/</a:t>
            </a:r>
            <a:br>
              <a:rPr kumimoji="0" lang="et-EE" altLang="et-EE" sz="2000" b="1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4.0"/>
  <p:tag name="DELIMITERS" val="3.1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POWERPOINTVERSION" val="12.0"/>
  <p:tag name="LUIDIAENABLED" val="False"/>
  <p:tag name="EXPANDSHOWBAR" val="True"/>
  <p:tag name="TPPRESENTATIONGUID" val="a8b712f5-bf3b-48ba-a919-c7cdd472afea"/>
  <p:tag name="WASPOLLED" val="11EFE3BF4D3043D6857445170F2666D2"/>
  <p:tag name="TPVERSION" val="8"/>
  <p:tag name="TPFULLVERSION" val="8.6.1.4"/>
  <p:tag name="PPTVERSION" val="16"/>
  <p:tag name="TPOS" val="2"/>
  <p:tag name="TPLASTSAVEVERSION" val="6.4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8"/>
  <p:tag name="SLIDEGUID" val="42D68F004B744500939EAE401A0B905B"/>
  <p:tag name="ANSWERSALIAS" val="Magistrant|smicln|Tudeng|smicln|Isik|smicln|java.lang.Object@13f5d07 vms.|smicln|mitte midagi|smicln|midagi muud|smicln|veateate"/>
  <p:tag name="VALUES" val="Incorrect|smicln|Incorrect|smicln|Incorrect|smicln|Correct|smicln|Incorrect|smicln|Incorrect|smicln|Incorrect"/>
  <p:tag name="RESPONSESGATHERED" val="True"/>
  <p:tag name="TOTALRESPONSES" val="76"/>
  <p:tag name="RESPONSECOUNT" val="76"/>
  <p:tag name="SLICED" val="False"/>
  <p:tag name="RESPONSES" val="4;4;4;2;4;4;4;4;4;4;4;-;4;2;4;5;4;1;4;4;4;4;4;4;-;4;4;4;2;2;4;-;4;4;5;4;4;4;4;4;4;-;7;7;1;7;4;4;-;-;4;-;2;-;7;4;4;-;2;-;4;-;4;3;4;-;-;7;7;-;4;4;4;4;5;4;4;4;4;-;-;4;7;6;4;-;4;-;4;4;-;4;4;4;4;"/>
  <p:tag name="CHARTSTRINGSTD" val="2 6 1 56 3 1 7"/>
  <p:tag name="CHARTSTRINGREV" val="7 1 3 56 1 6 2"/>
  <p:tag name="CHARTSTRINGSTDPER" val="0,0263157894736842 0,0789473684210526 0,0131578947368421 0,736842105263158 0,0394736842105263 0,0131578947368421 0,0921052631578947"/>
  <p:tag name="CHARTSTRINGREVPER" val="0,0921052631578947 0,0131578947368421 0,0394736842105263 0,736842105263158 0,0131578947368421 0,0789473684210526 0,0263157894736842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57CF2034204F4174BE6D95D8299A4932&lt;/guid&gt;&#10;        &lt;description /&gt;&#10;        &lt;date&gt;3/6/2017 1:42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EAB38D299334BEB962E1AEFC67DAC20&lt;/guid&gt;&#10;            &lt;repollguid&gt;46C4184581914C1CA8AC617E2B423EB1&lt;/repollguid&gt;&#10;            &lt;sourceid&gt;E976547365DD4B6991CA4E8A5122569A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063A53C1E8E641BA9A02D28CCFC4DAF2&lt;/guid&gt;&#10;                    &lt;answertext&gt;Magistrant &lt;/answertext&gt;&#10;                    &lt;valuetype&gt;-1&lt;/valuetype&gt;&#10;                &lt;/answer&gt;&#10;                &lt;answer&gt;&#10;                    &lt;guid&gt;AF1CCA589A72498286F024F61DBE0C0B&lt;/guid&gt;&#10;                    &lt;answertext&gt;Tudeng &lt;/answertext&gt;&#10;                    &lt;valuetype&gt;-1&lt;/valuetype&gt;&#10;                &lt;/answer&gt;&#10;                &lt;answer&gt;&#10;                    &lt;guid&gt;95507AF659D048EA8C50DCCCC888616D&lt;/guid&gt;&#10;                    &lt;answertext&gt;Isik &lt;/answertext&gt;&#10;                    &lt;valuetype&gt;-1&lt;/valuetype&gt;&#10;                &lt;/answer&gt;&#10;                &lt;answer&gt;&#10;                    &lt;guid&gt;A9A291B9811B4F40B70532AADE110077&lt;/guid&gt;&#10;                    &lt;answertext&gt;java.lang.Object@13f5d07 vms. &lt;/answertext&gt;&#10;                    &lt;valuetype&gt;1&lt;/valuetype&gt;&#10;                &lt;/answer&gt;&#10;                &lt;answer&gt;&#10;                    &lt;guid&gt;826DC2363A234808843A01D8B8383601&lt;/guid&gt;&#10;                    &lt;answertext&gt;mitte midagi &lt;/answertext&gt;&#10;                    &lt;valuetype&gt;-1&lt;/valuetype&gt;&#10;                &lt;/answer&gt;&#10;                &lt;answer&gt;&#10;                    &lt;guid&gt;3E6094F5210D4C58996CDDBD54F8E236&lt;/guid&gt;&#10;                    &lt;answertext&gt;midagi muud &lt;/answertext&gt;&#10;                    &lt;valuetype&gt;-1&lt;/valuetype&gt;&#10;                &lt;/answer&gt;&#10;                &lt;answer&gt;&#10;                    &lt;guid&gt;8295632F1D4C4814B10D224F527E6F52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61[;]95[;]61[;]False[;]37[;][;crlf;]3,62295081967213[;]4[;]1,29518571902319[;]1,67750604676162[;crlf;]6[;]-1[;]Magistrant1[;]Magistrant[;][;crlf;]4[;]-1[;]Tudeng2[;]Tudeng[;][;crlf;]9[;]-1[;]Isik3[;]Isik[;][;crlf;]37[;]1[;]java.lang.Object@13f5d07 vms.4[;]java.lang.Object@13f5d07 vms.[;][;crlf;]1[;]-1[;]mitte midagi5[;]mitte midagi[;][;crlf;]1[;]-1[;]midagi muud6[;]midagi muud[;][;crlf;]3[;]-1[;]veateate7[;]veateate[;]"/>
  <p:tag name="HASRESULTS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7"/>
  <p:tag name="TEXTLENGTH" val="86"/>
  <p:tag name="FONTSIZE" val="24"/>
  <p:tag name="BULLETTYPE" val="ppBulletArabicPeriod"/>
  <p:tag name="ANSWERTEXT" val="Magistrant&#10;Tudeng&#10;Isik&#10;java.lang.Object@13f5d07 vms.&#10;mitte midagi&#10;midagi muud&#10;veateate"/>
  <p:tag name="ZEROBASED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ANSWERSALIAS" val="Magistrant|smicln|Tudeng|smicln|Isik|smicln|java.lang.Object@13f5d07 vms.|smicln|mitte midagi|smicln|midagi muud|smicln|veateate"/>
  <p:tag name="SLIDEORDER" val="29"/>
  <p:tag name="SLIDEGUID" val="3DFDE20F65E94C0EB882EA118A81E392"/>
  <p:tag name="VALUES" val="Incorrect|smicln|Incorrect|smicln|Correct|smicln|Incorrect|smicln|Incorrect|smicln|Incorrect|smicln|Incorrect"/>
  <p:tag name="RESPONSESGATHERED" val="True"/>
  <p:tag name="TOTALRESPONSES" val="72"/>
  <p:tag name="RESPONSECOUNT" val="72"/>
  <p:tag name="SLICED" val="False"/>
  <p:tag name="RESPONSES" val="7;3;3;3;-;-;3;3;3;3;3;-;3;7;3;3;3;3;3;3;3;3;3;3;-;3;-;3;4;3;3;3;4;3;3;4;3;3;3;7;-;3;7;4;3;7;3;3;-;-;3;-;3;-;3;7;3;3;-;3;-;-;-;3;4;-;-;3;-;3;3;3;3;3;3;3;3;-;3;3;-;7;3;3;3;-;3;-;-;3;-;3;7;3;3;"/>
  <p:tag name="CHARTSTRINGSTD" val="0 0 59 5 0 0 8"/>
  <p:tag name="CHARTSTRINGREV" val="8 0 0 5 59 0 0"/>
  <p:tag name="CHARTSTRINGSTDPER" val="0 0 0,819444444444444 0,0694444444444444 0 0 0,111111111111111"/>
  <p:tag name="CHARTSTRINGREVPER" val="0,111111111111111 0 0 0,0694444444444444 0,819444444444444 0 0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95A7EEBE6A7F435B9DBDF780F1BA6DD0&lt;/guid&gt;&#10;        &lt;description /&gt;&#10;        &lt;date&gt;3/6/2017 1:44:0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8C96ABE32D24A129526D66969B804AB&lt;/guid&gt;&#10;            &lt;repollguid&gt;7E7AD343A5074FD694D7EC2E2A070A87&lt;/repollguid&gt;&#10;            &lt;sourceid&gt;B5F63BC5E4BC48CF8CFDAB20DB5B0D6A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5FCF9B0F3D948CC889F86F3F6EC082A&lt;/guid&gt;&#10;                    &lt;answertext&gt;Magistrant&lt;/answertext&gt;&#10;                    &lt;valuetype&gt;-1&lt;/valuetype&gt;&#10;                &lt;/answer&gt;&#10;                &lt;answer&gt;&#10;                    &lt;guid&gt;8BFBD7CBA87D4C74A9E280CE64857BAF&lt;/guid&gt;&#10;                    &lt;answertext&gt;Tudeng&lt;/answertext&gt;&#10;                    &lt;valuetype&gt;-1&lt;/valuetype&gt;&#10;                &lt;/answer&gt;&#10;                &lt;answer&gt;&#10;                    &lt;guid&gt;DB11BCA1E18949B7A0D656169D106DD2&lt;/guid&gt;&#10;                    &lt;answertext&gt;Isik&lt;/answertext&gt;&#10;                    &lt;valuetype&gt;1&lt;/valuetype&gt;&#10;                &lt;/answer&gt;&#10;                &lt;answer&gt;&#10;                    &lt;guid&gt;A3304C41355C4E96BC1C0798ACD85FE2&lt;/guid&gt;&#10;                    &lt;answertext&gt;java.lang.Object@13f5d07 vms.&lt;/answertext&gt;&#10;                    &lt;valuetype&gt;-1&lt;/valuetype&gt;&#10;                &lt;/answer&gt;&#10;                &lt;answer&gt;&#10;                    &lt;guid&gt;7147B415EAA74454AA795C6BE39B3B91&lt;/guid&gt;&#10;                    &lt;answertext&gt;mitte midagi&lt;/answertext&gt;&#10;                    &lt;valuetype&gt;-1&lt;/valuetype&gt;&#10;                &lt;/answer&gt;&#10;                &lt;answer&gt;&#10;                    &lt;guid&gt;576FD7B27EDE4FF7BE2BCB4C8450C1CF&lt;/guid&gt;&#10;                    &lt;answertext&gt;midagi muud&lt;/answertext&gt;&#10;                    &lt;valuetype&gt;-1&lt;/valuetype&gt;&#10;                &lt;/answer&gt;&#10;                &lt;answer&gt;&#10;                    &lt;guid&gt;6E87268869EC4DBCADECE0DE48A62DAA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53[;]95[;]53[;]False[;]41[;][;crlf;]2,9622641509434[;]3[;]0,58154849084613[;]0,338198647205411[;crlf;]2[;]-1[;]Magistrant1[;]Magistrant[;][;crlf;]4[;]-1[;]Tudeng2[;]Tudeng[;][;crlf;]41[;]1[;]Isik3[;]Isik[;][;crlf;]6[;]-1[;]java.lang.Object@13f5d07 vms.4[;]java.lang.Object@13f5d07 vms.[;][;crlf;]0[;]-1[;]mitte midagi5[;]mitte midagi[;][;crlf;]0[;]-1[;]midagi muud6[;]midagi muud[;][;crlf;]0[;]-1[;]veateate7[;]veateate[;]"/>
  <p:tag name="HASRESULTS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7"/>
  <p:tag name="TEXTLENGTH" val="86"/>
  <p:tag name="FONTSIZE" val="24"/>
  <p:tag name="BULLETTYPE" val="ppBulletArabicPeriod"/>
  <p:tag name="ANSWERTEXT" val="Magistrant&#10;Tudeng&#10;Isik&#10;java.lang.Object@13f5d07 vms.&#10;mitte midagi&#10;midagi muud&#10;veateate"/>
  <p:tag name="ZEROBASED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ANSWERSALIAS" val="Magistrant|smicln|Tudeng|smicln|Isik|smicln|java.lang.Object@13f5d07 vms.|smicln|mitte midagi|smicln|midagi muud|smicln|veateate"/>
  <p:tag name="SLIDEORDER" val="29"/>
  <p:tag name="SLIDEGUID" val="E70E3148D1EE4A61B9923F87A76A66BD"/>
  <p:tag name="VALUES" val="Incorrect|smicln|Correct|smicln|Incorrect|smicln|Incorrect|smicln|Incorrect|smicln|Incorrect|smicln|Incorrect"/>
  <p:tag name="RESPONSESGATHERED" val="True"/>
  <p:tag name="TOTALRESPONSES" val="66"/>
  <p:tag name="RESPONSECOUNT" val="66"/>
  <p:tag name="SLICED" val="False"/>
  <p:tag name="RESPONSES" val="-;2;2;2;-;2;2;2;2;2;2;-;2;-;-;4;-;-;2;2;2;2;2;2;-;-;-;-;2;2;2;-;-;2;2;2;2;2;2;2;2;2;-;2;-;-;2;2;-;-;2;-;2;-;2;2;2;2;-;2;-;3;2;2;2;-;-;2;2;2;2;2;3;2;-;2;-;2;2;2;-;5;2;-;2;2;2;2;2;2;-;2;2;2;2;"/>
  <p:tag name="CHARTSTRINGSTD" val="0 62 2 1 1 0 0"/>
  <p:tag name="CHARTSTRINGREV" val="0 0 1 1 2 62 0"/>
  <p:tag name="CHARTSTRINGSTDPER" val="0 0,939393939393939 0,0303030303030303 0,0151515151515152 0,0151515151515152 0 0"/>
  <p:tag name="CHARTSTRINGREVPER" val="0 0 0,0151515151515152 0,0151515151515152 0,0303030303030303 0,939393939393939 0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72DE6DD90B384686A1E1D4BC8D1AEF00&lt;/guid&gt;&#10;        &lt;description /&gt;&#10;        &lt;date&gt;3/6/2017 1:45:1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D793B31991C466CA49874E04A3E4E80&lt;/guid&gt;&#10;            &lt;repollguid&gt;760E479BCF414958923761FC61DFB07A&lt;/repollguid&gt;&#10;            &lt;sourceid&gt;015C429FD41542ACB0F0C640A6A46FE8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5BEDADC5CA2D4B4CB94C7315DB2000EE&lt;/guid&gt;&#10;                    &lt;answertext&gt;Magistrant &lt;/answertext&gt;&#10;                    &lt;valuetype&gt;-1&lt;/valuetype&gt;&#10;                &lt;/answer&gt;&#10;                &lt;answer&gt;&#10;                    &lt;guid&gt;E72DD486360546C199681F16870CD44F&lt;/guid&gt;&#10;                    &lt;answertext&gt;Tudeng &lt;/answertext&gt;&#10;                    &lt;valuetype&gt;1&lt;/valuetype&gt;&#10;                &lt;/answer&gt;&#10;                &lt;answer&gt;&#10;                    &lt;guid&gt;01A716DAF08344C180AF89C6893B7099&lt;/guid&gt;&#10;                    &lt;answertext&gt;Isik &lt;/answertext&gt;&#10;                    &lt;valuetype&gt;-1&lt;/valuetype&gt;&#10;                &lt;/answer&gt;&#10;                &lt;answer&gt;&#10;                    &lt;guid&gt;3A5F3E4F2FC4454786F39C83089DEAFB&lt;/guid&gt;&#10;                    &lt;answertext&gt;java.lang.Object@13f5d07 vms. &lt;/answertext&gt;&#10;                    &lt;valuetype&gt;-1&lt;/valuetype&gt;&#10;                &lt;/answer&gt;&#10;                &lt;answer&gt;&#10;                    &lt;guid&gt;3C8B85F274774075AF4DEB3D892F07F4&lt;/guid&gt;&#10;                    &lt;answertext&gt;mitte midagi &lt;/answertext&gt;&#10;                    &lt;valuetype&gt;-1&lt;/valuetype&gt;&#10;                &lt;/answer&gt;&#10;                &lt;answer&gt;&#10;                    &lt;guid&gt;166716A16F1442A0905EC2ED6941C092&lt;/guid&gt;&#10;                    &lt;answertext&gt;midagi muud &lt;/answertext&gt;&#10;                    &lt;valuetype&gt;-1&lt;/valuetype&gt;&#10;                &lt;/answer&gt;&#10;                &lt;answer&gt;&#10;                    &lt;guid&gt;58CC74C92DCB4D51BF809963D22D594E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58[;]95[;]58[;]False[;]49[;][;crlf;]2,13793103448276[;]2[;]0,775670474427724[;]0,60166468489893[;crlf;]3[;]-1[;]Magistrant1[;]Magistrant[;][;crlf;]49[;]1[;]Tudeng2[;]Tudeng[;][;crlf;]4[;]-1[;]Isik3[;]Isik[;][;crlf;]1[;]-1[;]java.lang.Object@13f5d07 vms.4[;]java.lang.Object@13f5d07 vms.[;][;crlf;]0[;]-1[;]mitte midagi5[;]mitte midagi[;][;crlf;]0[;]-1[;]midagi muud6[;]midagi muud[;][;crlf;]1[;]-1[;]veateate7[;]veateate[;]"/>
  <p:tag name="HASRESULTS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7"/>
  <p:tag name="TEXTLENGTH" val="86"/>
  <p:tag name="FONTSIZE" val="24"/>
  <p:tag name="BULLETTYPE" val="ppBulletArabicPeriod"/>
  <p:tag name="ANSWERTEXT" val="Magistrant&#10;Tudeng&#10;Isik&#10;java.lang.Object@13f5d07 vms.&#10;mitte midagi&#10;midagi muud&#10;veateate"/>
  <p:tag name="ZEROBASED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ANSWERSALIAS" val="Magistrant|smicln|Tudeng|smicln|Isik|smicln|java.lang.Object@13f5d07 vms.|smicln|mitte midagi|smicln|midagi muud|smicln|veateate"/>
  <p:tag name="SLIDEORDER" val="29"/>
  <p:tag name="SLIDEGUID" val="C9293B56884B443284859A923974BA24"/>
  <p:tag name="VALUES" val="Incorrect|smicln|Correct|smicln|Incorrect|smicln|Incorrect|smicln|Incorrect|smicln|Incorrect|smicln|Incorrect"/>
  <p:tag name="RESPONSESGATHERED" val="True"/>
  <p:tag name="TOTALRESPONSES" val="77"/>
  <p:tag name="RESPONSECOUNT" val="77"/>
  <p:tag name="SLICED" val="False"/>
  <p:tag name="RESPONSES" val="1;2;2;5;-;5;-;1;4;2;5;1;5;5;5;1;4;4;2;2;2;2;2;5;-;5;-;5;1;2;5;-;-;4;2;4;5;1;2;1;4;-;7;5;-;7;5;2;-;-;-;-;2;2;2;5;1;4;1;2;4;1;5;1;-;7;-;1;7;4;4;2;1;2;2;2;4;1;4;2;-;1;3;7;-;1;2;5;5;4;-;2;1;-;5;"/>
  <p:tag name="CHARTSTRINGSTD" val="17 23 1 13 18 0 5"/>
  <p:tag name="CHARTSTRINGREV" val="5 0 18 13 1 23 17"/>
  <p:tag name="CHARTSTRINGSTDPER" val="0,220779220779221 0,298701298701299 0,012987012987013 0,168831168831169 0,233766233766234 0 0,0649350649350649"/>
  <p:tag name="CHARTSTRINGREVPER" val="0,0649350649350649 0 0,233766233766234 0,168831168831169 0,012987012987013 0,298701298701299 0,220779220779221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5911BC14E40C455C890A3EC360FB2CF7&lt;/guid&gt;&#10;        &lt;description /&gt;&#10;        &lt;date&gt;3/6/2017 1:45:5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340221E119346D498118A14BA7F32F5&lt;/guid&gt;&#10;            &lt;repollguid&gt;DAF7E9C103284E7399EFF02BD577F51C&lt;/repollguid&gt;&#10;            &lt;sourceid&gt;4FB9AC0B37B8421FAD41255F59436134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3C1242A80D4441EB8745CA5A7F43C862&lt;/guid&gt;&#10;                    &lt;answertext&gt;Magistrant &lt;/answertext&gt;&#10;                    &lt;valuetype&gt;-1&lt;/valuetype&gt;&#10;                &lt;/answer&gt;&#10;                &lt;answer&gt;&#10;                    &lt;guid&gt;A55CF547FE8A458B99B9E584A1C1FAB0&lt;/guid&gt;&#10;                    &lt;answertext&gt;Tudeng &lt;/answertext&gt;&#10;                    &lt;valuetype&gt;1&lt;/valuetype&gt;&#10;                &lt;/answer&gt;&#10;                &lt;answer&gt;&#10;                    &lt;guid&gt;B2D24375BD134A90A7E00E517FF88252&lt;/guid&gt;&#10;                    &lt;answertext&gt;Isik &lt;/answertext&gt;&#10;                    &lt;valuetype&gt;-1&lt;/valuetype&gt;&#10;                &lt;/answer&gt;&#10;                &lt;answer&gt;&#10;                    &lt;guid&gt;9F7FF6AB931A4909A6EA5AAE7D1D54E3&lt;/guid&gt;&#10;                    &lt;answertext&gt;java.lang.Object@13f5d07 vms. &lt;/answertext&gt;&#10;                    &lt;valuetype&gt;-1&lt;/valuetype&gt;&#10;                &lt;/answer&gt;&#10;                &lt;answer&gt;&#10;                    &lt;guid&gt;D87324C5FDE846728D594C87E0E6B61C&lt;/guid&gt;&#10;                    &lt;answertext&gt;mitte midagi &lt;/answertext&gt;&#10;                    &lt;valuetype&gt;-1&lt;/valuetype&gt;&#10;                &lt;/answer&gt;&#10;                &lt;answer&gt;&#10;                    &lt;guid&gt;C366E75D839D4CBB9F6177C97025B912&lt;/guid&gt;&#10;                    &lt;answertext&gt;midagi muud &lt;/answertext&gt;&#10;                    &lt;valuetype&gt;-1&lt;/valuetype&gt;&#10;                &lt;/answer&gt;&#10;                &lt;answer&gt;&#10;                    &lt;guid&gt;A5DC690322714CA69E1AA95FCBD3CBDE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59[;]95[;]59[;]False[;]15[;][;crlf;]2,61016949152542[;]2[;]1,85962406582295[;]3,45820166618788[;crlf;]24[;]-1[;]Magistrant1[;]Magistrant[;][;crlf;]15[;]1[;]Tudeng2[;]Tudeng[;][;crlf;]1[;]-1[;]Isik3[;]Isik[;][;crlf;]5[;]-1[;]java.lang.Object@13f5d07 vms.4[;]java.lang.Object@13f5d07 vms.[;][;crlf;]10[;]-1[;]mitte midagi5[;]mitte midagi[;][;crlf;]1[;]-1[;]midagi muud6[;]midagi muud[;][;crlf;]3[;]-1[;]veateate7[;]veateate[;]"/>
  <p:tag name="HASRESULTS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7"/>
  <p:tag name="TEXTLENGTH" val="86"/>
  <p:tag name="FONTSIZE" val="24"/>
  <p:tag name="BULLETTYPE" val="ppBulletArabicPeriod"/>
  <p:tag name="ANSWERTEXT" val="Magistrant&#10;Tudeng&#10;Isik&#10;java.lang.Object@13f5d07 vms.&#10;mitte midagi&#10;midagi muud&#10;veateate"/>
  <p:tag name="ZEROBASED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ülekate|smicln|üledefineerimine|smicln|üleilmastumine|smicln|kuidagi teisiti"/>
  <p:tag name="SLIDEORDER" val="25"/>
  <p:tag name="SLIDEGUID" val="FEDED040D556428FB13E035434E98512"/>
  <p:tag name="QUESTIONALIAS" val="Kuidas nimetatakse olukorda, kus klassi kuulub mitu sama nimega, kuid erineva signatuuriga meetodit või mitu konstruktorit?"/>
  <p:tag name="VALUES" val="Incorrect|smicln|Correct|smicln|Incorrect|smicln|Incorrect"/>
  <p:tag name="RESPONSESGATHERED" val="True"/>
  <p:tag name="TOTALRESPONSES" val="33"/>
  <p:tag name="RESPONSECOUNT" val="33"/>
  <p:tag name="SLICED" val="False"/>
  <p:tag name="RESPONSES" val="-;1;-;2;-;1;1;3;-;-;4;-;4;-;4;4;4;-;-;-;-;-;-;1;-;2;3;1;-;1;-;-;-;1;-;4;-;-;3;2;-;-;-;-;-;-;1;3;-;-;-;-;2;-;-;-;2;-;-;1;-;1;-;-;-;-;1;-;2;1;-;-;1;-;4;2;-;-;2;-;-;-;-;2;-;-;-;-;-;-;-;-;-;"/>
  <p:tag name="CHARTSTRINGSTD" val="13 9 4 7"/>
  <p:tag name="CHARTSTRINGREV" val="7 4 9 13"/>
  <p:tag name="CHARTSTRINGSTDPER" val="0,393939393939394 0,272727272727273 0,121212121212121 0,212121212121212"/>
  <p:tag name="CHARTSTRINGREVPER" val="0,212121212121212 0,121212121212121 0,272727272727273 0,393939393939394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0A3F4947D4942018F0F5C7589DF9FB0&lt;/guid&gt;&#10;        &lt;description /&gt;&#10;        &lt;date&gt;3/6/2017 1:02:5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F396F55325A4FD89A88F7213B20E81C&lt;/guid&gt;&#10;            &lt;repollguid&gt;3479940ADEB74EA09AB22384D1DC1BBF&lt;/repollguid&gt;&#10;            &lt;sourceid&gt;A9C2256430C84183A83F5D6F0AA501CB&lt;/sourceid&gt;&#10;            &lt;questiontext&gt;Kuidas nimetatakse olukorda, kus klassi kuulub mitu sama nimega, kuid erineva signatuuriga meetodit või mitu konstruktorit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F6D569C7324455DA8B0115CF3A361A5&lt;/guid&gt;&#10;                    &lt;answertext&gt;ülekate&lt;/answertext&gt;&#10;                    &lt;valuetype&gt;-1&lt;/valuetype&gt;&#10;                &lt;/answer&gt;&#10;                &lt;answer&gt;&#10;                    &lt;guid&gt;368A0737B62A46D3AD3081F5759410C0&lt;/guid&gt;&#10;                    &lt;answertext&gt;üledefineerimine&lt;/answertext&gt;&#10;                    &lt;valuetype&gt;1&lt;/valuetype&gt;&#10;                &lt;/answer&gt;&#10;                &lt;answer&gt;&#10;                    &lt;guid&gt;1AF3A2412F944774B5ED1BCFD875897E&lt;/guid&gt;&#10;                    &lt;answertext&gt;dünaamiline seostamine&lt;/answertext&gt;&#10;                    &lt;valuetype&gt;-1&lt;/valuetype&gt;&#10;                &lt;/answer&gt;&#10;                &lt;answer&gt;&#10;                    &lt;guid&gt;7EC88563DF434E949513854AF5BE0F57&lt;/guid&gt;&#10;                    &lt;answertext&gt;kuidagi teisit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das nimetatakse olukorda, kus klassi kuulub mitu sama nimega, kuid erineva signatuuriga meetodit või mitu konstruktorit?[;crlf;]61[;]95[;]61[;]False[;]46[;][;crlf;]1,9344262295082[;]2[;]0,53924210502946[;]0,290782047836603[;crlf;]10[;]-1[;]ülekate1[;]ülekate[;][;crlf;]46[;]1[;]üledefineerimine2[;]üledefineerimine[;][;crlf;]4[;]-1[;]dünaamiline seostamine3[;]dünaamiline seostamine[;][;crlf;]1[;]-1[;]kuidagi teisiti4[;]kuidagi teisiti[;]"/>
  <p:tag name="HASRESULTS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5"/>
  <p:tag name="FONTSIZE" val="28"/>
  <p:tag name="BULLETTYPE" val="ppBulletArabicPeriod"/>
  <p:tag name="ANSWERTEXT" val="ülekate&#10;üledefineerimine&#10;üleilmastumine&#10;kuidagi teisiti"/>
  <p:tag name="ZEROBASED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4"/>
  <p:tag name="SLIDEGUID" val="47ECDAF3A1E44EDF9C2834D77F13D317"/>
  <p:tag name="QUESTIONALIAS" val="Kuidas nimetatakse olukorda, kus klassis kirjeldatud ja päriluse teel saadud meetodil on üks ja sama signatuur?"/>
  <p:tag name="ANSWERSALIAS" val="ülekate|smicln|üledefineerimine|smicln|üleilmastumine|smicln|kuidagi teisiti"/>
  <p:tag name="VALUES" val="Correct|smicln|Incorrect|smicln|Incorrect|smicln|Incorrect"/>
  <p:tag name="RESPONSESGATHERED" val="True"/>
  <p:tag name="TOTALRESPONSES" val="34"/>
  <p:tag name="RESPONSECOUNT" val="34"/>
  <p:tag name="SLICED" val="False"/>
  <p:tag name="RESPONSES" val="-;3;-;3;-;-;-;-;-;-;2;-;4;-;4;-;4;-;1;-;2;-;-;1;-;4;1;1;-;2;-;-;-;1;1;4;-;-;-;-;3;-;-;-;1;-;2;1;-;-;-;-;-;-;-;-;4;-;2;1;-;1;-;-;-;-;2;-;1;1;-;-;1;-;3;3;-;-;3;-;-;1;-;1;-;-;1;-;-;-;-;-;-;"/>
  <p:tag name="CHARTSTRINGSTD" val="16 6 6 6"/>
  <p:tag name="CHARTSTRINGREV" val="6 6 6 16"/>
  <p:tag name="CHARTSTRINGSTDPER" val="0,470588235294118 0,176470588235294 0,176470588235294 0,176470588235294"/>
  <p:tag name="CHARTSTRINGREVPER" val="0,176470588235294 0,176470588235294 0,176470588235294 0,47058823529411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7BEA0FD243E549A5B8C31EC2712012D2&lt;/guid&gt;&#10;        &lt;description /&gt;&#10;        &lt;date&gt;3/6/2017 1:04:0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FEAA03E083B46F5A0008E468C467C4F&lt;/guid&gt;&#10;            &lt;repollguid&gt;4F78C5F0033C447D82B9EEC6DA57BD5E&lt;/repollguid&gt;&#10;            &lt;sourceid&gt;D159291DAACF4D48B1F3677879145EF6&lt;/sourceid&gt;&#10;            &lt;questiontext&gt;Kuidas nimetatakse olukorda, kus klassis kirjeldatud ja päriluse teel saadud meetodil on üks ja sama signatuur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92B301EFCFA14AFCA24BD6217C41007D&lt;/guid&gt;&#10;                    &lt;answertext&gt;ülekate&lt;/answertext&gt;&#10;                    &lt;valuetype&gt;1&lt;/valuetype&gt;&#10;                &lt;/answer&gt;&#10;                &lt;answer&gt;&#10;                    &lt;guid&gt;9A36D1B082C7402886001F7438F70048&lt;/guid&gt;&#10;                    &lt;answertext&gt;üledefineerimine&lt;/answertext&gt;&#10;                    &lt;valuetype&gt;-1&lt;/valuetype&gt;&#10;                &lt;/answer&gt;&#10;                &lt;answer&gt;&#10;                    &lt;guid&gt;351F8BAFA0CD495E834C774ECB8EB69B&lt;/guid&gt;&#10;                    &lt;answertext&gt;dünaamiline seostamine&lt;/answertext&gt;&#10;                    &lt;valuetype&gt;-1&lt;/valuetype&gt;&#10;                &lt;/answer&gt;&#10;                &lt;answer&gt;&#10;                    &lt;guid&gt;D84974F7DD0049F9A10E77990D3DC7B9&lt;/guid&gt;&#10;                    &lt;answertext&gt;kuidagi teisit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das nimetatakse olukorda, kus klassis kirjeldatud ja päriluse teel saadud meetodil on üks ja sama signatuur?[;crlf;]61[;]95[;]61[;]False[;]53[;][;crlf;]1,26229508196721[;]1[;]0,675123287933574[;]0,455791453910239[;crlf;]53[;]1[;]ülekate1[;]ülekate[;][;crlf;]0[;]-1[;]üledefineerimine2[;]üledefineerimine[;][;crlf;]8[;]-1[;]dünaamiline seostamine3[;]dünaamiline seostamine[;][;crlf;]0[;]-1[;]kuidagi teisiti4[;]kuidagi teisiti[;]"/>
  <p:tag name="HASRESULTS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5"/>
  <p:tag name="FONTSIZE" val="28"/>
  <p:tag name="BULLETTYPE" val="ppBulletArabicPeriod"/>
  <p:tag name="ANSWERTEXT" val="ülekate&#10;üledefineerimine&#10;üleilmastumine&#10;kuidagi teisiti"/>
  <p:tag name="ZEROBASED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6/2017 1:50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FA26C042A5D44CA929FD46C92697B02&lt;/guid&gt;&#10;            &lt;repollguid&gt;0ABD9E4706F742028B66010B05616E8E&lt;/repollguid&gt;&#10;            &lt;sourceid&gt;8C368377F27645A69E550B98AD44983F&lt;/sourceid&gt;&#10;            &lt;questiontext&gt;Loengu tempo oli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kiir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s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aegla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Loengu tempo oli[;crlf;]75[;]96[;]117[;]False[;]0[;][;crlf;]1,96581196581197[;]2[;]0,521857693076026[;]0,272335451822631[;crlf;]18[;]0[;]liiga kiire1[;]liiga kiire[;][;crlf;]85[;]0[;]paras2[;]paras[;][;crlf;]14[;]0[;]liiga aeglane3[;]liiga aeglane[;]"/>
  <p:tag name="HASRESULTS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10/2018 12:40:4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D2634C44BCC4F9A849D8D5E84704205&lt;/guid&gt;&#10;            &lt;repollguid&gt;0ABD9E4706F742028B66010B05616E8E&lt;/repollguid&gt;&#10;            &lt;sourceid&gt;8C368377F27645A69E550B98AD44983F&lt;/sourceid&gt;&#10;            &lt;questiontext&gt;Materjal tundus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lihtn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jalt jõukohane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keeruli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aterjal tundus [;crlf;]68[;]96[;]106[;]False[;]0[;][;crlf;]2,25471698113208[;]2[;]0,599706229257088[;]0,359647561409754[;crlf;]9[;]0[;]liiga lihtne1[;]liiga lihtne[;][;crlf;]61[;]0[;]parajalt jõukohane2[;]parajalt jõukohane[;][;crlf;]36[;]0[;]liiga keeruline3[;]liiga keeruline[;]"/>
  <p:tag name="HASRESULTS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2"/>
  <p:tag name="SLIDEGUID" val="D0858FA4F9E9421FB59F403D901A2CAB"/>
  <p:tag name="ANSWERSALIAS" val="12|smicln|45|smicln|mitte midagi|smicln|midagi muud|smicln|veateate"/>
  <p:tag name="VALUES" val="Correct|smicln|Incorrect|smicln|Incorrect|smicln|Incorrect|smicln|Incorrect"/>
  <p:tag name="RESPONSESGATHERED" val="True"/>
  <p:tag name="TOTALRESPONSES" val="77"/>
  <p:tag name="RESPONSECOUNT" val="77"/>
  <p:tag name="SLICED" val="False"/>
  <p:tag name="RESPONSES" val="5;1;5;1;-;1;-;1;1;1;1;1;1;1;5;4;1;1;1;1;1;1;1;1;1;3;1;1;1;1;1;1;1;1;1;1;1;-;1;1;1;4;1;1;1;-;1;4;2;1;1;5;1;1;-;1;1;1;1;1;5;1;5;-;1;-;1;4;1;1;5;1;1;-;1;1;1;-;1;-;1;1;-;-;-;1;1;-;-;1;1;-;4;"/>
  <p:tag name="CHARTSTRINGSTD" val="63 1 1 5 7"/>
  <p:tag name="CHARTSTRINGREV" val="7 5 1 1 63"/>
  <p:tag name="CHARTSTRINGSTDPER" val="0,818181818181818 0,012987012987013 0,012987012987013 0,0649350649350649 0,0909090909090909"/>
  <p:tag name="CHARTSTRINGREVPER" val="0,0909090909090909 0,0649350649350649 0,012987012987013 0,012987012987013 0,81818181818181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0C83925F491249269073902FDC4D16C0&lt;/guid&gt;&#10;        &lt;description /&gt;&#10;        &lt;date&gt;3/6/2017 12:41:1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1057608E9BA48C2AFD960D3EB11C647&lt;/guid&gt;&#10;            &lt;repollguid&gt;4AD4F52BF5CD4B7FB728E0EA3126045B&lt;/repollguid&gt;&#10;            &lt;sourceid&gt;D715ABF687BF4934B524876E5CC89587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A358E9A98BD4A44908992FBEB9AD383&lt;/guid&gt;&#10;                    &lt;answertext&gt;12&lt;/answertext&gt;&#10;                    &lt;valuetype&gt;1&lt;/valuetype&gt;&#10;                &lt;/answer&gt;&#10;                &lt;answer&gt;&#10;                    &lt;guid&gt;AA2EB81375994FAEA4791A1372728B65&lt;/guid&gt;&#10;                    &lt;answertext&gt;45&lt;/answertext&gt;&#10;                    &lt;valuetype&gt;-1&lt;/valuetype&gt;&#10;                &lt;/answer&gt;&#10;                &lt;answer&gt;&#10;                    &lt;guid&gt;3E8E35D15DE04F2E8AF1792955A00231&lt;/guid&gt;&#10;                    &lt;answertext&gt;mitte midagi&lt;/answertext&gt;&#10;                    &lt;valuetype&gt;-1&lt;/valuetype&gt;&#10;                &lt;/answer&gt;&#10;                &lt;answer&gt;&#10;                    &lt;guid&gt;2FB00752DD2C41F2A03A42D940B77122&lt;/guid&gt;&#10;                    &lt;answertext&gt;midagi muud&lt;/answertext&gt;&#10;                    &lt;valuetype&gt;-1&lt;/valuetype&gt;&#10;                &lt;/answer&gt;&#10;                &lt;answer&gt;&#10;                    &lt;guid&gt;615B595E75134308A256E163B3585B63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71[;]90[;]71[;]False[;]48[;][;crlf;]2,08450704225352[;]1[;]1,68461538113148[;]2,83792898234477[;crlf;]48[;]1[;]121[;]12[;][;crlf;]3[;]-1[;]452[;]45[;][;crlf;]2[;]-1[;]mitte midagi3[;]mitte midagi[;][;crlf;]2[;]-1[;]midagi muud4[;]midagi muud[;][;crlf;]16[;]-1[;]veateate5[;]veateate[;]"/>
  <p:tag name="HASRESULTS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9"/>
  <p:tag name="FONTSIZE" val="28"/>
  <p:tag name="BULLETTYPE" val="ppBulletArabicPeriod"/>
  <p:tag name="ANSWERTEXT" val="12&#10;45&#10;mitte midagi&#10;midagi muud&#10;veateate"/>
  <p:tag name="ZEROBAS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3"/>
  <p:tag name="SLIDEGUID" val="26CD021A56EF4974BCCB234745010020"/>
  <p:tag name="ANSWERSALIAS" val="0|smicln|17|smicln|mitte midagi|smicln|midagi muud|smicln|veateate"/>
  <p:tag name="VALUES" val="Incorrect|smicln|Incorrect|smicln|Incorrect|smicln|Incorrect|smicln|Correct"/>
  <p:tag name="RESPONSESGATHERED" val="True"/>
  <p:tag name="TOTALRESPONSES" val="70"/>
  <p:tag name="RESPONSECOUNT" val="70"/>
  <p:tag name="SLICED" val="False"/>
  <p:tag name="RESPONSES" val="5;5;5;5;-;5;-;-;5;-;5;-;5;5;5;4;5;5;-;1;5;1;5;5;-;3;5;5;5;5;-;5;5;5;5;5;1;-;5;5;5;2;-;-;5;-;5;5;5;5;-;5;5;5;-;5;1;5;5;5;5;5;5;-;-;5;5;5;5;4;5;5;5;5;4;5;5;-;3;-;5;5;5;5;5;5;5;-;-;-;-;-;5;"/>
  <p:tag name="CHARTSTRINGSTD" val="4 1 2 3 60"/>
  <p:tag name="CHARTSTRINGREV" val="60 3 2 1 4"/>
  <p:tag name="CHARTSTRINGSTDPER" val="0,0571428571428571 0,0142857142857143 0,0285714285714286 0,0428571428571429 0,857142857142857"/>
  <p:tag name="CHARTSTRINGREVPER" val="0,857142857142857 0,0428571428571429 0,0285714285714286 0,0142857142857143 0,0571428571428571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EBD29ED4E6E41CBB9D29714B1C71827&lt;/guid&gt;&#10;        &lt;description /&gt;&#10;        &lt;date&gt;3/6/2017 12:42:4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D3DEC3AD606410089768AF123354C7A&lt;/guid&gt;&#10;            &lt;repollguid&gt;068351889CEF4EB99B0DF6A02C344384&lt;/repollguid&gt;&#10;            &lt;sourceid&gt;E55A5BFDFD174FF3A29A826F3F0C7362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ADD0FE7120B34DFBA67C872F94661C5D&lt;/guid&gt;&#10;                    &lt;answertext&gt;0&lt;/answertext&gt;&#10;                    &lt;valuetype&gt;-1&lt;/valuetype&gt;&#10;                &lt;/answer&gt;&#10;                &lt;answer&gt;&#10;                    &lt;guid&gt;6E8F2C2C496247AF88B8B257B639E2EA&lt;/guid&gt;&#10;                    &lt;answertext&gt;17&lt;/answertext&gt;&#10;                    &lt;valuetype&gt;-1&lt;/valuetype&gt;&#10;                &lt;/answer&gt;&#10;                &lt;answer&gt;&#10;                    &lt;guid&gt;DFC8606AABFD4BBC871AE185C7943663&lt;/guid&gt;&#10;                    &lt;answertext&gt;mitte midagi&lt;/answertext&gt;&#10;                    &lt;valuetype&gt;-1&lt;/valuetype&gt;&#10;                &lt;/answer&gt;&#10;                &lt;answer&gt;&#10;                    &lt;guid&gt;7B06FEFA85A145A5BF04A54F0FB1E496&lt;/guid&gt;&#10;                    &lt;answertext&gt;midagi muud&lt;/answertext&gt;&#10;                    &lt;valuetype&gt;-1&lt;/valuetype&gt;&#10;                &lt;/answer&gt;&#10;                &lt;answer&gt;&#10;                    &lt;guid&gt;748BCDE311B34C35ACDA512A1B353DF0&lt;/guid&gt;&#10;                    &lt;answertext&gt;veateat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62[;]91[;]62[;]False[;]46[;][;crlf;]4,17741935483871[;]5[;]1,45385132075161[;]2,1136836628512[;crlf;]6[;]-1[;]01[;]0[;][;crlf;]8[;]-1[;]172[;]17[;][;crlf;]1[;]-1[;]mitte midagi3[;]mitte midagi[;][;crlf;]1[;]-1[;]midagi muud4[;]midagi muud[;][;crlf;]46[;]1[;]veateate5[;]veateate[;]"/>
  <p:tag name="HASRESULTS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8"/>
  <p:tag name="FONTSIZE" val="28"/>
  <p:tag name="BULLETTYPE" val="ppBulletArabicPeriod"/>
  <p:tag name="ANSWERTEXT" val="0&#10;17&#10;mitte midagi&#10;midagi muud&#10;veateate"/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23"/>
  <p:tag name="SLIDEGUID" val="F7E89E2316544F64AB7929FC0A035A43"/>
  <p:tag name="QUESTIONALIAS" val="Kas klassi B võib lisada oma meetodi meetoda?"/>
  <p:tag name="ANSWERSALIAS" val="jah|smicln|ei"/>
  <p:tag name="VALUES" val="Correct|smicln|Incorrect"/>
  <p:tag name="RESPONSESGATHERED" val="True"/>
  <p:tag name="TOTALRESPONSES" val="73"/>
  <p:tag name="RESPONSECOUNT" val="73"/>
  <p:tag name="SLICED" val="False"/>
  <p:tag name="RESPONSES" val="1;2;1;1;-;2;-;-;2;1;1;2;1;1;2;2;1;1;2;1;2;1;1;1;2;1;2;1;1;1;-;2;1;1;1;1;2;-;2;1;2;-;1;-;1;-;-;2;1;1;1;1;1;2;-;-;2;1;1;2;1;1;1;2;2;2;1;2;1;1;2;1;1;2;1;-;1;-;1;-;2;1;1;-;1;2;2;-;-;-;-;-;2;"/>
  <p:tag name="CHARTSTRINGSTD" val="45 28"/>
  <p:tag name="CHARTSTRINGREV" val="28 45"/>
  <p:tag name="CHARTSTRINGSTDPER" val="0,616438356164384 0,383561643835616"/>
  <p:tag name="CHARTSTRINGREVPER" val="0,383561643835616 0,616438356164384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421BCB83659540D4A7A24DEBE6741845&lt;/guid&gt;&#10;        &lt;description /&gt;&#10;        &lt;date&gt;3/6/2017 12:44:3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4C24C76E9304F489F579445A358C770&lt;/guid&gt;&#10;            &lt;repollguid&gt;318FE008DC8C4F1F817DF692714CF741&lt;/repollguid&gt;&#10;            &lt;sourceid&gt;4CCC27D3532E4AD2B515D626760399A3&lt;/sourceid&gt;&#10;            &lt;questiontext&gt;Kas klassi B võib lisada oma meetodi meetoda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1F21C0963CD4112B5158BC469C295D6&lt;/guid&gt;&#10;                    &lt;answertext&gt;jah&lt;/answertext&gt;&#10;                    &lt;valuetype&gt;1&lt;/valuetype&gt;&#10;                &lt;/answer&gt;&#10;                &lt;answer&gt;&#10;                    &lt;guid&gt;E7072A5AFCF14DAF991E9BDC7F6DAFF3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lassi B võib lisada oma meetodi meetoda?[;crlf;]61[;]91[;]61[;]False[;]45[;][;crlf;]1,26229508196721[;]1[;]0,439882225081926[;]0,193496371943026[;crlf;]45[;]1[;]jah1[;]jah[;][;crlf;]16[;]-1[;]ei2[;]ei[;]"/>
  <p:tag name="HASRESULTS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9AA5A97FB0BF4453986D9CFD9188BB43&lt;/guid&gt;&#10;        &lt;description /&gt;&#10;        &lt;date&gt;3/6/2017 12:17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D99591BE4DE4B01AB3EAFA4D32B6350&lt;/guid&gt;&#10;            &lt;repollguid&gt;A2F089A6DD1A4B06942A2960E82A9723&lt;/repollguid&gt;&#10;            &lt;sourceid&gt;4FB01C964A3C4890A3824B56FB1ABCE1&lt;/sourceid&gt;&#10;            &lt;questiontext&gt;Umbes mitu tundi tegelesite eelmisel nädalal selle ainega (loeng+praktikum+iseseisvalt)? 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A9814BE878BD46688CA9D579A857B818&lt;/guid&gt;&#10;                    &lt;answertext&gt;0-2 tundi &lt;/answertext&gt;&#10;                    &lt;valuetype&gt;0&lt;/valuetype&gt;&#10;                &lt;/answer&gt;&#10;                &lt;answer&gt;&#10;                    &lt;guid&gt;3F0ABE763E524FF580CD4CA4D2A3F59A&lt;/guid&gt;&#10;                    &lt;answertext&gt;2-4 tundi &lt;/answertext&gt;&#10;                    &lt;valuetype&gt;0&lt;/valuetype&gt;&#10;                &lt;/answer&gt;&#10;                &lt;answer&gt;&#10;                    &lt;guid&gt;F6B53E862EB949598E972DCAA8E93B0F&lt;/guid&gt;&#10;                    &lt;answertext&gt;4-6 tundi   &lt;/answertext&gt;&#10;                    &lt;valuetype&gt;0&lt;/valuetype&gt;&#10;                &lt;/answer&gt;&#10;                &lt;answer&gt;&#10;                    &lt;guid&gt;0004E04C9A4841D6851160CB22BEF2A4&lt;/guid&gt;&#10;                    &lt;answertext&gt;6-8 tundi &lt;/answertext&gt;&#10;                    &lt;valuetype&gt;0&lt;/valuetype&gt;&#10;                &lt;/answer&gt;&#10;                &lt;answer&gt;&#10;                    &lt;guid&gt;DCF3093EF3FB4DC4A80DBBB534F07DC7&lt;/guid&gt;&#10;                    &lt;answertext&gt;8-10 tundi &lt;/answertext&gt;&#10;                    &lt;valuetype&gt;0&lt;/valuetype&gt;&#10;                &lt;/answer&gt;&#10;                &lt;answer&gt;&#10;                    &lt;guid&gt;5BF3EE7DA77B4B6EA92176BB5A261AC8&lt;/guid&gt;&#10;                    &lt;answertext&gt;10-12 tundi &lt;/answertext&gt;&#10;                    &lt;valuetype&gt;0&lt;/valuetype&gt;&#10;                &lt;/answer&gt;&#10;                &lt;answer&gt;&#10;                    &lt;guid&gt;F2C164942A3A4117B501020ABEEFC73A&lt;/guid&gt;&#10;                    &lt;answertext&gt;12-14 tundi &lt;/answertext&gt;&#10;                    &lt;valuetype&gt;0&lt;/valuetype&gt;&#10;                &lt;/answer&gt;&#10;                &lt;answer&gt;&#10;                    &lt;guid&gt;139EBD1BF43448C3A94E2D596083DBC0&lt;/guid&gt;&#10;                    &lt;answertext&gt;üle 14 tunni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Umbes mitu tundi tegelesite eelmisel nädalal selle ainega (loeng+praktikum+iseseisvalt)? [;crlf;]72[;]72[;]104[;]False[;]0[;][;crlf;]3,60576923076923[;]3[;]1,39654979551785[;]1,95035133136095[;crlf;]3[;]0[;]0-2 tundi1[;]0-2 tundi[;][;crlf;]16[;]0[;]2-4 tundi2[;]2-4 tundi[;][;crlf;]41[;]0[;]4-6 tundi  3[;]4-6 tundi  [;][;crlf;]19[;]0[;]6-8 tundi4[;]6-8 tundi[;][;crlf;]15[;]0[;]8-10 tundi5[;]8-10 tundi[;][;crlf;]5[;]0[;]10-12 tundi6[;]10-12 tundi[;][;crlf;]4[;]0[;]12-14 tundi7[;]12-14 tundi[;][;crlf;]1[;]0[;]üle 14 tunni8[;]üle 14 tunni[;]"/>
  <p:tag name="HASRESULTS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SCHEME"/>
  <p:tag name="LABELFORMAT" val="1"/>
  <p:tag name="NUMBERFORMA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28"/>
  <p:tag name="BULLETTYPE" val="ppBulletArabicPeriod"/>
  <p:tag name="ANSWERTEXT" val="jah&#10;ei"/>
  <p:tag name="ZEROBAS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15"/>
  <p:tag name="SLIDEGUID" val="B349CE23C60E47F1B8F8C273C6A754C6"/>
  <p:tag name="ANSWERSALIAS" val="45|smicln|34|smicln|89|smicln|mitte midagi|smicln|midagi muud|smicln|veateate"/>
  <p:tag name="VALUES" val="Incorrect|smicln|Correct|smicln|Incorrect|smicln|Incorrect|smicln|Incorrect|smicln|Incorrect"/>
  <p:tag name="RESPONSESGATHERED" val="True"/>
  <p:tag name="TOTALRESPONSES" val="9"/>
  <p:tag name="RESPONSECOUNT" val="9"/>
  <p:tag name="SLICED" val="False"/>
  <p:tag name="RESPONSES" val="-;-;3;-;-;-;-;-;-;-;-;-;1;-;6;-;-;-;-;-;-;-;-;-;-;-;-;-;-;1;-;-;-;-;5;-;-;-;-;-;-;-;-;-;-;-;-;-;-;-;-;-;-;-;-;-;-;-;-;1;2;1;-;-;-;-;-;-;-;-;-;-;-;-;-;-;-;-;-;-;-;-;2;-;-;-;-;-;-;-;-;-;-;"/>
  <p:tag name="CHARTSTRINGSTD" val="4 2 1 0 1 1"/>
  <p:tag name="CHARTSTRINGREV" val="1 1 0 1 2 4"/>
  <p:tag name="CHARTSTRINGSTDPER" val="0,444444444444444 0,222222222222222 0,111111111111111 0 0,111111111111111 0,111111111111111"/>
  <p:tag name="CHARTSTRINGREVPER" val="0,111111111111111 0,111111111111111 0 0,111111111111111 0,222222222222222 0,444444444444444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58C67A0268784EA0A0A0308804BD96AE&lt;/guid&gt;&#10;        &lt;description /&gt;&#10;        &lt;date&gt;3/6/2017 12:49:4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7DF180542EB442B849568A07A5D25B2&lt;/guid&gt;&#10;            &lt;repollguid&gt;18E1877468A2405C9282067896B37B83&lt;/repollguid&gt;&#10;            &lt;sourceid&gt;FF1E9E09BE5F4D46AF5A1FAC2E0C6E7F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22BD554675114C9ABF18663F154AFDFC&lt;/guid&gt;&#10;                    &lt;answertext&gt;45&lt;/answertext&gt;&#10;                    &lt;valuetype&gt;-1&lt;/valuetype&gt;&#10;                &lt;/answer&gt;&#10;                &lt;answer&gt;&#10;                    &lt;guid&gt;FE83F56C5AAF45FF8540B0B431E0F96F&lt;/guid&gt;&#10;                    &lt;answertext&gt;34&lt;/answertext&gt;&#10;                    &lt;valuetype&gt;1&lt;/valuetype&gt;&#10;                &lt;/answer&gt;&#10;                &lt;answer&gt;&#10;                    &lt;guid&gt;3F02ECD1BD1F476D84C14496596F9739&lt;/guid&gt;&#10;                    &lt;answertext&gt;89&lt;/answertext&gt;&#10;                    &lt;valuetype&gt;-1&lt;/valuetype&gt;&#10;                &lt;/answer&gt;&#10;                &lt;answer&gt;&#10;                    &lt;guid&gt;38D0291CC2E04CC2A9EB2FBD3AD2A4E4&lt;/guid&gt;&#10;                    &lt;answertext&gt;mitte midagi&lt;/answertext&gt;&#10;                    &lt;valuetype&gt;-1&lt;/valuetype&gt;&#10;                &lt;/answer&gt;&#10;                &lt;answer&gt;&#10;                    &lt;guid&gt;15F3828E80DF41E0ADB194240387A8B8&lt;/guid&gt;&#10;                    &lt;answertext&gt;midagi muud&lt;/answertext&gt;&#10;                    &lt;valuetype&gt;-1&lt;/valuetype&gt;&#10;                &lt;/answer&gt;&#10;                &lt;answer&gt;&#10;                    &lt;guid&gt;1149E5489CB44AB186F4B769B75AD6FD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65[;]93[;]65[;]False[;]32[;][;crlf;]2,84615384615385[;]2[;]1,79940818673396[;]3,23786982248521[;crlf;]12[;]-1[;]451[;]45[;][;crlf;]32[;]1[;]342[;]34[;][;crlf;]4[;]-1[;]893[;]89[;][;crlf;]2[;]-1[;]mitte midagi4[;]mitte midagi[;][;crlf;]1[;]-1[;]midagi muud5[;]midagi muud[;][;crlf;]14[;]-1[;]veateate6[;]veateate[;]"/>
  <p:tag name="HASRESULTS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42"/>
  <p:tag name="FONTSIZE" val="32"/>
  <p:tag name="BULLETTYPE" val="ppBulletArabicPeriod"/>
  <p:tag name="ANSWERTEXT" val="45&#10;34&#10;89&#10;mitte midagi&#10;midagi muud&#10;veateate"/>
  <p:tag name="ZEROBAS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ANSWERSALIAS" val="45|smicln|34|smicln|89|smicln|mitte midagi|smicln|midagi muud|smicln|veateate"/>
  <p:tag name="SLIDEORDER" val="16"/>
  <p:tag name="SLIDEGUID" val="DA55195012934239859CF509FBAF522A"/>
  <p:tag name="VALUES" val="Incorrect|smicln|Incorrect|smicln|Incorrect|smicln|Incorrect|smicln|Incorrect|smicln|Correct"/>
  <p:tag name="RESPONSESGATHERED" val="True"/>
  <p:tag name="TOTALRESPONSES" val="32"/>
  <p:tag name="RESPONSECOUNT" val="32"/>
  <p:tag name="SLICED" val="False"/>
  <p:tag name="RESPONSES" val="6;2;5;4;-;-;-;6;2;-;2;-;-;-;-;6;6;-;-;-;-;-;-;1;-;2;3;-;2;6;-;-;-;6;-;6;-;-;-;2;-;-;-;-;3;-;6;2;-;-;-;-;-;-;1;-;5;-;5;1;-;1;-;-;-;5;1;-;1;1;-;-;-;-;-;1;-;-;2;-;-;-;-;1;-;-;-;-;-;-;-;-;-;"/>
  <p:tag name="CHARTSTRINGSTD" val="9 8 2 1 4 8"/>
  <p:tag name="CHARTSTRINGREV" val="8 4 1 2 8 9"/>
  <p:tag name="CHARTSTRINGSTDPER" val="0,28125 0,25 0,0625 0,03125 0,125 0,25"/>
  <p:tag name="CHARTSTRINGREVPER" val="0,25 0,125 0,03125 0,0625 0,25 0,28125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427249EAD38E4D3F9A21855C57FA8C61&lt;/guid&gt;&#10;        &lt;description /&gt;&#10;        &lt;date&gt;3/6/2017 12:53:0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7397268C04249A5863D295ACFD1DDDA&lt;/guid&gt;&#10;            &lt;repollguid&gt;6C748C76D18E489BB0B7CF26431BEB60&lt;/repollguid&gt;&#10;            &lt;sourceid&gt;E76EF3798F534005BB6FEFFB6274AE4B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51D71B4B546141EBAD3AD9A2E60CBEB4&lt;/guid&gt;&#10;                    &lt;answertext&gt;45&lt;/answertext&gt;&#10;                    &lt;valuetype&gt;-1&lt;/valuetype&gt;&#10;                &lt;/answer&gt;&#10;                &lt;answer&gt;&#10;                    &lt;guid&gt;F975F42A37C7418695E61CE1C44839A6&lt;/guid&gt;&#10;                    &lt;answertext&gt;34&lt;/answertext&gt;&#10;                    &lt;valuetype&gt;-1&lt;/valuetype&gt;&#10;                &lt;/answer&gt;&#10;                &lt;answer&gt;&#10;                    &lt;guid&gt;70D07022412944F28F5CE6C5225FFED6&lt;/guid&gt;&#10;                    &lt;answertext&gt;89&lt;/answertext&gt;&#10;                    &lt;valuetype&gt;-1&lt;/valuetype&gt;&#10;                &lt;/answer&gt;&#10;                &lt;answer&gt;&#10;                    &lt;guid&gt;168F56E9E320480EA07C284E7EABCE73&lt;/guid&gt;&#10;                    &lt;answertext&gt;mitte midagi&lt;/answertext&gt;&#10;                    &lt;valuetype&gt;-1&lt;/valuetype&gt;&#10;                &lt;/answer&gt;&#10;                &lt;answer&gt;&#10;                    &lt;guid&gt;4190AB7744474A7AB7F3FA427F5455A0&lt;/guid&gt;&#10;                    &lt;answertext&gt;midagi muud&lt;/answertext&gt;&#10;                    &lt;valuetype&gt;-1&lt;/valuetype&gt;&#10;                &lt;/answer&gt;&#10;                &lt;answer&gt;&#10;                    &lt;guid&gt;34DD2D57633842C4BB4DCA095B49D673&lt;/guid&gt;&#10;                    &lt;answertext&gt;veateat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62[;]93[;]62[;]False[;]32[;][;crlf;]3,7741935483871[;]6[;]2,37200986533545[;]5,6264308012487[;crlf;]22[;]-1[;]451[;]45[;][;crlf;]6[;]-1[;]342[;]34[;][;crlf;]1[;]-1[;]893[;]89[;][;crlf;]0[;]-1[;]mitte midagi4[;]mitte midagi[;][;crlf;]1[;]-1[;]midagi muud5[;]midagi muud[;][;crlf;]32[;]1[;]veateate6[;]veateate[;]"/>
  <p:tag name="HASRESULTS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42"/>
  <p:tag name="FONTSIZE" val="32"/>
  <p:tag name="BULLETTYPE" val="ppBulletArabicPeriod"/>
  <p:tag name="ANSWERTEXT" val="45&#10;34&#10;89&#10;mitte midagi&#10;midagi muud&#10;veateate"/>
  <p:tag name="ZEROBASED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4"/>
  <p:tag name="SLIDEGUID" val="251D42CC62A14517BE544C96E253EB85"/>
  <p:tag name="ANSWERSALIAS" val="true|smicln|false|smicln|midagi muud|smicln|mitte midagi|smicln|veateate"/>
  <p:tag name="VALUES" val="Correct|smicln|Incorrect|smicln|Incorrect|smicln|Incorrect|smicln|Incorrect"/>
  <p:tag name="RESPONSESGATHERED" val="True"/>
  <p:tag name="TOTALRESPONSES" val="91"/>
  <p:tag name="RESPONSECOUNT" val="91"/>
  <p:tag name="SLICED" val="False"/>
  <p:tag name="RESPONSES" val="2;1;1;2;1;1;2;1;1;1;1;5;1;1;1;2;1;1;1;2;1;1;1;1;-;2;1;1;5;1;1;1;1;1;1;1;1;1;1;2;1;1;5;2;2;1;4;2;1;-;1;1;1;-;1;1;2;1;5;1;1;3;1;1;1;2;-;1;1;1;1;1;1;1;5;1;1;1;1;1;5;1;1;1;1;1;1;2;1;1;1;1;5;1;1;"/>
  <p:tag name="CHARTSTRINGSTD" val="69 13 1 1 7"/>
  <p:tag name="CHARTSTRINGREV" val="7 1 1 13 69"/>
  <p:tag name="CHARTSTRINGSTDPER" val="0,758241758241758 0,142857142857143 0,010989010989011 0,010989010989011 0,0769230769230769"/>
  <p:tag name="CHARTSTRINGREVPER" val="0,0769230769230769 0,010989010989011 0,010989010989011 0,142857142857143 0,75824175824175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E7DEE589637F41C383F3EA7A0776519B&lt;/guid&gt;&#10;        &lt;description /&gt;&#10;        &lt;date&gt;3/6/2017 1:23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5885ABBE9A0400486453C41C2E7436B&lt;/guid&gt;&#10;            &lt;repollguid&gt;75C8700226EC4613A98F11E516B5502D&lt;/repollguid&gt;&#10;            &lt;sourceid&gt;351241E4247843E7AE412F9634FF40DC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6E6DDE8314AD40839A0CC8EAB67195CA&lt;/guid&gt;&#10;                    &lt;answertext&gt;true&lt;/answertext&gt;&#10;                    &lt;valuetype&gt;1&lt;/valuetype&gt;&#10;                &lt;/answer&gt;&#10;                &lt;answer&gt;&#10;                    &lt;guid&gt;0017DFF59BB948A38A5B477FBECD9401&lt;/guid&gt;&#10;                    &lt;answertext&gt;false&lt;/answertext&gt;&#10;                    &lt;valuetype&gt;-1&lt;/valuetype&gt;&#10;                &lt;/answer&gt;&#10;                &lt;answer&gt;&#10;                    &lt;guid&gt;3B4A3C9D4C934B3A8C877F7A94187BFD&lt;/guid&gt;&#10;                    &lt;answertext&gt;midagi muud&lt;/answertext&gt;&#10;                    &lt;valuetype&gt;-1&lt;/valuetype&gt;&#10;                &lt;/answer&gt;&#10;                &lt;answer&gt;&#10;                    &lt;guid&gt;AE4933705F2442C3B2B3F6ADD0B1A53B&lt;/guid&gt;&#10;                    &lt;answertext&gt;mitte midagi&lt;/answertext&gt;&#10;                    &lt;valuetype&gt;-1&lt;/valuetype&gt;&#10;                &lt;/answer&gt;&#10;                &lt;answer&gt;&#10;                    &lt;guid&gt;3A155F654166415DA88611CB986F9B4F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63[;]94[;]63[;]False[;]57[;][;crlf;]1,12698412698413[;]1[;]0,417553855173521[;]0,17435122197027[;crlf;]57[;]1[;]true1[;]true[;][;crlf;]4[;]-1[;]false2[;]false[;][;crlf;]2[;]-1[;]midagi muud3[;]midagi muud[;][;crlf;]0[;]-1[;]mitte midagi4[;]mitte midagi[;][;crlf;]0[;]-1[;]veateate5[;]veateate[;]"/>
  <p:tag name="HASRESULTS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0,0,0,0,0,0,0,0,0,0,0"/>
  <p:tag name="COLORTYPE" val="SCHEME"/>
  <p:tag name="LABELFORMAT" val="0"/>
  <p:tag name="NUMBERFORMA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44"/>
  <p:tag name="FONTSIZE" val="28"/>
  <p:tag name="BULLETTYPE" val="ppBulletArabicPeriod"/>
  <p:tag name="ANSWERTEXT" val="true&#10;false&#10;midagi muud&#10;mitte midagi&#10;veateate"/>
  <p:tag name="ZEROBASED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5"/>
  <p:tag name="SLIDEGUID" val="EECF2A881142477FAA0BBDCB2F85ADA1"/>
  <p:tag name="ANSWERSALIAS" val="true|smicln|false|smicln|midagi muud|smicln|mitte midagi|smicln|veateate"/>
  <p:tag name="VALUES" val="Correct|smicln|Incorrect|smicln|Incorrect|smicln|Incorrect|smicln|Incorrect"/>
  <p:tag name="RESPONSESGATHERED" val="True"/>
  <p:tag name="TOTALRESPONSES" val="77"/>
  <p:tag name="RESPONSECOUNT" val="77"/>
  <p:tag name="SLICED" val="False"/>
  <p:tag name="RESPONSES" val="5;1;1;1;-;-;2;1;1;1;1;1;1;1;1;-;2;-;1;1;1;2;1;1;1;-;1;1;1;2;1;1;-;1;2;-;2;2;1;1;1;-;5;1;-;2;4;2;1;-;1;1;2;2;1;1;2;1;1;1;-;-;-;2;1;1;-;1;2;1;1;1;1;1;-;2;1;2;1;1;-;1;1;2;1;1;1;1;1;1;-;-;1;1;1;"/>
  <p:tag name="CHARTSTRINGSTD" val="57 17 0 1 2"/>
  <p:tag name="CHARTSTRINGREV" val="2 1 0 17 57"/>
  <p:tag name="CHARTSTRINGSTDPER" val="0,74025974025974 0,220779220779221 0 0,012987012987013 0,025974025974026"/>
  <p:tag name="CHARTSTRINGREVPER" val="0,025974025974026 0,012987012987013 0 0,220779220779221 0,74025974025974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A263549B95344BDBB4D6002636BC9D85&lt;/guid&gt;&#10;        &lt;description /&gt;&#10;        &lt;date&gt;3/6/2017 1:27:2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6CE2F61E40844D8B6B4FB88D3133CF0&lt;/guid&gt;&#10;            &lt;repollguid&gt;960287341FC94955948689D1B50E7917&lt;/repollguid&gt;&#10;            &lt;sourceid&gt;F1C0431007BA4024878945A4C24C53E1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0DA8AC239574BA3BAEA0FA9F225A441&lt;/guid&gt;&#10;                    &lt;answertext&gt;true&lt;/answertext&gt;&#10;                    &lt;valuetype&gt;1&lt;/valuetype&gt;&#10;                &lt;/answer&gt;&#10;                &lt;answer&gt;&#10;                    &lt;guid&gt;DB34121FF647497691D373EC6509AB73&lt;/guid&gt;&#10;                    &lt;answertext&gt;false&lt;/answertext&gt;&#10;                    &lt;valuetype&gt;-1&lt;/valuetype&gt;&#10;                &lt;/answer&gt;&#10;                &lt;answer&gt;&#10;                    &lt;guid&gt;A3CAD7319A5A42F4B6A10A127E3B9759&lt;/guid&gt;&#10;                    &lt;answertext&gt;midagi muud&lt;/answertext&gt;&#10;                    &lt;valuetype&gt;-1&lt;/valuetype&gt;&#10;                &lt;/answer&gt;&#10;                &lt;answer&gt;&#10;                    &lt;guid&gt;8C4F02C2F0F84FA4B0705AF4F924B602&lt;/guid&gt;&#10;                    &lt;answertext&gt;mitte midagi&lt;/answertext&gt;&#10;                    &lt;valuetype&gt;-1&lt;/valuetype&gt;&#10;                &lt;/answer&gt;&#10;                &lt;answer&gt;&#10;                    &lt;guid&gt;B91D62644381471187DF10EE399C15DA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61[;]94[;]61[;]False[;]14[;][;crlf;]1,9344262295082[;]2[;]0,827178741740516[;]0,684224670787423[;crlf;]14[;]1[;]true1[;]true[;][;crlf;]43[;]-1[;]false2[;]false[;][;crlf;]1[;]-1[;]midagi muud3[;]midagi muud[;][;crlf;]0[;]-1[;]mitte midagi4[;]mitte midagi[;][;crlf;]3[;]-1[;]veateate5[;]veateate[;]"/>
  <p:tag name="HASRESULTS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44"/>
  <p:tag name="FONTSIZE" val="28"/>
  <p:tag name="BULLETTYPE" val="ppBulletArabicPeriod"/>
  <p:tag name="ANSWERTEXT" val="true&#10;false&#10;midagi muud&#10;mitte midagi&#10;veateate"/>
  <p:tag name="ZEROBASED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7"/>
  <p:tag name="SLIDEGUID" val="3C9585C8EBF34D75AE66EF335B10C911"/>
  <p:tag name="ANSWERSALIAS" val="0|smicln|14|smicln|midagi muud|smicln|mitte midagi|smicln|veateate"/>
  <p:tag name="VALUES" val="Incorrect|smicln|Correct|smicln|Incorrect|smicln|Incorrect|smicln|Incorrect"/>
  <p:tag name="RESPONSESGATHERED" val="True"/>
  <p:tag name="TOTALRESPONSES" val="84"/>
  <p:tag name="RESPONSECOUNT" val="84"/>
  <p:tag name="SLICED" val="False"/>
  <p:tag name="RESPONSES" val="-;2;2;-;2;3;2;2;2;2;2;5;2;2;3;2;2;2;5;2;2;2;2;2;5;5;2;5;2;5;2;-;2;5;-;2;2;2;2;2;2;5;5;2;5;2;1;2;2;-;5;2;3;-;2;2;2;-;2;2;-;2;2;2;2;-;-;2;2;2;5;2;1;2;2;2;2;2;2;2;5;3;2;2;2;5;2;2;2;2;2;2;5;-;2;"/>
  <p:tag name="CHARTSTRINGSTD" val="2 63 4 0 15"/>
  <p:tag name="CHARTSTRINGREV" val="15 0 4 63 2"/>
  <p:tag name="CHARTSTRINGSTDPER" val="0,0238095238095238 0,75 0,0476190476190476 0 0,178571428571429"/>
  <p:tag name="CHARTSTRINGREVPER" val="0,178571428571429 0 0,0476190476190476 0,75 0,023809523809523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3386BFC8BBEB42EA82A36F65CE7B4D16&lt;/guid&gt;&#10;        &lt;description /&gt;&#10;        &lt;date&gt;3/6/2017 1:24:2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CC3ECC0ED62444FA5D06ED3440CA62D&lt;/guid&gt;&#10;            &lt;repollguid&gt;CD1644AEF46F40D4A21B43F2C8CB10B9&lt;/repollguid&gt;&#10;            &lt;sourceid&gt;B051E595F4A444DE8D32E05B3581F747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24E4A8220CF44D56A41A94F8069CE8B4&lt;/guid&gt;&#10;                    &lt;answertext&gt;0&lt;/answertext&gt;&#10;                    &lt;valuetype&gt;-1&lt;/valuetype&gt;&#10;                &lt;/answer&gt;&#10;                &lt;answer&gt;&#10;                    &lt;guid&gt;EE0ADF84CB8347898DE0D4EAC1B36962&lt;/guid&gt;&#10;                    &lt;answertext&gt;14&lt;/answertext&gt;&#10;                    &lt;valuetype&gt;1&lt;/valuetype&gt;&#10;                &lt;/answer&gt;&#10;                &lt;answer&gt;&#10;                    &lt;guid&gt;984570591919458392BAA0BC53567DBC&lt;/guid&gt;&#10;                    &lt;answertext&gt;midagi muud&lt;/answertext&gt;&#10;                    &lt;valuetype&gt;-1&lt;/valuetype&gt;&#10;                &lt;/answer&gt;&#10;                &lt;answer&gt;&#10;                    &lt;guid&gt;B15EEA3BF1E4469481610CDBB7F8A838&lt;/guid&gt;&#10;                    &lt;answertext&gt;mitte midagi&lt;/answertext&gt;&#10;                    &lt;valuetype&gt;-1&lt;/valuetype&gt;&#10;                &lt;/answer&gt;&#10;                &lt;answer&gt;&#10;                    &lt;guid&gt;4EEBE7F39B204998957ADCB667C2B9C0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65[;]94[;]65[;]False[;]56[;][;crlf;]2,23076923076923[;]2[;]0,837013569768335[;]0,700591715976331[;crlf;]2[;]-1[;]01[;]0[;][;crlf;]56[;]1[;]142[;]14[;][;crlf;]2[;]-1[;]midagi muud3[;]midagi muud[;][;crlf;]0[;]-1[;]mitte midagi4[;]mitte midagi[;][;crlf;]5[;]-1[;]veateate5[;]veateate[;]"/>
  <p:tag name="HASRESULTS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8"/>
  <p:tag name="FONTSIZE" val="28"/>
  <p:tag name="BULLETTYPE" val="ppBulletArabicPeriod"/>
  <p:tag name="ANSWERTEXT" val="0&#10;14&#10;midagi muud&#10;mitte midagi&#10;veateate"/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112DBF4123342E38F4962F6B1D67142&lt;/guid&gt;&#10;        &lt;description /&gt;&#10;        &lt;date&gt;3/6/2017 12:18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5A647F8CF1243A8B8B3795D0DB94E3E&lt;/guid&gt;&#10;            &lt;repollguid&gt;D561161570D04D1B9E4A1B5FDBFDAEE5&lt;/repollguid&gt;&#10;            &lt;sourceid&gt;C2912A49075E47E49EF94C0350083C9E&lt;/sourceid&gt;&#10;            &lt;questiontext&gt;Kuivõrd olete selle ainega graafikus? 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49DE48550EA64BCB9325EDA89B8A3802&lt;/guid&gt;&#10;                    &lt;answertext&gt;Isegi ees&lt;/answertext&gt;&#10;                    &lt;valuetype&gt;0&lt;/valuetype&gt;&#10;                &lt;/answer&gt;&#10;                &lt;answer&gt;&#10;                    &lt;guid&gt;2535562741A0437EBD6FE42338B0875C&lt;/guid&gt;&#10;                    &lt;answertext&gt;Täiesti graafikus&lt;/answertext&gt;&#10;                    &lt;valuetype&gt;0&lt;/valuetype&gt;&#10;                &lt;/answer&gt;&#10;                &lt;answer&gt;&#10;                    &lt;guid&gt;29624276186C4284AA913346EA057EDE&lt;/guid&gt;&#10;                    &lt;answertext&gt;Veidi maas, aga saan ise hakkama  &lt;/answertext&gt;&#10;                    &lt;valuetype&gt;0&lt;/valuetype&gt;&#10;                &lt;/answer&gt;&#10;                &lt;answer&gt;&#10;                    &lt;guid&gt;2C111834697A49DC8DD05B9A08989B4E&lt;/guid&gt;&#10;                    &lt;answertext&gt;Kõvasti maas, vajan abi&lt;/answertext&gt;&#10;                    &lt;valuetype&gt;0&lt;/valuetype&gt;&#10;                &lt;/answer&gt;&#10;                &lt;answer&gt;&#10;                    &lt;guid&gt;92245689E361427C8053D817A38601E2&lt;/guid&gt;&#10;                    &lt;answertext&gt;Ei oska öeld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võrd olete selle ainega graafikus? [;crlf;]68[;]82[;]97[;]False[;]0[;][;crlf;]2,45360824742268[;]2[;]0,718254162818571[;]0,515889042406207[;crlf;]2[;]0[;]Isegi ees1[;]Isegi ees[;][;crlf;]60[;]0[;]Täiesti graafikus2[;]Täiesti graafikus[;][;crlf;]24[;]0[;]Veidi maas, aga saan ise hakkama  3[;]Veidi maas, aga saan ise hakkama  [;][;crlf;]11[;]0[;]Kõvasti maas, vajan abi4[;]Kõvasti maas, vajan abi[;][;crlf;]0[;]0[;]Ei oska öelda5[;]Ei oska öelda[;]"/>
  <p:tag name="HASRESULTS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8"/>
  <p:tag name="SLIDEGUID" val="BEFEB7FD02C645CD825EC2ADFA5BFC69"/>
  <p:tag name="ANSWERSALIAS" val="Olen A isend, a = 14|smicln|Olen B isend, a = 14|smicln|midagi muud|smicln|mitte midagi|smicln|veateate"/>
  <p:tag name="VALUES" val="Incorrect|smicln|Correct|smicln|Incorrect|smicln|Incorrect|smicln|Incorrect"/>
  <p:tag name="RESPONSESGATHERED" val="True"/>
  <p:tag name="TOTALRESPONSES" val="90"/>
  <p:tag name="RESPONSECOUNT" val="90"/>
  <p:tag name="SLICED" val="False"/>
  <p:tag name="RESPONSES" val="1;1;2;2;2;5;1;1;1;1;1;1;1;2;1;5;2;1;2;1;1;1;1;2;-;1;2;1;1;2;2;2;1;2;1;1;1;2;1;2;2;1;5;2;1;2;4;1;2;-;2;1;5;2;1;2;2;-;1;2;3;-;2;1;2;5;-;2;2;1;2;2;1;2;1;1;1;1;1;2;5;5;2;2;2;2;2;5;1;2;1;1;1;2;1;"/>
  <p:tag name="CHARTSTRINGSTD" val="42 38 1 1 8"/>
  <p:tag name="CHARTSTRINGREV" val="8 1 1 38 42"/>
  <p:tag name="CHARTSTRINGSTDPER" val="0,466666666666667 0,422222222222222 0,0111111111111111 0,0111111111111111 0,0888888888888889"/>
  <p:tag name="CHARTSTRINGREVPER" val="0,0888888888888889 0,0111111111111111 0,0111111111111111 0,422222222222222 0,466666666666667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1B6944A3347648E2ADBAE1F664F48722&lt;/guid&gt;&#10;        &lt;description /&gt;&#10;        &lt;date&gt;3/6/2017 1:25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0F95E3851664B44B252DE7AC2FAE517&lt;/guid&gt;&#10;            &lt;repollguid&gt;E5500D1C65CE43C18288F391FA6E8648&lt;/repollguid&gt;&#10;            &lt;sourceid&gt;FBE6D0AE0A5B4778902A2DE25C57A390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5FB2B2C5FE944339C36208170FDFA7B&lt;/guid&gt;&#10;                    &lt;answertext&gt;Olen A isend, a = 14&lt;/answertext&gt;&#10;                    &lt;valuetype&gt;-1&lt;/valuetype&gt;&#10;                &lt;/answer&gt;&#10;                &lt;answer&gt;&#10;                    &lt;guid&gt;40863931FCB9421B8464B412325FAFE4&lt;/guid&gt;&#10;                    &lt;answertext&gt;Olen B isend, a = 14&lt;/answertext&gt;&#10;                    &lt;valuetype&gt;1&lt;/valuetype&gt;&#10;                &lt;/answer&gt;&#10;                &lt;answer&gt;&#10;                    &lt;guid&gt;A6360728894143109EEDAA4F4BCE158B&lt;/guid&gt;&#10;                    &lt;answertext&gt;midagi muud&lt;/answertext&gt;&#10;                    &lt;valuetype&gt;-1&lt;/valuetype&gt;&#10;                &lt;/answer&gt;&#10;                &lt;answer&gt;&#10;                    &lt;guid&gt;C089E2297D594EE1A5791C2C9FBD9730&lt;/guid&gt;&#10;                    &lt;answertext&gt;mitte midagi&lt;/answertext&gt;&#10;                    &lt;valuetype&gt;-1&lt;/valuetype&gt;&#10;                &lt;/answer&gt;&#10;                &lt;answer&gt;&#10;                    &lt;guid&gt;ED747DC1AB82412791B701D981C3E38C&lt;/guid&gt;&#10;                    &lt;answertext&gt;veateat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61[;]94[;]61[;]False[;]26[;][;crlf;]1,65573770491803[;]2[;]0,827503571417965[;]0,684762160709487[;crlf;]30[;]-1[;]Olen A isend, a = 141[;]Olen A isend, a = 14[;][;crlf;]26[;]1[;]Olen B isend, a = 142[;]Olen B isend, a = 14[;][;crlf;]2[;]-1[;]midagi muud3[;]midagi muud[;][;crlf;]2[;]-1[;]mitte midagi4[;]mitte midagi[;][;crlf;]1[;]-1[;]veateate5[;]veateate[;]"/>
  <p:tag name="HASRESULTS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75"/>
  <p:tag name="FONTSIZE" val="28"/>
  <p:tag name="BULLETTYPE" val="ppBulletArabicPeriod"/>
  <p:tag name="ANSWERTEXT" val="Olen A isend, a = 14&#10;Olen B isend, a = 14&#10;midagi muud&#10;mitte midagi&#10;veateate"/>
  <p:tag name="ZEROBASED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6"/>
  <p:tag name="SLIDEGUID" val="A9415597DB764AA8801FC684A7BC3271"/>
  <p:tag name="ANSWERSALIAS" val="0|smicln|78|smicln|midagi muud|smicln|mitte midagi|smicln|veateate"/>
  <p:tag name="VALUES" val="Incorrect|smicln|Incorrect|smicln|Incorrect|smicln|Incorrect|smicln|Correct"/>
  <p:tag name="RESPONSESGATHERED" val="True"/>
  <p:tag name="TOTALRESPONSES" val="84"/>
  <p:tag name="RESPONSECOUNT" val="84"/>
  <p:tag name="SLICED" val="False"/>
  <p:tag name="RESPONSES" val="-;2;2;-;2;2;2;2;2;2;5;3;5;-;2;4;2;2;2;2;2;5;2;2;-;2;2;1;2;2;2;-;2;2;2;2;5;2;2;3;2;-;5;2;1;2;4;2;5;-;2;2;5;-;2;2;2;2;2;2;3;-;5;2;2;5;-;3;2;2;2;2;2;2;2;2;5;5;2;2;-;5;5;2;2;2;2;5;2;2;2;2;2;2;2;"/>
  <p:tag name="CHARTSTRINGSTD" val="2 62 4 2 14"/>
  <p:tag name="CHARTSTRINGREV" val="14 2 4 62 2"/>
  <p:tag name="CHARTSTRINGSTDPER" val="0,0238095238095238 0,738095238095238 0,0476190476190476 0,0238095238095238 0,166666666666667"/>
  <p:tag name="CHARTSTRINGREVPER" val="0,166666666666667 0,0238095238095238 0,0476190476190476 0,738095238095238 0,0238095238095238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6E139D94CF6E45DCA9FCDA17427900D3&lt;/guid&gt;&#10;        &lt;description /&gt;&#10;        &lt;date&gt;3/6/2017 1:28:1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A748DA5F3224FC592DF8EF77ECDC15E&lt;/guid&gt;&#10;            &lt;repollguid&gt;BE8974E4346849B3A1BF010CACBB3544&lt;/repollguid&gt;&#10;            &lt;sourceid&gt;DAB0B1F9227240C1B731A65ADB2147DF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029A0D7DCBE6440FB0BB1812E19971AE&lt;/guid&gt;&#10;                    &lt;answertext&gt;0&lt;/answertext&gt;&#10;                    &lt;valuetype&gt;-1&lt;/valuetype&gt;&#10;                &lt;/answer&gt;&#10;                &lt;answer&gt;&#10;                    &lt;guid&gt;04C9A98AE5964ADE9FC5B033ED0837E1&lt;/guid&gt;&#10;                    &lt;answertext&gt;78&lt;/answertext&gt;&#10;                    &lt;valuetype&gt;-1&lt;/valuetype&gt;&#10;                &lt;/answer&gt;&#10;                &lt;answer&gt;&#10;                    &lt;guid&gt;6EEFE051E7154F6E80E8E45CA101F5E6&lt;/guid&gt;&#10;                    &lt;answertext&gt;midagi muud&lt;/answertext&gt;&#10;                    &lt;valuetype&gt;-1&lt;/valuetype&gt;&#10;                &lt;/answer&gt;&#10;                &lt;answer&gt;&#10;                    &lt;guid&gt;8AE12C938D5B4C29A7C09481A5B0BC31&lt;/guid&gt;&#10;                    &lt;answertext&gt;mitte midagi&lt;/answertext&gt;&#10;                    &lt;valuetype&gt;-1&lt;/valuetype&gt;&#10;                &lt;/answer&gt;&#10;                &lt;answer&gt;&#10;                    &lt;guid&gt;004B8590D51543EBB4B3EB6688E8641C&lt;/guid&gt;&#10;                    &lt;answertext&gt;veateat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65[;]94[;]65[;]False[;]22[;][;crlf;]3,09230769230769[;]2[;]1,4328355633077[;]2,05301775147929[;crlf;]1[;]-1[;]01[;]0[;][;crlf;]39[;]-1[;]782[;]78[;][;crlf;]0[;]-1[;]midagi muud3[;]midagi muud[;][;crlf;]3[;]-1[;]mitte midagi4[;]mitte midagi[;][;crlf;]22[;]1[;]veateate5[;]veateate[;]"/>
  <p:tag name="HASRESULTS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38"/>
  <p:tag name="FONTSIZE" val="28"/>
  <p:tag name="BULLETTYPE" val="ppBulletArabicPeriod"/>
  <p:tag name="ANSWERTEXT" val="0&#10;78&#10;midagi muud&#10;mitte midagi&#10;veateate"/>
  <p:tag name="ZEROBASED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SLIDEORDER" val="27"/>
  <p:tag name="SLIDEGUID" val="7C5C2912ACAB462DAE80952719D3B610"/>
  <p:tag name="ANSWERSALIAS" val="Olen B isend, b = 78|smicln|Olen A isend, b = 78|smicln|midagi muud|smicln|mitte midagi|smicln|veateate"/>
  <p:tag name="VALUES" val="Incorrect|smicln|Incorrect|smicln|Incorrect|smicln|Incorrect|smicln|Correct"/>
  <p:tag name="RESPONSESGATHERED" val="True"/>
  <p:tag name="TOTALRESPONSES" val="87"/>
  <p:tag name="RESPONSECOUNT" val="87"/>
  <p:tag name="SLICED" val="False"/>
  <p:tag name="RESPONSES" val="-;5;1;1;5;5;1;1;1;5;1;5;3;5;5;2;1;4;5;1;5;5;5;5;-;1;1;5;5;5;1;5;5;1;1;1;5;2;5;1;5;1;5;5;1;-;4;5;5;-;1;5;5;1;1;5;5;5;3;1;2;-;5;1;1;1;-;1;1;5;1;-;1;1;5;1;5;5;5;5;-;1;1;5;1;1;5;5;5;5;1;5;5;1;5;"/>
  <p:tag name="CHARTSTRINGSTD" val="36 3 2 2 44"/>
  <p:tag name="CHARTSTRINGREV" val="44 2 2 3 36"/>
  <p:tag name="CHARTSTRINGSTDPER" val="0,413793103448276 0,0344827586206897 0,0229885057471264 0,0229885057471264 0,505747126436782"/>
  <p:tag name="CHARTSTRINGREVPER" val="0,505747126436782 0,0229885057471264 0,0229885057471264 0,0344827586206897 0,413793103448276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64AC58CA268E4C218FC0A5BF71F6FEC0&lt;/guid&gt;&#10;        &lt;description /&gt;&#10;        &lt;date&gt;3/6/2017 1:29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6304275ABBE44AD804CDA4A1B9B3D41&lt;/guid&gt;&#10;            &lt;repollguid&gt;55990F58F45C464C85B2AE5AA4E41DB5&lt;/repollguid&gt;&#10;            &lt;sourceid&gt;D96A76F078EE4ADF8AF4AEF87C1080DE&lt;/sourceid&gt;&#10;            &lt;questiontext&gt;Mida väljastab järgmine programmilõik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4B90ECC163DF40F0A3DDAD5801AED806&lt;/guid&gt;&#10;                    &lt;answertext&gt;Olen B isend, b = 78&lt;/answertext&gt;&#10;                    &lt;valuetype&gt;-1&lt;/valuetype&gt;&#10;                &lt;/answer&gt;&#10;                &lt;answer&gt;&#10;                    &lt;guid&gt;2DA7E75C07B142D38E4BA8091B1ED45F&lt;/guid&gt;&#10;                    &lt;answertext&gt;Olen A isend, b = 78&lt;/answertext&gt;&#10;                    &lt;valuetype&gt;-1&lt;/valuetype&gt;&#10;                &lt;/answer&gt;&#10;                &lt;answer&gt;&#10;                    &lt;guid&gt;B5C4AAEC162D450BA5B8A483B5AB39D6&lt;/guid&gt;&#10;                    &lt;answertext&gt;midagi muud&lt;/answertext&gt;&#10;                    &lt;valuetype&gt;-1&lt;/valuetype&gt;&#10;                &lt;/answer&gt;&#10;                &lt;answer&gt;&#10;                    &lt;guid&gt;380EEE02E3024CE7AC53A2BD30546105&lt;/guid&gt;&#10;                    &lt;answertext&gt;mitte midagi&lt;/answertext&gt;&#10;                    &lt;valuetype&gt;-1&lt;/valuetype&gt;&#10;                &lt;/answer&gt;&#10;                &lt;answer&gt;&#10;                    &lt;guid&gt;ADD0B46EC3C14BB1B8D84B6146935478&lt;/guid&gt;&#10;                    &lt;answertext&gt;veateat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b järgmine programmilõik?[;crlf;]60[;]94[;]60[;]False[;]30[;][;crlf;]3,23333333333333[;]4,5[;]1,86517797780504[;]3,47888888888889[;crlf;]21[;]-1[;]Olen B isend, b = 781[;]Olen B isend, b = 78[;][;crlf;]6[;]-1[;]Olen A isend, b = 782[;]Olen A isend, b = 78[;][;crlf;]1[;]-1[;]midagi muud3[;]midagi muud[;][;crlf;]2[;]-1[;]mitte midagi4[;]mitte midagi[;][;crlf;]30[;]1[;]veateate5[;]veateate[;]"/>
  <p:tag name="HASRESULTS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75"/>
  <p:tag name="FONTSIZE" val="28"/>
  <p:tag name="BULLETTYPE" val="ppBulletArabicPeriod"/>
  <p:tag name="ANSWERTEXT" val="Olen B isend, b = 78&#10;Olen A isend, b = 78&#10;midagi muud&#10;mitte midagi&#10;veateate"/>
  <p:tag name="ZEROBASED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0,0,0,0,0,0,0,0,0,0,0"/>
  <p:tag name="NUMBERFORMAT" val="0"/>
  <p:tag name="LABELFORMAT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ui ülemklassis on meetod avalik (public), kas alamklassis saab olla privaatne?"/>
  <p:tag name="ANSWERSALIAS" val="jah|smicln|ei"/>
  <p:tag name="SLIDEORDER" val="26"/>
  <p:tag name="SLIDEGUID" val="942423508A7E43B889C0FE438E79027C"/>
  <p:tag name="VALUES" val="Incorrect|smicln|Correct"/>
  <p:tag name="RESPONSESGATHERED" val="True"/>
  <p:tag name="TOTALRESPONSES" val="86"/>
  <p:tag name="RESPONSECOUNT" val="86"/>
  <p:tag name="SLICED" val="False"/>
  <p:tag name="RESPONSES" val="2;2;1;2;2;2;2;2;1;2;1;1;2;1;2;2;2;2;2;2;2;1;2;1;1;-;2;1;2;2;1;2;2;1;2;-;1;1;2;2;1;2;2;1;1;2;1;1;-;-;1;1;2;2;2;2;1;1;2;2;-;-;1;2;1;2;-;1;2;2;-;2;1;2;2;1;1;2;1;2;-;2;1;2;2;1;2;1;1;1;1;2;1;2;2;"/>
  <p:tag name="CHARTSTRINGSTD" val="36 50"/>
  <p:tag name="CHARTSTRINGREV" val="50 36"/>
  <p:tag name="CHARTSTRINGSTDPER" val="0,418604651162791 0,581395348837209"/>
  <p:tag name="CHARTSTRINGREVPER" val="0,581395348837209 0,418604651162791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9794E95C275C4F81884DA7B2FA52FBC4&lt;/guid&gt;&#10;        &lt;description /&gt;&#10;        &lt;date&gt;3/6/2017 1:37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2FCCA15E2E94290BE3DA655EA6BB461&lt;/guid&gt;&#10;            &lt;repollguid&gt;D82EA463A1EC4102871D1444CD652F63&lt;/repollguid&gt;&#10;            &lt;sourceid&gt;CB3C58008D7742F6AE3F0AE90A0B1568&lt;/sourceid&gt;&#10;            &lt;questiontext&gt;Kui ülemklassis on meetod avalik (public), kas alamklassis saab selle meetodi ülekate olla privaatn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47066C947BF4587B514D547D1980520&lt;/guid&gt;&#10;                    &lt;answertext&gt;jah&lt;/answertext&gt;&#10;                    &lt;valuetype&gt;-1&lt;/valuetype&gt;&#10;                &lt;/answer&gt;&#10;                &lt;answer&gt;&#10;                    &lt;guid&gt;852BB5A9B83D4528BAA3C74889B71ADF&lt;/guid&gt;&#10;                    &lt;answertext&gt;ei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 ülemklassis on meetod avalik (public), kas alamklassis saab selle meetodi ülekate olla privaatne?[;crlf;]61[;]95[;]61[;]False[;]31[;][;crlf;]1,50819672131148[;]2[;]0,499932809245144[;]0,249932813759742[;crlf;]30[;]-1[;]jah1[;]jah[;][;crlf;]31[;]1[;]ei2[;]ei[;]"/>
  <p:tag name="HASRESULTS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28"/>
  <p:tag name="BULLETTYPE" val="ppBulletArabicPeriod"/>
  <p:tag name="ANSWERTEXT" val="jah&#10;ei"/>
  <p:tag name="ZEROBASED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jah|smicln|ei"/>
  <p:tag name="SLIDEORDER" val="27"/>
  <p:tag name="SLIDEGUID" val="0AC72E3C693645DE8ABDF167AFCB125A"/>
  <p:tag name="QUESTIONALIAS" val="Kas kaitstud (protected) meetoditele on juurdepääs ka nendest alamklassidest, mis on teistes pakettides?"/>
  <p:tag name="VALUES" val="Correct|smicln|Incorrect"/>
  <p:tag name="RESPONSESGATHERED" val="True"/>
  <p:tag name="TOTALRESPONSES" val="85"/>
  <p:tag name="RESPONSECOUNT" val="85"/>
  <p:tag name="SLICED" val="False"/>
  <p:tag name="RESPONSES" val="1;2;1;1;-;1;2;2;2;2;2;1;1;1;2;1;2;2;1;2;1;1;2;1;2;-;-;2;2;2;1;1;1;2;1;1;2;2;2;1;2;1;2;2;2;2;1;2;-;-;2;2;1;2;1;2;2;2;1;2;-;-;2;2;2;1;2;1;2;2;2;2;1;2;1;2;2;1;2;2;-;1;1;2;-;-;1;1;1;1;2;1;2;2;2;"/>
  <p:tag name="CHARTSTRINGSTD" val="35 50"/>
  <p:tag name="CHARTSTRINGREV" val="50 35"/>
  <p:tag name="CHARTSTRINGSTDPER" val="0,411764705882353 0,588235294117647"/>
  <p:tag name="CHARTSTRINGREVPER" val="0,588235294117647 0,411764705882353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AE337AA810DB4D4C8A99E385A122CCA0&lt;/guid&gt;&#10;        &lt;description /&gt;&#10;        &lt;date&gt;3/6/2017 1:38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5A258F27CE94152A6B3DD304FAEAA8C&lt;/guid&gt;&#10;            &lt;repollguid&gt;C24E969DBCA44D8084E3892C69648817&lt;/repollguid&gt;&#10;            &lt;sourceid&gt;7A7870617E0A4D7BA43B4A2B7A12DB7E&lt;/sourceid&gt;&#10;            &lt;questiontext&gt;Kas kaitstud (protected) meetoditele on juurdepääs ka nendest alamklassidest, mis on teistes pakettides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4D4867AC62B74D558F373E4AF57B3261&lt;/guid&gt;&#10;                    &lt;answertext&gt;jah&lt;/answertext&gt;&#10;                    &lt;valuetype&gt;1&lt;/valuetype&gt;&#10;                &lt;/answer&gt;&#10;                &lt;answer&gt;&#10;                    &lt;guid&gt;B7EE7140C7D24E38A0D4D76DB16D54DC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aitstud (protected) meetoditele on juurdepääs ka nendest alamklassidest, mis on teistes pakettides?[;crlf;]60[;]95[;]60[;]False[;]26[;][;crlf;]1,56666666666667[;]2[;]0,495535624910617[;]0,245555555555556[;crlf;]26[;]1[;]jah1[;]jah[;][;crlf;]34[;]-1[;]ei2[;]ei[;]"/>
  <p:tag name="HASRESULTS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28"/>
  <p:tag name="BULLETTYPE" val="ppBulletArabicPeriod"/>
  <p:tag name="ANSWERTEXT" val="jah&#10;ei"/>
  <p:tag name="ZEROBAS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LABELFORMAT" val="1"/>
  <p:tag name="NUMBERFORMAT" val="0"/>
  <p:tag name="COLORTYPE" val="SCHEM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7319</TotalTime>
  <Words>1978</Words>
  <Application>Microsoft Office PowerPoint</Application>
  <PresentationFormat>Ekraaniseanss (4:3)</PresentationFormat>
  <Paragraphs>598</Paragraphs>
  <Slides>80</Slides>
  <Notes>3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80</vt:i4>
      </vt:variant>
    </vt:vector>
  </HeadingPairs>
  <TitlesOfParts>
    <vt:vector size="86" baseType="lpstr">
      <vt:lpstr>Calibri</vt:lpstr>
      <vt:lpstr>Consolas</vt:lpstr>
      <vt:lpstr>Arial</vt:lpstr>
      <vt:lpstr>Wingdings</vt:lpstr>
      <vt:lpstr>Courier New</vt:lpstr>
      <vt:lpstr>Tarkvarakomplekti Office kujundus</vt:lpstr>
      <vt:lpstr>Objektorienteeritud programmeerimine</vt:lpstr>
      <vt:lpstr>Möödunud nädalal</vt:lpstr>
      <vt:lpstr>Umbes mitu tundi tegelesite eelmisel nädalal selle ainega (loeng+praktikum+iseseisvalt)? </vt:lpstr>
      <vt:lpstr>Kuivõrd olete selle ainega graafikus? </vt:lpstr>
      <vt:lpstr>Organisatoorsed küsimused</vt:lpstr>
      <vt:lpstr>Täna</vt:lpstr>
      <vt:lpstr>Liides, klass, objekt</vt:lpstr>
      <vt:lpstr>Liides</vt:lpstr>
      <vt:lpstr>Liides: mis on lubatud?</vt:lpstr>
      <vt:lpstr>Comparable</vt:lpstr>
      <vt:lpstr>public class Isik    implements Comparable&lt;Isik&gt;{</vt:lpstr>
      <vt:lpstr>PowerPointi esitlus</vt:lpstr>
      <vt:lpstr>Klassi- (staatiline) ja isendiväli</vt:lpstr>
      <vt:lpstr>Klassi- (staatiline) ja isendimeetod</vt:lpstr>
      <vt:lpstr>Pärilus (ingl. inheritance)</vt:lpstr>
      <vt:lpstr>Päriselus ka </vt:lpstr>
      <vt:lpstr>Pärilus on tavaline</vt:lpstr>
      <vt:lpstr>PowerPointi esitlus</vt:lpstr>
      <vt:lpstr>Pärilus</vt:lpstr>
      <vt:lpstr>PowerPointi esitlus</vt:lpstr>
      <vt:lpstr>PowerPointi esitlus</vt:lpstr>
      <vt:lpstr>Mida väljastab järgmine programmilõik?</vt:lpstr>
      <vt:lpstr>PowerPointi esitlus</vt:lpstr>
      <vt:lpstr>Mida väljastab järgmine programmilõik?</vt:lpstr>
      <vt:lpstr>Kas klassi B võib lisada oma meetodi meetoda?</vt:lpstr>
      <vt:lpstr>Ülekate (ingl. overriding)</vt:lpstr>
      <vt:lpstr>PowerPointi esitlus</vt:lpstr>
      <vt:lpstr>Võtmesõna super</vt:lpstr>
      <vt:lpstr>Võtmesõna super</vt:lpstr>
      <vt:lpstr>Ülemklass, alamklass</vt:lpstr>
      <vt:lpstr>Ülemklass ja alamklass</vt:lpstr>
      <vt:lpstr>Mida väljastab järgmine programmilõik?</vt:lpstr>
      <vt:lpstr>Mida väljastab järgmine programmilõik?</vt:lpstr>
      <vt:lpstr>class B extends A</vt:lpstr>
      <vt:lpstr>Mida väljastab järgmine programmilõik?</vt:lpstr>
      <vt:lpstr>Mida väljastab järgmine programmilõik?</vt:lpstr>
      <vt:lpstr>A a2 = new B(14, 78);</vt:lpstr>
      <vt:lpstr>Mida väljastab järgmine programmilõik?</vt:lpstr>
      <vt:lpstr>Mida väljastab järgmine programmilõik?</vt:lpstr>
      <vt:lpstr>Mida väljastab järgmine programmilõik?</vt:lpstr>
      <vt:lpstr>Mida väljastab järgmine programmilõik?</vt:lpstr>
      <vt:lpstr>Kuidas siis on?</vt:lpstr>
      <vt:lpstr>A a2 = new B(14, 78);</vt:lpstr>
      <vt:lpstr>Pärilus, juurdepääs isendi elementidele</vt:lpstr>
      <vt:lpstr>PowerPointi esitlus</vt:lpstr>
      <vt:lpstr>Klass B muutus vigaseks!</vt:lpstr>
      <vt:lpstr>Ka meetod võib olla privaatne</vt:lpstr>
      <vt:lpstr>protected</vt:lpstr>
      <vt:lpstr>Kaitstud</vt:lpstr>
      <vt:lpstr>Klassis B ikka viga!</vt:lpstr>
      <vt:lpstr>Juurdepääsetavus</vt:lpstr>
      <vt:lpstr>Kui ülemklassis on meetod avalik (public), kas alamklassis saab selle meetodi ülekate olla privaatne?</vt:lpstr>
      <vt:lpstr>Kas kaitstud (protected) meetoditele on juurdepääs ka nendest alamklassidest, mis on teistes pakettides?</vt:lpstr>
      <vt:lpstr>Mis on päritav, mis mitte?</vt:lpstr>
      <vt:lpstr>Klassikaline näide loomade häältega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Object </vt:lpstr>
      <vt:lpstr>Milline variant meetodist ikkagi rakendub?</vt:lpstr>
      <vt:lpstr>PowerPointi esitlus</vt:lpstr>
      <vt:lpstr>Mida väljastab järgmine programmilõik?</vt:lpstr>
      <vt:lpstr>Mida väljastab järgmine programmilõik?</vt:lpstr>
      <vt:lpstr>Mida väljastab järgmine programmilõik?</vt:lpstr>
      <vt:lpstr>Mida väljastab järgmine programmilõik?</vt:lpstr>
      <vt:lpstr>PowerPointi esitlus</vt:lpstr>
      <vt:lpstr>Dünaamiline seostamine, hiline seostamine</vt:lpstr>
      <vt:lpstr>Polümorfism</vt:lpstr>
      <vt:lpstr>Niisiis</vt:lpstr>
      <vt:lpstr>final </vt:lpstr>
      <vt:lpstr>Kuidas nimetatakse olukorda, kus klassi kuulub mitu sama nimega, kuid erineva signatuuriga meetodit või mitu konstruktorit?</vt:lpstr>
      <vt:lpstr>Kuidas nimetatakse olukorda, kus klassis kirjeldatud ja päriluse teel saadud meetodil on üks ja sama signatuur?</vt:lpstr>
      <vt:lpstr>PowerPointi esitlus</vt:lpstr>
      <vt:lpstr>PowerPointi esitlus</vt:lpstr>
      <vt:lpstr>Loengu tempo oli</vt:lpstr>
      <vt:lpstr>Materjal tundus </vt:lpstr>
      <vt:lpstr>Suur tänu osalemast ja kohtumiseni!</vt:lpstr>
    </vt:vector>
  </TitlesOfParts>
  <Company>Tartu 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eno</dc:creator>
  <cp:lastModifiedBy>Marina Lepp</cp:lastModifiedBy>
  <cp:revision>462</cp:revision>
  <cp:lastPrinted>2019-03-11T09:32:40Z</cp:lastPrinted>
  <dcterms:created xsi:type="dcterms:W3CDTF">2012-02-16T12:14:12Z</dcterms:created>
  <dcterms:modified xsi:type="dcterms:W3CDTF">2019-03-11T12:32:44Z</dcterms:modified>
</cp:coreProperties>
</file>