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5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7" r:id="rId2"/>
    <p:sldId id="258" r:id="rId3"/>
    <p:sldId id="747" r:id="rId4"/>
    <p:sldId id="748" r:id="rId5"/>
    <p:sldId id="263" r:id="rId6"/>
    <p:sldId id="782" r:id="rId7"/>
    <p:sldId id="784" r:id="rId8"/>
    <p:sldId id="783" r:id="rId9"/>
    <p:sldId id="786" r:id="rId10"/>
    <p:sldId id="787" r:id="rId11"/>
    <p:sldId id="785" r:id="rId12"/>
    <p:sldId id="674" r:id="rId13"/>
    <p:sldId id="775" r:id="rId14"/>
    <p:sldId id="776" r:id="rId15"/>
    <p:sldId id="777" r:id="rId16"/>
    <p:sldId id="770" r:id="rId17"/>
    <p:sldId id="767" r:id="rId18"/>
    <p:sldId id="768" r:id="rId19"/>
    <p:sldId id="769" r:id="rId20"/>
    <p:sldId id="682" r:id="rId21"/>
    <p:sldId id="683" r:id="rId22"/>
    <p:sldId id="684" r:id="rId23"/>
    <p:sldId id="685" r:id="rId24"/>
    <p:sldId id="686" r:id="rId25"/>
    <p:sldId id="687" r:id="rId26"/>
    <p:sldId id="688" r:id="rId27"/>
    <p:sldId id="697" r:id="rId28"/>
    <p:sldId id="689" r:id="rId29"/>
    <p:sldId id="690" r:id="rId30"/>
    <p:sldId id="764" r:id="rId31"/>
    <p:sldId id="691" r:id="rId32"/>
    <p:sldId id="771" r:id="rId33"/>
    <p:sldId id="692" r:id="rId34"/>
    <p:sldId id="772" r:id="rId35"/>
    <p:sldId id="788" r:id="rId36"/>
    <p:sldId id="789" r:id="rId37"/>
    <p:sldId id="695" r:id="rId38"/>
    <p:sldId id="696" r:id="rId39"/>
    <p:sldId id="698" r:id="rId40"/>
    <p:sldId id="699" r:id="rId41"/>
    <p:sldId id="700" r:id="rId42"/>
    <p:sldId id="701" r:id="rId43"/>
    <p:sldId id="702" r:id="rId44"/>
    <p:sldId id="703" r:id="rId45"/>
    <p:sldId id="704" r:id="rId46"/>
    <p:sldId id="705" r:id="rId47"/>
    <p:sldId id="773" r:id="rId48"/>
    <p:sldId id="774" r:id="rId49"/>
    <p:sldId id="779" r:id="rId50"/>
    <p:sldId id="780" r:id="rId51"/>
    <p:sldId id="781" r:id="rId52"/>
    <p:sldId id="790" r:id="rId53"/>
    <p:sldId id="791" r:id="rId54"/>
    <p:sldId id="792" r:id="rId55"/>
    <p:sldId id="793" r:id="rId56"/>
    <p:sldId id="794" r:id="rId57"/>
    <p:sldId id="752" r:id="rId58"/>
    <p:sldId id="753" r:id="rId59"/>
    <p:sldId id="754" r:id="rId60"/>
    <p:sldId id="755" r:id="rId61"/>
    <p:sldId id="795" r:id="rId62"/>
    <p:sldId id="756" r:id="rId63"/>
    <p:sldId id="757" r:id="rId64"/>
    <p:sldId id="758" r:id="rId65"/>
    <p:sldId id="759" r:id="rId66"/>
    <p:sldId id="760" r:id="rId67"/>
    <p:sldId id="761" r:id="rId68"/>
    <p:sldId id="765" r:id="rId69"/>
    <p:sldId id="762" r:id="rId70"/>
    <p:sldId id="763" r:id="rId71"/>
    <p:sldId id="749" r:id="rId72"/>
    <p:sldId id="750" r:id="rId73"/>
    <p:sldId id="745" r:id="rId74"/>
  </p:sldIdLst>
  <p:sldSz cx="9144000" cy="6858000" type="screen4x3"/>
  <p:notesSz cx="6669088" cy="9753600"/>
  <p:embeddedFontLst>
    <p:embeddedFont>
      <p:font typeface="Calibri" panose="020F0502020204030204" pitchFamily="34" charset="0"/>
      <p:regular r:id="rId77"/>
      <p:bold r:id="rId78"/>
      <p:italic r:id="rId79"/>
      <p:boldItalic r:id="rId80"/>
    </p:embeddedFont>
    <p:embeddedFont>
      <p:font typeface="Consolas" panose="020B0609020204030204" pitchFamily="49" charset="0"/>
      <p:regular r:id="rId81"/>
      <p:bold r:id="rId82"/>
      <p:italic r:id="rId83"/>
      <p:boldItalic r:id="rId84"/>
    </p:embeddedFont>
    <p:embeddedFont>
      <p:font typeface="Calibri Light" panose="020F0302020204030204" pitchFamily="34" charset="0"/>
      <p:regular r:id="rId85"/>
      <p:italic r:id="rId86"/>
    </p:embeddedFont>
  </p:embeddedFontLst>
  <p:custDataLst>
    <p:tags r:id="rId87"/>
  </p:custDataLst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660E7A"/>
    <a:srgbClr val="808080"/>
    <a:srgbClr val="2A00FF"/>
    <a:srgbClr val="7F0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110" d="100"/>
          <a:sy n="110" d="100"/>
        </p:scale>
        <p:origin x="16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84" Type="http://schemas.openxmlformats.org/officeDocument/2006/relationships/font" Target="fonts/font8.fntdata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3.fntdata"/><Relationship Id="rId87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6.fntdata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4.fntdata"/><Relationship Id="rId85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83" Type="http://schemas.openxmlformats.org/officeDocument/2006/relationships/font" Target="fonts/font7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2.fntdata"/><Relationship Id="rId81" Type="http://schemas.openxmlformats.org/officeDocument/2006/relationships/font" Target="fonts/font5.fntdata"/><Relationship Id="rId86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458" cy="489243"/>
          </a:xfrm>
          <a:prstGeom prst="rect">
            <a:avLst/>
          </a:prstGeom>
        </p:spPr>
        <p:txBody>
          <a:bodyPr vert="horz" lIns="89910" tIns="44955" rIns="89910" bIns="44955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777072" y="1"/>
            <a:ext cx="2890458" cy="489243"/>
          </a:xfrm>
          <a:prstGeom prst="rect">
            <a:avLst/>
          </a:prstGeom>
        </p:spPr>
        <p:txBody>
          <a:bodyPr vert="horz" lIns="89910" tIns="44955" rIns="89910" bIns="44955" rtlCol="0"/>
          <a:lstStyle>
            <a:lvl1pPr algn="r">
              <a:defRPr sz="1200"/>
            </a:lvl1pPr>
          </a:lstStyle>
          <a:p>
            <a:fld id="{0A13E14A-CAFB-4F3D-9D9B-E75A7172F58F}" type="datetimeFigureOut">
              <a:rPr lang="et-EE" smtClean="0"/>
              <a:t>18.03.2019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9264358"/>
            <a:ext cx="2890458" cy="489242"/>
          </a:xfrm>
          <a:prstGeom prst="rect">
            <a:avLst/>
          </a:prstGeom>
        </p:spPr>
        <p:txBody>
          <a:bodyPr vert="horz" lIns="89910" tIns="44955" rIns="89910" bIns="44955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777072" y="9264358"/>
            <a:ext cx="2890458" cy="489242"/>
          </a:xfrm>
          <a:prstGeom prst="rect">
            <a:avLst/>
          </a:prstGeom>
        </p:spPr>
        <p:txBody>
          <a:bodyPr vert="horz" lIns="89910" tIns="44955" rIns="89910" bIns="44955" rtlCol="0" anchor="b"/>
          <a:lstStyle>
            <a:lvl1pPr algn="r">
              <a:defRPr sz="1200"/>
            </a:lvl1pPr>
          </a:lstStyle>
          <a:p>
            <a:fld id="{C3257EAF-FB8B-468C-B9C0-77349E8C797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00023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7680"/>
          </a:xfrm>
          <a:prstGeom prst="rect">
            <a:avLst/>
          </a:prstGeom>
        </p:spPr>
        <p:txBody>
          <a:bodyPr vert="horz" lIns="89910" tIns="44955" rIns="89910" bIns="44955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87680"/>
          </a:xfrm>
          <a:prstGeom prst="rect">
            <a:avLst/>
          </a:prstGeom>
        </p:spPr>
        <p:txBody>
          <a:bodyPr vert="horz" lIns="89910" tIns="44955" rIns="89910" bIns="44955" rtlCol="0"/>
          <a:lstStyle>
            <a:lvl1pPr algn="r">
              <a:defRPr sz="1200"/>
            </a:lvl1pPr>
          </a:lstStyle>
          <a:p>
            <a:fld id="{3FCDBB3B-BA69-45B4-AD19-C0754C04E29C}" type="datetimeFigureOut">
              <a:rPr lang="et-EE" smtClean="0"/>
              <a:pPr/>
              <a:t>18.03.2019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1838"/>
            <a:ext cx="4878388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910" tIns="44955" rIns="89910" bIns="44955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66909" y="4632961"/>
            <a:ext cx="5335270" cy="4389120"/>
          </a:xfrm>
          <a:prstGeom prst="rect">
            <a:avLst/>
          </a:prstGeom>
        </p:spPr>
        <p:txBody>
          <a:bodyPr vert="horz" lIns="89910" tIns="44955" rIns="89910" bIns="44955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1" y="9264227"/>
            <a:ext cx="2889938" cy="487680"/>
          </a:xfrm>
          <a:prstGeom prst="rect">
            <a:avLst/>
          </a:prstGeom>
        </p:spPr>
        <p:txBody>
          <a:bodyPr vert="horz" lIns="89910" tIns="44955" rIns="89910" bIns="44955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777608" y="9264227"/>
            <a:ext cx="2889938" cy="487680"/>
          </a:xfrm>
          <a:prstGeom prst="rect">
            <a:avLst/>
          </a:prstGeom>
        </p:spPr>
        <p:txBody>
          <a:bodyPr vert="horz" lIns="89910" tIns="44955" rIns="89910" bIns="44955" rtlCol="0" anchor="b"/>
          <a:lstStyle>
            <a:lvl1pPr algn="r">
              <a:defRPr sz="1200"/>
            </a:lvl1pPr>
          </a:lstStyle>
          <a:p>
            <a:fld id="{B50B6BAB-3031-4B6F-8449-997434C0FA7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928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27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7428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32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2990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34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4161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35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30250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6BAB-3031-4B6F-8449-997434C0FA76}" type="slidenum">
              <a:rPr lang="et-EE" smtClean="0"/>
              <a:pPr/>
              <a:t>52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0115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066-1D87-468A-A653-3C27C520C085}" type="datetime1">
              <a:rPr lang="et-EE" smtClean="0"/>
              <a:t>18.03.2019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6188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CF32-ACC9-4F91-AF0B-C1F1F0FCFA12}" type="datetime1">
              <a:rPr lang="et-EE" smtClean="0"/>
              <a:t>18.03.2019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1260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9864-0DC4-47E4-B01B-FC2197AB4A98}" type="datetime1">
              <a:rPr lang="et-EE" smtClean="0"/>
              <a:t>18.03.2019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3589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6C5B4-49B7-4317-B568-FAD05E2EBC88}" type="datetime1">
              <a:rPr lang="et-EE" smtClean="0"/>
              <a:t>18.03.2019</a:t>
            </a:fld>
            <a:endParaRPr lang="en-US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9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D2767-7BC4-42FC-8623-F1AE84B14815}" type="datetime1">
              <a:rPr lang="et-EE" smtClean="0"/>
              <a:t>18.03.2019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8487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9457-E117-4AF0-8A80-E9446D0268EB}" type="datetime1">
              <a:rPr lang="et-EE" smtClean="0"/>
              <a:t>18.03.2019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462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13BD-161E-476A-ABA6-D852A1C86E71}" type="datetime1">
              <a:rPr lang="et-EE" smtClean="0"/>
              <a:t>18.03.2019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809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236F-54D6-43B1-BA0F-0FED7CD03BDE}" type="datetime1">
              <a:rPr lang="et-EE" smtClean="0"/>
              <a:t>18.03.2019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2274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E72B-651E-4DDB-A332-0F61C2A2E61B}" type="datetime1">
              <a:rPr lang="et-EE" smtClean="0"/>
              <a:t>18.03.2019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6256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C4FE-3833-4DA2-AE43-73BF8C869335}" type="datetime1">
              <a:rPr lang="et-EE" smtClean="0"/>
              <a:t>18.03.2019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8977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FEB5-6CED-47F5-905A-891829C7A81B}" type="datetime1">
              <a:rPr lang="et-EE" smtClean="0"/>
              <a:t>18.03.2019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82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BADD-D2EC-47F5-A051-E54234FC3E4B}" type="datetime1">
              <a:rPr lang="et-EE" smtClean="0"/>
              <a:t>18.03.2019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5946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5DA6E-1C51-44EA-92AF-7ADE6627604D}" type="datetime1">
              <a:rPr lang="et-EE" smtClean="0"/>
              <a:t>18.03.2019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2A1C0-A11B-4B08-812A-35318C2189C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064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ark_(utterance)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n.wikipedia.org/wiki/Multiple_inheritance" TargetMode="Externa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Objektorienteeritud programmeerimine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827584" y="3645024"/>
            <a:ext cx="7772400" cy="2971800"/>
          </a:xfrm>
        </p:spPr>
        <p:txBody>
          <a:bodyPr>
            <a:normAutofit/>
          </a:bodyPr>
          <a:lstStyle/>
          <a:p>
            <a:endParaRPr lang="et-EE" dirty="0" smtClean="0"/>
          </a:p>
          <a:p>
            <a:r>
              <a:rPr lang="et-EE" dirty="0" smtClean="0"/>
              <a:t>18. märts, 6. loeng </a:t>
            </a:r>
          </a:p>
          <a:p>
            <a:endParaRPr lang="et-EE" dirty="0" smtClean="0"/>
          </a:p>
          <a:p>
            <a:r>
              <a:rPr lang="et-EE" dirty="0" smtClean="0"/>
              <a:t>Marina Lepp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3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10</a:t>
            </a:fld>
            <a:endParaRPr lang="et-EE"/>
          </a:p>
        </p:txBody>
      </p:sp>
      <p:sp>
        <p:nvSpPr>
          <p:cNvPr id="5" name="TPChart"/>
          <p:cNvSpPr/>
          <p:nvPr>
            <p:custDataLst>
              <p:tags r:id="rId1"/>
            </p:custDataLst>
          </p:nvPr>
        </p:nvSpPr>
        <p:spPr>
          <a:xfrm>
            <a:off x="6372200" y="4540242"/>
            <a:ext cx="2060228" cy="231775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Question"/>
          <p:cNvSpPr txBox="1">
            <a:spLocks/>
          </p:cNvSpPr>
          <p:nvPr/>
        </p:nvSpPr>
        <p:spPr>
          <a:xfrm>
            <a:off x="251520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/>
              <a:t>Mida väljastab järgmine programmilõik?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12479" y="908720"/>
            <a:ext cx="8507993" cy="25545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TestPol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Magistrant());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m(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x.toString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8" name="TPAnswers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1520" y="3573016"/>
            <a:ext cx="6048672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rabicPeriod"/>
            </a:pPr>
            <a:r>
              <a:rPr lang="et-EE" sz="2400" smtClean="0">
                <a:latin typeface="Courier New" pitchFamily="49" charset="0"/>
                <a:cs typeface="Courier New" pitchFamily="49" charset="0"/>
              </a:rPr>
              <a:t>Magistrant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smtClean="0">
                <a:latin typeface="Courier New" pitchFamily="49" charset="0"/>
                <a:cs typeface="Courier New" pitchFamily="49" charset="0"/>
              </a:rPr>
              <a:t>Tudeng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smtClean="0">
                <a:latin typeface="Courier New" pitchFamily="49" charset="0"/>
                <a:cs typeface="Courier New" pitchFamily="49" charset="0"/>
              </a:rPr>
              <a:t>Isik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java.lang.Object@13f5d07</a:t>
            </a:r>
            <a:r>
              <a:rPr lang="et-EE" sz="2400" smtClean="0"/>
              <a:t> vms.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smtClean="0"/>
              <a:t>mitte midagi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smtClean="0"/>
              <a:t>veateate</a:t>
            </a:r>
            <a:endParaRPr lang="en-US" sz="2400" dirty="0"/>
          </a:p>
        </p:txBody>
      </p:sp>
      <p:sp>
        <p:nvSpPr>
          <p:cNvPr id="9" name="CAI1"/>
          <p:cNvSpPr/>
          <p:nvPr>
            <p:custDataLst>
              <p:tags r:id="rId3"/>
            </p:custDataLst>
          </p:nvPr>
        </p:nvSpPr>
        <p:spPr>
          <a:xfrm rot="10800000">
            <a:off x="38159" y="4073395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8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11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323528" y="332656"/>
            <a:ext cx="6552728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Isik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"Isik"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492896"/>
            <a:ext cx="6552728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Tudeng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Isik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"Tudeng"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653136"/>
            <a:ext cx="7560840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Magistrant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Tudeng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Paremnool 7"/>
          <p:cNvSpPr/>
          <p:nvPr/>
        </p:nvSpPr>
        <p:spPr>
          <a:xfrm>
            <a:off x="1855118" y="6021288"/>
            <a:ext cx="556642" cy="21602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stkülik 8"/>
          <p:cNvSpPr/>
          <p:nvPr/>
        </p:nvSpPr>
        <p:spPr>
          <a:xfrm>
            <a:off x="4566568" y="5672100"/>
            <a:ext cx="1159947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Isik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istkülik 10"/>
          <p:cNvSpPr/>
          <p:nvPr/>
        </p:nvSpPr>
        <p:spPr>
          <a:xfrm>
            <a:off x="6568871" y="5661248"/>
            <a:ext cx="1351983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Object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Ristkülik 11"/>
          <p:cNvSpPr/>
          <p:nvPr/>
        </p:nvSpPr>
        <p:spPr>
          <a:xfrm>
            <a:off x="2483767" y="5661248"/>
            <a:ext cx="1285975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Tudeng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istkülik 12"/>
          <p:cNvSpPr/>
          <p:nvPr/>
        </p:nvSpPr>
        <p:spPr>
          <a:xfrm>
            <a:off x="131389" y="5661248"/>
            <a:ext cx="1651721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Magistrant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Paremnool 14"/>
          <p:cNvSpPr/>
          <p:nvPr/>
        </p:nvSpPr>
        <p:spPr>
          <a:xfrm>
            <a:off x="3844859" y="6010436"/>
            <a:ext cx="556642" cy="21602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emnool 15"/>
          <p:cNvSpPr/>
          <p:nvPr/>
        </p:nvSpPr>
        <p:spPr>
          <a:xfrm>
            <a:off x="5861536" y="6021288"/>
            <a:ext cx="556642" cy="216024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34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Klass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Klass võib olla mingi teise klassi alamklass</a:t>
            </a:r>
          </a:p>
          <a:p>
            <a:pPr lvl="1"/>
            <a:r>
              <a:rPr lang="et-EE" dirty="0" smtClean="0"/>
              <a:t>kõik peale klassi </a:t>
            </a:r>
            <a:r>
              <a:rPr lang="et-E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t-EE" dirty="0" smtClean="0"/>
              <a:t> ongi</a:t>
            </a:r>
          </a:p>
          <a:p>
            <a:pPr lvl="1"/>
            <a:r>
              <a:rPr lang="et-E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endParaRPr lang="et-EE" dirty="0" smtClean="0"/>
          </a:p>
          <a:p>
            <a:r>
              <a:rPr lang="et-EE" dirty="0" smtClean="0">
                <a:cs typeface="Courier New" panose="02070309020205020404" pitchFamily="49" charset="0"/>
              </a:rPr>
              <a:t>Klass võib realiseerida mingeid liideseid</a:t>
            </a:r>
          </a:p>
          <a:p>
            <a:pPr lvl="1"/>
            <a:r>
              <a:rPr lang="et-E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endParaRPr lang="et-EE" dirty="0"/>
          </a:p>
          <a:p>
            <a:pPr lvl="1"/>
            <a:endParaRPr lang="et-EE" dirty="0" smtClean="0">
              <a:cs typeface="Courier New" panose="020703090202050204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351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Klassikaline näide loomade häältega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pPr>
              <a:buNone/>
            </a:pPr>
            <a:endParaRPr lang="et-EE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http://en.wikipedia.org/wiki/Bark_(utterance)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13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1403648" y="1484784"/>
            <a:ext cx="5760640" cy="35394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 {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 </a:t>
            </a:r>
            <a:r>
              <a:rPr lang="et-EE" altLang="et-EE" sz="28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Koer(String nimi) {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8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8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nimi;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haugu(){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54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3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14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395536" y="260648"/>
            <a:ext cx="4536504" cy="181588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EestiKoer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 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EestiKoer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nimi) 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(nimi);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haugu(){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1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"Auh, auh!"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b="1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20688"/>
            <a:ext cx="4536504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LätiKoer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LätiKoer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nimi) 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(nimi);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haugu(){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1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"Vau, vau!"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3200" b="1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908720"/>
            <a:ext cx="4573016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VeneKoer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 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VeneKoer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nimi) 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(nimi);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haugu(){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1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Gav</a:t>
            </a:r>
            <a:r>
              <a:rPr lang="et-EE" altLang="et-EE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gav</a:t>
            </a:r>
            <a:r>
              <a:rPr lang="et-EE" altLang="et-EE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3200" b="1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1124744"/>
            <a:ext cx="4752528" cy="181588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SoomeKoer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 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SoomeKoer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nimi) 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(nimi);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1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1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haugu(){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1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1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Vuh</a:t>
            </a:r>
            <a:r>
              <a:rPr lang="et-EE" altLang="et-EE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vuh</a:t>
            </a:r>
            <a:r>
              <a:rPr lang="et-EE" altLang="et-EE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3200" b="1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0376" y="3445768"/>
            <a:ext cx="6968008" cy="25545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KoreaKoer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KoreaKoer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nimi)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(nimi);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haugu(){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Meong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t-EE" altLang="et-EE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Meong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5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15</a:t>
            </a:fld>
            <a:endParaRPr lang="et-EE"/>
          </a:p>
        </p:txBody>
      </p:sp>
      <p:sp>
        <p:nvSpPr>
          <p:cNvPr id="9" name="TextBox 8"/>
          <p:cNvSpPr txBox="1"/>
          <p:nvPr/>
        </p:nvSpPr>
        <p:spPr>
          <a:xfrm>
            <a:off x="395536" y="620688"/>
            <a:ext cx="7992888" cy="40934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KoerteTest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 k1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VeneKoer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Šarik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 k2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LätiKoer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Reksis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 k3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SoomeKoer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"Musti"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 k4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KoreaKoer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 k5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EestiKoer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"Muri"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Koer[] koerad = {k1, k2, k3, k4, k5};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(Koer k  : koerad){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k.haugu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10" name="Ristkülik 9"/>
          <p:cNvSpPr/>
          <p:nvPr/>
        </p:nvSpPr>
        <p:spPr>
          <a:xfrm>
            <a:off x="5148064" y="4293096"/>
            <a:ext cx="2232248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/>
              <a:t>Gav</a:t>
            </a:r>
            <a:r>
              <a:rPr lang="en-US" sz="2400" dirty="0" smtClean="0"/>
              <a:t>, </a:t>
            </a:r>
            <a:r>
              <a:rPr lang="en-US" sz="2400" dirty="0" err="1" smtClean="0"/>
              <a:t>gav</a:t>
            </a:r>
            <a:r>
              <a:rPr lang="en-US" sz="2400" dirty="0" smtClean="0"/>
              <a:t>!</a:t>
            </a:r>
          </a:p>
          <a:p>
            <a:r>
              <a:rPr lang="en-US" sz="2400" dirty="0" err="1" smtClean="0"/>
              <a:t>Vau</a:t>
            </a:r>
            <a:r>
              <a:rPr lang="en-US" sz="2400" dirty="0" smtClean="0"/>
              <a:t>, </a:t>
            </a:r>
            <a:r>
              <a:rPr lang="en-US" sz="2400" dirty="0" err="1" smtClean="0"/>
              <a:t>vau</a:t>
            </a:r>
            <a:r>
              <a:rPr lang="en-US" sz="2400" dirty="0" smtClean="0"/>
              <a:t>!</a:t>
            </a:r>
          </a:p>
          <a:p>
            <a:r>
              <a:rPr lang="en-US" sz="2400" dirty="0" err="1" smtClean="0"/>
              <a:t>Vuh</a:t>
            </a:r>
            <a:r>
              <a:rPr lang="en-US" sz="2400" dirty="0" smtClean="0"/>
              <a:t>, </a:t>
            </a:r>
            <a:r>
              <a:rPr lang="en-US" sz="2400" dirty="0" err="1" smtClean="0"/>
              <a:t>vuh</a:t>
            </a:r>
            <a:r>
              <a:rPr lang="en-US" sz="2400" dirty="0" smtClean="0"/>
              <a:t>!</a:t>
            </a:r>
          </a:p>
          <a:p>
            <a:r>
              <a:rPr lang="en-US" sz="2400" dirty="0" err="1" smtClean="0"/>
              <a:t>Meong</a:t>
            </a:r>
            <a:r>
              <a:rPr lang="en-US" sz="2400" dirty="0" smtClean="0"/>
              <a:t>, </a:t>
            </a:r>
            <a:r>
              <a:rPr lang="en-US" sz="2400" dirty="0" err="1" smtClean="0"/>
              <a:t>Meong</a:t>
            </a:r>
            <a:r>
              <a:rPr lang="en-US" sz="2400" dirty="0" smtClean="0"/>
              <a:t>!</a:t>
            </a:r>
          </a:p>
          <a:p>
            <a:r>
              <a:rPr lang="en-US" sz="2400" dirty="0" err="1" smtClean="0"/>
              <a:t>Auh</a:t>
            </a:r>
            <a:r>
              <a:rPr lang="en-US" sz="2400" dirty="0" smtClean="0"/>
              <a:t>, </a:t>
            </a:r>
            <a:r>
              <a:rPr lang="en-US" sz="2400" dirty="0" err="1" smtClean="0"/>
              <a:t>auh</a:t>
            </a:r>
            <a:r>
              <a:rPr lang="en-US" sz="2400" dirty="0" smtClean="0"/>
              <a:t>!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97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944216"/>
          </a:xfrm>
        </p:spPr>
        <p:txBody>
          <a:bodyPr>
            <a:normAutofit/>
          </a:bodyPr>
          <a:lstStyle/>
          <a:p>
            <a:r>
              <a:rPr lang="et-EE" dirty="0" smtClean="0"/>
              <a:t>Kas meetod, mis midagi ei teinud, on vajalik?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pPr>
              <a:buNone/>
            </a:pP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16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1475656" y="2276872"/>
            <a:ext cx="5760640" cy="267765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 {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 </a:t>
            </a:r>
            <a:r>
              <a:rPr lang="et-EE" altLang="et-EE" sz="28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Koer(String nimi) {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8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8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nimi;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54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08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17</a:t>
            </a:fld>
            <a:endParaRPr lang="et-EE"/>
          </a:p>
        </p:txBody>
      </p:sp>
      <p:sp>
        <p:nvSpPr>
          <p:cNvPr id="9" name="TextBox 8"/>
          <p:cNvSpPr txBox="1"/>
          <p:nvPr/>
        </p:nvSpPr>
        <p:spPr>
          <a:xfrm>
            <a:off x="395536" y="404664"/>
            <a:ext cx="7992888" cy="40934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KoerteTest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 k1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VeneKoer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Šarik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 k2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LätiKoer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Reksis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 k3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SoomeKoer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"Musti"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 k4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KoreaKoer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 k5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EestiKoer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"Muri"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Koer[] koerad = {k1, k2, k3, k4, k5};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(Koer k  : koerad){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k.haugu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5866" y="5013176"/>
            <a:ext cx="64525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6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j</a:t>
            </a:r>
            <a:r>
              <a:rPr lang="et-EE" sz="2600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ava</a:t>
            </a:r>
            <a:r>
              <a:rPr lang="et-EE" sz="26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: </a:t>
            </a:r>
            <a:r>
              <a:rPr lang="et-EE" sz="2600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cannot</a:t>
            </a:r>
            <a:r>
              <a:rPr lang="et-EE" sz="26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t-EE" sz="2600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find</a:t>
            </a:r>
            <a:r>
              <a:rPr lang="et-EE" sz="26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t-EE" sz="2600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symbol</a:t>
            </a:r>
            <a:endParaRPr lang="et-EE" sz="2600" b="1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t-EE" sz="26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t-EE" sz="2600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symbol</a:t>
            </a:r>
            <a:r>
              <a:rPr lang="et-EE" sz="26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:</a:t>
            </a:r>
            <a:r>
              <a:rPr lang="en-US" sz="26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Consolas" panose="020B0609020204030204" pitchFamily="49" charset="0"/>
              </a:rPr>
              <a:t>method </a:t>
            </a:r>
            <a:r>
              <a:rPr lang="en-US" sz="26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haugu</a:t>
            </a:r>
            <a:r>
              <a:rPr lang="en-US" sz="2600" b="1" dirty="0">
                <a:solidFill>
                  <a:srgbClr val="FF0000"/>
                </a:solidFill>
                <a:latin typeface="Consolas" panose="020B0609020204030204" pitchFamily="49" charset="0"/>
              </a:rPr>
              <a:t>() </a:t>
            </a:r>
            <a:endParaRPr lang="et-EE" sz="2600" b="1" dirty="0" smtClean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t-EE" sz="26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t-EE" sz="2600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location</a:t>
            </a:r>
            <a:r>
              <a:rPr lang="et-EE" sz="26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:</a:t>
            </a:r>
            <a:r>
              <a:rPr lang="en-US" sz="26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t-EE" sz="2600" b="1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variable</a:t>
            </a:r>
            <a:r>
              <a:rPr lang="et-EE" sz="26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k of</a:t>
            </a:r>
            <a:r>
              <a:rPr lang="en-US" sz="2600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Consolas" panose="020B0609020204030204" pitchFamily="49" charset="0"/>
              </a:rPr>
              <a:t>type </a:t>
            </a:r>
            <a:r>
              <a:rPr lang="en-US" sz="26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Koer</a:t>
            </a:r>
            <a:endParaRPr lang="et-EE" sz="2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99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18</a:t>
            </a:fld>
            <a:endParaRPr lang="et-EE"/>
          </a:p>
        </p:txBody>
      </p:sp>
      <p:sp>
        <p:nvSpPr>
          <p:cNvPr id="9" name="TextBox 8"/>
          <p:cNvSpPr txBox="1"/>
          <p:nvPr/>
        </p:nvSpPr>
        <p:spPr>
          <a:xfrm>
            <a:off x="447982" y="547202"/>
            <a:ext cx="7992888" cy="409342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KoerteTest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 k1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VeneKoer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Šarik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 k2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LätiKoer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Reksis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 k3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SoomeKoer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"Musti"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 k4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KoreaKoer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 k5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EestiKoer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"Muri"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Koer[] koerad = {k1, k2, k3, k4, k5};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(Koer k  : koerad){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((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VeneKoer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)k).haugu();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88312" y="4879022"/>
            <a:ext cx="64525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>
                <a:solidFill>
                  <a:srgbClr val="000000"/>
                </a:solidFill>
                <a:latin typeface="Consolas" panose="020B0609020204030204" pitchFamily="49" charset="0"/>
              </a:rPr>
              <a:t>Gav</a:t>
            </a:r>
            <a:r>
              <a:rPr lang="et-EE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t-EE" dirty="0" err="1">
                <a:solidFill>
                  <a:srgbClr val="000000"/>
                </a:solidFill>
                <a:latin typeface="Consolas" panose="020B0609020204030204" pitchFamily="49" charset="0"/>
              </a:rPr>
              <a:t>gav</a:t>
            </a:r>
            <a:r>
              <a:rPr lang="et-EE" dirty="0">
                <a:solidFill>
                  <a:srgbClr val="000000"/>
                </a:solidFill>
                <a:latin typeface="Consolas" panose="020B0609020204030204" pitchFamily="49" charset="0"/>
              </a:rPr>
              <a:t>!</a:t>
            </a: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Exception in thread "main" </a:t>
            </a:r>
            <a:r>
              <a:rPr lang="en-US" u="sng" dirty="0" err="1">
                <a:solidFill>
                  <a:srgbClr val="0066CC"/>
                </a:solidFill>
                <a:latin typeface="Consolas" panose="020B0609020204030204" pitchFamily="49" charset="0"/>
              </a:rPr>
              <a:t>java.lang.ClassCastException</a:t>
            </a:r>
            <a:r>
              <a:rPr lang="en-US" u="sng" dirty="0">
                <a:solidFill>
                  <a:srgbClr val="FF0000"/>
                </a:solidFill>
                <a:latin typeface="Consolas" panose="020B0609020204030204" pitchFamily="49" charset="0"/>
              </a:rPr>
              <a:t>: </a:t>
            </a:r>
            <a:r>
              <a:rPr lang="et-EE" u="sng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class</a:t>
            </a:r>
            <a:r>
              <a:rPr lang="et-EE" u="sng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LätiKoer</a:t>
            </a:r>
            <a:r>
              <a:rPr lang="en-US" u="sng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u="sng" dirty="0">
                <a:solidFill>
                  <a:srgbClr val="FF0000"/>
                </a:solidFill>
                <a:latin typeface="Consolas" panose="020B0609020204030204" pitchFamily="49" charset="0"/>
              </a:rPr>
              <a:t>cannot be cast to </a:t>
            </a:r>
            <a:r>
              <a:rPr lang="et-EE" u="sng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class</a:t>
            </a:r>
            <a:r>
              <a:rPr lang="et-EE" u="sng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VeneKoer</a:t>
            </a:r>
            <a:endParaRPr lang="en-US" u="sng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t-EE" dirty="0">
                <a:solidFill>
                  <a:srgbClr val="FF0000"/>
                </a:solidFill>
                <a:latin typeface="Consolas" panose="020B0609020204030204" pitchFamily="49" charset="0"/>
              </a:rPr>
              <a:t>at </a:t>
            </a:r>
            <a:r>
              <a:rPr lang="et-EE" dirty="0" err="1">
                <a:solidFill>
                  <a:srgbClr val="FF0000"/>
                </a:solidFill>
                <a:latin typeface="Consolas" panose="020B0609020204030204" pitchFamily="49" charset="0"/>
              </a:rPr>
              <a:t>KoerteTest.main</a:t>
            </a:r>
            <a:r>
              <a:rPr lang="et-EE" dirty="0">
                <a:solidFill>
                  <a:srgbClr val="FF0000"/>
                </a:solidFill>
                <a:latin typeface="Consolas" panose="020B0609020204030204" pitchFamily="49" charset="0"/>
              </a:rPr>
              <a:t>(</a:t>
            </a:r>
            <a:r>
              <a:rPr lang="et-EE" u="sng" dirty="0">
                <a:solidFill>
                  <a:srgbClr val="0066CC"/>
                </a:solidFill>
                <a:latin typeface="Consolas" panose="020B0609020204030204" pitchFamily="49" charset="0"/>
              </a:rPr>
              <a:t>KoerteTest.java:10</a:t>
            </a:r>
            <a:r>
              <a:rPr lang="et-EE" u="sng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  <a:endParaRPr lang="et-E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621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19</a:t>
            </a:fld>
            <a:endParaRPr lang="et-EE"/>
          </a:p>
        </p:txBody>
      </p:sp>
      <p:sp>
        <p:nvSpPr>
          <p:cNvPr id="9" name="TextBox 8"/>
          <p:cNvSpPr txBox="1"/>
          <p:nvPr/>
        </p:nvSpPr>
        <p:spPr>
          <a:xfrm>
            <a:off x="395536" y="572482"/>
            <a:ext cx="7992888" cy="50167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KoerteTest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 k1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VeneKoer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Šarik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 k2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LätiKoer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0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Reksis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 k3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SoomeKoer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"Musti"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 k4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KoreaKoer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 k5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EestiKoer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"Muri"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Koer[] koerad = {k1, k2, k3, k4, k5};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(Koer k  : koerad){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VeneKoer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((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VeneKoer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)k).haugu();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LätiKoer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((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LätiKoer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)k).haugu();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5254402" y="5565406"/>
            <a:ext cx="2232248" cy="943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/>
              <a:t>Gav</a:t>
            </a:r>
            <a:r>
              <a:rPr lang="en-US" sz="2400" dirty="0" smtClean="0"/>
              <a:t>, </a:t>
            </a:r>
            <a:r>
              <a:rPr lang="en-US" sz="2400" dirty="0" err="1" smtClean="0"/>
              <a:t>gav</a:t>
            </a:r>
            <a:r>
              <a:rPr lang="en-US" sz="2400" dirty="0" smtClean="0"/>
              <a:t>!</a:t>
            </a:r>
          </a:p>
          <a:p>
            <a:r>
              <a:rPr lang="en-US" sz="2400" dirty="0" err="1" smtClean="0"/>
              <a:t>Vau</a:t>
            </a:r>
            <a:r>
              <a:rPr lang="en-US" sz="2400" dirty="0" smtClean="0"/>
              <a:t>, </a:t>
            </a:r>
            <a:r>
              <a:rPr lang="en-US" sz="2400" dirty="0" err="1" smtClean="0"/>
              <a:t>vau</a:t>
            </a:r>
            <a:r>
              <a:rPr lang="en-US" sz="2400" dirty="0" smtClean="0"/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t-EE" dirty="0" smtClean="0"/>
              <a:t>Eelmisel nädalal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0317" y="1322321"/>
            <a:ext cx="8229600" cy="5069160"/>
          </a:xfrm>
        </p:spPr>
        <p:txBody>
          <a:bodyPr>
            <a:normAutofit/>
          </a:bodyPr>
          <a:lstStyle/>
          <a:p>
            <a:r>
              <a:rPr lang="et-EE" dirty="0"/>
              <a:t>L</a:t>
            </a:r>
            <a:r>
              <a:rPr lang="et-EE" dirty="0" smtClean="0"/>
              <a:t>oeng</a:t>
            </a:r>
          </a:p>
          <a:p>
            <a:pPr lvl="1"/>
            <a:r>
              <a:rPr lang="et-EE" dirty="0"/>
              <a:t>p</a:t>
            </a:r>
            <a:r>
              <a:rPr lang="et-EE" dirty="0" smtClean="0"/>
              <a:t>ärilus</a:t>
            </a:r>
          </a:p>
          <a:p>
            <a:r>
              <a:rPr lang="et-EE" dirty="0" smtClean="0"/>
              <a:t>Lisapraktikum</a:t>
            </a:r>
          </a:p>
          <a:p>
            <a:r>
              <a:rPr lang="et-EE" dirty="0"/>
              <a:t>P</a:t>
            </a:r>
            <a:r>
              <a:rPr lang="et-EE" dirty="0" smtClean="0"/>
              <a:t>raktikum</a:t>
            </a:r>
          </a:p>
          <a:p>
            <a:pPr lvl="1"/>
            <a:r>
              <a:rPr lang="et-EE" dirty="0" smtClean="0"/>
              <a:t>liidesed</a:t>
            </a:r>
          </a:p>
          <a:p>
            <a:endParaRPr lang="et-EE" dirty="0" smtClean="0"/>
          </a:p>
          <a:p>
            <a:r>
              <a:rPr lang="et-EE" dirty="0" smtClean="0"/>
              <a:t>14.03 - Emakeelepäev</a:t>
            </a: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2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0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Meetod, mis midagi ei teinud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pPr>
              <a:buNone/>
            </a:pP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20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1403648" y="1916832"/>
            <a:ext cx="5760640" cy="35394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 {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 </a:t>
            </a:r>
            <a:r>
              <a:rPr lang="et-EE" altLang="et-EE" sz="28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Koer(String nimi) {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8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8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nimi;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haugu(){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5400" b="1" dirty="0">
              <a:latin typeface="Arial" panose="020B0604020202020204" pitchFamily="34" charset="0"/>
            </a:endParaRPr>
          </a:p>
        </p:txBody>
      </p:sp>
      <p:cxnSp>
        <p:nvCxnSpPr>
          <p:cNvPr id="6" name="Sirge noolkonnektor 5"/>
          <p:cNvCxnSpPr/>
          <p:nvPr/>
        </p:nvCxnSpPr>
        <p:spPr>
          <a:xfrm flipH="1" flipV="1">
            <a:off x="4932040" y="4725144"/>
            <a:ext cx="3096344" cy="1800200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6315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Niisiis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5536" y="1124744"/>
            <a:ext cx="8363272" cy="5472608"/>
          </a:xfrm>
        </p:spPr>
        <p:txBody>
          <a:bodyPr>
            <a:normAutofit fontScale="92500" lnSpcReduction="20000"/>
          </a:bodyPr>
          <a:lstStyle/>
          <a:p>
            <a:r>
              <a:rPr lang="et-EE" dirty="0" smtClean="0"/>
              <a:t>Alamklass saadakse ülemklassist spetsialiseerimise teel</a:t>
            </a:r>
          </a:p>
          <a:p>
            <a:pPr lvl="1"/>
            <a:r>
              <a:rPr lang="et-EE" dirty="0" smtClean="0"/>
              <a:t>uusi välju</a:t>
            </a:r>
          </a:p>
          <a:p>
            <a:pPr lvl="1"/>
            <a:r>
              <a:rPr lang="et-EE" dirty="0" smtClean="0"/>
              <a:t>uusi meetodeid</a:t>
            </a:r>
          </a:p>
          <a:p>
            <a:pPr lvl="1"/>
            <a:r>
              <a:rPr lang="et-EE" dirty="0" smtClean="0"/>
              <a:t>ülekate (meetodid teistmoodi)</a:t>
            </a:r>
          </a:p>
          <a:p>
            <a:r>
              <a:rPr lang="et-EE" dirty="0" smtClean="0"/>
              <a:t>Minimaalse dubleerimise saavutamiseks tuleks objekti omadus realiseerida kõrgeimal võimalikul üldistustasemel</a:t>
            </a:r>
          </a:p>
          <a:p>
            <a:r>
              <a:rPr lang="et-EE" dirty="0" smtClean="0"/>
              <a:t>Kui ülemklass nii üldine, et ei saa üldse meetodi sisu kirjutada</a:t>
            </a:r>
          </a:p>
          <a:p>
            <a:pPr lvl="1"/>
            <a:r>
              <a:rPr lang="et-EE" dirty="0" smtClean="0">
                <a:solidFill>
                  <a:srgbClr val="FF0000"/>
                </a:solidFill>
              </a:rPr>
              <a:t>abstraktne meetod</a:t>
            </a:r>
            <a:r>
              <a:rPr lang="et-EE" dirty="0" smtClean="0"/>
              <a:t>, </a:t>
            </a:r>
            <a:r>
              <a:rPr lang="et-EE" dirty="0" smtClean="0">
                <a:solidFill>
                  <a:srgbClr val="FF0000"/>
                </a:solidFill>
              </a:rPr>
              <a:t>abstraktne klass </a:t>
            </a:r>
          </a:p>
          <a:p>
            <a:r>
              <a:rPr lang="et-EE" dirty="0" smtClean="0"/>
              <a:t>Javas võimalik ainult üks vahetu ülemklass</a:t>
            </a:r>
          </a:p>
          <a:p>
            <a:pPr lvl="1"/>
            <a:r>
              <a:rPr lang="et-EE" dirty="0" smtClean="0"/>
              <a:t>abiks on </a:t>
            </a:r>
            <a:r>
              <a:rPr lang="et-EE" dirty="0" smtClean="0">
                <a:solidFill>
                  <a:srgbClr val="FF0000"/>
                </a:solidFill>
              </a:rPr>
              <a:t>liides</a:t>
            </a:r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21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8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Abstraktne meetod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 fontScale="92500"/>
          </a:bodyPr>
          <a:lstStyle/>
          <a:p>
            <a:r>
              <a:rPr lang="et-EE" dirty="0" smtClean="0"/>
              <a:t>ilma kehata ehk realiseerimata meetod</a:t>
            </a:r>
          </a:p>
          <a:p>
            <a:r>
              <a:rPr lang="et-EE" dirty="0" smtClean="0"/>
              <a:t>ainult semikoolon</a:t>
            </a:r>
          </a:p>
          <a:p>
            <a:r>
              <a:rPr lang="et-EE" dirty="0" smtClean="0"/>
              <a:t>piiritleja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abstract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/>
              <a:t>ei saa samal ajal olla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private</a:t>
            </a:r>
            <a:r>
              <a:rPr lang="et-EE" dirty="0" smtClean="0"/>
              <a:t>,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final</a:t>
            </a:r>
            <a:r>
              <a:rPr lang="et-EE" dirty="0" smtClean="0"/>
              <a:t> ega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static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t-EE" dirty="0"/>
          </a:p>
          <a:p>
            <a:pPr marL="0" indent="0">
              <a:buNone/>
            </a:pPr>
            <a:r>
              <a:rPr lang="et-EE" sz="3000" b="1" i="1" dirty="0" err="1">
                <a:latin typeface="Courier New" pitchFamily="49" charset="0"/>
                <a:cs typeface="Courier New" pitchFamily="49" charset="0"/>
              </a:rPr>
              <a:t>abstract</a:t>
            </a:r>
            <a:r>
              <a:rPr lang="et-EE" sz="3000" b="1" i="1" dirty="0">
                <a:latin typeface="Courier New" pitchFamily="49" charset="0"/>
                <a:cs typeface="Courier New" pitchFamily="49" charset="0"/>
              </a:rPr>
              <a:t> tüüp </a:t>
            </a:r>
            <a:r>
              <a:rPr lang="et-EE" sz="3000" b="1" i="1" dirty="0" err="1" smtClean="0">
                <a:latin typeface="Courier New" pitchFamily="49" charset="0"/>
                <a:cs typeface="Courier New" pitchFamily="49" charset="0"/>
              </a:rPr>
              <a:t>nimi(form</a:t>
            </a:r>
            <a:r>
              <a:rPr lang="et-EE" sz="3000" b="1" i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et-EE" sz="3000" b="1" i="1" dirty="0">
                <a:latin typeface="Courier New" pitchFamily="49" charset="0"/>
                <a:cs typeface="Courier New" pitchFamily="49" charset="0"/>
              </a:rPr>
              <a:t>parameetrid); </a:t>
            </a:r>
            <a:endParaRPr lang="et-EE" sz="3000" b="1" i="1" dirty="0" smtClean="0">
              <a:latin typeface="Courier New" pitchFamily="49" charset="0"/>
              <a:cs typeface="Courier New" pitchFamily="49" charset="0"/>
            </a:endParaRPr>
          </a:p>
          <a:p>
            <a:endParaRPr lang="et-EE" dirty="0"/>
          </a:p>
          <a:p>
            <a:pPr marL="0" indent="0">
              <a:buNone/>
            </a:pPr>
            <a:r>
              <a:rPr lang="et-EE" b="1" dirty="0" err="1">
                <a:latin typeface="Courier New" pitchFamily="49" charset="0"/>
                <a:cs typeface="Courier New" pitchFamily="49" charset="0"/>
              </a:rPr>
              <a:t>abstract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>
                <a:latin typeface="Courier New" pitchFamily="49" charset="0"/>
                <a:cs typeface="Courier New" pitchFamily="49" charset="0"/>
              </a:rPr>
              <a:t>void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haugu(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); </a:t>
            </a:r>
            <a:endParaRPr lang="et-EE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endParaRPr lang="et-EE" dirty="0">
              <a:latin typeface="Courier New" pitchFamily="49" charset="0"/>
              <a:cs typeface="Courier New" pitchFamily="49" charset="0"/>
            </a:endParaRPr>
          </a:p>
          <a:p>
            <a:endParaRPr lang="et-E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22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04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Abstraktne klass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k</a:t>
            </a:r>
            <a:r>
              <a:rPr lang="et-EE" dirty="0" smtClean="0"/>
              <a:t>lass, milles on abstraktseid meetodeid tuleb kuulutada abstraktseks</a:t>
            </a:r>
          </a:p>
          <a:p>
            <a:r>
              <a:rPr lang="et-EE" dirty="0" smtClean="0"/>
              <a:t>piiritleja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abstract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dirty="0" smtClean="0"/>
              <a:t>mõeldud kasutamiseks ülemklassina</a:t>
            </a:r>
          </a:p>
          <a:p>
            <a:r>
              <a:rPr lang="et-EE" dirty="0" smtClean="0"/>
              <a:t>alamklass peab realiseerima ülemklassi abstraktsed meetodid või olema ise ka abstraktne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23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67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Abstraktne klass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endParaRPr lang="et-EE" dirty="0" smtClean="0"/>
          </a:p>
          <a:p>
            <a:pPr>
              <a:buNone/>
            </a:pP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24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1403648" y="1916832"/>
            <a:ext cx="6552728" cy="310854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 {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 </a:t>
            </a:r>
            <a:r>
              <a:rPr lang="et-EE" altLang="et-EE" sz="28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Koer(String nimi) {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8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8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nimi;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haugu();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5400" b="1" dirty="0">
              <a:latin typeface="Arial" panose="020B0604020202020204" pitchFamily="34" charset="0"/>
            </a:endParaRPr>
          </a:p>
        </p:txBody>
      </p:sp>
      <p:cxnSp>
        <p:nvCxnSpPr>
          <p:cNvPr id="6" name="Sirge noolkonnektor 5"/>
          <p:cNvCxnSpPr/>
          <p:nvPr/>
        </p:nvCxnSpPr>
        <p:spPr>
          <a:xfrm flipV="1">
            <a:off x="1259632" y="4509120"/>
            <a:ext cx="1656184" cy="1728192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irge noolkonnektor 9"/>
          <p:cNvCxnSpPr/>
          <p:nvPr/>
        </p:nvCxnSpPr>
        <p:spPr>
          <a:xfrm flipV="1">
            <a:off x="1340024" y="4653136"/>
            <a:ext cx="5392216" cy="1880592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irge noolkonnektor 10"/>
          <p:cNvCxnSpPr/>
          <p:nvPr/>
        </p:nvCxnSpPr>
        <p:spPr>
          <a:xfrm flipV="1">
            <a:off x="1043608" y="2420888"/>
            <a:ext cx="720080" cy="3744416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799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t-EE" dirty="0" smtClean="0"/>
              <a:t>Abstraktne klass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238026"/>
            <a:ext cx="8229600" cy="4525963"/>
          </a:xfrm>
        </p:spPr>
        <p:txBody>
          <a:bodyPr/>
          <a:lstStyle/>
          <a:p>
            <a:r>
              <a:rPr lang="et-EE" sz="2800" dirty="0" smtClean="0"/>
              <a:t>Alamklass </a:t>
            </a:r>
            <a:r>
              <a:rPr lang="et-EE" sz="2800" dirty="0"/>
              <a:t>võib olla abstraktne, isegi kui ülemklass seda ei ole, nt klass </a:t>
            </a:r>
            <a:r>
              <a:rPr lang="et-EE" sz="2800" b="1" dirty="0" err="1">
                <a:latin typeface="Courier New" pitchFamily="49" charset="0"/>
                <a:cs typeface="Courier New" pitchFamily="49" charset="0"/>
              </a:rPr>
              <a:t>Object</a:t>
            </a:r>
            <a:r>
              <a:rPr lang="et-EE" sz="2800" dirty="0"/>
              <a:t> </a:t>
            </a:r>
            <a:r>
              <a:rPr lang="et-EE" sz="2800" dirty="0" smtClean="0"/>
              <a:t>ju ei </a:t>
            </a:r>
            <a:r>
              <a:rPr lang="et-EE" sz="2800" dirty="0"/>
              <a:t>ole </a:t>
            </a:r>
            <a:r>
              <a:rPr lang="et-EE" sz="2800" dirty="0" smtClean="0"/>
              <a:t>abstraktne </a:t>
            </a:r>
          </a:p>
          <a:p>
            <a:r>
              <a:rPr lang="et-EE" sz="2800" dirty="0" smtClean="0"/>
              <a:t>Abstraktsest klassist ei saa luua isendit, aga seda võib kasutada tüübina </a:t>
            </a:r>
          </a:p>
          <a:p>
            <a:pPr>
              <a:buNone/>
            </a:pPr>
            <a:endParaRPr lang="et-EE" sz="2400" dirty="0" smtClean="0"/>
          </a:p>
          <a:p>
            <a:endParaRPr lang="et-EE" sz="2400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25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244116" y="3550853"/>
            <a:ext cx="8676456" cy="23083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KoerteTest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endParaRPr lang="et-EE" altLang="et-EE" sz="4800" b="1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sz="2400" b="1" dirty="0" smtClean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 k5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EestiKoer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"Muri"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t-EE" altLang="et-EE" sz="2400" b="1" i="1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t-EE" altLang="et-EE" sz="24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 k7 = </a:t>
            </a:r>
            <a:r>
              <a:rPr lang="et-EE" altLang="et-EE" sz="2400" b="1" i="1" dirty="0" err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Koer("</a:t>
            </a:r>
            <a:r>
              <a:rPr lang="et-EE" altLang="et-EE" sz="2400" b="1" i="1" dirty="0" err="1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Lassie</a:t>
            </a:r>
            <a:r>
              <a:rPr lang="et-EE" altLang="et-EE" sz="2400" b="1" i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"); </a:t>
            </a:r>
            <a:r>
              <a:rPr lang="et-EE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t-EE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VIGA</a:t>
            </a:r>
          </a:p>
          <a:p>
            <a:r>
              <a:rPr lang="et-EE" sz="2400" b="1" dirty="0" smtClean="0">
                <a:solidFill>
                  <a:srgbClr val="000000"/>
                </a:solidFill>
                <a:highlight>
                  <a:srgbClr val="E8F2FE"/>
                </a:highlight>
                <a:latin typeface="Courier New"/>
              </a:rPr>
              <a:t>    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}</a:t>
            </a:r>
            <a:r>
              <a:rPr lang="et-EE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endParaRPr lang="en-US" sz="24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  <p:cxnSp>
        <p:nvCxnSpPr>
          <p:cNvPr id="6" name="Sirge noolkonnektor 5"/>
          <p:cNvCxnSpPr/>
          <p:nvPr/>
        </p:nvCxnSpPr>
        <p:spPr>
          <a:xfrm flipV="1">
            <a:off x="2278088" y="5072337"/>
            <a:ext cx="2304256" cy="1656184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4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Miks klass abstraktseks?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S</a:t>
            </a:r>
            <a:r>
              <a:rPr lang="en-US" dirty="0" err="1" smtClean="0"/>
              <a:t>unnime</a:t>
            </a:r>
            <a:r>
              <a:rPr lang="en-US" dirty="0" smtClean="0"/>
              <a:t> </a:t>
            </a:r>
            <a:r>
              <a:rPr lang="en-US" dirty="0" err="1" smtClean="0"/>
              <a:t>pärima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ühtlasi</a:t>
            </a:r>
            <a:r>
              <a:rPr lang="en-US" dirty="0" smtClean="0"/>
              <a:t> </a:t>
            </a:r>
            <a:r>
              <a:rPr lang="en-US" dirty="0" err="1" smtClean="0"/>
              <a:t>realiseerima</a:t>
            </a:r>
            <a:r>
              <a:rPr lang="en-US" dirty="0" smtClean="0"/>
              <a:t> </a:t>
            </a:r>
            <a:r>
              <a:rPr lang="en-US" dirty="0" err="1" smtClean="0"/>
              <a:t>ülemklassi</a:t>
            </a:r>
            <a:r>
              <a:rPr lang="en-US" dirty="0" smtClean="0"/>
              <a:t> </a:t>
            </a:r>
            <a:r>
              <a:rPr lang="en-US" dirty="0" err="1" smtClean="0"/>
              <a:t>kõik</a:t>
            </a:r>
            <a:r>
              <a:rPr lang="et-EE" dirty="0" smtClean="0"/>
              <a:t> abstraktsed</a:t>
            </a:r>
            <a:r>
              <a:rPr lang="en-US" dirty="0" smtClean="0"/>
              <a:t> </a:t>
            </a:r>
            <a:r>
              <a:rPr lang="en-US" dirty="0" err="1" smtClean="0"/>
              <a:t>meetodid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26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8650" y="23573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t-EE" sz="4000" dirty="0"/>
              <a:t>Minimaalse dubleerimise saavutamiseks tuleks objekti omadus realiseerida kõrgeimal võimalikul </a:t>
            </a:r>
            <a:r>
              <a:rPr lang="et-EE" sz="4000" dirty="0" smtClean="0"/>
              <a:t>üldistustasemel</a:t>
            </a:r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3450638" y="1834239"/>
            <a:ext cx="2337757" cy="16312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Calibri Light" panose="020F0302020204030204" pitchFamily="34" charset="0"/>
                <a:cs typeface="Courier New" pitchFamily="49" charset="0"/>
              </a:rPr>
              <a:t>Imetaja</a:t>
            </a:r>
          </a:p>
          <a:p>
            <a:r>
              <a:rPr lang="et-EE" sz="2000" b="1" dirty="0">
                <a:latin typeface="Calibri Light" panose="020F0302020204030204" pitchFamily="34" charset="0"/>
                <a:cs typeface="Courier New" pitchFamily="49" charset="0"/>
              </a:rPr>
              <a:t>	</a:t>
            </a:r>
            <a:r>
              <a:rPr lang="et-EE" sz="2000" b="1" dirty="0" smtClean="0">
                <a:latin typeface="Calibri Light" panose="020F0302020204030204" pitchFamily="34" charset="0"/>
                <a:cs typeface="Courier New" pitchFamily="49" charset="0"/>
              </a:rPr>
              <a:t>jalgade arv</a:t>
            </a:r>
          </a:p>
          <a:p>
            <a:r>
              <a:rPr lang="et-EE" sz="2000" b="1" dirty="0">
                <a:latin typeface="Calibri Light" panose="020F0302020204030204" pitchFamily="34" charset="0"/>
                <a:cs typeface="Courier New" pitchFamily="49" charset="0"/>
              </a:rPr>
              <a:t>	</a:t>
            </a:r>
            <a:r>
              <a:rPr lang="et-EE" sz="2000" b="1" dirty="0" smtClean="0">
                <a:latin typeface="Calibri Light" panose="020F0302020204030204" pitchFamily="34" charset="0"/>
                <a:cs typeface="Courier New" pitchFamily="49" charset="0"/>
              </a:rPr>
              <a:t>karva värv</a:t>
            </a:r>
          </a:p>
          <a:p>
            <a:r>
              <a:rPr lang="et-EE" sz="2000" b="1" dirty="0" smtClean="0">
                <a:latin typeface="Calibri Light" panose="020F0302020204030204" pitchFamily="34" charset="0"/>
                <a:cs typeface="Courier New" pitchFamily="49" charset="0"/>
              </a:rPr>
              <a:t>	eluiga</a:t>
            </a:r>
          </a:p>
          <a:p>
            <a:r>
              <a:rPr lang="et-EE" sz="2000" b="1" dirty="0">
                <a:latin typeface="Calibri Light" panose="020F0302020204030204" pitchFamily="34" charset="0"/>
                <a:cs typeface="Courier New" pitchFamily="49" charset="0"/>
              </a:rPr>
              <a:t>	</a:t>
            </a:r>
            <a:r>
              <a:rPr lang="et-EE" sz="2000" b="1" dirty="0" smtClean="0">
                <a:latin typeface="Calibri Light" panose="020F0302020204030204" pitchFamily="34" charset="0"/>
                <a:cs typeface="Courier New" pitchFamily="49" charset="0"/>
              </a:rPr>
              <a:t>poegimine()</a:t>
            </a:r>
            <a:endParaRPr lang="en-US" sz="2000" b="1" dirty="0">
              <a:latin typeface="Calibri Light" panose="020F0302020204030204" pitchFamily="34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186" y="4192333"/>
            <a:ext cx="2216988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Calibri Light" panose="020F0302020204030204" pitchFamily="34" charset="0"/>
                <a:cs typeface="Courier New" pitchFamily="49" charset="0"/>
              </a:rPr>
              <a:t>Ilves</a:t>
            </a:r>
          </a:p>
          <a:p>
            <a:r>
              <a:rPr lang="et-EE" sz="2000" b="1" dirty="0">
                <a:latin typeface="Calibri Light" panose="020F0302020204030204" pitchFamily="34" charset="0"/>
                <a:cs typeface="Courier New" pitchFamily="49" charset="0"/>
              </a:rPr>
              <a:t>	</a:t>
            </a:r>
            <a:r>
              <a:rPr lang="et-EE" sz="2000" b="1" dirty="0" smtClean="0">
                <a:latin typeface="Calibri Light" panose="020F0302020204030204" pitchFamily="34" charset="0"/>
                <a:cs typeface="Courier New" pitchFamily="49" charset="0"/>
              </a:rPr>
              <a:t>näu()</a:t>
            </a:r>
            <a:endParaRPr lang="en-US" sz="2000" b="1" dirty="0">
              <a:latin typeface="Calibri Light" panose="020F0302020204030204" pitchFamily="34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3087" y="4192332"/>
            <a:ext cx="2590799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Calibri Light" panose="020F0302020204030204" pitchFamily="34" charset="0"/>
                <a:cs typeface="Courier New" pitchFamily="49" charset="0"/>
              </a:rPr>
              <a:t>Põder</a:t>
            </a:r>
          </a:p>
          <a:p>
            <a:r>
              <a:rPr lang="et-EE" sz="2000" b="1" dirty="0">
                <a:latin typeface="Calibri Light" panose="020F0302020204030204" pitchFamily="34" charset="0"/>
                <a:cs typeface="Courier New" pitchFamily="49" charset="0"/>
              </a:rPr>
              <a:t>	</a:t>
            </a:r>
            <a:r>
              <a:rPr lang="et-EE" sz="2000" b="1" dirty="0" smtClean="0">
                <a:latin typeface="Calibri Light" panose="020F0302020204030204" pitchFamily="34" charset="0"/>
                <a:cs typeface="Courier New" pitchFamily="49" charset="0"/>
              </a:rPr>
              <a:t>sarvede pikkus</a:t>
            </a:r>
            <a:endParaRPr lang="en-US" sz="2000" b="1" dirty="0">
              <a:latin typeface="Calibri Light" panose="020F0302020204030204" pitchFamily="34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8395" y="4192332"/>
            <a:ext cx="2216988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Calibri Light" panose="020F0302020204030204" pitchFamily="34" charset="0"/>
                <a:cs typeface="Courier New" pitchFamily="49" charset="0"/>
              </a:rPr>
              <a:t>Karu</a:t>
            </a:r>
          </a:p>
          <a:p>
            <a:r>
              <a:rPr lang="et-EE" sz="2000" b="1" dirty="0">
                <a:latin typeface="Calibri Light" panose="020F0302020204030204" pitchFamily="34" charset="0"/>
                <a:cs typeface="Courier New" pitchFamily="49" charset="0"/>
              </a:rPr>
              <a:t>	</a:t>
            </a:r>
            <a:r>
              <a:rPr lang="et-EE" sz="2000" b="1" dirty="0" smtClean="0">
                <a:latin typeface="Calibri Light" panose="020F0302020204030204" pitchFamily="34" charset="0"/>
                <a:cs typeface="Courier New" pitchFamily="49" charset="0"/>
              </a:rPr>
              <a:t>talveuni()</a:t>
            </a:r>
            <a:endParaRPr lang="en-US" sz="2000" b="1" dirty="0">
              <a:latin typeface="Calibri Light" panose="020F0302020204030204" pitchFamily="34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358" y="5618471"/>
            <a:ext cx="1162792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Calibri Light" panose="020F0302020204030204" pitchFamily="34" charset="0"/>
                <a:cs typeface="Courier New" pitchFamily="49" charset="0"/>
              </a:rPr>
              <a:t>Eesti ilves</a:t>
            </a:r>
          </a:p>
          <a:p>
            <a:r>
              <a:rPr lang="et-EE" sz="2000" b="1" dirty="0">
                <a:latin typeface="Calibri Light" panose="020F0302020204030204" pitchFamily="34" charset="0"/>
                <a:cs typeface="Courier New" pitchFamily="49" charset="0"/>
              </a:rPr>
              <a:t>	</a:t>
            </a:r>
            <a:endParaRPr lang="en-US" sz="2000" b="1" dirty="0">
              <a:latin typeface="Calibri Light" panose="020F0302020204030204" pitchFamily="34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0687" y="5618471"/>
            <a:ext cx="1557607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Calibri Light" panose="020F0302020204030204" pitchFamily="34" charset="0"/>
                <a:cs typeface="Courier New" pitchFamily="49" charset="0"/>
              </a:rPr>
              <a:t>Soome põder</a:t>
            </a:r>
          </a:p>
          <a:p>
            <a:r>
              <a:rPr lang="et-EE" sz="2000" b="1" dirty="0">
                <a:latin typeface="Calibri Light" panose="020F0302020204030204" pitchFamily="34" charset="0"/>
                <a:cs typeface="Courier New" pitchFamily="49" charset="0"/>
              </a:rPr>
              <a:t>	</a:t>
            </a:r>
            <a:endParaRPr lang="en-US" sz="2000" b="1" dirty="0">
              <a:latin typeface="Calibri Light" panose="020F0302020204030204" pitchFamily="34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6454" y="5589230"/>
            <a:ext cx="1338173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Calibri Light" panose="020F0302020204030204" pitchFamily="34" charset="0"/>
                <a:cs typeface="Courier New" pitchFamily="49" charset="0"/>
              </a:rPr>
              <a:t>Vene karu</a:t>
            </a:r>
          </a:p>
          <a:p>
            <a:r>
              <a:rPr lang="et-EE" sz="2000" b="1" dirty="0">
                <a:latin typeface="Calibri Light" panose="020F0302020204030204" pitchFamily="34" charset="0"/>
                <a:cs typeface="Courier New" pitchFamily="49" charset="0"/>
              </a:rPr>
              <a:t>	</a:t>
            </a:r>
            <a:endParaRPr lang="en-US" sz="2000" b="1" dirty="0">
              <a:latin typeface="Calibri Light" panose="020F0302020204030204" pitchFamily="34" charset="0"/>
              <a:cs typeface="Courier New" pitchFamily="49" charset="0"/>
            </a:endParaRPr>
          </a:p>
        </p:txBody>
      </p:sp>
      <p:cxnSp>
        <p:nvCxnSpPr>
          <p:cNvPr id="15" name="Sirge noolkonnektor 14"/>
          <p:cNvCxnSpPr>
            <a:stCxn id="5" idx="2"/>
            <a:endCxn id="7" idx="0"/>
          </p:cNvCxnSpPr>
          <p:nvPr/>
        </p:nvCxnSpPr>
        <p:spPr>
          <a:xfrm flipH="1">
            <a:off x="4328487" y="3465455"/>
            <a:ext cx="291030" cy="726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irge noolkonnektor 19"/>
          <p:cNvCxnSpPr>
            <a:stCxn id="5" idx="2"/>
            <a:endCxn id="8" idx="0"/>
          </p:cNvCxnSpPr>
          <p:nvPr/>
        </p:nvCxnSpPr>
        <p:spPr>
          <a:xfrm>
            <a:off x="4619517" y="3465455"/>
            <a:ext cx="2277372" cy="726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irge noolkonnektor 22"/>
          <p:cNvCxnSpPr>
            <a:stCxn id="5" idx="2"/>
            <a:endCxn id="6" idx="0"/>
          </p:cNvCxnSpPr>
          <p:nvPr/>
        </p:nvCxnSpPr>
        <p:spPr>
          <a:xfrm flipH="1">
            <a:off x="1691680" y="3465455"/>
            <a:ext cx="2927837" cy="726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irge noolkonnektor 25"/>
          <p:cNvCxnSpPr>
            <a:stCxn id="6" idx="2"/>
            <a:endCxn id="9" idx="0"/>
          </p:cNvCxnSpPr>
          <p:nvPr/>
        </p:nvCxnSpPr>
        <p:spPr>
          <a:xfrm flipH="1">
            <a:off x="805754" y="4900219"/>
            <a:ext cx="885926" cy="718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irge noolkonnektor 30"/>
          <p:cNvCxnSpPr>
            <a:stCxn id="7" idx="2"/>
            <a:endCxn id="10" idx="0"/>
          </p:cNvCxnSpPr>
          <p:nvPr/>
        </p:nvCxnSpPr>
        <p:spPr>
          <a:xfrm flipH="1">
            <a:off x="3799491" y="4900218"/>
            <a:ext cx="528996" cy="718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irge noolkonnektor 33"/>
          <p:cNvCxnSpPr>
            <a:stCxn id="8" idx="2"/>
            <a:endCxn id="11" idx="0"/>
          </p:cNvCxnSpPr>
          <p:nvPr/>
        </p:nvCxnSpPr>
        <p:spPr>
          <a:xfrm flipH="1">
            <a:off x="6695541" y="4900218"/>
            <a:ext cx="201348" cy="689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502472" y="5618471"/>
            <a:ext cx="1162792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Calibri Light" panose="020F0302020204030204" pitchFamily="34" charset="0"/>
                <a:cs typeface="Courier New" pitchFamily="49" charset="0"/>
              </a:rPr>
              <a:t>…</a:t>
            </a:r>
          </a:p>
          <a:p>
            <a:r>
              <a:rPr lang="et-EE" sz="2000" b="1" dirty="0">
                <a:latin typeface="Calibri Light" panose="020F0302020204030204" pitchFamily="34" charset="0"/>
                <a:cs typeface="Courier New" pitchFamily="49" charset="0"/>
              </a:rPr>
              <a:t>	</a:t>
            </a:r>
            <a:endParaRPr lang="en-US" sz="2000" b="1" dirty="0">
              <a:latin typeface="Calibri Light" panose="020F0302020204030204" pitchFamily="34" charset="0"/>
              <a:cs typeface="Courier New" pitchFamily="49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689258" y="5618471"/>
            <a:ext cx="1162792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Calibri Light" panose="020F0302020204030204" pitchFamily="34" charset="0"/>
                <a:cs typeface="Courier New" pitchFamily="49" charset="0"/>
              </a:rPr>
              <a:t>…</a:t>
            </a:r>
          </a:p>
          <a:p>
            <a:r>
              <a:rPr lang="et-EE" sz="2000" b="1" dirty="0">
                <a:latin typeface="Calibri Light" panose="020F0302020204030204" pitchFamily="34" charset="0"/>
                <a:cs typeface="Courier New" pitchFamily="49" charset="0"/>
              </a:rPr>
              <a:t>	</a:t>
            </a:r>
            <a:endParaRPr lang="en-US" sz="2000" b="1" dirty="0">
              <a:latin typeface="Calibri Light" panose="020F0302020204030204" pitchFamily="34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52318" y="5589230"/>
            <a:ext cx="1162792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Calibri Light" panose="020F0302020204030204" pitchFamily="34" charset="0"/>
                <a:cs typeface="Courier New" pitchFamily="49" charset="0"/>
              </a:rPr>
              <a:t>…</a:t>
            </a:r>
          </a:p>
          <a:p>
            <a:r>
              <a:rPr lang="et-EE" sz="2000" b="1" dirty="0">
                <a:latin typeface="Calibri Light" panose="020F0302020204030204" pitchFamily="34" charset="0"/>
                <a:cs typeface="Courier New" pitchFamily="49" charset="0"/>
              </a:rPr>
              <a:t>	</a:t>
            </a:r>
            <a:endParaRPr lang="en-US" sz="2000" b="1" dirty="0">
              <a:latin typeface="Calibri Light" panose="020F0302020204030204" pitchFamily="34" charset="0"/>
              <a:cs typeface="Courier New" pitchFamily="49" charset="0"/>
            </a:endParaRPr>
          </a:p>
        </p:txBody>
      </p:sp>
      <p:cxnSp>
        <p:nvCxnSpPr>
          <p:cNvPr id="65" name="Sirge noolkonnektor 64"/>
          <p:cNvCxnSpPr>
            <a:stCxn id="6" idx="2"/>
            <a:endCxn id="59" idx="0"/>
          </p:cNvCxnSpPr>
          <p:nvPr/>
        </p:nvCxnSpPr>
        <p:spPr>
          <a:xfrm>
            <a:off x="1691680" y="4900219"/>
            <a:ext cx="392188" cy="718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irge noolkonnektor 68"/>
          <p:cNvCxnSpPr>
            <a:stCxn id="7" idx="2"/>
            <a:endCxn id="62" idx="0"/>
          </p:cNvCxnSpPr>
          <p:nvPr/>
        </p:nvCxnSpPr>
        <p:spPr>
          <a:xfrm>
            <a:off x="4328487" y="4900218"/>
            <a:ext cx="942167" cy="718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irge noolkonnektor 72"/>
          <p:cNvCxnSpPr>
            <a:stCxn id="8" idx="2"/>
            <a:endCxn id="63" idx="0"/>
          </p:cNvCxnSpPr>
          <p:nvPr/>
        </p:nvCxnSpPr>
        <p:spPr>
          <a:xfrm>
            <a:off x="6896889" y="4900218"/>
            <a:ext cx="1136825" cy="689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8169892" y="4182895"/>
            <a:ext cx="655002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000" b="1" dirty="0" smtClean="0">
                <a:latin typeface="Calibri Light" panose="020F0302020204030204" pitchFamily="34" charset="0"/>
                <a:cs typeface="Courier New" pitchFamily="49" charset="0"/>
              </a:rPr>
              <a:t>…</a:t>
            </a:r>
          </a:p>
          <a:p>
            <a:r>
              <a:rPr lang="et-EE" sz="2000" b="1" dirty="0">
                <a:latin typeface="Calibri Light" panose="020F0302020204030204" pitchFamily="34" charset="0"/>
                <a:cs typeface="Courier New" pitchFamily="49" charset="0"/>
              </a:rPr>
              <a:t>	</a:t>
            </a:r>
            <a:endParaRPr lang="en-US" sz="2000" b="1" dirty="0">
              <a:latin typeface="Calibri Light" panose="020F0302020204030204" pitchFamily="34" charset="0"/>
              <a:cs typeface="Courier New" pitchFamily="49" charset="0"/>
            </a:endParaRPr>
          </a:p>
        </p:txBody>
      </p:sp>
      <p:cxnSp>
        <p:nvCxnSpPr>
          <p:cNvPr id="98" name="Sirge noolkonnektor 97"/>
          <p:cNvCxnSpPr>
            <a:stCxn id="5" idx="2"/>
            <a:endCxn id="96" idx="0"/>
          </p:cNvCxnSpPr>
          <p:nvPr/>
        </p:nvCxnSpPr>
        <p:spPr>
          <a:xfrm>
            <a:off x="4619517" y="3465455"/>
            <a:ext cx="3877876" cy="717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aidinumbri kohatä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335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l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24" y="116632"/>
            <a:ext cx="6697383" cy="4536504"/>
          </a:xfrm>
          <a:prstGeom prst="rect">
            <a:avLst/>
          </a:prstGeom>
        </p:spPr>
      </p:pic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28</a:t>
            </a:fld>
            <a:endParaRPr lang="et-EE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53336" y="260648"/>
            <a:ext cx="2890664" cy="1143000"/>
          </a:xfrm>
        </p:spPr>
        <p:txBody>
          <a:bodyPr/>
          <a:lstStyle/>
          <a:p>
            <a:r>
              <a:rPr lang="et-EE" dirty="0" smtClean="0"/>
              <a:t>On ka APIs</a:t>
            </a:r>
            <a:endParaRPr lang="en-US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582" y="1268760"/>
            <a:ext cx="5455508" cy="5165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970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5902" y="125760"/>
            <a:ext cx="8229600" cy="1143000"/>
          </a:xfrm>
        </p:spPr>
        <p:txBody>
          <a:bodyPr/>
          <a:lstStyle/>
          <a:p>
            <a:r>
              <a:rPr lang="et-EE" dirty="0" smtClean="0"/>
              <a:t>Kalender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29</a:t>
            </a:fld>
            <a:endParaRPr lang="et-EE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65225"/>
            <a:ext cx="8208912" cy="5555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22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PQuestion"/>
          <p:cNvSpPr>
            <a:spLocks noGrp="1"/>
          </p:cNvSpPr>
          <p:nvPr>
            <p:ph type="title"/>
          </p:nvPr>
        </p:nvSpPr>
        <p:spPr>
          <a:xfrm>
            <a:off x="0" y="274637"/>
            <a:ext cx="8892480" cy="1143000"/>
          </a:xfrm>
        </p:spPr>
        <p:txBody>
          <a:bodyPr>
            <a:noAutofit/>
          </a:bodyPr>
          <a:lstStyle/>
          <a:p>
            <a:r>
              <a:rPr lang="et-EE" sz="3600" dirty="0" smtClean="0"/>
              <a:t>Umbes mitu tundi tegelesite eelmisel nädalal selle ainega (</a:t>
            </a:r>
            <a:r>
              <a:rPr lang="et-EE" sz="3600" dirty="0" err="1" smtClean="0"/>
              <a:t>loeng+praktikum+iseseisvalt</a:t>
            </a:r>
            <a:r>
              <a:rPr lang="et-EE" sz="3600" dirty="0" smtClean="0"/>
              <a:t>)? 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830387"/>
            <a:ext cx="4114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0-2 tundi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2-4 tundi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4-6 tundi  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6-8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8-10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10-12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12-14 tundi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üle 14 tunni</a:t>
            </a:r>
          </a:p>
        </p:txBody>
      </p:sp>
      <p:sp>
        <p:nvSpPr>
          <p:cNvPr id="5" name="TPChart"/>
          <p:cNvSpPr/>
          <p:nvPr>
            <p:custDataLst>
              <p:tags r:id="rId3"/>
            </p:custDataLst>
          </p:nvPr>
        </p:nvSpPr>
        <p:spPr>
          <a:xfrm>
            <a:off x="4067944" y="17145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EA7FD-8118-44E3-BCB2-B3B92EE8415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900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PChart"/>
          <p:cNvSpPr/>
          <p:nvPr>
            <p:custDataLst>
              <p:tags r:id="rId2"/>
            </p:custDataLst>
          </p:nvPr>
        </p:nvSpPr>
        <p:spPr>
          <a:xfrm>
            <a:off x="6444208" y="4540243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-99392"/>
            <a:ext cx="8711325" cy="1967706"/>
          </a:xfrm>
        </p:spPr>
        <p:txBody>
          <a:bodyPr>
            <a:normAutofit/>
          </a:bodyPr>
          <a:lstStyle/>
          <a:p>
            <a:r>
              <a:rPr lang="et-EE" sz="3600" dirty="0"/>
              <a:t>Kas abstraktsel klassil ja </a:t>
            </a:r>
            <a:r>
              <a:rPr lang="et-EE" sz="3600" dirty="0" smtClean="0"/>
              <a:t>abstraktsel </a:t>
            </a:r>
            <a:r>
              <a:rPr lang="et-EE" sz="3600" dirty="0"/>
              <a:t>meetodil peab </a:t>
            </a:r>
            <a:r>
              <a:rPr lang="et-EE" sz="3600" dirty="0" err="1"/>
              <a:t>piiritleja</a:t>
            </a:r>
            <a:r>
              <a:rPr lang="et-EE" sz="3600" dirty="0"/>
              <a:t> ees olema?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72429" y="2759123"/>
            <a:ext cx="6048672" cy="18002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Ei pea kummalgi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Peab mõlemal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/>
              <a:t>Peab klassil, aga ei pea </a:t>
            </a:r>
            <a:r>
              <a:rPr lang="et-EE" dirty="0" smtClean="0"/>
              <a:t>meetodil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/>
              <a:t>Peab</a:t>
            </a:r>
            <a:r>
              <a:rPr lang="en-US" dirty="0"/>
              <a:t> </a:t>
            </a:r>
            <a:r>
              <a:rPr lang="en-US" dirty="0" err="1"/>
              <a:t>meetodil</a:t>
            </a:r>
            <a:r>
              <a:rPr lang="en-US" dirty="0"/>
              <a:t>, </a:t>
            </a:r>
            <a:r>
              <a:rPr lang="en-US" dirty="0" err="1"/>
              <a:t>aga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pea </a:t>
            </a:r>
            <a:r>
              <a:rPr lang="en-US" dirty="0" err="1" smtClean="0"/>
              <a:t>klassil</a:t>
            </a:r>
            <a:endParaRPr lang="en-US" sz="2800" dirty="0"/>
          </a:p>
        </p:txBody>
      </p:sp>
      <p:sp>
        <p:nvSpPr>
          <p:cNvPr id="2" name="CAI1"/>
          <p:cNvSpPr/>
          <p:nvPr>
            <p:custDataLst>
              <p:tags r:id="rId4"/>
            </p:custDataLst>
          </p:nvPr>
        </p:nvSpPr>
        <p:spPr>
          <a:xfrm rot="10800000">
            <a:off x="107554" y="3487773"/>
            <a:ext cx="342900" cy="342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34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 animBg="1"/>
      <p:bldP spid="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516216" y="4540242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1143000"/>
          </a:xfrm>
        </p:spPr>
        <p:txBody>
          <a:bodyPr>
            <a:noAutofit/>
          </a:bodyPr>
          <a:lstStyle/>
          <a:p>
            <a:r>
              <a:rPr lang="et-EE" sz="3600" dirty="0" smtClean="0"/>
              <a:t>Kas abstraktses klassis võib olla mitteabstraktseid meetodeid?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62702" y="3735462"/>
            <a:ext cx="6048672" cy="262088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ei</a:t>
            </a:r>
          </a:p>
        </p:txBody>
      </p:sp>
      <p:sp>
        <p:nvSpPr>
          <p:cNvPr id="8" name="CAI1"/>
          <p:cNvSpPr/>
          <p:nvPr>
            <p:custDataLst>
              <p:tags r:id="rId4"/>
            </p:custDataLst>
          </p:nvPr>
        </p:nvSpPr>
        <p:spPr>
          <a:xfrm rot="10800000">
            <a:off x="320521" y="3861048"/>
            <a:ext cx="254000" cy="2540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53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6264" y="60386"/>
            <a:ext cx="8790317" cy="1052422"/>
          </a:xfrm>
        </p:spPr>
        <p:txBody>
          <a:bodyPr>
            <a:noAutofit/>
          </a:bodyPr>
          <a:lstStyle/>
          <a:p>
            <a:pPr algn="ctr"/>
            <a:r>
              <a:rPr lang="et-EE" sz="3200" dirty="0"/>
              <a:t>Kas abstraktses klassis võib olla </a:t>
            </a:r>
            <a:r>
              <a:rPr lang="et-EE" sz="3200" dirty="0" smtClean="0"/>
              <a:t>mitteabstraktseid </a:t>
            </a:r>
            <a:r>
              <a:rPr lang="et-EE" sz="3200" dirty="0"/>
              <a:t>meetodeid</a:t>
            </a:r>
            <a:r>
              <a:rPr lang="et-EE" sz="3200" dirty="0" smtClean="0"/>
              <a:t>? K</a:t>
            </a:r>
            <a:r>
              <a:rPr lang="fi-FI" sz="3200" dirty="0" smtClean="0"/>
              <a:t>as </a:t>
            </a:r>
            <a:r>
              <a:rPr lang="fi-FI" sz="3200" dirty="0" err="1"/>
              <a:t>neid</a:t>
            </a:r>
            <a:r>
              <a:rPr lang="fi-FI" sz="3200" dirty="0"/>
              <a:t> </a:t>
            </a:r>
            <a:r>
              <a:rPr lang="fi-FI" sz="3200" dirty="0" err="1"/>
              <a:t>saab</a:t>
            </a:r>
            <a:r>
              <a:rPr lang="fi-FI" sz="3200" dirty="0"/>
              <a:t> siis </a:t>
            </a:r>
            <a:r>
              <a:rPr lang="fi-FI" sz="3200" dirty="0" err="1"/>
              <a:t>kasutada</a:t>
            </a:r>
            <a:r>
              <a:rPr lang="fi-FI" sz="3200" dirty="0"/>
              <a:t>?</a:t>
            </a:r>
            <a:endParaRPr lang="et-EE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6263" y="1112808"/>
            <a:ext cx="5676180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meetod1();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meetod2(){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"Klass K"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088" y="3035371"/>
            <a:ext cx="6001112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KK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meetod1()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"Klass KK"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meetod2();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3908" y="4611231"/>
            <a:ext cx="6870540" cy="224676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TestKK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K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KK();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k.meetod1();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k.meetod2();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3" name="Slaidinumbri kohatä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765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PChart"/>
          <p:cNvSpPr/>
          <p:nvPr>
            <p:custDataLst>
              <p:tags r:id="rId2"/>
            </p:custDataLst>
          </p:nvPr>
        </p:nvSpPr>
        <p:spPr>
          <a:xfrm>
            <a:off x="6588224" y="4540242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1143000"/>
          </a:xfrm>
        </p:spPr>
        <p:txBody>
          <a:bodyPr>
            <a:noAutofit/>
          </a:bodyPr>
          <a:lstStyle/>
          <a:p>
            <a:r>
              <a:rPr lang="et-EE" sz="3600" dirty="0" smtClean="0"/>
              <a:t>Kas abstraktne meetod võib olla privaatne?</a:t>
            </a:r>
            <a:endParaRPr lang="en-US" sz="3600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39552" y="3861048"/>
            <a:ext cx="6048672" cy="2620888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800" dirty="0" smtClean="0"/>
              <a:t>ei</a:t>
            </a:r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>
          <a:xfrm rot="10800000">
            <a:off x="201229" y="4534292"/>
            <a:ext cx="304800" cy="3048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754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97330" y="188640"/>
            <a:ext cx="7886700" cy="664234"/>
          </a:xfrm>
        </p:spPr>
        <p:txBody>
          <a:bodyPr>
            <a:normAutofit fontScale="90000"/>
          </a:bodyPr>
          <a:lstStyle/>
          <a:p>
            <a:r>
              <a:rPr lang="et-E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rivate</a:t>
            </a:r>
            <a:r>
              <a:rPr lang="et-EE" dirty="0" smtClean="0"/>
              <a:t> abstraktses klassis</a:t>
            </a:r>
            <a:endParaRPr lang="et-EE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96752"/>
            <a:ext cx="9144000" cy="517064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Imetaja {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sz="22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karvaVärv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eluiga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getKarvaVärv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karvaVärv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;}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setKarvaVärv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</a:t>
            </a: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karvaVärv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{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2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karvaVärv</a:t>
            </a:r>
            <a:r>
              <a:rPr lang="et-EE" altLang="et-EE" sz="22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karvaVärv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;}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getEluiga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eluiga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;}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setEluiga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eluiga</a:t>
            </a:r>
            <a:r>
              <a:rPr lang="et-EE" altLang="et-EE" sz="2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t-EE" altLang="et-EE" sz="2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2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2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eluiga</a:t>
            </a:r>
            <a:r>
              <a:rPr lang="et-EE" altLang="et-EE" sz="22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(kontroll(eluiga)) ? eluiga :  </a:t>
            </a:r>
            <a:r>
              <a:rPr lang="et-EE" altLang="et-EE" sz="22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;}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kontroll(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arv){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arv&gt;=</a:t>
            </a:r>
            <a:r>
              <a:rPr lang="et-EE" altLang="et-EE" sz="22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;}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2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poegimine();</a:t>
            </a:r>
            <a:b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laidinumbri kohatä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34</a:t>
            </a:fld>
            <a:endParaRPr lang="et-EE"/>
          </a:p>
        </p:txBody>
      </p:sp>
      <p:cxnSp>
        <p:nvCxnSpPr>
          <p:cNvPr id="5" name="Sirge noolkonnektor 4"/>
          <p:cNvCxnSpPr/>
          <p:nvPr/>
        </p:nvCxnSpPr>
        <p:spPr>
          <a:xfrm flipV="1">
            <a:off x="29776" y="5229200"/>
            <a:ext cx="539552" cy="648072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irge noolkonnektor 7"/>
          <p:cNvCxnSpPr/>
          <p:nvPr/>
        </p:nvCxnSpPr>
        <p:spPr>
          <a:xfrm flipV="1">
            <a:off x="55522" y="1916832"/>
            <a:ext cx="539552" cy="648072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628800"/>
            <a:ext cx="5173950" cy="224676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Koer(String nimi)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nimi;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haugu();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3933056"/>
            <a:ext cx="6910288" cy="25545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EestiKoer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EestiKoer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nimi)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(nimi);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haugu(){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"Auh, auh!"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7" name="Pealkiri 1"/>
          <p:cNvSpPr>
            <a:spLocks noGrp="1"/>
          </p:cNvSpPr>
          <p:nvPr>
            <p:ph type="title"/>
          </p:nvPr>
        </p:nvSpPr>
        <p:spPr>
          <a:xfrm>
            <a:off x="251521" y="117724"/>
            <a:ext cx="8962830" cy="1649103"/>
          </a:xfrm>
        </p:spPr>
        <p:txBody>
          <a:bodyPr>
            <a:normAutofit/>
          </a:bodyPr>
          <a:lstStyle/>
          <a:p>
            <a:r>
              <a:rPr lang="et-EE" sz="3800" dirty="0" smtClean="0"/>
              <a:t>Alamklass </a:t>
            </a:r>
            <a:r>
              <a:rPr lang="et-EE" sz="3800" dirty="0"/>
              <a:t>peab realiseerima ülemklassi abstraktsed </a:t>
            </a:r>
            <a:r>
              <a:rPr lang="et-EE" sz="3800" dirty="0" smtClean="0"/>
              <a:t>meetodid</a:t>
            </a:r>
            <a:endParaRPr lang="et-EE" sz="3800" dirty="0"/>
          </a:p>
        </p:txBody>
      </p:sp>
      <p:sp>
        <p:nvSpPr>
          <p:cNvPr id="10" name="Slaidinumbri kohatä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364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013664" cy="1467711"/>
          </a:xfrm>
        </p:spPr>
        <p:txBody>
          <a:bodyPr>
            <a:normAutofit fontScale="90000"/>
          </a:bodyPr>
          <a:lstStyle/>
          <a:p>
            <a:r>
              <a:rPr lang="et-EE" sz="4000" dirty="0" smtClean="0"/>
              <a:t>Alamklass </a:t>
            </a:r>
            <a:r>
              <a:rPr lang="et-EE" sz="4000" dirty="0"/>
              <a:t>peab realiseerima ülemklassi abstraktsed meetodid </a:t>
            </a:r>
            <a:r>
              <a:rPr lang="et-EE" sz="4000" dirty="0" smtClean="0"/>
              <a:t>või olema ise ka abstraktne</a:t>
            </a:r>
            <a:endParaRPr lang="et-EE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4293096"/>
            <a:ext cx="7582546" cy="16312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SuurKoer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SuurKoer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nimi)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(nimi);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988840"/>
            <a:ext cx="5173950" cy="224676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Koer(String nimi)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nimi;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haugu();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36</a:t>
            </a:fld>
            <a:endParaRPr lang="et-EE"/>
          </a:p>
        </p:txBody>
      </p:sp>
      <p:cxnSp>
        <p:nvCxnSpPr>
          <p:cNvPr id="8" name="Sirge noolkonnektor 7"/>
          <p:cNvCxnSpPr/>
          <p:nvPr/>
        </p:nvCxnSpPr>
        <p:spPr>
          <a:xfrm flipV="1">
            <a:off x="323528" y="4653136"/>
            <a:ext cx="917848" cy="864096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61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t-EE" dirty="0" smtClean="0"/>
              <a:t>Polümorfism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589240"/>
          </a:xfrm>
        </p:spPr>
        <p:txBody>
          <a:bodyPr>
            <a:normAutofit fontScale="92500" lnSpcReduction="10000"/>
          </a:bodyPr>
          <a:lstStyle/>
          <a:p>
            <a:r>
              <a:rPr lang="et-EE" dirty="0" smtClean="0"/>
              <a:t>Eesti keeles muidu:</a:t>
            </a:r>
            <a:r>
              <a:rPr lang="et-EE" i="1" dirty="0" smtClean="0"/>
              <a:t> Mitmekujulisus</a:t>
            </a:r>
          </a:p>
          <a:p>
            <a:r>
              <a:rPr lang="et-EE" dirty="0" smtClean="0"/>
              <a:t>On mitmeid erinevaid käsitlusi. Mõned näited</a:t>
            </a:r>
          </a:p>
          <a:p>
            <a:pPr lvl="1"/>
            <a:r>
              <a:rPr lang="et-EE" dirty="0"/>
              <a:t>On siis, kui ühte ja sama tegevust saab mitut erinevat moodi teha</a:t>
            </a:r>
          </a:p>
          <a:p>
            <a:pPr lvl="1"/>
            <a:r>
              <a:rPr lang="et-EE" dirty="0" smtClean="0"/>
              <a:t>Omadus, kus alamklassi isendit saab kasutada koodi puhul, mis on disainitud ülemklassi isendi jaoks</a:t>
            </a:r>
          </a:p>
          <a:p>
            <a:pPr lvl="1"/>
            <a:r>
              <a:rPr lang="fi-FI" dirty="0" smtClean="0"/>
              <a:t>Eri </a:t>
            </a:r>
            <a:r>
              <a:rPr lang="fi-FI" i="1" dirty="0" err="1" smtClean="0"/>
              <a:t>objektide</a:t>
            </a:r>
            <a:r>
              <a:rPr lang="fi-FI" dirty="0" smtClean="0"/>
              <a:t> </a:t>
            </a:r>
            <a:r>
              <a:rPr lang="fi-FI" dirty="0" err="1" smtClean="0"/>
              <a:t>võime</a:t>
            </a:r>
            <a:r>
              <a:rPr lang="fi-FI" dirty="0" smtClean="0"/>
              <a:t> </a:t>
            </a:r>
            <a:r>
              <a:rPr lang="fi-FI" dirty="0" err="1" smtClean="0"/>
              <a:t>reageerida</a:t>
            </a:r>
            <a:r>
              <a:rPr lang="fi-FI" dirty="0" smtClean="0"/>
              <a:t> </a:t>
            </a:r>
            <a:r>
              <a:rPr lang="fi-FI" dirty="0" err="1" smtClean="0"/>
              <a:t>samale</a:t>
            </a:r>
            <a:r>
              <a:rPr lang="fi-FI" dirty="0" smtClean="0"/>
              <a:t> </a:t>
            </a:r>
            <a:r>
              <a:rPr lang="fi-FI" i="1" dirty="0" err="1" smtClean="0"/>
              <a:t>teatele</a:t>
            </a:r>
            <a:r>
              <a:rPr lang="et-EE" i="1" dirty="0" smtClean="0"/>
              <a:t> </a:t>
            </a:r>
            <a:r>
              <a:rPr lang="fi-FI" dirty="0" err="1" smtClean="0"/>
              <a:t>erinevalt</a:t>
            </a:r>
            <a:endParaRPr lang="et-EE" dirty="0" smtClean="0"/>
          </a:p>
          <a:p>
            <a:pPr lvl="1"/>
            <a:r>
              <a:rPr lang="en-US" dirty="0" err="1" smtClean="0"/>
              <a:t>Polümorfism</a:t>
            </a:r>
            <a:r>
              <a:rPr lang="en-US" dirty="0" smtClean="0"/>
              <a:t> on </a:t>
            </a:r>
            <a:r>
              <a:rPr lang="en-US" dirty="0" err="1" smtClean="0"/>
              <a:t>nähtus</a:t>
            </a:r>
            <a:r>
              <a:rPr lang="en-US" dirty="0" smtClean="0"/>
              <a:t>, </a:t>
            </a:r>
            <a:r>
              <a:rPr lang="en-US" dirty="0" err="1" smtClean="0"/>
              <a:t>kus</a:t>
            </a:r>
            <a:r>
              <a:rPr lang="en-US" dirty="0" smtClean="0"/>
              <a:t> </a:t>
            </a:r>
            <a:r>
              <a:rPr lang="en-US" dirty="0" err="1" smtClean="0"/>
              <a:t>üks</a:t>
            </a:r>
            <a:r>
              <a:rPr lang="en-US" dirty="0" smtClean="0"/>
              <a:t> </a:t>
            </a:r>
            <a:r>
              <a:rPr lang="et-EE" dirty="0" smtClean="0"/>
              <a:t>objekt </a:t>
            </a:r>
            <a:r>
              <a:rPr lang="en-US" dirty="0" smtClean="0"/>
              <a:t>(</a:t>
            </a:r>
            <a:r>
              <a:rPr lang="en-US" dirty="0" err="1" smtClean="0"/>
              <a:t>või</a:t>
            </a:r>
            <a:r>
              <a:rPr lang="en-US" dirty="0" smtClean="0"/>
              <a:t> </a:t>
            </a:r>
            <a:r>
              <a:rPr lang="et-EE" dirty="0" smtClean="0"/>
              <a:t>avaldis)</a:t>
            </a:r>
            <a:r>
              <a:rPr lang="en-US" dirty="0" smtClean="0"/>
              <a:t> </a:t>
            </a:r>
            <a:r>
              <a:rPr lang="en-US" dirty="0" err="1" smtClean="0"/>
              <a:t>võib</a:t>
            </a:r>
            <a:r>
              <a:rPr lang="en-US" dirty="0" smtClean="0"/>
              <a:t> </a:t>
            </a:r>
            <a:r>
              <a:rPr lang="en-US" dirty="0" err="1" smtClean="0"/>
              <a:t>samas</a:t>
            </a:r>
            <a:r>
              <a:rPr lang="en-US" dirty="0" smtClean="0"/>
              <a:t> </a:t>
            </a:r>
            <a:r>
              <a:rPr lang="en-US" dirty="0" err="1" smtClean="0"/>
              <a:t>skoobis</a:t>
            </a:r>
            <a:r>
              <a:rPr lang="en-US" dirty="0" smtClean="0"/>
              <a:t> </a:t>
            </a:r>
            <a:r>
              <a:rPr lang="en-US" dirty="0" err="1" smtClean="0"/>
              <a:t>omada</a:t>
            </a:r>
            <a:r>
              <a:rPr lang="en-US" dirty="0" smtClean="0"/>
              <a:t> </a:t>
            </a:r>
            <a:r>
              <a:rPr lang="en-US" dirty="0" err="1" smtClean="0"/>
              <a:t>erinevaid</a:t>
            </a:r>
            <a:r>
              <a:rPr lang="en-US" dirty="0" smtClean="0"/>
              <a:t> </a:t>
            </a:r>
            <a:r>
              <a:rPr lang="en-US" dirty="0" err="1" smtClean="0"/>
              <a:t>tüüpe</a:t>
            </a:r>
            <a:endParaRPr lang="et-EE" dirty="0" smtClean="0"/>
          </a:p>
          <a:p>
            <a:pPr lvl="1"/>
            <a:r>
              <a:rPr lang="et-EE" dirty="0" smtClean="0"/>
              <a:t>Polümorfism on tehnika, mille puhul on võimalik kasutada sama koodi ja funktsioone erinevate andmetüüpidega, mille tulemuseks on üldisemad ning abstraktsemad </a:t>
            </a:r>
            <a:r>
              <a:rPr lang="et-EE" dirty="0" err="1" smtClean="0"/>
              <a:t>implementatsioonid</a:t>
            </a:r>
            <a:endParaRPr lang="et-EE" dirty="0" smtClean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37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75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Milleks?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Tahaks, et saaks programmi kirjutada üldiselt, aga nii, et toimiks eriliselt</a:t>
            </a:r>
          </a:p>
          <a:p>
            <a:r>
              <a:rPr lang="et-EE" dirty="0" smtClean="0"/>
              <a:t>Loomade näide</a:t>
            </a:r>
          </a:p>
          <a:p>
            <a:r>
              <a:rPr lang="et-EE" dirty="0" smtClean="0"/>
              <a:t>Kujundite näide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38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92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39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298970" y="102077"/>
            <a:ext cx="6048672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Kujund {</a:t>
            </a:r>
            <a:b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pindala();</a:t>
            </a:r>
            <a:b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0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970" y="1052736"/>
            <a:ext cx="8208912" cy="258532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Ring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Kujund {</a:t>
            </a:r>
            <a:b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raadius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Ring(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raadius) {</a:t>
            </a:r>
            <a:b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raadius</a:t>
            </a:r>
            <a:r>
              <a:rPr lang="et-EE" altLang="et-EE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raadius;</a:t>
            </a:r>
            <a:b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pindala() {</a:t>
            </a:r>
            <a:b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Math.</a:t>
            </a:r>
            <a:r>
              <a:rPr lang="et-EE" altLang="et-EE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</a:t>
            </a:r>
            <a:r>
              <a:rPr lang="et-EE" altLang="et-EE" b="1" i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t-EE" altLang="et-EE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Math.</a:t>
            </a:r>
            <a:r>
              <a:rPr lang="et-EE" altLang="et-EE" b="1" i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raadius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t-EE" altLang="et-EE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000" b="1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970" y="3674055"/>
            <a:ext cx="8424936" cy="313932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Ristkülik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Kujund {</a:t>
            </a:r>
            <a:b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Ristkülik(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b) {</a:t>
            </a:r>
            <a:b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a;</a:t>
            </a:r>
            <a:b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b;</a:t>
            </a:r>
            <a:b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b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pindala() {</a:t>
            </a:r>
            <a:b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t-EE" altLang="et-EE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t-EE" altLang="et-EE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b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0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0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>Kuivõrd olete selle ainega graafikus?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0059" y="1700808"/>
            <a:ext cx="4690864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Isegi ees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Täiesti graafikus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Veidi maas, aga saan ise hakkama  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Kõvasti maas, vajan abi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Ei oska öelda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08500" y="16002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79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40</a:t>
            </a:fld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323528" y="1412776"/>
            <a:ext cx="8424936" cy="304698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TestKujund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Kujund k1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Ring(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Kujund k2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Ristkülik(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(k1.pindala());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(k2.pindala());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3563888" y="4869160"/>
            <a:ext cx="28803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12.566370614359172</a:t>
            </a:r>
          </a:p>
          <a:p>
            <a:r>
              <a:rPr lang="en-US" sz="2400" dirty="0" smtClean="0"/>
              <a:t>30.0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28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Miks abstraktseks?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Hea, et abstraktne, siis ei saa </a:t>
            </a:r>
          </a:p>
          <a:p>
            <a:pPr>
              <a:buNone/>
            </a:pP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Kujund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k3 = new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Kujund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41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10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/>
              <a:t/>
            </a:r>
            <a:br>
              <a:rPr lang="et-EE" dirty="0"/>
            </a:br>
            <a:r>
              <a:rPr lang="et-EE" dirty="0"/>
              <a:t>Liidesed (</a:t>
            </a:r>
            <a:r>
              <a:rPr lang="et-EE" i="1" dirty="0" err="1"/>
              <a:t>interfaces</a:t>
            </a:r>
            <a:r>
              <a:rPr lang="et-EE" dirty="0"/>
              <a:t>) </a:t>
            </a:r>
            <a:r>
              <a:rPr lang="et-EE" dirty="0" smtClean="0"/>
              <a:t> 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</p:spPr>
        <p:txBody>
          <a:bodyPr>
            <a:normAutofit fontScale="85000" lnSpcReduction="20000"/>
          </a:bodyPr>
          <a:lstStyle/>
          <a:p>
            <a:r>
              <a:rPr lang="et-EE" dirty="0" smtClean="0"/>
              <a:t>Liides </a:t>
            </a:r>
            <a:r>
              <a:rPr lang="et-EE" dirty="0"/>
              <a:t>on abstraktsete meetodite komplekt, mille realisatsioonid täpsustatakse selle liidesega </a:t>
            </a:r>
            <a:r>
              <a:rPr lang="et-EE" dirty="0" smtClean="0"/>
              <a:t>seostatud klassides </a:t>
            </a:r>
            <a:endParaRPr lang="et-EE" dirty="0"/>
          </a:p>
          <a:p>
            <a:pPr lvl="1"/>
            <a:r>
              <a:rPr lang="fi-FI" dirty="0" err="1"/>
              <a:t>Liides</a:t>
            </a:r>
            <a:r>
              <a:rPr lang="fi-FI" dirty="0"/>
              <a:t> </a:t>
            </a:r>
            <a:r>
              <a:rPr lang="fi-FI" dirty="0" err="1"/>
              <a:t>võib</a:t>
            </a:r>
            <a:r>
              <a:rPr lang="fi-FI" dirty="0"/>
              <a:t> sisaldada ka </a:t>
            </a:r>
            <a:r>
              <a:rPr lang="fi-FI" dirty="0" err="1"/>
              <a:t>konstante</a:t>
            </a:r>
            <a:r>
              <a:rPr lang="et-EE" dirty="0"/>
              <a:t>, vaike- ja privaatseid </a:t>
            </a:r>
            <a:r>
              <a:rPr lang="et-EE" dirty="0" smtClean="0"/>
              <a:t>meetodeid</a:t>
            </a:r>
            <a:br>
              <a:rPr lang="et-EE" dirty="0" smtClean="0"/>
            </a:br>
            <a:endParaRPr lang="nn-NO" dirty="0"/>
          </a:p>
          <a:p>
            <a:pPr>
              <a:buNone/>
            </a:pPr>
            <a:r>
              <a:rPr lang="et-EE" dirty="0">
                <a:latin typeface="Courier New" pitchFamily="49" charset="0"/>
                <a:cs typeface="Courier New" pitchFamily="49" charset="0"/>
              </a:rPr>
              <a:t>piiritlejad </a:t>
            </a:r>
            <a:r>
              <a:rPr lang="et-EE" b="1" dirty="0" err="1">
                <a:latin typeface="Courier New" pitchFamily="49" charset="0"/>
                <a:cs typeface="Courier New" pitchFamily="49" charset="0"/>
              </a:rPr>
              <a:t>interface</a:t>
            </a:r>
            <a:r>
              <a:rPr lang="et-EE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dirty="0" err="1">
                <a:latin typeface="Courier New" pitchFamily="49" charset="0"/>
                <a:cs typeface="Courier New" pitchFamily="49" charset="0"/>
              </a:rPr>
              <a:t>LiideseNimi</a:t>
            </a:r>
            <a:r>
              <a:rPr lang="et-EE" dirty="0">
                <a:latin typeface="Courier New" pitchFamily="49" charset="0"/>
                <a:cs typeface="Courier New" pitchFamily="49" charset="0"/>
              </a:rPr>
              <a:t> { </a:t>
            </a:r>
          </a:p>
          <a:p>
            <a:pPr>
              <a:buNone/>
            </a:pPr>
            <a:r>
              <a:rPr lang="et-EE" dirty="0" smtClean="0">
                <a:latin typeface="Courier New" pitchFamily="49" charset="0"/>
                <a:cs typeface="Courier New" pitchFamily="49" charset="0"/>
              </a:rPr>
              <a:t>...</a:t>
            </a:r>
            <a:br>
              <a:rPr lang="et-EE" dirty="0" smtClean="0">
                <a:latin typeface="Courier New" pitchFamily="49" charset="0"/>
                <a:cs typeface="Courier New" pitchFamily="49" charset="0"/>
              </a:rPr>
            </a:b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nn-NO" dirty="0" smtClean="0"/>
              <a:t>Liidese realiseerimiseks klassis kasutatakse võtmesõna </a:t>
            </a:r>
            <a:r>
              <a:rPr lang="nn-NO" b="1" dirty="0" smtClean="0">
                <a:latin typeface="Courier New" pitchFamily="49" charset="0"/>
                <a:cs typeface="Courier New" pitchFamily="49" charset="0"/>
              </a:rPr>
              <a:t>implements</a:t>
            </a:r>
            <a:endParaRPr lang="et-EE" dirty="0" smtClean="0"/>
          </a:p>
          <a:p>
            <a:pPr lvl="1"/>
            <a:r>
              <a:rPr lang="et-EE" sz="3300" dirty="0" smtClean="0">
                <a:cs typeface="Courier New" pitchFamily="49" charset="0"/>
              </a:rPr>
              <a:t>Sellega nagu antakse lubadus, et kõik realiseeritakse</a:t>
            </a:r>
            <a:endParaRPr lang="et-EE" sz="3300" dirty="0">
              <a:cs typeface="Courier New" pitchFamily="49" charset="0"/>
            </a:endParaRPr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42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11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Liides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79512" y="1556792"/>
            <a:ext cx="8686800" cy="4525963"/>
          </a:xfrm>
        </p:spPr>
        <p:txBody>
          <a:bodyPr/>
          <a:lstStyle/>
          <a:p>
            <a:r>
              <a:rPr lang="en-US" dirty="0" err="1" smtClean="0"/>
              <a:t>Liidese</a:t>
            </a:r>
            <a:r>
              <a:rPr lang="en-US" dirty="0" smtClean="0"/>
              <a:t> </a:t>
            </a:r>
            <a:r>
              <a:rPr lang="en-US" dirty="0" err="1" smtClean="0"/>
              <a:t>realiseerimisel</a:t>
            </a:r>
            <a:r>
              <a:rPr lang="en-US" dirty="0" smtClean="0"/>
              <a:t> </a:t>
            </a:r>
            <a:r>
              <a:rPr lang="en-US" dirty="0" err="1" smtClean="0"/>
              <a:t>peab</a:t>
            </a:r>
            <a:r>
              <a:rPr lang="en-US" dirty="0" smtClean="0"/>
              <a:t> </a:t>
            </a:r>
            <a:r>
              <a:rPr lang="en-US" dirty="0" err="1" smtClean="0"/>
              <a:t>klass</a:t>
            </a:r>
            <a:r>
              <a:rPr lang="en-US" dirty="0" smtClean="0"/>
              <a:t> </a:t>
            </a:r>
            <a:r>
              <a:rPr lang="et-EE" dirty="0" smtClean="0"/>
              <a:t>realiseerima</a:t>
            </a:r>
            <a:r>
              <a:rPr lang="en-US" dirty="0" smtClean="0"/>
              <a:t> </a:t>
            </a:r>
            <a:r>
              <a:rPr lang="en-US" dirty="0" err="1" smtClean="0"/>
              <a:t>kõik</a:t>
            </a:r>
            <a:r>
              <a:rPr lang="en-US" dirty="0" smtClean="0"/>
              <a:t> </a:t>
            </a:r>
            <a:r>
              <a:rPr lang="en-US" dirty="0" err="1" smtClean="0"/>
              <a:t>liideses</a:t>
            </a:r>
            <a:r>
              <a:rPr lang="en-US" dirty="0" smtClean="0"/>
              <a:t> </a:t>
            </a:r>
            <a:r>
              <a:rPr lang="en-US" dirty="0" err="1" smtClean="0"/>
              <a:t>deklareeritud</a:t>
            </a:r>
            <a:r>
              <a:rPr lang="en-US" dirty="0" smtClean="0"/>
              <a:t> </a:t>
            </a:r>
            <a:r>
              <a:rPr lang="en-US" dirty="0" err="1" smtClean="0"/>
              <a:t>meetodid</a:t>
            </a:r>
            <a:r>
              <a:rPr lang="en-US" dirty="0" smtClean="0"/>
              <a:t>, </a:t>
            </a:r>
            <a:r>
              <a:rPr lang="en-US" dirty="0" err="1" smtClean="0"/>
              <a:t>vastasel</a:t>
            </a:r>
            <a:r>
              <a:rPr lang="en-US" dirty="0" smtClean="0"/>
              <a:t> </a:t>
            </a:r>
            <a:r>
              <a:rPr lang="en-US" dirty="0" err="1" smtClean="0"/>
              <a:t>juhul</a:t>
            </a:r>
            <a:r>
              <a:rPr lang="en-US" dirty="0" smtClean="0"/>
              <a:t> </a:t>
            </a:r>
            <a:r>
              <a:rPr lang="en-US" dirty="0" err="1" smtClean="0"/>
              <a:t>tuleb</a:t>
            </a:r>
            <a:r>
              <a:rPr lang="en-US" dirty="0" smtClean="0"/>
              <a:t> </a:t>
            </a:r>
            <a:r>
              <a:rPr lang="en-US" dirty="0" err="1" smtClean="0"/>
              <a:t>klass</a:t>
            </a:r>
            <a:r>
              <a:rPr lang="en-US" dirty="0" smtClean="0"/>
              <a:t> </a:t>
            </a:r>
            <a:r>
              <a:rPr lang="en-US" dirty="0" err="1" smtClean="0"/>
              <a:t>kuulutada</a:t>
            </a:r>
            <a:r>
              <a:rPr lang="en-US" dirty="0" smtClean="0"/>
              <a:t> </a:t>
            </a:r>
            <a:r>
              <a:rPr lang="en-US" dirty="0" err="1" smtClean="0"/>
              <a:t>abstraktseks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Liideses</a:t>
            </a:r>
            <a:r>
              <a:rPr lang="en-US" dirty="0" smtClean="0"/>
              <a:t> </a:t>
            </a:r>
            <a:r>
              <a:rPr lang="en-US" dirty="0" err="1" smtClean="0"/>
              <a:t>deklareeritud</a:t>
            </a:r>
            <a:r>
              <a:rPr lang="en-US" dirty="0" smtClean="0"/>
              <a:t> </a:t>
            </a:r>
            <a:endParaRPr lang="et-EE" dirty="0" smtClean="0"/>
          </a:p>
          <a:p>
            <a:pPr lvl="1"/>
            <a:r>
              <a:rPr lang="en-US" dirty="0" err="1" smtClean="0"/>
              <a:t>meetodid</a:t>
            </a:r>
            <a:r>
              <a:rPr lang="en-US" dirty="0" smtClean="0"/>
              <a:t> on </a:t>
            </a:r>
            <a:r>
              <a:rPr lang="en-US" dirty="0" err="1" smtClean="0"/>
              <a:t>piiritlejatega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public abstract</a:t>
            </a:r>
            <a:endParaRPr lang="et-EE" b="1" dirty="0" smtClean="0"/>
          </a:p>
          <a:p>
            <a:pPr lvl="1"/>
            <a:r>
              <a:rPr lang="en-US" dirty="0" err="1" smtClean="0"/>
              <a:t>konstandid</a:t>
            </a:r>
            <a:r>
              <a:rPr lang="en-US" dirty="0" smtClean="0"/>
              <a:t> </a:t>
            </a:r>
            <a:r>
              <a:rPr lang="en-US" dirty="0" err="1" smtClean="0"/>
              <a:t>piiritlejatega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public static final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t-EE" sz="3200" dirty="0" smtClean="0">
                <a:cs typeface="Courier New" pitchFamily="49" charset="0"/>
              </a:rPr>
              <a:t>aga seda ei pea eraldi märkima</a:t>
            </a:r>
            <a:r>
              <a:rPr lang="en-US" sz="3200" dirty="0" smtClean="0"/>
              <a:t> </a:t>
            </a:r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43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17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Sama asi liidesega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44</a:t>
            </a:fld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899592" y="1916832"/>
            <a:ext cx="6048672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Pindalaline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pindala();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05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45</a:t>
            </a:fld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323528" y="188640"/>
            <a:ext cx="8424936" cy="286232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Ring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Pindalaline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raadius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Ring(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raadius)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raadius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raadius;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pindala()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</a:t>
            </a:r>
            <a:r>
              <a:rPr lang="et-EE" altLang="et-EE" sz="2000" b="1" i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Math.</a:t>
            </a:r>
            <a:r>
              <a:rPr lang="et-EE" altLang="et-EE" sz="2000" b="1" i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pow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raadius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140968"/>
            <a:ext cx="8424936" cy="34778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Ristkülik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Pindalaline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Ristkülik(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a;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b;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pindala()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666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46</a:t>
            </a:fld>
            <a:endParaRPr lang="et-EE"/>
          </a:p>
        </p:txBody>
      </p:sp>
      <p:sp>
        <p:nvSpPr>
          <p:cNvPr id="6" name="TextBox 5"/>
          <p:cNvSpPr txBox="1"/>
          <p:nvPr/>
        </p:nvSpPr>
        <p:spPr>
          <a:xfrm>
            <a:off x="323528" y="1772816"/>
            <a:ext cx="8424936" cy="304698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TestKujund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Pindalaline k1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Ring(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Pindalaline k2 =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Ristkülik(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(k1.pindala());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4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(k2.pindala());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7" name="Ristkülik 6"/>
          <p:cNvSpPr/>
          <p:nvPr/>
        </p:nvSpPr>
        <p:spPr>
          <a:xfrm>
            <a:off x="3563888" y="5085184"/>
            <a:ext cx="288032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12.566370614359172</a:t>
            </a:r>
          </a:p>
          <a:p>
            <a:r>
              <a:rPr lang="en-US" sz="2400" dirty="0" smtClean="0"/>
              <a:t>30.0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0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Veel üks näide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5536" y="1624012"/>
            <a:ext cx="8229600" cy="4525963"/>
          </a:xfrm>
        </p:spPr>
        <p:txBody>
          <a:bodyPr>
            <a:normAutofit/>
          </a:bodyPr>
          <a:lstStyle/>
          <a:p>
            <a:r>
              <a:rPr lang="et-EE" dirty="0" smtClean="0"/>
              <a:t>Abstraktne klass 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Loom</a:t>
            </a:r>
          </a:p>
          <a:p>
            <a:r>
              <a:rPr lang="et-EE" dirty="0" smtClean="0"/>
              <a:t>Klass 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Kana</a:t>
            </a:r>
          </a:p>
          <a:p>
            <a:r>
              <a:rPr lang="et-EE" dirty="0" smtClean="0"/>
              <a:t>Klass 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Tiiger</a:t>
            </a:r>
          </a:p>
          <a:p>
            <a:r>
              <a:rPr lang="et-EE" dirty="0"/>
              <a:t>Liides </a:t>
            </a:r>
            <a:r>
              <a:rPr lang="et-EE" dirty="0">
                <a:latin typeface="Courier New" panose="02070309020205020404" pitchFamily="49" charset="0"/>
                <a:cs typeface="Courier New" panose="02070309020205020404" pitchFamily="49" charset="0"/>
              </a:rPr>
              <a:t>Söödav</a:t>
            </a:r>
          </a:p>
          <a:p>
            <a:r>
              <a:rPr lang="et-EE" dirty="0" smtClean="0"/>
              <a:t>Abstraktne klass 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Köögivili</a:t>
            </a:r>
          </a:p>
          <a:p>
            <a:r>
              <a:rPr lang="et-EE" dirty="0" smtClean="0"/>
              <a:t>Klass 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Kurk</a:t>
            </a:r>
          </a:p>
          <a:p>
            <a:r>
              <a:rPr lang="et-EE" dirty="0" smtClean="0"/>
              <a:t>Klass </a:t>
            </a:r>
            <a:r>
              <a:rPr lang="et-E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Kartul</a:t>
            </a:r>
            <a:endParaRPr lang="et-EE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8847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Ümarnurkne ristkülik 42"/>
          <p:cNvSpPr/>
          <p:nvPr/>
        </p:nvSpPr>
        <p:spPr>
          <a:xfrm>
            <a:off x="6876256" y="1196751"/>
            <a:ext cx="1296144" cy="4676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accent1"/>
                </a:solidFill>
              </a:rPr>
              <a:t>Abstraktne</a:t>
            </a:r>
            <a:endParaRPr lang="et-EE" dirty="0">
              <a:solidFill>
                <a:schemeClr val="accent1"/>
              </a:solidFill>
            </a:endParaRPr>
          </a:p>
        </p:txBody>
      </p:sp>
      <p:sp>
        <p:nvSpPr>
          <p:cNvPr id="44" name="Ümarnurkne ristkülik 43"/>
          <p:cNvSpPr/>
          <p:nvPr/>
        </p:nvSpPr>
        <p:spPr>
          <a:xfrm>
            <a:off x="397625" y="3212976"/>
            <a:ext cx="1296144" cy="46768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solidFill>
                  <a:schemeClr val="accent1"/>
                </a:solidFill>
              </a:rPr>
              <a:t>Abstraktne</a:t>
            </a:r>
            <a:endParaRPr lang="et-EE" dirty="0">
              <a:solidFill>
                <a:schemeClr val="accent1"/>
              </a:solidFill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48</a:t>
            </a:fld>
            <a:endParaRPr lang="et-EE"/>
          </a:p>
        </p:txBody>
      </p:sp>
      <p:sp>
        <p:nvSpPr>
          <p:cNvPr id="5" name="Ristkülik 4"/>
          <p:cNvSpPr/>
          <p:nvPr/>
        </p:nvSpPr>
        <p:spPr>
          <a:xfrm>
            <a:off x="2771800" y="1196752"/>
            <a:ext cx="15121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000" dirty="0" smtClean="0"/>
              <a:t>Söödav</a:t>
            </a:r>
            <a:endParaRPr lang="et-EE" sz="3000" dirty="0"/>
          </a:p>
        </p:txBody>
      </p:sp>
      <p:sp>
        <p:nvSpPr>
          <p:cNvPr id="6" name="Ristkülik 5"/>
          <p:cNvSpPr/>
          <p:nvPr/>
        </p:nvSpPr>
        <p:spPr>
          <a:xfrm>
            <a:off x="5508104" y="1196752"/>
            <a:ext cx="14401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000" dirty="0" smtClean="0"/>
              <a:t>Loom</a:t>
            </a:r>
            <a:endParaRPr lang="et-EE" sz="3000" dirty="0"/>
          </a:p>
        </p:txBody>
      </p:sp>
      <p:sp>
        <p:nvSpPr>
          <p:cNvPr id="7" name="Ristkülik 6"/>
          <p:cNvSpPr/>
          <p:nvPr/>
        </p:nvSpPr>
        <p:spPr>
          <a:xfrm>
            <a:off x="6516216" y="3228406"/>
            <a:ext cx="14401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000" dirty="0" smtClean="0"/>
              <a:t>Tiiger</a:t>
            </a:r>
            <a:endParaRPr lang="et-EE" sz="3000" dirty="0"/>
          </a:p>
        </p:txBody>
      </p:sp>
      <p:sp>
        <p:nvSpPr>
          <p:cNvPr id="8" name="Ristkülik 7"/>
          <p:cNvSpPr/>
          <p:nvPr/>
        </p:nvSpPr>
        <p:spPr>
          <a:xfrm>
            <a:off x="4067944" y="3228406"/>
            <a:ext cx="14401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000" dirty="0" smtClean="0"/>
              <a:t>Kana</a:t>
            </a:r>
            <a:endParaRPr lang="et-EE" sz="3000" dirty="0"/>
          </a:p>
        </p:txBody>
      </p:sp>
      <p:sp>
        <p:nvSpPr>
          <p:cNvPr id="9" name="Ristkülik 8"/>
          <p:cNvSpPr/>
          <p:nvPr/>
        </p:nvSpPr>
        <p:spPr>
          <a:xfrm>
            <a:off x="1619672" y="3228406"/>
            <a:ext cx="15121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000" dirty="0" smtClean="0"/>
              <a:t>Köögivili</a:t>
            </a:r>
            <a:endParaRPr lang="et-EE" sz="3000" dirty="0"/>
          </a:p>
        </p:txBody>
      </p:sp>
      <p:sp>
        <p:nvSpPr>
          <p:cNvPr id="10" name="Ristkülik 9"/>
          <p:cNvSpPr/>
          <p:nvPr/>
        </p:nvSpPr>
        <p:spPr>
          <a:xfrm>
            <a:off x="251520" y="5013176"/>
            <a:ext cx="14401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000" dirty="0" smtClean="0"/>
              <a:t>Kurk</a:t>
            </a:r>
            <a:endParaRPr lang="et-EE" sz="3000" dirty="0"/>
          </a:p>
        </p:txBody>
      </p:sp>
      <p:sp>
        <p:nvSpPr>
          <p:cNvPr id="11" name="Ristkülik 10"/>
          <p:cNvSpPr/>
          <p:nvPr/>
        </p:nvSpPr>
        <p:spPr>
          <a:xfrm>
            <a:off x="2627784" y="5013176"/>
            <a:ext cx="14401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000" dirty="0" smtClean="0"/>
              <a:t>Kartul</a:t>
            </a:r>
            <a:endParaRPr lang="et-EE" sz="3000" dirty="0"/>
          </a:p>
        </p:txBody>
      </p:sp>
      <p:cxnSp>
        <p:nvCxnSpPr>
          <p:cNvPr id="13" name="Nurkkonnektor 12"/>
          <p:cNvCxnSpPr>
            <a:stCxn id="7" idx="0"/>
            <a:endCxn id="6" idx="2"/>
          </p:cNvCxnSpPr>
          <p:nvPr/>
        </p:nvCxnSpPr>
        <p:spPr>
          <a:xfrm rot="16200000" flipV="1">
            <a:off x="6220469" y="2212579"/>
            <a:ext cx="1023542" cy="100811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Nurkkonnektor 14"/>
          <p:cNvCxnSpPr>
            <a:stCxn id="8" idx="0"/>
          </p:cNvCxnSpPr>
          <p:nvPr/>
        </p:nvCxnSpPr>
        <p:spPr>
          <a:xfrm rot="5400000" flipH="1" flipV="1">
            <a:off x="4780308" y="2212578"/>
            <a:ext cx="1023544" cy="100811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Nurkkonnektor 16"/>
          <p:cNvCxnSpPr/>
          <p:nvPr/>
        </p:nvCxnSpPr>
        <p:spPr>
          <a:xfrm rot="16200000" flipV="1">
            <a:off x="3619180" y="2239582"/>
            <a:ext cx="1023543" cy="954106"/>
          </a:xfrm>
          <a:prstGeom prst="bentConnector3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Nurkkonnektor 22"/>
          <p:cNvCxnSpPr>
            <a:stCxn id="9" idx="0"/>
            <a:endCxn id="5" idx="2"/>
          </p:cNvCxnSpPr>
          <p:nvPr/>
        </p:nvCxnSpPr>
        <p:spPr>
          <a:xfrm rot="5400000" flipH="1" flipV="1">
            <a:off x="2440049" y="2140571"/>
            <a:ext cx="1023542" cy="1152128"/>
          </a:xfrm>
          <a:prstGeom prst="bentConnector3">
            <a:avLst/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Nurkkonnektor 24"/>
          <p:cNvCxnSpPr>
            <a:stCxn id="11" idx="0"/>
          </p:cNvCxnSpPr>
          <p:nvPr/>
        </p:nvCxnSpPr>
        <p:spPr>
          <a:xfrm rot="16200000" flipV="1">
            <a:off x="2643214" y="4308526"/>
            <a:ext cx="761228" cy="64807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Nurkkonnektor 39"/>
          <p:cNvCxnSpPr/>
          <p:nvPr/>
        </p:nvCxnSpPr>
        <p:spPr>
          <a:xfrm rot="5400000" flipH="1" flipV="1">
            <a:off x="1303351" y="4264807"/>
            <a:ext cx="776658" cy="720080"/>
          </a:xfrm>
          <a:prstGeom prst="bentConnector3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19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596266" y="-11915"/>
            <a:ext cx="3868340" cy="823912"/>
          </a:xfrm>
        </p:spPr>
        <p:txBody>
          <a:bodyPr>
            <a:normAutofit/>
          </a:bodyPr>
          <a:lstStyle/>
          <a:p>
            <a:r>
              <a:rPr lang="et-EE" sz="3400" dirty="0" smtClean="0"/>
              <a:t>Abstraktne klass</a:t>
            </a:r>
            <a:endParaRPr lang="et-EE" sz="3400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0" y="980728"/>
            <a:ext cx="4464606" cy="5802163"/>
          </a:xfrm>
        </p:spPr>
        <p:txBody>
          <a:bodyPr>
            <a:noAutofit/>
          </a:bodyPr>
          <a:lstStyle/>
          <a:p>
            <a:r>
              <a:rPr lang="et-EE" sz="2800" dirty="0" smtClean="0"/>
              <a:t>Klass</a:t>
            </a:r>
          </a:p>
          <a:p>
            <a:r>
              <a:rPr lang="et-EE" sz="2800" dirty="0" smtClean="0"/>
              <a:t>Olemus</a:t>
            </a:r>
          </a:p>
          <a:p>
            <a:r>
              <a:rPr lang="et-EE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endParaRPr lang="et-EE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t-EE" sz="2800" dirty="0" smtClean="0"/>
              <a:t>Abstraktsed meetodid ja „tavalised“ meetodid</a:t>
            </a:r>
            <a:endParaRPr lang="et-EE" dirty="0" smtClean="0"/>
          </a:p>
          <a:p>
            <a:r>
              <a:rPr lang="et-EE" sz="2800" dirty="0" err="1" smtClean="0"/>
              <a:t>Piiritleja</a:t>
            </a:r>
            <a:r>
              <a:rPr lang="et-EE" sz="2800" dirty="0" smtClean="0"/>
              <a:t> </a:t>
            </a:r>
            <a:r>
              <a:rPr lang="et-EE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et-EE" sz="2800" dirty="0" smtClean="0"/>
              <a:t> on kohustuslik</a:t>
            </a:r>
          </a:p>
          <a:p>
            <a:r>
              <a:rPr lang="et-EE" sz="2800" dirty="0" smtClean="0"/>
              <a:t>Konstruktorid, </a:t>
            </a:r>
            <a:r>
              <a:rPr lang="et-EE" sz="2800" dirty="0" err="1" smtClean="0"/>
              <a:t>isendimuutjad</a:t>
            </a:r>
            <a:endParaRPr lang="et-EE" sz="2800" dirty="0" smtClean="0"/>
          </a:p>
          <a:p>
            <a:r>
              <a:rPr lang="et-EE" sz="2800" dirty="0" smtClean="0"/>
              <a:t>Pärilus – üks ülemklass</a:t>
            </a:r>
            <a:endParaRPr lang="et-EE" sz="2800" dirty="0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20524" y="-11915"/>
            <a:ext cx="3887391" cy="823912"/>
          </a:xfrm>
        </p:spPr>
        <p:txBody>
          <a:bodyPr>
            <a:normAutofit/>
          </a:bodyPr>
          <a:lstStyle/>
          <a:p>
            <a:r>
              <a:rPr lang="et-EE" sz="3400" dirty="0" smtClean="0"/>
              <a:t>Liides</a:t>
            </a:r>
            <a:endParaRPr lang="et-EE" sz="3400" dirty="0"/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370269" y="980728"/>
            <a:ext cx="4773731" cy="5608575"/>
          </a:xfrm>
        </p:spPr>
        <p:txBody>
          <a:bodyPr>
            <a:noAutofit/>
          </a:bodyPr>
          <a:lstStyle/>
          <a:p>
            <a:r>
              <a:rPr lang="et-EE" sz="2800" dirty="0" smtClean="0"/>
              <a:t>Tüüp</a:t>
            </a:r>
          </a:p>
          <a:p>
            <a:r>
              <a:rPr lang="et-EE" sz="2800" dirty="0" smtClean="0"/>
              <a:t>Omadus</a:t>
            </a:r>
          </a:p>
          <a:p>
            <a:r>
              <a:rPr lang="et-EE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endParaRPr lang="et-EE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t-EE" sz="2800" dirty="0" smtClean="0"/>
              <a:t>Abstraktsed meetodid ja vaike- ja privaatsed meetodid</a:t>
            </a:r>
          </a:p>
          <a:p>
            <a:r>
              <a:rPr lang="et-EE" sz="2800" dirty="0" smtClean="0"/>
              <a:t>Ei pea </a:t>
            </a:r>
            <a:r>
              <a:rPr lang="et-EE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et-EE" sz="2800" dirty="0" smtClean="0"/>
              <a:t> panema, vaikimisi olemas</a:t>
            </a:r>
            <a:endParaRPr lang="et-EE" sz="2200" dirty="0" smtClean="0"/>
          </a:p>
          <a:p>
            <a:r>
              <a:rPr lang="et-EE" sz="2800" dirty="0" smtClean="0"/>
              <a:t>Ei saa olla konstruktoreid,</a:t>
            </a:r>
            <a:br>
              <a:rPr lang="et-EE" sz="2800" dirty="0" smtClean="0"/>
            </a:br>
            <a:r>
              <a:rPr lang="et-EE" sz="2800" dirty="0" smtClean="0"/>
              <a:t>ei saa olla isendimuutujaid</a:t>
            </a:r>
          </a:p>
          <a:p>
            <a:r>
              <a:rPr lang="fi-FI" sz="2800" dirty="0" err="1" smtClean="0"/>
              <a:t>Üks</a:t>
            </a:r>
            <a:r>
              <a:rPr lang="fi-FI" sz="2800" dirty="0" smtClean="0"/>
              <a:t> </a:t>
            </a:r>
            <a:r>
              <a:rPr lang="fi-FI" sz="2800" dirty="0" err="1"/>
              <a:t>klass</a:t>
            </a:r>
            <a:r>
              <a:rPr lang="fi-FI" sz="2800" dirty="0"/>
              <a:t> </a:t>
            </a:r>
            <a:r>
              <a:rPr lang="fi-FI" sz="2800" dirty="0" err="1"/>
              <a:t>võib</a:t>
            </a:r>
            <a:r>
              <a:rPr lang="fi-FI" sz="2800" dirty="0"/>
              <a:t> </a:t>
            </a:r>
            <a:r>
              <a:rPr lang="fi-FI" sz="2800" dirty="0" err="1"/>
              <a:t>realiseerida</a:t>
            </a:r>
            <a:r>
              <a:rPr lang="fi-FI" sz="2800" dirty="0"/>
              <a:t> </a:t>
            </a:r>
            <a:r>
              <a:rPr lang="fi-FI" sz="2800" dirty="0" err="1"/>
              <a:t>suvalise</a:t>
            </a:r>
            <a:r>
              <a:rPr lang="fi-FI" sz="2800" dirty="0"/>
              <a:t> </a:t>
            </a:r>
            <a:r>
              <a:rPr lang="fi-FI" sz="2800" dirty="0" err="1"/>
              <a:t>arvu</a:t>
            </a:r>
            <a:r>
              <a:rPr lang="fi-FI" sz="2800" dirty="0"/>
              <a:t> </a:t>
            </a:r>
            <a:r>
              <a:rPr lang="fi-FI" sz="2800" dirty="0" err="1"/>
              <a:t>liideseid</a:t>
            </a:r>
            <a:endParaRPr lang="et-EE" sz="2800" dirty="0"/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49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3126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Täna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r>
              <a:rPr lang="et-EE" dirty="0" smtClean="0"/>
              <a:t>Klass </a:t>
            </a:r>
            <a:r>
              <a:rPr lang="et-E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endParaRPr lang="et-E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t-EE" dirty="0" smtClean="0"/>
              <a:t>Kordavalt</a:t>
            </a:r>
          </a:p>
          <a:p>
            <a:r>
              <a:rPr lang="et-EE" dirty="0" smtClean="0"/>
              <a:t>Abstraktsed </a:t>
            </a:r>
            <a:r>
              <a:rPr lang="et-EE" dirty="0"/>
              <a:t>klassid</a:t>
            </a:r>
          </a:p>
          <a:p>
            <a:r>
              <a:rPr lang="et-EE" dirty="0"/>
              <a:t>Pärilus, liidesed</a:t>
            </a:r>
          </a:p>
          <a:p>
            <a:pPr lvl="1"/>
            <a:r>
              <a:rPr lang="et-EE" dirty="0" smtClean="0"/>
              <a:t>Kordavalt</a:t>
            </a:r>
          </a:p>
          <a:p>
            <a:pPr marL="457200" lvl="1" indent="0">
              <a:buNone/>
            </a:pP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EFD1-92FE-4E87-A46D-1B655492E96F}" type="slidenum">
              <a:rPr lang="et-EE" smtClean="0"/>
              <a:pPr/>
              <a:t>5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66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72094" y="1406816"/>
            <a:ext cx="8132354" cy="440120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Koer {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String </a:t>
            </a:r>
            <a:r>
              <a:rPr lang="et-EE" altLang="et-EE" sz="28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Koer(String nimi) {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t-EE" altLang="et-EE" sz="2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t-EE" altLang="et-EE" sz="28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nimi</a:t>
            </a:r>
            <a:r>
              <a:rPr lang="et-EE" altLang="et-EE" sz="28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nimi;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8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haugu</a:t>
            </a:r>
            <a:r>
              <a:rPr lang="et-EE" altLang="et-EE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8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8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8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meetod(){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8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800" b="1" i="1" dirty="0" err="1" smtClean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8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8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"Meetod"</a:t>
            </a:r>
            <a:r>
              <a:rPr lang="et-EE" altLang="et-EE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8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5400" b="1" dirty="0">
              <a:latin typeface="Arial" panose="020B0604020202020204" pitchFamily="34" charset="0"/>
            </a:endParaRP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96562" y="-8891"/>
            <a:ext cx="7946940" cy="906815"/>
          </a:xfrm>
        </p:spPr>
        <p:txBody>
          <a:bodyPr>
            <a:normAutofit/>
          </a:bodyPr>
          <a:lstStyle/>
          <a:p>
            <a:r>
              <a:rPr lang="et-EE" dirty="0" smtClean="0"/>
              <a:t>Abstraktne klass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50</a:t>
            </a:fld>
            <a:endParaRPr lang="et-EE"/>
          </a:p>
        </p:txBody>
      </p:sp>
      <p:cxnSp>
        <p:nvCxnSpPr>
          <p:cNvPr id="6" name="Sirge noolkonnektor 5"/>
          <p:cNvCxnSpPr/>
          <p:nvPr/>
        </p:nvCxnSpPr>
        <p:spPr>
          <a:xfrm flipH="1">
            <a:off x="5881627" y="3562870"/>
            <a:ext cx="2434789" cy="764992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irge noolkonnektor 9"/>
          <p:cNvCxnSpPr/>
          <p:nvPr/>
        </p:nvCxnSpPr>
        <p:spPr>
          <a:xfrm flipH="1">
            <a:off x="6122549" y="2838201"/>
            <a:ext cx="1752364" cy="39141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irge noolkonnektor 10"/>
          <p:cNvCxnSpPr/>
          <p:nvPr/>
        </p:nvCxnSpPr>
        <p:spPr>
          <a:xfrm flipH="1" flipV="1">
            <a:off x="4465131" y="2060849"/>
            <a:ext cx="2280592" cy="288031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4609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96562" y="-8891"/>
            <a:ext cx="7946940" cy="906815"/>
          </a:xfrm>
        </p:spPr>
        <p:txBody>
          <a:bodyPr>
            <a:normAutofit/>
          </a:bodyPr>
          <a:lstStyle/>
          <a:p>
            <a:r>
              <a:rPr lang="et-EE" dirty="0" smtClean="0"/>
              <a:t>Liides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51</a:t>
            </a:fld>
            <a:endParaRPr lang="et-EE"/>
          </a:p>
        </p:txBody>
      </p:sp>
      <p:cxnSp>
        <p:nvCxnSpPr>
          <p:cNvPr id="10" name="Sirge noolkonnektor 9"/>
          <p:cNvCxnSpPr/>
          <p:nvPr/>
        </p:nvCxnSpPr>
        <p:spPr>
          <a:xfrm flipH="1" flipV="1">
            <a:off x="5076056" y="2516996"/>
            <a:ext cx="2232248" cy="263932"/>
          </a:xfrm>
          <a:prstGeom prst="straightConnector1">
            <a:avLst/>
          </a:prstGeom>
          <a:ln w="1270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9592" y="1916832"/>
            <a:ext cx="6048672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Pindalaline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pindala();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41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293298" y="114301"/>
            <a:ext cx="8557404" cy="1322614"/>
          </a:xfrm>
        </p:spPr>
        <p:txBody>
          <a:bodyPr>
            <a:normAutofit fontScale="90000"/>
          </a:bodyPr>
          <a:lstStyle/>
          <a:p>
            <a:r>
              <a:rPr lang="en-US" sz="3300" dirty="0" err="1" smtClean="0"/>
              <a:t>Liidese</a:t>
            </a:r>
            <a:r>
              <a:rPr lang="en-US" sz="3300" dirty="0" smtClean="0"/>
              <a:t> </a:t>
            </a:r>
            <a:r>
              <a:rPr lang="en-US" sz="3300" dirty="0" err="1"/>
              <a:t>realiseerimisel</a:t>
            </a:r>
            <a:r>
              <a:rPr lang="en-US" sz="3300" dirty="0"/>
              <a:t> </a:t>
            </a:r>
            <a:r>
              <a:rPr lang="en-US" sz="3300" dirty="0" err="1"/>
              <a:t>peab</a:t>
            </a:r>
            <a:r>
              <a:rPr lang="en-US" sz="3300" dirty="0"/>
              <a:t> </a:t>
            </a:r>
            <a:r>
              <a:rPr lang="en-US" sz="3300" dirty="0" err="1"/>
              <a:t>klass</a:t>
            </a:r>
            <a:r>
              <a:rPr lang="en-US" sz="3300" dirty="0"/>
              <a:t> </a:t>
            </a:r>
            <a:r>
              <a:rPr lang="et-EE" sz="3300" dirty="0"/>
              <a:t>realiseerima</a:t>
            </a:r>
            <a:r>
              <a:rPr lang="en-US" sz="3300" dirty="0"/>
              <a:t> </a:t>
            </a:r>
            <a:r>
              <a:rPr lang="en-US" sz="3300" dirty="0" err="1"/>
              <a:t>kõik</a:t>
            </a:r>
            <a:r>
              <a:rPr lang="en-US" sz="3300" dirty="0"/>
              <a:t> </a:t>
            </a:r>
            <a:r>
              <a:rPr lang="en-US" sz="3300" dirty="0" err="1"/>
              <a:t>liideses</a:t>
            </a:r>
            <a:r>
              <a:rPr lang="en-US" sz="3300" dirty="0"/>
              <a:t> </a:t>
            </a:r>
            <a:r>
              <a:rPr lang="en-US" sz="3300" dirty="0" err="1"/>
              <a:t>deklareeritud</a:t>
            </a:r>
            <a:r>
              <a:rPr lang="en-US" sz="3300" dirty="0"/>
              <a:t> </a:t>
            </a:r>
            <a:r>
              <a:rPr lang="en-US" sz="3300" dirty="0" err="1"/>
              <a:t>meetodid</a:t>
            </a:r>
            <a:r>
              <a:rPr lang="en-US" sz="3300" dirty="0"/>
              <a:t>, </a:t>
            </a:r>
            <a:r>
              <a:rPr lang="en-US" sz="3300" dirty="0" err="1"/>
              <a:t>vastasel</a:t>
            </a:r>
            <a:r>
              <a:rPr lang="en-US" sz="3300" dirty="0"/>
              <a:t> </a:t>
            </a:r>
            <a:r>
              <a:rPr lang="en-US" sz="3300" dirty="0" err="1"/>
              <a:t>juhul</a:t>
            </a:r>
            <a:r>
              <a:rPr lang="en-US" sz="3300" dirty="0"/>
              <a:t> </a:t>
            </a:r>
            <a:r>
              <a:rPr lang="en-US" sz="3300" dirty="0" err="1"/>
              <a:t>tuleb</a:t>
            </a:r>
            <a:r>
              <a:rPr lang="en-US" sz="3300" dirty="0"/>
              <a:t> </a:t>
            </a:r>
            <a:r>
              <a:rPr lang="en-US" sz="3300" dirty="0" err="1"/>
              <a:t>klass</a:t>
            </a:r>
            <a:r>
              <a:rPr lang="en-US" sz="3300" dirty="0"/>
              <a:t> </a:t>
            </a:r>
            <a:r>
              <a:rPr lang="en-US" sz="3300" dirty="0" err="1"/>
              <a:t>kuulutada</a:t>
            </a:r>
            <a:r>
              <a:rPr lang="en-US" sz="3300" dirty="0"/>
              <a:t> </a:t>
            </a:r>
            <a:r>
              <a:rPr lang="en-US" sz="3300" dirty="0" err="1" smtClean="0"/>
              <a:t>abstraktseks</a:t>
            </a:r>
            <a:endParaRPr lang="et-EE" dirty="0"/>
          </a:p>
        </p:txBody>
      </p:sp>
      <p:sp>
        <p:nvSpPr>
          <p:cNvPr id="4" name="TextBox 3"/>
          <p:cNvSpPr txBox="1"/>
          <p:nvPr/>
        </p:nvSpPr>
        <p:spPr>
          <a:xfrm>
            <a:off x="2056195" y="1648081"/>
            <a:ext cx="5048862" cy="10156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Söödav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kuidasSüüa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856984"/>
            <a:ext cx="4968552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Riis </a:t>
            </a:r>
            <a: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t-EE" altLang="et-EE" sz="20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t-EE" altLang="et-EE" sz="20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Söödav {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kuidasSüüa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"keedetult"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769" y="4989216"/>
            <a:ext cx="4943784" cy="10156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Köögivili </a:t>
            </a:r>
            <a:b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t-EE" altLang="et-EE" sz="2000" b="1" dirty="0" err="1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t-EE" altLang="et-EE" sz="2000" b="1" dirty="0" smtClean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Söödav </a:t>
            </a:r>
            <a: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3" name="Slaidinumbri kohatä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834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1" name="TPChart"/>
          <p:cNvSpPr/>
          <p:nvPr>
            <p:custDataLst>
              <p:tags r:id="rId2"/>
            </p:custDataLst>
          </p:nvPr>
        </p:nvSpPr>
        <p:spPr>
          <a:xfrm>
            <a:off x="6502692" y="4642184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37319"/>
          </a:xfrm>
        </p:spPr>
        <p:txBody>
          <a:bodyPr>
            <a:normAutofit/>
          </a:bodyPr>
          <a:lstStyle/>
          <a:p>
            <a:r>
              <a:rPr lang="et-EE" sz="3000" dirty="0" smtClean="0"/>
              <a:t>Mida väljastatakse ekraanile?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277952" y="647159"/>
            <a:ext cx="5374168" cy="16312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Istumisvahend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istekohtadeArv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1698731"/>
            <a:ext cx="6768752" cy="1631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Liikumisvahend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istekohtadeArv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5536" y="4221088"/>
            <a:ext cx="6444208" cy="288032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>
                <a:cs typeface="Courier New" pitchFamily="49" charset="0"/>
              </a:rPr>
              <a:t>1</a:t>
            </a:r>
            <a:endParaRPr lang="et-EE" dirty="0" smtClean="0"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>
                <a:cs typeface="Courier New" pitchFamily="49" charset="0"/>
              </a:rPr>
              <a:t>5</a:t>
            </a:r>
            <a:endParaRPr lang="et-EE" dirty="0" smtClean="0"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Veateade</a:t>
            </a:r>
          </a:p>
        </p:txBody>
      </p:sp>
      <p:sp>
        <p:nvSpPr>
          <p:cNvPr id="2" name="CAI1"/>
          <p:cNvSpPr/>
          <p:nvPr>
            <p:custDataLst>
              <p:tags r:id="rId4"/>
            </p:custDataLst>
          </p:nvPr>
        </p:nvSpPr>
        <p:spPr>
          <a:xfrm rot="10800000">
            <a:off x="80576" y="4266808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5" name="TextBox 14"/>
          <p:cNvSpPr txBox="1"/>
          <p:nvPr/>
        </p:nvSpPr>
        <p:spPr>
          <a:xfrm>
            <a:off x="1644824" y="3010968"/>
            <a:ext cx="736524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Lapsekäru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Istumisvahend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Liikumisvahend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8493" y="3842671"/>
            <a:ext cx="6691979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Lapsekäru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käru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Lapsekäru();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käru.istekohtadeArv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124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6" grpId="0" animBg="1"/>
      <p:bldP spid="6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1" name="TPChart"/>
          <p:cNvSpPr/>
          <p:nvPr>
            <p:custDataLst>
              <p:tags r:id="rId2"/>
            </p:custDataLst>
          </p:nvPr>
        </p:nvSpPr>
        <p:spPr>
          <a:xfrm>
            <a:off x="6502692" y="4642184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37319"/>
          </a:xfrm>
        </p:spPr>
        <p:txBody>
          <a:bodyPr>
            <a:normAutofit/>
          </a:bodyPr>
          <a:lstStyle/>
          <a:p>
            <a:r>
              <a:rPr lang="et-EE" sz="3000" dirty="0" smtClean="0"/>
              <a:t>Mida väljastatakse ekraanile?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277952" y="647159"/>
            <a:ext cx="5374168" cy="16312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Istumisvahend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istekohtadeArv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1698731"/>
            <a:ext cx="6768752" cy="1631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Liikumisvahend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istekohtadeArv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5536" y="4221088"/>
            <a:ext cx="6444208" cy="288032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>
                <a:cs typeface="Courier New" pitchFamily="49" charset="0"/>
              </a:rPr>
              <a:t>1</a:t>
            </a:r>
            <a:endParaRPr lang="et-EE" dirty="0" smtClean="0"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>
                <a:cs typeface="Courier New" pitchFamily="49" charset="0"/>
              </a:rPr>
              <a:t>5</a:t>
            </a:r>
            <a:endParaRPr lang="et-EE" dirty="0" smtClean="0"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Veateade</a:t>
            </a:r>
          </a:p>
        </p:txBody>
      </p:sp>
      <p:sp>
        <p:nvSpPr>
          <p:cNvPr id="2" name="CAI1"/>
          <p:cNvSpPr/>
          <p:nvPr>
            <p:custDataLst>
              <p:tags r:id="rId4"/>
            </p:custDataLst>
          </p:nvPr>
        </p:nvSpPr>
        <p:spPr>
          <a:xfrm rot="10800000">
            <a:off x="80576" y="4266808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5" name="TextBox 14"/>
          <p:cNvSpPr txBox="1"/>
          <p:nvPr/>
        </p:nvSpPr>
        <p:spPr>
          <a:xfrm>
            <a:off x="1644824" y="3010968"/>
            <a:ext cx="736524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Lapsekäru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Istumisvahend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Liikumisvahend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8493" y="3842671"/>
            <a:ext cx="6691979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Liikumisvahend</a:t>
            </a:r>
            <a: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käru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Lapsekäru();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käru.istekohtadeArv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913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6" grpId="0" animBg="1"/>
      <p:bldP spid="6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1" name="TPChart"/>
          <p:cNvSpPr/>
          <p:nvPr>
            <p:custDataLst>
              <p:tags r:id="rId2"/>
            </p:custDataLst>
          </p:nvPr>
        </p:nvSpPr>
        <p:spPr>
          <a:xfrm>
            <a:off x="6502692" y="4642184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37319"/>
          </a:xfrm>
        </p:spPr>
        <p:txBody>
          <a:bodyPr>
            <a:normAutofit/>
          </a:bodyPr>
          <a:lstStyle/>
          <a:p>
            <a:r>
              <a:rPr lang="et-EE" sz="3000" dirty="0" smtClean="0"/>
              <a:t>Mida väljastatakse ekraanile?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277952" y="647159"/>
            <a:ext cx="5374168" cy="16312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Istumisvahend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istekohtadeArv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1698731"/>
            <a:ext cx="6768752" cy="1631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Liikumisvahend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istekohtadeArv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5536" y="4221088"/>
            <a:ext cx="6444208" cy="288032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>
                <a:cs typeface="Courier New" pitchFamily="49" charset="0"/>
              </a:rPr>
              <a:t>1</a:t>
            </a:r>
            <a:endParaRPr lang="et-EE" dirty="0" smtClean="0"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>
                <a:cs typeface="Courier New" pitchFamily="49" charset="0"/>
              </a:rPr>
              <a:t>5</a:t>
            </a:r>
            <a:endParaRPr lang="et-EE" dirty="0" smtClean="0">
              <a:cs typeface="Courier New" pitchFamily="49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Veateade</a:t>
            </a:r>
          </a:p>
        </p:txBody>
      </p:sp>
      <p:sp>
        <p:nvSpPr>
          <p:cNvPr id="2" name="CAI1"/>
          <p:cNvSpPr/>
          <p:nvPr>
            <p:custDataLst>
              <p:tags r:id="rId4"/>
            </p:custDataLst>
          </p:nvPr>
        </p:nvSpPr>
        <p:spPr>
          <a:xfrm rot="10800000">
            <a:off x="92365" y="6019584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5" name="TextBox 14"/>
          <p:cNvSpPr txBox="1"/>
          <p:nvPr/>
        </p:nvSpPr>
        <p:spPr>
          <a:xfrm>
            <a:off x="1547664" y="3010968"/>
            <a:ext cx="7499176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Lapsekäru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implements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Istumisvahend</a:t>
            </a:r>
            <a: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Liikumisvahend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8493" y="3842671"/>
            <a:ext cx="6691979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Lapsekäru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käru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Lapsekäru();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käru.istekohtadeArv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25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6" grpId="0" animBg="1"/>
      <p:bldP spid="6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Pärilus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Üks vahetu </a:t>
            </a:r>
            <a:r>
              <a:rPr lang="et-EE" dirty="0" smtClean="0"/>
              <a:t>ülemklass</a:t>
            </a:r>
          </a:p>
          <a:p>
            <a:endParaRPr lang="et-EE" dirty="0" smtClean="0"/>
          </a:p>
          <a:p>
            <a:r>
              <a:rPr lang="et-EE" dirty="0" smtClean="0"/>
              <a:t>„</a:t>
            </a:r>
            <a:r>
              <a:rPr lang="et-EE" dirty="0" err="1" smtClean="0"/>
              <a:t>Diamond</a:t>
            </a:r>
            <a:r>
              <a:rPr lang="et-EE" dirty="0" smtClean="0"/>
              <a:t> </a:t>
            </a:r>
            <a:r>
              <a:rPr lang="et-EE" dirty="0" err="1" smtClean="0"/>
              <a:t>problem</a:t>
            </a:r>
            <a:r>
              <a:rPr lang="et-EE" dirty="0" smtClean="0"/>
              <a:t>“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Ristkülik 5"/>
          <p:cNvSpPr/>
          <p:nvPr/>
        </p:nvSpPr>
        <p:spPr>
          <a:xfrm>
            <a:off x="611560" y="5687259"/>
            <a:ext cx="6480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200" dirty="0">
                <a:hlinkClick r:id="rId2"/>
              </a:rPr>
              <a:t>https://</a:t>
            </a:r>
            <a:r>
              <a:rPr lang="et-EE" sz="2200" dirty="0" smtClean="0">
                <a:hlinkClick r:id="rId2"/>
              </a:rPr>
              <a:t>en.wikipedia.org/wiki/Multiple_inheritance</a:t>
            </a:r>
            <a:endParaRPr lang="et-EE" sz="2200" dirty="0"/>
          </a:p>
        </p:txBody>
      </p:sp>
      <p:pic>
        <p:nvPicPr>
          <p:cNvPr id="8" name="Pil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118440"/>
            <a:ext cx="1828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Konstruktorid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Alamklasside koostamisel võib tekkida vigu konstruktoritega seoses</a:t>
            </a:r>
          </a:p>
          <a:p>
            <a:r>
              <a:rPr lang="et-EE" dirty="0" smtClean="0"/>
              <a:t>Seosed ülemklassi konstruktoritega</a:t>
            </a:r>
          </a:p>
          <a:p>
            <a:r>
              <a:rPr lang="et-EE" dirty="0" smtClean="0"/>
              <a:t>Ei pärita</a:t>
            </a:r>
          </a:p>
          <a:p>
            <a:r>
              <a:rPr lang="et-EE" dirty="0" smtClean="0"/>
              <a:t>K</a:t>
            </a:r>
            <a:r>
              <a:rPr lang="en-US" dirty="0" err="1" smtClean="0"/>
              <a:t>onstruktorite</a:t>
            </a:r>
            <a:r>
              <a:rPr lang="en-US" dirty="0" smtClean="0"/>
              <a:t> </a:t>
            </a:r>
            <a:r>
              <a:rPr lang="en-US" i="1" dirty="0" err="1" smtClean="0"/>
              <a:t>aheldami</a:t>
            </a:r>
            <a:r>
              <a:rPr lang="et-EE" i="1" dirty="0" err="1" smtClean="0"/>
              <a:t>ne</a:t>
            </a:r>
            <a:r>
              <a:rPr lang="en-US" dirty="0" smtClean="0"/>
              <a:t> </a:t>
            </a:r>
            <a:r>
              <a:rPr lang="et-EE" dirty="0" smtClean="0"/>
              <a:t>(ingl. </a:t>
            </a:r>
            <a:r>
              <a:rPr lang="et-EE" i="1" dirty="0" err="1" smtClean="0"/>
              <a:t>chaining</a:t>
            </a:r>
            <a:r>
              <a:rPr lang="et-EE" dirty="0" smtClean="0"/>
              <a:t>)</a:t>
            </a: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91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Alamklassi konstruktor</a:t>
            </a:r>
            <a:endParaRPr lang="en-US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peab tagama ülemklassi konstruktori rakendamise</a:t>
            </a:r>
          </a:p>
          <a:p>
            <a:pPr lvl="1"/>
            <a:r>
              <a:rPr lang="et-EE" dirty="0" smtClean="0"/>
              <a:t>et alamklassi isend oleks ka ülemklassi isend</a:t>
            </a:r>
          </a:p>
          <a:p>
            <a:r>
              <a:rPr lang="en-US" dirty="0" err="1" smtClean="0"/>
              <a:t>Konstruktor</a:t>
            </a:r>
            <a:r>
              <a:rPr lang="en-US" dirty="0" smtClean="0"/>
              <a:t> </a:t>
            </a:r>
            <a:r>
              <a:rPr lang="en-US" dirty="0" err="1" smtClean="0"/>
              <a:t>võib</a:t>
            </a:r>
            <a:r>
              <a:rPr lang="en-US" dirty="0" smtClean="0"/>
              <a:t> </a:t>
            </a:r>
            <a:r>
              <a:rPr lang="en-US" dirty="0" err="1" smtClean="0"/>
              <a:t>välja</a:t>
            </a:r>
            <a:r>
              <a:rPr lang="en-US" dirty="0" smtClean="0"/>
              <a:t> </a:t>
            </a:r>
            <a:r>
              <a:rPr lang="en-US" dirty="0" err="1" smtClean="0"/>
              <a:t>kutsuda</a:t>
            </a:r>
            <a:r>
              <a:rPr lang="en-US" dirty="0" smtClean="0"/>
              <a:t> </a:t>
            </a:r>
            <a:endParaRPr lang="et-EE" dirty="0" smtClean="0"/>
          </a:p>
          <a:p>
            <a:pPr lvl="1"/>
            <a:r>
              <a:rPr lang="en-US" dirty="0" err="1" smtClean="0"/>
              <a:t>üledefineeritud</a:t>
            </a:r>
            <a:r>
              <a:rPr lang="en-US" dirty="0" smtClean="0"/>
              <a:t> </a:t>
            </a:r>
            <a:r>
              <a:rPr lang="en-US" dirty="0" err="1" smtClean="0"/>
              <a:t>konstruktori</a:t>
            </a:r>
            <a:r>
              <a:rPr lang="en-US" dirty="0" smtClean="0"/>
              <a:t> 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this(.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.)</a:t>
            </a:r>
            <a:r>
              <a:rPr lang="en-US" dirty="0" smtClean="0"/>
              <a:t>) </a:t>
            </a:r>
          </a:p>
          <a:p>
            <a:pPr lvl="1"/>
            <a:r>
              <a:rPr lang="en-US" dirty="0" err="1" smtClean="0"/>
              <a:t>vahetu</a:t>
            </a:r>
            <a:r>
              <a:rPr lang="en-US" dirty="0" smtClean="0"/>
              <a:t> </a:t>
            </a:r>
            <a:r>
              <a:rPr lang="en-US" dirty="0" err="1" smtClean="0"/>
              <a:t>ülemklassi</a:t>
            </a:r>
            <a:r>
              <a:rPr lang="en-US" dirty="0" smtClean="0"/>
              <a:t> </a:t>
            </a:r>
            <a:r>
              <a:rPr lang="en-US" dirty="0" err="1" smtClean="0"/>
              <a:t>konstruktori</a:t>
            </a:r>
            <a:r>
              <a:rPr lang="en-US" dirty="0" smtClean="0"/>
              <a:t> 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super(.</a:t>
            </a:r>
            <a:r>
              <a:rPr lang="et-EE" b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.)</a:t>
            </a:r>
            <a:r>
              <a:rPr lang="en-US" dirty="0" smtClean="0"/>
              <a:t>) </a:t>
            </a:r>
            <a:endParaRPr lang="et-EE" dirty="0" smtClean="0"/>
          </a:p>
          <a:p>
            <a:r>
              <a:rPr lang="en-US" dirty="0" err="1" smtClean="0"/>
              <a:t>Kui</a:t>
            </a:r>
            <a:r>
              <a:rPr lang="en-US" dirty="0" smtClean="0"/>
              <a:t> </a:t>
            </a:r>
            <a:r>
              <a:rPr lang="en-US" dirty="0" err="1" smtClean="0"/>
              <a:t>kumbagi</a:t>
            </a:r>
            <a:r>
              <a:rPr lang="en-US" dirty="0" smtClean="0"/>
              <a:t> </a:t>
            </a:r>
            <a:r>
              <a:rPr lang="en-US" dirty="0" err="1" smtClean="0"/>
              <a:t>neist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ole </a:t>
            </a:r>
            <a:r>
              <a:rPr lang="en-US" dirty="0" err="1" smtClean="0"/>
              <a:t>kasutatud</a:t>
            </a:r>
            <a:r>
              <a:rPr lang="en-US" dirty="0" smtClean="0"/>
              <a:t>, </a:t>
            </a:r>
            <a:r>
              <a:rPr lang="en-US" dirty="0" err="1" smtClean="0"/>
              <a:t>siis</a:t>
            </a:r>
            <a:r>
              <a:rPr lang="en-US" dirty="0" smtClean="0"/>
              <a:t> </a:t>
            </a:r>
            <a:r>
              <a:rPr lang="en-US" dirty="0" err="1" smtClean="0"/>
              <a:t>kompilaator</a:t>
            </a:r>
            <a:r>
              <a:rPr lang="en-US" dirty="0" smtClean="0"/>
              <a:t> </a:t>
            </a:r>
            <a:r>
              <a:rPr lang="en-US" dirty="0" err="1" smtClean="0"/>
              <a:t>lisab</a:t>
            </a:r>
            <a:r>
              <a:rPr lang="en-US" dirty="0" smtClean="0"/>
              <a:t> </a:t>
            </a:r>
            <a:r>
              <a:rPr lang="en-US" dirty="0" err="1" smtClean="0"/>
              <a:t>käsu</a:t>
            </a:r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super()</a:t>
            </a:r>
            <a:r>
              <a:rPr lang="et-EE" dirty="0" smtClean="0">
                <a:cs typeface="Courier New" pitchFamily="49" charset="0"/>
              </a:rPr>
              <a:t> </a:t>
            </a:r>
            <a:r>
              <a:rPr lang="en-US" dirty="0" err="1" smtClean="0"/>
              <a:t>konstruktori</a:t>
            </a:r>
            <a:r>
              <a:rPr lang="en-US" dirty="0" smtClean="0"/>
              <a:t> </a:t>
            </a:r>
            <a:r>
              <a:rPr lang="en-US" dirty="0" err="1" smtClean="0"/>
              <a:t>esimeseks</a:t>
            </a:r>
            <a:r>
              <a:rPr lang="en-US" dirty="0" smtClean="0"/>
              <a:t> </a:t>
            </a:r>
            <a:r>
              <a:rPr lang="et-EE" dirty="0" smtClean="0"/>
              <a:t>lauseks</a:t>
            </a:r>
          </a:p>
          <a:p>
            <a:pPr lvl="1"/>
            <a:endParaRPr lang="et-EE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58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94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59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683568" y="1988840"/>
            <a:ext cx="2592288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A(){ </a:t>
            </a:r>
            <a:endParaRPr lang="et-EE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} 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1916832"/>
            <a:ext cx="2592288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A(){</a:t>
            </a:r>
            <a:endParaRPr lang="et-EE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t-EE" sz="2400" b="1" dirty="0" err="1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super</a:t>
            </a:r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} 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4149080"/>
            <a:ext cx="3240360" cy="15696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A(</a:t>
            </a:r>
            <a:r>
              <a:rPr lang="et-EE" sz="2400" b="1" dirty="0" err="1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t-EE" sz="24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){</a:t>
            </a:r>
            <a:endParaRPr lang="et-EE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t-EE" sz="2400" b="1" dirty="0" err="1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super</a:t>
            </a:r>
            <a:r>
              <a:rPr lang="et-EE" sz="2400" b="1" dirty="0" err="1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t-EE" sz="2400" b="1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//laused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} 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365104"/>
            <a:ext cx="3240360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A(</a:t>
            </a:r>
            <a:r>
              <a:rPr lang="et-EE" sz="2400" b="1" dirty="0" err="1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t-EE" sz="24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){</a:t>
            </a:r>
            <a:endParaRPr lang="et-EE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t-EE" sz="2400" b="1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//laused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} 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2060848"/>
            <a:ext cx="1067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200" dirty="0" smtClean="0"/>
              <a:t>sama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4725144"/>
            <a:ext cx="1067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200" dirty="0" smtClean="0"/>
              <a:t>sama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86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75615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Kui ülemklassi pole märgitud, siis on selleks klass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Object</a:t>
            </a:r>
            <a:endParaRPr lang="et-EE" dirty="0" smtClean="0"/>
          </a:p>
          <a:p>
            <a:pPr lvl="1"/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equals(Object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obj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getClass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t-EE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toString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831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Vaikekonstruktor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Kui ei ole ühtegi teist konstruktorit kirjeldatud</a:t>
            </a:r>
          </a:p>
          <a:p>
            <a:r>
              <a:rPr lang="et-EE" dirty="0" smtClean="0"/>
              <a:t>Ilma argumentideta</a:t>
            </a:r>
          </a:p>
          <a:p>
            <a:r>
              <a:rPr lang="et-EE" dirty="0" smtClean="0"/>
              <a:t>Kutsub välja ülemklassi ilma argumentideta konstruktori  </a:t>
            </a:r>
          </a:p>
          <a:p>
            <a:pPr lvl="1"/>
            <a:r>
              <a:rPr lang="et-EE" dirty="0" smtClean="0"/>
              <a:t>Klassis 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t-EE" dirty="0" smtClean="0"/>
              <a:t> on selline ilmutatult</a:t>
            </a:r>
          </a:p>
          <a:p>
            <a:r>
              <a:rPr lang="et-EE" dirty="0" smtClean="0"/>
              <a:t>Väärtustamata isendiväljadele vaikeväärtused</a:t>
            </a:r>
          </a:p>
          <a:p>
            <a:pPr lvl="1">
              <a:buNone/>
            </a:pPr>
            <a:r>
              <a:rPr lang="et-EE" dirty="0" smtClean="0"/>
              <a:t>	</a:t>
            </a:r>
            <a:r>
              <a:rPr lang="et-EE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t-EE" dirty="0" smtClean="0"/>
              <a:t> </a:t>
            </a:r>
            <a:r>
              <a:rPr lang="et-EE" dirty="0" smtClean="0">
                <a:sym typeface="Wingdings" pitchFamily="2" charset="2"/>
              </a:rPr>
              <a:t> </a:t>
            </a:r>
            <a:r>
              <a:rPr lang="et-EE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0</a:t>
            </a:r>
            <a:r>
              <a:rPr lang="et-EE" dirty="0" smtClean="0">
                <a:sym typeface="Wingdings" pitchFamily="2" charset="2"/>
              </a:rPr>
              <a:t/>
            </a:r>
            <a:br>
              <a:rPr lang="et-EE" dirty="0" smtClean="0">
                <a:sym typeface="Wingdings" pitchFamily="2" charset="2"/>
              </a:rPr>
            </a:br>
            <a:r>
              <a:rPr lang="et-EE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String</a:t>
            </a:r>
            <a:r>
              <a:rPr lang="et-EE" dirty="0" smtClean="0">
                <a:sym typeface="Wingdings" pitchFamily="2" charset="2"/>
              </a:rPr>
              <a:t>  </a:t>
            </a:r>
            <a:r>
              <a:rPr lang="et-EE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null</a:t>
            </a:r>
          </a:p>
          <a:p>
            <a:pPr lvl="1">
              <a:buNone/>
            </a:pPr>
            <a:endParaRPr lang="et-EE" dirty="0" smtClean="0"/>
          </a:p>
          <a:p>
            <a:endParaRPr lang="en-US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60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905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Vaikekonstruktor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61</a:t>
            </a:fld>
            <a:endParaRPr lang="et-EE"/>
          </a:p>
        </p:txBody>
      </p:sp>
      <p:sp>
        <p:nvSpPr>
          <p:cNvPr id="5" name="TextBox 4"/>
          <p:cNvSpPr txBox="1"/>
          <p:nvPr/>
        </p:nvSpPr>
        <p:spPr>
          <a:xfrm>
            <a:off x="683568" y="1988840"/>
            <a:ext cx="2592288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4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t-EE" sz="2400" b="1" dirty="0" err="1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lass</a:t>
            </a:r>
            <a:r>
              <a:rPr lang="et-EE" sz="24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A{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} 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7873" y="1572478"/>
            <a:ext cx="3600400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4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t-EE" sz="2400" b="1" dirty="0" err="1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lass</a:t>
            </a:r>
            <a:r>
              <a:rPr lang="et-EE" sz="24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A {</a:t>
            </a:r>
          </a:p>
          <a:p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A(){</a:t>
            </a:r>
            <a:endParaRPr lang="et-EE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t-EE" sz="24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super</a:t>
            </a:r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r>
              <a:rPr lang="et-EE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} 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149080"/>
            <a:ext cx="4032448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sz="2400" b="1" dirty="0" err="1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t-EE" sz="2400" b="1" dirty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t-EE" sz="2400" b="1" dirty="0">
                <a:latin typeface="Courier New" pitchFamily="49" charset="0"/>
                <a:cs typeface="Courier New" pitchFamily="49" charset="0"/>
              </a:rPr>
              <a:t>A {</a:t>
            </a:r>
          </a:p>
          <a:p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A(</a:t>
            </a:r>
            <a:r>
              <a:rPr lang="et-EE" sz="2400" b="1" dirty="0" err="1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t-EE" sz="2400" b="1" dirty="0" smtClean="0">
                <a:solidFill>
                  <a:srgbClr val="000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){</a:t>
            </a:r>
            <a:endParaRPr lang="et-EE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t-EE" sz="2400" b="1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//laused</a:t>
            </a:r>
          </a:p>
          <a:p>
            <a:r>
              <a:rPr lang="et-EE" sz="2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t-EE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t-EE" sz="24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2060848"/>
            <a:ext cx="1067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200" dirty="0" smtClean="0"/>
              <a:t>sama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4797152"/>
            <a:ext cx="2211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200" dirty="0" smtClean="0"/>
              <a:t>jääb samaks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22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8" name="TPChart"/>
          <p:cNvSpPr/>
          <p:nvPr>
            <p:custDataLst>
              <p:tags r:id="rId2"/>
            </p:custDataLst>
          </p:nvPr>
        </p:nvSpPr>
        <p:spPr>
          <a:xfrm>
            <a:off x="6397228" y="4540243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rmAutofit/>
          </a:bodyPr>
          <a:lstStyle/>
          <a:p>
            <a:r>
              <a:rPr lang="et-EE" sz="3000" dirty="0" smtClean="0"/>
              <a:t>Kas </a:t>
            </a:r>
            <a:r>
              <a:rPr lang="et-EE" sz="3000" dirty="0" err="1" smtClean="0"/>
              <a:t>kompileerub</a:t>
            </a:r>
            <a:r>
              <a:rPr lang="et-EE" sz="3000" dirty="0" smtClean="0"/>
              <a:t>?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1772816"/>
            <a:ext cx="4464496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public class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KlassA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t-EE" sz="2400" b="1" dirty="0" smtClean="0">
                <a:solidFill>
                  <a:srgbClr val="7F0055"/>
                </a:solidFill>
                <a:latin typeface="Courier New"/>
              </a:rPr>
              <a:t>  </a:t>
            </a:r>
            <a:r>
              <a:rPr lang="en-US" sz="2400" b="1" dirty="0" err="1" smtClean="0">
                <a:solidFill>
                  <a:srgbClr val="000080"/>
                </a:solidFill>
                <a:latin typeface="Courier New"/>
              </a:rPr>
              <a:t>int</a:t>
            </a: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660E7A"/>
                </a:solidFill>
                <a:latin typeface="Courier New"/>
              </a:rPr>
              <a:t>a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96437" y="3404326"/>
            <a:ext cx="4351627" cy="288032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Ei</a:t>
            </a:r>
          </a:p>
        </p:txBody>
      </p:sp>
      <p:sp>
        <p:nvSpPr>
          <p:cNvPr id="2" name="CAI1"/>
          <p:cNvSpPr/>
          <p:nvPr>
            <p:custDataLst>
              <p:tags r:id="rId4"/>
            </p:custDataLst>
          </p:nvPr>
        </p:nvSpPr>
        <p:spPr>
          <a:xfrm rot="10800000">
            <a:off x="402737" y="3501008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67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6" grpId="0" animBg="1"/>
      <p:bldP spid="6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8" name="TPChart"/>
          <p:cNvSpPr/>
          <p:nvPr>
            <p:custDataLst>
              <p:tags r:id="rId2"/>
            </p:custDataLst>
          </p:nvPr>
        </p:nvSpPr>
        <p:spPr>
          <a:xfrm>
            <a:off x="6300192" y="4581128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rmAutofit/>
          </a:bodyPr>
          <a:lstStyle/>
          <a:p>
            <a:r>
              <a:rPr lang="et-EE" sz="3000" dirty="0" smtClean="0"/>
              <a:t>Kas saab isendi luua?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1628800"/>
            <a:ext cx="4464496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public class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KlassA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t-EE" sz="2400" b="1" dirty="0" smtClean="0">
                <a:solidFill>
                  <a:srgbClr val="7F0055"/>
                </a:solidFill>
                <a:latin typeface="Courier New"/>
              </a:rPr>
              <a:t>  </a:t>
            </a:r>
            <a:r>
              <a:rPr lang="en-US" sz="2400" b="1" dirty="0" err="1" smtClean="0">
                <a:solidFill>
                  <a:srgbClr val="000080"/>
                </a:solidFill>
                <a:latin typeface="Courier New"/>
              </a:rPr>
              <a:t>int</a:t>
            </a: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660E7A"/>
                </a:solidFill>
                <a:latin typeface="Courier New"/>
              </a:rPr>
              <a:t>a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2996952"/>
            <a:ext cx="4752528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KlassA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ka = </a:t>
            </a: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new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KlassA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();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58454" y="3658592"/>
            <a:ext cx="4189610" cy="288032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Ei</a:t>
            </a:r>
          </a:p>
        </p:txBody>
      </p:sp>
      <p:sp>
        <p:nvSpPr>
          <p:cNvPr id="2" name="CAI1"/>
          <p:cNvSpPr/>
          <p:nvPr>
            <p:custDataLst>
              <p:tags r:id="rId4"/>
            </p:custDataLst>
          </p:nvPr>
        </p:nvSpPr>
        <p:spPr>
          <a:xfrm rot="10800000">
            <a:off x="564754" y="3789040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021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6" grpId="0" animBg="1"/>
      <p:bldP spid="6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6408938" y="4537930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68558" y="61244"/>
            <a:ext cx="8229600" cy="1143000"/>
          </a:xfrm>
        </p:spPr>
        <p:txBody>
          <a:bodyPr>
            <a:normAutofit/>
          </a:bodyPr>
          <a:lstStyle/>
          <a:p>
            <a:r>
              <a:rPr lang="et-EE" sz="3000" dirty="0" smtClean="0"/>
              <a:t>Kas </a:t>
            </a:r>
            <a:r>
              <a:rPr lang="et-EE" sz="3000" dirty="0" err="1" smtClean="0"/>
              <a:t>kompileerub</a:t>
            </a:r>
            <a:r>
              <a:rPr lang="et-EE" sz="3000" dirty="0" smtClean="0"/>
              <a:t>?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340768"/>
            <a:ext cx="4464496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public class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KlassA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t-EE" sz="2400" b="1" dirty="0" smtClean="0">
                <a:solidFill>
                  <a:srgbClr val="7F0055"/>
                </a:solidFill>
                <a:latin typeface="Courier New"/>
              </a:rPr>
              <a:t>  </a:t>
            </a:r>
            <a:r>
              <a:rPr lang="en-US" sz="2400" b="1" dirty="0" err="1" smtClean="0">
                <a:solidFill>
                  <a:srgbClr val="000080"/>
                </a:solidFill>
                <a:latin typeface="Courier New"/>
              </a:rPr>
              <a:t>int</a:t>
            </a: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660E7A"/>
                </a:solidFill>
                <a:latin typeface="Courier New"/>
              </a:rPr>
              <a:t>a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11560" y="4220250"/>
            <a:ext cx="5184576" cy="1999576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Ei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1720" y="2780928"/>
            <a:ext cx="6768752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public class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KlassB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extends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KlassA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t-EE" sz="2400" b="1" dirty="0" smtClean="0">
                <a:solidFill>
                  <a:srgbClr val="7F0055"/>
                </a:solidFill>
                <a:latin typeface="Courier New"/>
              </a:rPr>
              <a:t>  </a:t>
            </a:r>
            <a:r>
              <a:rPr lang="en-US" sz="2400" b="1" dirty="0" err="1" smtClean="0">
                <a:solidFill>
                  <a:srgbClr val="000080"/>
                </a:solidFill>
                <a:latin typeface="Courier New"/>
              </a:rPr>
              <a:t>int</a:t>
            </a:r>
            <a:r>
              <a:rPr lang="en-US" sz="2400" b="1" dirty="0" smtClean="0">
                <a:solidFill>
                  <a:srgbClr val="00008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660E7A"/>
                </a:solidFill>
                <a:latin typeface="Courier New"/>
              </a:rPr>
              <a:t>b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CAI1"/>
          <p:cNvSpPr/>
          <p:nvPr>
            <p:custDataLst>
              <p:tags r:id="rId4"/>
            </p:custDataLst>
          </p:nvPr>
        </p:nvSpPr>
        <p:spPr>
          <a:xfrm rot="10800000">
            <a:off x="268558" y="4343392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320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6" grpId="0" animBg="1"/>
      <p:bldP spid="6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6364756" y="4481038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195384" y="0"/>
            <a:ext cx="8229600" cy="836712"/>
          </a:xfrm>
        </p:spPr>
        <p:txBody>
          <a:bodyPr>
            <a:normAutofit/>
          </a:bodyPr>
          <a:lstStyle/>
          <a:p>
            <a:r>
              <a:rPr lang="et-EE" sz="3000" dirty="0" smtClean="0"/>
              <a:t>Kas </a:t>
            </a:r>
            <a:r>
              <a:rPr lang="et-EE" sz="3000" dirty="0" err="1" smtClean="0"/>
              <a:t>kompileerub</a:t>
            </a:r>
            <a:r>
              <a:rPr lang="et-EE" sz="3000" dirty="0" smtClean="0"/>
              <a:t>?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879903"/>
            <a:ext cx="4464496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11560" y="3977680"/>
            <a:ext cx="6444208" cy="288032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Ei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5736" y="2157994"/>
            <a:ext cx="6768752" cy="267765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KlassB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KlassB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2" name="CAI1"/>
          <p:cNvSpPr/>
          <p:nvPr>
            <p:custDataLst>
              <p:tags r:id="rId4"/>
            </p:custDataLst>
          </p:nvPr>
        </p:nvSpPr>
        <p:spPr>
          <a:xfrm rot="10800000">
            <a:off x="195385" y="4119756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788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6" grpId="0" animBg="1"/>
      <p:bldP spid="6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6464024" y="4523502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294652" y="12778"/>
            <a:ext cx="8229600" cy="1039958"/>
          </a:xfrm>
        </p:spPr>
        <p:txBody>
          <a:bodyPr>
            <a:normAutofit/>
          </a:bodyPr>
          <a:lstStyle/>
          <a:p>
            <a:r>
              <a:rPr lang="et-EE" sz="3000" dirty="0" smtClean="0"/>
              <a:t>Kas </a:t>
            </a:r>
            <a:r>
              <a:rPr lang="et-EE" sz="3000" dirty="0" err="1" smtClean="0"/>
              <a:t>kompileerub</a:t>
            </a:r>
            <a:r>
              <a:rPr lang="et-EE" sz="3000" dirty="0" smtClean="0"/>
              <a:t>?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936615"/>
            <a:ext cx="4464496" cy="120032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11560" y="3977680"/>
            <a:ext cx="6444208" cy="288032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Ei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1720" y="2288624"/>
            <a:ext cx="6768752" cy="304698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KlassB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KlassB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2" name="CAI1"/>
          <p:cNvSpPr/>
          <p:nvPr>
            <p:custDataLst>
              <p:tags r:id="rId4"/>
            </p:custDataLst>
          </p:nvPr>
        </p:nvSpPr>
        <p:spPr>
          <a:xfrm rot="10800000">
            <a:off x="294652" y="4129802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64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6" grpId="0" animBg="1"/>
      <p:bldP spid="6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6401574" y="4540243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901405" y="-73457"/>
            <a:ext cx="8229600" cy="885791"/>
          </a:xfrm>
        </p:spPr>
        <p:txBody>
          <a:bodyPr>
            <a:normAutofit/>
          </a:bodyPr>
          <a:lstStyle/>
          <a:p>
            <a:r>
              <a:rPr lang="et-EE" sz="3000" dirty="0" smtClean="0"/>
              <a:t>Kas </a:t>
            </a:r>
            <a:r>
              <a:rPr lang="et-EE" sz="3000" dirty="0" err="1" smtClean="0"/>
              <a:t>kompileerub</a:t>
            </a:r>
            <a:r>
              <a:rPr lang="et-EE" sz="3000" dirty="0" smtClean="0"/>
              <a:t>?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235640" y="751558"/>
            <a:ext cx="4464496" cy="23083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arv){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arv;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11560" y="3977680"/>
            <a:ext cx="6444208" cy="288032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Ei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9712" y="3068960"/>
            <a:ext cx="6768752" cy="304698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KlassB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KlassB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2" name="CAI1"/>
          <p:cNvSpPr/>
          <p:nvPr>
            <p:custDataLst>
              <p:tags r:id="rId4"/>
            </p:custDataLst>
          </p:nvPr>
        </p:nvSpPr>
        <p:spPr>
          <a:xfrm rot="10800000">
            <a:off x="235640" y="4587153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82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6" grpId="0" animBg="1"/>
      <p:bldP spid="6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9" name="TPChart"/>
          <p:cNvSpPr/>
          <p:nvPr>
            <p:custDataLst>
              <p:tags r:id="rId2"/>
            </p:custDataLst>
          </p:nvPr>
        </p:nvSpPr>
        <p:spPr>
          <a:xfrm>
            <a:off x="6401574" y="4540243"/>
            <a:ext cx="2060228" cy="231775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901405" y="-73457"/>
            <a:ext cx="8229600" cy="885791"/>
          </a:xfrm>
        </p:spPr>
        <p:txBody>
          <a:bodyPr>
            <a:normAutofit/>
          </a:bodyPr>
          <a:lstStyle/>
          <a:p>
            <a:r>
              <a:rPr lang="et-EE" sz="3000" dirty="0" smtClean="0"/>
              <a:t>Kas </a:t>
            </a:r>
            <a:r>
              <a:rPr lang="et-EE" sz="3000" dirty="0" err="1" smtClean="0"/>
              <a:t>kompileerub</a:t>
            </a:r>
            <a:r>
              <a:rPr lang="et-EE" sz="3000" dirty="0" smtClean="0"/>
              <a:t>?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235640" y="751558"/>
            <a:ext cx="4464496" cy="23083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arv){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arv;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11560" y="3977680"/>
            <a:ext cx="6444208" cy="288032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Jah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Ei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79712" y="3068960"/>
            <a:ext cx="6768752" cy="267765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KlassB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KlassB</a:t>
            </a:r>
            <a:r>
              <a:rPr lang="et-EE" altLang="et-EE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2" name="CAI1"/>
          <p:cNvSpPr/>
          <p:nvPr>
            <p:custDataLst>
              <p:tags r:id="rId4"/>
            </p:custDataLst>
          </p:nvPr>
        </p:nvSpPr>
        <p:spPr>
          <a:xfrm rot="10800000">
            <a:off x="235640" y="4587153"/>
            <a:ext cx="469900" cy="4699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707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6" grpId="0" animBg="1"/>
      <p:bldP spid="6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3528" y="422907"/>
            <a:ext cx="4464496" cy="304698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arv){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arv;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3573016"/>
            <a:ext cx="6768752" cy="304698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KlassB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KlassA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KlassB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sz="2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  <p:cxnSp>
        <p:nvCxnSpPr>
          <p:cNvPr id="12" name="Sirge noolkonnektor 11"/>
          <p:cNvCxnSpPr/>
          <p:nvPr/>
        </p:nvCxnSpPr>
        <p:spPr>
          <a:xfrm flipH="1">
            <a:off x="3203848" y="2276872"/>
            <a:ext cx="3672408" cy="216024"/>
          </a:xfrm>
          <a:prstGeom prst="straightConnector1">
            <a:avLst/>
          </a:prstGeom>
          <a:ln w="952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1570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7</a:t>
            </a:fld>
            <a:endParaRPr lang="et-EE"/>
          </a:p>
        </p:txBody>
      </p:sp>
      <p:sp>
        <p:nvSpPr>
          <p:cNvPr id="14" name="TPChart"/>
          <p:cNvSpPr/>
          <p:nvPr>
            <p:custDataLst>
              <p:tags r:id="rId1"/>
            </p:custDataLst>
          </p:nvPr>
        </p:nvSpPr>
        <p:spPr>
          <a:xfrm>
            <a:off x="6298624" y="4532211"/>
            <a:ext cx="2060228" cy="231775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5" name="TPQuestion"/>
          <p:cNvSpPr txBox="1">
            <a:spLocks/>
          </p:cNvSpPr>
          <p:nvPr/>
        </p:nvSpPr>
        <p:spPr>
          <a:xfrm>
            <a:off x="251520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/>
              <a:t>Mida väljastab järgmine programmilõik?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12479" y="908720"/>
            <a:ext cx="8507993" cy="25545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TestPol{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m(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x.toString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17" name="TPAnswers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1520" y="3573016"/>
            <a:ext cx="6048672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rabicPeriod"/>
            </a:pPr>
            <a:r>
              <a:rPr lang="et-EE" sz="2400" smtClean="0">
                <a:latin typeface="Courier New" pitchFamily="49" charset="0"/>
                <a:cs typeface="Courier New" pitchFamily="49" charset="0"/>
              </a:rPr>
              <a:t>Magistrant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smtClean="0">
                <a:latin typeface="Courier New" pitchFamily="49" charset="0"/>
                <a:cs typeface="Courier New" pitchFamily="49" charset="0"/>
              </a:rPr>
              <a:t>Tudeng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smtClean="0">
                <a:latin typeface="Courier New" pitchFamily="49" charset="0"/>
                <a:cs typeface="Courier New" pitchFamily="49" charset="0"/>
              </a:rPr>
              <a:t>Isik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java.lang.Object@13f5d07</a:t>
            </a:r>
            <a:r>
              <a:rPr lang="et-EE" sz="2400" smtClean="0"/>
              <a:t> vms.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smtClean="0"/>
              <a:t>mitte midagi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smtClean="0"/>
              <a:t>veateate</a:t>
            </a:r>
            <a:endParaRPr lang="en-US" sz="2400" dirty="0"/>
          </a:p>
        </p:txBody>
      </p:sp>
      <p:sp>
        <p:nvSpPr>
          <p:cNvPr id="18" name="CAI1"/>
          <p:cNvSpPr/>
          <p:nvPr>
            <p:custDataLst>
              <p:tags r:id="rId3"/>
            </p:custDataLst>
          </p:nvPr>
        </p:nvSpPr>
        <p:spPr>
          <a:xfrm rot="10800000">
            <a:off x="38159" y="4951219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11" name="TPChart"/>
          <p:cNvSpPr/>
          <p:nvPr>
            <p:custDataLst>
              <p:tags r:id="rId2"/>
            </p:custDataLst>
          </p:nvPr>
        </p:nvSpPr>
        <p:spPr>
          <a:xfrm>
            <a:off x="6502692" y="4793250"/>
            <a:ext cx="2060228" cy="216669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TPQuestion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37319"/>
          </a:xfrm>
        </p:spPr>
        <p:txBody>
          <a:bodyPr>
            <a:normAutofit/>
          </a:bodyPr>
          <a:lstStyle/>
          <a:p>
            <a:r>
              <a:rPr lang="et-EE" sz="3000" dirty="0" smtClean="0"/>
              <a:t>Mida väljastatakse ekraanile?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277952" y="647159"/>
            <a:ext cx="4464496" cy="286232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arv){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arv;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45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4793250"/>
            <a:ext cx="5688632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kb.</a:t>
            </a:r>
            <a:r>
              <a:rPr lang="et-EE" altLang="et-EE" sz="2000" b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4168" y="2829815"/>
            <a:ext cx="6768752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KlassA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KlassB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t-EE" altLang="et-EE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5536" y="4221088"/>
            <a:ext cx="6444208" cy="288032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45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0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>
                <a:cs typeface="Courier New" pitchFamily="49" charset="0"/>
              </a:rPr>
              <a:t>Veateade</a:t>
            </a:r>
          </a:p>
        </p:txBody>
      </p:sp>
      <p:sp>
        <p:nvSpPr>
          <p:cNvPr id="2" name="CAI1"/>
          <p:cNvSpPr/>
          <p:nvPr>
            <p:custDataLst>
              <p:tags r:id="rId4"/>
            </p:custDataLst>
          </p:nvPr>
        </p:nvSpPr>
        <p:spPr>
          <a:xfrm rot="10800000">
            <a:off x="80576" y="4266808"/>
            <a:ext cx="393700" cy="393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48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6" grpId="0" animBg="1"/>
      <p:bldP spid="6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Loengu tempo oli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kiire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paras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aeglane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508500" y="1600200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384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et-EE" dirty="0" smtClean="0"/>
              <a:t>Materjal tundus 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lihtne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parajalt jõukohane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dirty="0" smtClean="0"/>
              <a:t>liiga keeruline</a:t>
            </a:r>
            <a:endParaRPr lang="en-US" dirty="0"/>
          </a:p>
        </p:txBody>
      </p:sp>
      <p:sp>
        <p:nvSpPr>
          <p:cNvPr id="7" name="TPChart"/>
          <p:cNvSpPr/>
          <p:nvPr>
            <p:custDataLst>
              <p:tags r:id="rId3"/>
            </p:custDataLst>
          </p:nvPr>
        </p:nvSpPr>
        <p:spPr>
          <a:xfrm>
            <a:off x="4114800" y="1484784"/>
            <a:ext cx="4572000" cy="51435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76DE-33FD-4ED8-A3E9-D4ACD058302A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6" name="TPPolling" title="Polling Shape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316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pPr eaLnBrk="1" hangingPunct="1"/>
            <a:r>
              <a:rPr lang="et-EE" dirty="0" smtClean="0"/>
              <a:t>Suur tänu osalemast!</a:t>
            </a:r>
            <a:br>
              <a:rPr lang="et-EE" dirty="0" smtClean="0"/>
            </a:br>
            <a:r>
              <a:rPr lang="et-EE" dirty="0" smtClean="0"/>
              <a:t>Kohtumiseni!</a:t>
            </a:r>
          </a:p>
        </p:txBody>
      </p:sp>
      <p:sp>
        <p:nvSpPr>
          <p:cNvPr id="2" name="Slaidinumbri kohatä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9324A-423F-41BE-9398-C3CADF2A69E3}" type="slidenum">
              <a:rPr lang="en-GB" smtClean="0"/>
              <a:pPr>
                <a:defRPr/>
              </a:pPr>
              <a:t>73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813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Milline variant meetodist ikkagi rakendub?</a:t>
            </a:r>
            <a:endParaRPr lang="en-US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25144"/>
          </a:xfrm>
        </p:spPr>
        <p:txBody>
          <a:bodyPr/>
          <a:lstStyle/>
          <a:p>
            <a:r>
              <a:rPr lang="et-EE" dirty="0" smtClean="0"/>
              <a:t>Võtame pikema ahela </a:t>
            </a:r>
          </a:p>
          <a:p>
            <a:r>
              <a:rPr lang="et-EE" dirty="0" err="1" smtClean="0">
                <a:latin typeface="Courier New" pitchFamily="49" charset="0"/>
                <a:cs typeface="Courier New" pitchFamily="49" charset="0"/>
              </a:rPr>
              <a:t>Object</a:t>
            </a:r>
            <a:endParaRPr lang="et-EE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t-EE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Isik</a:t>
            </a:r>
            <a:r>
              <a:rPr lang="et-EE" dirty="0" smtClean="0">
                <a:sym typeface="Wingdings" pitchFamily="2" charset="2"/>
              </a:rPr>
              <a:t> </a:t>
            </a:r>
          </a:p>
          <a:p>
            <a:pPr lvl="2"/>
            <a:r>
              <a:rPr lang="et-EE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Tudeng</a:t>
            </a:r>
          </a:p>
          <a:p>
            <a:pPr lvl="3"/>
            <a:r>
              <a:rPr lang="et-EE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Magistrant</a:t>
            </a:r>
          </a:p>
          <a:p>
            <a:pPr lvl="3"/>
            <a:endParaRPr lang="et-EE" dirty="0" smtClean="0">
              <a:sym typeface="Wingdings" pitchFamily="2" charset="2"/>
            </a:endParaRPr>
          </a:p>
          <a:p>
            <a:r>
              <a:rPr lang="et-EE" dirty="0" smtClean="0">
                <a:sym typeface="Wingdings" pitchFamily="2" charset="2"/>
              </a:rPr>
              <a:t>meetod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toString(</a:t>
            </a:r>
            <a:r>
              <a:rPr lang="et-EE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)</a:t>
            </a:r>
            <a:r>
              <a:rPr lang="et-EE" dirty="0" smtClean="0">
                <a:sym typeface="Wingdings" pitchFamily="2" charset="2"/>
              </a:rPr>
              <a:t>, mis on juba klassis </a:t>
            </a:r>
            <a:r>
              <a:rPr lang="et-EE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Object</a:t>
            </a:r>
            <a:r>
              <a:rPr lang="et-EE" dirty="0" smtClean="0">
                <a:sym typeface="Wingdings" pitchFamily="2" charset="2"/>
              </a:rPr>
              <a:t> olemas 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8</a:t>
            </a:fld>
            <a:endParaRPr lang="et-E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2A1C0-A11B-4B08-812A-35318C2189CC}" type="slidenum">
              <a:rPr lang="et-EE" smtClean="0"/>
              <a:pPr/>
              <a:t>9</a:t>
            </a:fld>
            <a:endParaRPr lang="et-EE"/>
          </a:p>
        </p:txBody>
      </p:sp>
      <p:sp>
        <p:nvSpPr>
          <p:cNvPr id="5" name="TPChart"/>
          <p:cNvSpPr/>
          <p:nvPr>
            <p:custDataLst>
              <p:tags r:id="rId1"/>
            </p:custDataLst>
          </p:nvPr>
        </p:nvSpPr>
        <p:spPr>
          <a:xfrm>
            <a:off x="6156176" y="4182748"/>
            <a:ext cx="2256646" cy="253872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TPQuestion"/>
          <p:cNvSpPr txBox="1">
            <a:spLocks/>
          </p:cNvSpPr>
          <p:nvPr/>
        </p:nvSpPr>
        <p:spPr>
          <a:xfrm>
            <a:off x="251520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/>
              <a:t>Mida väljastab järgmine programmilõik?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36320" y="561610"/>
            <a:ext cx="8507993" cy="255454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TestPol{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(String[]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Isik());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t-EE" altLang="et-EE" sz="20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m(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x){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</a:t>
            </a:r>
            <a:r>
              <a:rPr lang="et-EE" altLang="et-EE" sz="2000" b="1" i="1" dirty="0" err="1">
                <a:solidFill>
                  <a:srgbClr val="660E7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.println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t-EE" altLang="et-EE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x.toString</a:t>
            </a: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400" b="1" dirty="0">
              <a:latin typeface="Arial" panose="020B0604020202020204" pitchFamily="34" charset="0"/>
            </a:endParaRPr>
          </a:p>
        </p:txBody>
      </p:sp>
      <p:sp>
        <p:nvSpPr>
          <p:cNvPr id="8" name="TPAnswers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51520" y="3573016"/>
            <a:ext cx="6048672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itchFamily="34" charset="0"/>
              <a:buAutoNum type="arabicPeriod"/>
            </a:pPr>
            <a:r>
              <a:rPr lang="et-EE" sz="2400" smtClean="0">
                <a:latin typeface="Courier New" pitchFamily="49" charset="0"/>
                <a:cs typeface="Courier New" pitchFamily="49" charset="0"/>
              </a:rPr>
              <a:t>Magistrant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smtClean="0">
                <a:latin typeface="Courier New" pitchFamily="49" charset="0"/>
                <a:cs typeface="Courier New" pitchFamily="49" charset="0"/>
              </a:rPr>
              <a:t>Tudeng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smtClean="0">
                <a:latin typeface="Courier New" pitchFamily="49" charset="0"/>
                <a:cs typeface="Courier New" pitchFamily="49" charset="0"/>
              </a:rPr>
              <a:t>Isik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400" smtClean="0">
                <a:latin typeface="Courier New" pitchFamily="49" charset="0"/>
                <a:cs typeface="Courier New" pitchFamily="49" charset="0"/>
              </a:rPr>
              <a:t>java.lang.Object@13f5d07</a:t>
            </a:r>
            <a:r>
              <a:rPr lang="et-EE" sz="2400" smtClean="0"/>
              <a:t> vms.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smtClean="0"/>
              <a:t>mitte midagi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smtClean="0"/>
              <a:t>midagi muud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t-EE" sz="2400" smtClean="0"/>
              <a:t>veateate</a:t>
            </a:r>
            <a:endParaRPr lang="en-US" sz="2400" dirty="0"/>
          </a:p>
        </p:txBody>
      </p:sp>
      <p:sp>
        <p:nvSpPr>
          <p:cNvPr id="9" name="CAI1"/>
          <p:cNvSpPr/>
          <p:nvPr>
            <p:custDataLst>
              <p:tags r:id="rId3"/>
            </p:custDataLst>
          </p:nvPr>
        </p:nvSpPr>
        <p:spPr>
          <a:xfrm rot="10800000">
            <a:off x="38159" y="4512307"/>
            <a:ext cx="266700" cy="266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83768" y="2652829"/>
            <a:ext cx="6552728" cy="1938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Isik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</a:t>
            </a:r>
            <a:r>
              <a:rPr lang="et-EE" altLang="et-E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t-EE" altLang="et-EE" sz="2400" b="1" dirty="0" err="1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t-EE" altLang="et-EE" sz="2400" b="1" dirty="0">
                <a:solidFill>
                  <a:srgbClr val="000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t-EE" altLang="et-EE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"Isik"</a:t>
            </a: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t-EE" altLang="et-E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t-EE" altLang="et-EE" sz="4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VERSION" val="14.0"/>
  <p:tag name="DELIMITERS" val="3.1"/>
  <p:tag name="SHOWBARVISIBLE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1"/>
  <p:tag name="RESETCHARTS" val="True"/>
  <p:tag name="INCLUDENONRESPONDERS" val="False"/>
  <p:tag name="MULTIRESPDIVISOR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LUIDIAENABLED" val="False"/>
  <p:tag name="POWERPOINTVERSION" val="12.0"/>
  <p:tag name="EXPANDSHOWBAR" val="True"/>
  <p:tag name="TPPRESENTATIONGUID" val="86099889-5e34-44fa-9985-9f4c6c713c5e"/>
  <p:tag name="WASPOLLED" val="32A5C80069CD47479544B073277D9AC0"/>
  <p:tag name="TPVERSION" val="8"/>
  <p:tag name="TPFULLVERSION" val="8.6.1.4"/>
  <p:tag name="PPTVERSION" val="16"/>
  <p:tag name="TPOS" val="2"/>
  <p:tag name="TPLASTSAVEVERSION" val="6.4 P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Kas kompileerub?"/>
  <p:tag name="ANSWERSALIAS" val="Jah|smicln|Ei"/>
  <p:tag name="SLIDEORDER" val="40"/>
  <p:tag name="SLIDEGUID" val="472C312BAB2947B79EB551F92E56FF63"/>
  <p:tag name="VALUES" val="Incorrect|smicln|Correct"/>
  <p:tag name="ANONYMOUSTEMP" val="False"/>
  <p:tag name="CHARTSTRINGREVPER" val="0,435897435897436 0,564102564102564"/>
  <p:tag name="CHARTSTRINGSTDPER" val="0,564102564102564 0,435897435897436"/>
  <p:tag name="CHARTSTRINGREV" val="34 44"/>
  <p:tag name="CHARTSTRINGSTD" val="44 34"/>
  <p:tag name="RESPONSES" val="2;-;1;2;1;2;1;1;1;1;2;1;2;2;2;2;2;1;1;1;1;2;1;1;1;2;-;1;2;2;1;1;2;1;2;2;1;1;1;1;1;1;1;1;1;1;2;1;1;2;2;1;2;1;1;2;2;2;2;1;2;1;2;2;1;1;2;1;2;-;2;1;2;1;2;2;1;1;1;-;2;1;"/>
  <p:tag name="SLICED" val="False"/>
  <p:tag name="RESPONSECOUNT" val="78"/>
  <p:tag name="TOTALRESPONSES" val="78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9AADF420492C4F6DB4B95761ED621EF9&lt;/guid&gt;&#10;        &lt;description /&gt;&#10;        &lt;date&gt;3/27/2017 1:40:4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2986577A6A2495F99F6CEEA1386C521&lt;/guid&gt;&#10;            &lt;repollguid&gt;A6092E55AA8842668B11A63238B9DFA6&lt;/repollguid&gt;&#10;            &lt;sourceid&gt;9795C5FB49AE4A5B8628689D58551CCE&lt;/sourceid&gt;&#10;            &lt;questiontext&gt;Kas kompileerub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F8E3FF6F8508499481898719A30BD44F&lt;/guid&gt;&#10;                    &lt;answertext&gt;Jah &lt;/answertext&gt;&#10;                    &lt;valuetype&gt;-1&lt;/valuetype&gt;&#10;                &lt;/answer&gt;&#10;                &lt;answer&gt;&#10;                    &lt;guid&gt;74F89345A1784DBC8CDE1FBDCDFB1A13&lt;/guid&gt;&#10;                    &lt;answertext&gt;Ei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kompileerub?[;crlf;]64[;]105[;]64[;]False[;]33[;][;crlf;]1,515625[;]2[;]0,499755799741234[;]0,249755859375[;crlf;]31[;]-1[;]Jah1[;]Jah[;][;crlf;]33[;]1[;]Ei2[;]Ei[;]"/>
  <p:tag name="HASRESULTS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ANSWERTEXT" val="Jah&#10;Ei"/>
  <p:tag name="BULLETTYPE" val="ppBulletArabicPeriod"/>
  <p:tag name="FONTSIZE" val="32"/>
  <p:tag name="TEXTLENGTH" val="6"/>
  <p:tag name="OLDNUMANSWERS" val="2"/>
  <p:tag name="ZEROBASED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Kas kompileerub?"/>
  <p:tag name="ANSWERSALIAS" val="Jah|smicln|Ei"/>
  <p:tag name="SLIDEORDER" val="40"/>
  <p:tag name="SLIDEGUID" val="472C312BAB2947B79EB551F92E56FF63"/>
  <p:tag name="VALUES" val="Incorrect|smicln|Correct"/>
  <p:tag name="ANONYMOUSTEMP" val="False"/>
  <p:tag name="CHARTSTRINGREVPER" val="0,435897435897436 0,564102564102564"/>
  <p:tag name="CHARTSTRINGSTDPER" val="0,564102564102564 0,435897435897436"/>
  <p:tag name="CHARTSTRINGREV" val="34 44"/>
  <p:tag name="CHARTSTRINGSTD" val="44 34"/>
  <p:tag name="RESPONSES" val="2;-;1;2;1;2;1;1;1;1;2;1;2;2;2;2;2;1;1;1;1;2;1;1;1;2;-;1;2;2;1;1;2;1;2;2;1;1;1;1;1;1;1;1;1;1;2;1;1;2;2;1;2;1;1;2;2;2;2;1;2;1;2;2;1;1;2;1;2;-;2;1;2;1;2;2;1;1;1;-;2;1;"/>
  <p:tag name="SLICED" val="False"/>
  <p:tag name="RESPONSECOUNT" val="78"/>
  <p:tag name="TOTALRESPONSES" val="78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9AADF420492C4F6DB4B95761ED621EF9&lt;/guid&gt;&#10;        &lt;description /&gt;&#10;        &lt;date&gt;3/27/2017 1:40:4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DA8962499EC45A7BB998B7205190C37&lt;/guid&gt;&#10;            &lt;repollguid&gt;A6092E55AA8842668B11A63238B9DFA6&lt;/repollguid&gt;&#10;            &lt;sourceid&gt;9795C5FB49AE4A5B8628689D58551CCE&lt;/sourceid&gt;&#10;            &lt;questiontext&gt;Kas kompileerub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F8E3FF6F8508499481898719A30BD44F&lt;/guid&gt;&#10;                    &lt;answertext&gt;Jah &lt;/answertext&gt;&#10;                    &lt;valuetype&gt;-1&lt;/valuetype&gt;&#10;                &lt;/answer&gt;&#10;                &lt;answer&gt;&#10;                    &lt;guid&gt;74F89345A1784DBC8CDE1FBDCDFB1A13&lt;/guid&gt;&#10;                    &lt;answertext&gt;Ei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kompileerub?[;crlf;]62[;]105[;]62[;]False[;]34[;][;crlf;]1,54838709677419[;]2[;]0,497653181307791[;]0,247658688865765[;crlf;]28[;]-1[;]Jah1[;]Jah[;][;crlf;]34[;]1[;]Ei2[;]Ei[;]"/>
  <p:tag name="HASRESULTS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ANSWERTEXT" val="Jah&#10;Ei"/>
  <p:tag name="BULLETTYPE" val="ppBulletArabicPeriod"/>
  <p:tag name="FONTSIZE" val="32"/>
  <p:tag name="TEXTLENGTH" val="6"/>
  <p:tag name="OLDNUMANSWERS" val="2"/>
  <p:tag name="ZEROBASED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TOTALRESPONSES" val="90"/>
  <p:tag name="RESPONSECOUNT" val="90"/>
  <p:tag name="SLICED" val="False"/>
  <p:tag name="RESPONSES" val="2;2;3;2;2;2;2;2;2;3;2;2;3;2;2;3;2;2;2;2;2;2;2;3;2;2;2;2;2;2;3;2;2;2;2;2;2;1;2;2;1;2;3;2;2;2;3;2;2;2;1;2;2;2;2;2;2;2;2;2;1;3;2;2;1;2;3;2;2;2;2;2;2;2;-;3;2;2;2;2;2;2;2;-;2;2;2;2;2;2;2;2;"/>
  <p:tag name="CHARTSTRINGSTD" val="5 74 11 0 0"/>
  <p:tag name="CHARTSTRINGREV" val="0 0 11 74 5"/>
  <p:tag name="CHARTSTRINGSTDPER" val="0,0555555555555556 0,822222222222222 0,122222222222222 0 0"/>
  <p:tag name="CHARTSTRINGREVPER" val="0 0 0,122222222222222 0,822222222222222 0,0555555555555556"/>
  <p:tag name="RESPONSESGATHERED" val="False"/>
  <p:tag name="ANONYMOUSTEMP" val="False"/>
  <p:tag name="QUESTIONALIAS" val="Kas kompileerub?"/>
  <p:tag name="ANSWERSALIAS" val="Jah|smicln|Ei"/>
  <p:tag name="SLIDEORDER" val="41"/>
  <p:tag name="VALUES" val="Incorrect|smicln|Correc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41"/>
  <p:tag name="SLIDEGUID" val="0ACF6B2E6186494DB38CB296BC18805C"/>
  <p:tag name="QUESTIONALIAS" val="Mida väljastatakse ekraanile?"/>
  <p:tag name="ANSWERSALIAS" val="45|smicln|0|smicln|Midagi muud|smicln|Veateade"/>
  <p:tag name="VALUES" val="Correct|smicln|Incorrect|smicln|Incorrect|smicln|Incorrect"/>
  <p:tag name="ANONYMOUSTEMP" val="False"/>
  <p:tag name="CHARTSTRINGREVPER" val="0,150684931506849 0,0684931506849315 0,780821917808219"/>
  <p:tag name="CHARTSTRINGSTDPER" val="0,780821917808219 0,0684931506849315 0,150684931506849"/>
  <p:tag name="CHARTSTRINGREV" val="11 5 57"/>
  <p:tag name="CHARTSTRINGSTD" val="57 5 11"/>
  <p:tag name="RESPONSES" val="1;-;1;3;1;1;1;-;1;1;1;3;1;1;1;1;3;1;1;1;1;3;-;3;1;1;1;2;1;3;1;1;3;3;1;2;1;1;1;1;1;2;1;2;3;1;-;1;1;1;1;1;1;1;-;1;1;1;2;1;1;-;1;1;1;1;1;1;1;1;-;3;3;1;1;1;1;1;1;-;-;1;"/>
  <p:tag name="SLICED" val="False"/>
  <p:tag name="RESPONSECOUNT" val="73"/>
  <p:tag name="TOTALRESPONSES" val="73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EE57793AA61A4CE08140E55E56171C97&lt;/guid&gt;&#10;        &lt;description /&gt;&#10;        &lt;date&gt;3/27/2017 1:41:4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F3A086E92A8467887BDFB5E720D025A&lt;/guid&gt;&#10;            &lt;repollguid&gt;BCCFD0B0A1AF434E965A6F1C8FF593DD&lt;/repollguid&gt;&#10;            &lt;sourceid&gt;A11268DDA31F43D9B441AC9F4A6211BB&lt;/sourceid&gt;&#10;            &lt;questiontext&gt;Mida väljastatakse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BC378C0B3DD2483F9E04A5162774725C&lt;/guid&gt;&#10;                    &lt;answertext&gt;45&lt;/answertext&gt;&#10;                    &lt;valuetype&gt;1&lt;/valuetype&gt;&#10;                &lt;/answer&gt;&#10;                &lt;answer&gt;&#10;                    &lt;guid&gt;24CC98CE85DE49FB8C89076CBD9F0588&lt;/guid&gt;&#10;                    &lt;answertext&gt;0&lt;/answertext&gt;&#10;                    &lt;valuetype&gt;-1&lt;/valuetype&gt;&#10;                &lt;/answer&gt;&#10;                &lt;answer&gt;&#10;                    &lt;guid&gt;6E38F082BDD74363979835E4E142F474&lt;/guid&gt;&#10;                    &lt;answertext&gt;Midagi muud&lt;/answertext&gt;&#10;                    &lt;valuetype&gt;-1&lt;/valuetype&gt;&#10;                &lt;/answer&gt;&#10;                &lt;answer&gt;&#10;                    &lt;guid&gt;955D6521415146F0A92F856ED20BFA51&lt;/guid&gt;&#10;                    &lt;answertext&gt;Veatead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da väljastatakse ekraanile?[;crlf;]64[;]105[;]64[;]False[;]43[;][;crlf;]1,6875[;]1[;]1,13019633250157[;]1,27734375[;crlf;]43[;]1[;]451[;]45[;][;crlf;]9[;]-1[;]02[;]0[;][;crlf;]1[;]-1[;]Midagi muud3[;]Midagi muud[;][;crlf;]11[;]-1[;]Veateade4[;]Veateade[;]"/>
  <p:tag name="HASRESULTS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ANSWERTEXT" val="45&#10;0&#10;Midagi muud&#10;Veateade"/>
  <p:tag name="BULLETTYPE" val="ppBulletArabicPeriod"/>
  <p:tag name="FONTSIZE" val="32"/>
  <p:tag name="TEXTLENGTH" val="25"/>
  <p:tag name="OLDNUMANSWERS" val="4"/>
  <p:tag name="ZEROBASED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8AC5778F551441D780E8F63426467EE1&lt;/guid&gt;&#10;        &lt;description /&gt;&#10;        &lt;date&gt;3/6/2017 1:50:30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FC6F5873DD24E6F8CD64D206ABCB05A&lt;/guid&gt;&#10;            &lt;repollguid&gt;0ABD9E4706F742028B66010B05616E8E&lt;/repollguid&gt;&#10;            &lt;sourceid&gt;8C368377F27645A69E550B98AD44983F&lt;/sourceid&gt;&#10;            &lt;questiontext&gt;Loengu tempo oli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E4881DA709624EF68500B3F581F92D64&lt;/guid&gt;&#10;                    &lt;answertext&gt;liiga kiire&lt;/answertext&gt;&#10;                    &lt;valuetype&gt;0&lt;/valuetype&gt;&#10;                &lt;/answer&gt;&#10;                &lt;answer&gt;&#10;                    &lt;guid&gt;FA1EFD8891124CCAA63741FAB95FA48C&lt;/guid&gt;&#10;                    &lt;answertext&gt;paras&lt;/answertext&gt;&#10;                    &lt;valuetype&gt;0&lt;/valuetype&gt;&#10;                &lt;/answer&gt;&#10;                &lt;answer&gt;&#10;                    &lt;guid&gt;02A796122321430E8D221FDE655F6DB7&lt;/guid&gt;&#10;                    &lt;answertext&gt;liiga aeglane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Loengu tempo oli[;crlf;]67[;]105[;]114[;]False[;]0[;][;crlf;]2,07017543859649[;]2[;]0,617284634588041[;]0,381040320098492[;crlf;]18[;]0[;]liiga kiire1[;]liiga kiire[;][;crlf;]70[;]0[;]paras2[;]paras[;][;crlf;]26[;]0[;]liiga aeglane3[;]liiga aeglane[;]"/>
  <p:tag name="HASRESULTS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8AC5778F551441D780E8F63426467EE1&lt;/guid&gt;&#10;        &lt;description /&gt;&#10;        &lt;date&gt;3/13/2018 10:05:0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17B085AF62040EA99F718A339943EB2&lt;/guid&gt;&#10;            &lt;repollguid&gt;0ABD9E4706F742028B66010B05616E8E&lt;/repollguid&gt;&#10;            &lt;sourceid&gt;8C368377F27645A69E550B98AD44983F&lt;/sourceid&gt;&#10;            &lt;questiontext&gt;Materjal tundus &lt;/questiontext&gt;&#10;            &lt;showresults&gt;True&lt;/showresults&gt;&#10;            &lt;responsegrid&gt;0&lt;/responsegrid&gt;&#10;            &lt;countdowntimer&gt;False&lt;/countdowntimer&gt;&#10;            &lt;countdowntime&gt;30&lt;/countdowntime&gt;&#10;            &lt;correctvalue&gt;1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E4881DA709624EF68500B3F581F92D64&lt;/guid&gt;&#10;                    &lt;answertext&gt;liiga lihtne&lt;/answertext&gt;&#10;                    &lt;valuetype&gt;0&lt;/valuetype&gt;&#10;                &lt;/answer&gt;&#10;                &lt;answer&gt;&#10;                    &lt;guid&gt;FA1EFD8891124CCAA63741FAB95FA48C&lt;/guid&gt;&#10;                    &lt;answertext&gt;parajalt jõukohane&lt;/answertext&gt;&#10;                    &lt;valuetype&gt;0&lt;/valuetype&gt;&#10;                &lt;/answer&gt;&#10;                &lt;answer&gt;&#10;                    &lt;guid&gt;02A796122321430E8D221FDE655F6DB7&lt;/guid&gt;&#10;                    &lt;answertext&gt;liiga keeruline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aterjal tundus [;crlf;]68[;]105[;]95[;]False[;]0[;][;crlf;]2,16842105263158[;]2[;]0,574046240186778[;]0,329529085872576[;crlf;]9[;]0[;]liiga lihtne1[;]liiga lihtne[;][;crlf;]61[;]0[;]parajalt jõukohane2[;]parajalt jõukohane[;][;crlf;]25[;]0[;]liiga keeruline3[;]liiga keeruline[;]"/>
  <p:tag name="HASRESULTS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3,6,10,45,32,50,13,4,9,55,1"/>
  <p:tag name="COLORTYPE" val="SCHEME"/>
  <p:tag name="LABELFORMAT" val="0"/>
  <p:tag name="NUMBERFORMAT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7"/>
  <p:tag name="TEXTLENGTH" val="86"/>
  <p:tag name="FONTSIZE" val="24"/>
  <p:tag name="BULLETTYPE" val="ppBulletArabicPeriod"/>
  <p:tag name="ANSWERTEXT" val="Magistrant&#10;Tudeng&#10;Isik&#10;java.lang.Object@13f5d07 vms.&#10;mitte midagi&#10;midagi muud&#10;veateate"/>
  <p:tag name="ZEROBASED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7"/>
  <p:tag name="TEXTLENGTH" val="86"/>
  <p:tag name="FONTSIZE" val="24"/>
  <p:tag name="BULLETTYPE" val="ppBulletArabicPeriod"/>
  <p:tag name="ANSWERTEXT" val="Magistrant&#10;Tudeng&#10;Isik&#10;java.lang.Object@13f5d07 vms.&#10;mitte midagi&#10;midagi muud&#10;veateate"/>
  <p:tag name="ZEROBASED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7"/>
  <p:tag name="TEXTLENGTH" val="86"/>
  <p:tag name="FONTSIZE" val="24"/>
  <p:tag name="BULLETTYPE" val="ppBulletArabicPeriod"/>
  <p:tag name="ANSWERTEXT" val="Magistrant&#10;Tudeng&#10;Isik&#10;java.lang.Object@13f5d07 vms.&#10;mitte midagi&#10;midagi muud&#10;veateate"/>
  <p:tag name="ZEROBASED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Mida väljastab järgmine programmilõik?"/>
  <p:tag name="ANSWERSALIAS" val="Olen B isend, b = 78|smicln|Olen A isend, b = 78|smicln|midagi muud|smicln|mitte midagi|smicln|veateate"/>
  <p:tag name="SLIDEORDER" val="28"/>
  <p:tag name="SLIDEGUID" val="EEEA314401584FFDB764BFAA67ACDB38"/>
  <p:tag name="TOTALRESPONSES" val="75"/>
  <p:tag name="RESPONSECOUNT" val="75"/>
  <p:tag name="SLICED" val="False"/>
  <p:tag name="RESPONSES" val="1;1;1;2;1;1;1;1;1;1;-;1;1;1;1;-;1;1;2;1;1;1;1;1;1;1;1;1;-;-;1;1;1;1;-;-;1;1;1;1;1;2;1;1;5;5;1;2;1;5;1;1;1;1;1;2;1;1;-;1;-;1;1;1;1;-;1;1;2;-;5;1;-;1;1;1;1;1;1;1;1;-;1;2;1;1;2;-;"/>
  <p:tag name="CHARTSTRINGSTD" val="63 8 0 0 4"/>
  <p:tag name="CHARTSTRINGREV" val="4 0 0 8 63"/>
  <p:tag name="CHARTSTRINGSTDPER" val="0,84 0,106666666666667 0 0 0,0533333333333333"/>
  <p:tag name="CHARTSTRINGREVPER" val="0,0533333333333333 0 0 0,106666666666667 0,84"/>
  <p:tag name="RESPONSESGATHERED" val="False"/>
  <p:tag name="ANONYMOUSTEMP" val="False"/>
  <p:tag name="VALUES" val="Correct|smicln|Incorrect|smicln|Incorrect|smicln|Incorrect|smicln|Incorrect"/>
  <p:tag name="TYPE" val="MultiChoiceSlide"/>
  <p:tag name="LIVECHARTING" val="False"/>
  <p:tag name="TPQUESTIONXML" val="﻿&lt;?xml version=&quot;1.0&quot; encoding=&quot;utf-8&quot;?&gt;&#10;&lt;questionlist&gt;&#10;    &lt;properties&gt;&#10;        &lt;guid&gt;66A45ABC0EEF4BA6B75DF118B21B6AF5&lt;/guid&gt;&#10;        &lt;description /&gt;&#10;        &lt;date&gt;10/8/2014 12:52:4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316A50448BA4D4E914CDCE7432E6B1E&lt;/guid&gt;&#10;            &lt;repollguid&gt;0E7CED527DC747AEAAA879EC676E20DD&lt;/repollguid&gt;&#10;            &lt;sourceid&gt;8EECB599ECE0458BA7A6CE6912D9B6CA&lt;/sourceid&gt;&#10;            &lt;questiontext&gt;Kas abstraktsel klassil ja abstraktsel meetodil peab piiritleja ees olema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73239D87FC5D49B6A918EEF684B9AA93&lt;/guid&gt;&#10;                    &lt;answertext&gt;Ei pea kummalgi&lt;/answertext&gt;&#10;                    &lt;valuetype&gt;-1&lt;/valuetype&gt;&#10;                &lt;/answer&gt;&#10;                &lt;answer&gt;&#10;                    &lt;guid&gt;BE4609575EA547D9A8A4F2CD9BF97732&lt;/guid&gt;&#10;                    &lt;answertext&gt;Peab mõlemal&lt;/answertext&gt;&#10;                    &lt;valuetype&gt;1&lt;/valuetype&gt;&#10;                &lt;/answer&gt;&#10;                &lt;answer&gt;&#10;                    &lt;guid&gt;45662439F5D7496BADA4D9A2E5BDCED0&lt;/guid&gt;&#10;                    &lt;answertext&gt;Peab klassil, aga ei pea meetodil&lt;/answertext&gt;&#10;                    &lt;valuetype&gt;-1&lt;/valuetype&gt;&#10;                &lt;/answer&gt;&#10;                &lt;answer&gt;&#10;                    &lt;guid&gt;C17D928DF0834B95A565EFAC2FE5A3B6&lt;/guid&gt;&#10;                    &lt;answertext&gt;Peab meetodil, aga ei pea klassil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abstraktsel klassil ja abstraktsel meetodil peab piiritleja ees olema?[;crlf;]77[;]95[;]77[;]False[;]31[;][;crlf;]2,15584415584416[;]2[;]0,940639946089965[;]0,884803508180132[;crlf;]21[;]-1[;]Ei pea kummalgi1[;]Ei pea kummalgi[;][;crlf;]31[;]1[;]Peab mõlemal2[;]Peab mõlemal[;][;crlf;]17[;]-1[;]Peab klassil, aga ei pea meetodil3[;]Peab klassil, aga ei pea meetodil[;][;crlf;]8[;]-1[;]Peab meetodil, aga ei pea klassil4[;]Peab meetodil, aga ei pea klassil[;]"/>
  <p:tag name="HASRESULTS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9AA5A97FB0BF4453986D9CFD9188BB43&lt;/guid&gt;&#10;        &lt;description /&gt;&#10;        &lt;date&gt;3/6/2017 12:17:43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FB037B8B80094CBBA2708C3CFD783F27&lt;/guid&gt;&#10;            &lt;repollguid&gt;A2F089A6DD1A4B06942A2960E82A9723&lt;/repollguid&gt;&#10;            &lt;sourceid&gt;4FB01C964A3C4890A3824B56FB1ABCE1&lt;/sourceid&gt;&#10;            &lt;questiontext&gt;Umbes mitu tundi tegelesite eelmisel nädalal selle ainega (loeng+praktikum+iseseisvalt)? 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A9814BE878BD46688CA9D579A857B818&lt;/guid&gt;&#10;                    &lt;answertext&gt;0-2 tundi&lt;/answertext&gt;&#10;                    &lt;valuetype&gt;0&lt;/valuetype&gt;&#10;                &lt;/answer&gt;&#10;                &lt;answer&gt;&#10;                    &lt;guid&gt;3F0ABE763E524FF580CD4CA4D2A3F59A&lt;/guid&gt;&#10;                    &lt;answertext&gt;2-4 tundi&lt;/answertext&gt;&#10;                    &lt;valuetype&gt;0&lt;/valuetype&gt;&#10;                &lt;/answer&gt;&#10;                &lt;answer&gt;&#10;                    &lt;guid&gt;F6B53E862EB949598E972DCAA8E93B0F&lt;/guid&gt;&#10;                    &lt;answertext&gt;4-6 tundi  &lt;/answertext&gt;&#10;                    &lt;valuetype&gt;0&lt;/valuetype&gt;&#10;                &lt;/answer&gt;&#10;                &lt;answer&gt;&#10;                    &lt;guid&gt;0004E04C9A4841D6851160CB22BEF2A4&lt;/guid&gt;&#10;                    &lt;answertext&gt;6-8 tundi&lt;/answertext&gt;&#10;                    &lt;valuetype&gt;0&lt;/valuetype&gt;&#10;                &lt;/answer&gt;&#10;                &lt;answer&gt;&#10;                    &lt;guid&gt;DCF3093EF3FB4DC4A80DBBB534F07DC7&lt;/guid&gt;&#10;                    &lt;answertext&gt;8-10 tundi&lt;/answertext&gt;&#10;                    &lt;valuetype&gt;0&lt;/valuetype&gt;&#10;                &lt;/answer&gt;&#10;                &lt;answer&gt;&#10;                    &lt;guid&gt;5BF3EE7DA77B4B6EA92176BB5A261AC8&lt;/guid&gt;&#10;                    &lt;answertext&gt;10-12 tundi&lt;/answertext&gt;&#10;                    &lt;valuetype&gt;0&lt;/valuetype&gt;&#10;                &lt;/answer&gt;&#10;                &lt;answer&gt;&#10;                    &lt;guid&gt;F2C164942A3A4117B501020ABEEFC73A&lt;/guid&gt;&#10;                    &lt;answertext&gt;12-14 tundi&lt;/answertext&gt;&#10;                    &lt;valuetype&gt;0&lt;/valuetype&gt;&#10;                &lt;/answer&gt;&#10;                &lt;answer&gt;&#10;                    &lt;guid&gt;139EBD1BF43448C3A94E2D596083DBC0&lt;/guid&gt;&#10;                    &lt;answertext&gt;üle 14 tunni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Umbes mitu tundi tegelesite eelmisel nädalal selle ainega (loeng+praktikum+iseseisvalt)? [;crlf;]74[;]74[;]94[;]False[;]0[;][;crlf;]3,6063829787234[;]3[;]1,70866431040966[;]2,91953372566772[;crlf;]11[;]0[;]0-2 tundi1[;]0-2 tundi[;][;crlf;]10[;]0[;]2-4 tundi2[;]2-4 tundi[;][;crlf;]29[;]0[;]4-6 tundi  3[;]4-6 tundi  [;][;crlf;]21[;]0[;]6-8 tundi4[;]6-8 tundi[;][;crlf;]13[;]0[;]8-10 tundi5[;]8-10 tundi[;][;crlf;]2[;]0[;]10-12 tundi6[;]10-12 tundi[;][;crlf;]4[;]0[;]12-14 tundi7[;]12-14 tundi[;][;crlf;]4[;]0[;]üle 14 tunni8[;]üle 14 tunni[;]"/>
  <p:tag name="HASRESULTS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75"/>
  <p:tag name="FONTSIZE" val="28"/>
  <p:tag name="BULLETTYPE" val="ppBulletArabicPeriod"/>
  <p:tag name="ANSWERTEXT" val="Olen B isend, b = 78&#10;Olen A isend, b = 78&#10;midagi muud&#10;mitte midagi&#10;veateate"/>
  <p:tag name="ZEROBASED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jah|smicln|ei"/>
  <p:tag name="SLIDEORDER" val="28"/>
  <p:tag name="SLIDEGUID" val="78892C50735C4EE09726620FCB338CE4"/>
  <p:tag name="QUESTIONALIAS" val="Kas abstraktses klassis võib olla mitteabstraktseid meetodeid?"/>
  <p:tag name="VALUES" val="Correct|smicln|Incorrect"/>
  <p:tag name="RESPONSESGATHERED" val="True"/>
  <p:tag name="TOTALRESPONSES" val="81"/>
  <p:tag name="RESPONSECOUNT" val="81"/>
  <p:tag name="SLICED" val="False"/>
  <p:tag name="RESPONSES" val="1;2;1;-;2;1;2;1;1;2;-;1;1;1;1;2;2;-;2;2;1;1;1;1;2;2;-;2;2;1;2;2;2;2;1;2;2;-;1;1;2;1;2;1;2;2;2;2;-;2;-;2;1;1;1;1;2;-;1;1;-;2;1;2;1;2;1;1;-;2;1;2;2;1;1;1;1;1;2;2;-;2;2;2;1;2;1;-;-;1;-;1;2;1;1;"/>
  <p:tag name="CHARTSTRINGSTD" val="41 40"/>
  <p:tag name="CHARTSTRINGREV" val="40 41"/>
  <p:tag name="CHARTSTRINGSTDPER" val="0,506172839506173 0,493827160493827"/>
  <p:tag name="CHARTSTRINGREVPER" val="0,493827160493827 0,506172839506173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EAD5AF66355A4DD6B3D74DB276654F43&lt;/guid&gt;&#10;        &lt;description /&gt;&#10;        &lt;date&gt;3/13/2017 12:05:2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FEB4D0129F546EFB33BB62988EDE5AE&lt;/guid&gt;&#10;            &lt;repollguid&gt;089C2EEFB13145ACBE9B1749298921F3&lt;/repollguid&gt;&#10;            &lt;sourceid&gt;593FC41DDD7D4FD6B027BD4559FFB30D&lt;/sourceid&gt;&#10;            &lt;questiontext&gt;Kas abstraktses klassis võib olla mitteabstraktseid meetodeid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1624A9050C784C93AE353B883BF834F4&lt;/guid&gt;&#10;                    &lt;answertext&gt;jah&lt;/answertext&gt;&#10;                    &lt;valuetype&gt;1&lt;/valuetype&gt;&#10;                &lt;/answer&gt;&#10;                &lt;answer&gt;&#10;                    &lt;guid&gt;5BFAE6C3E5C74AEEB769FBE8FD90FE42&lt;/guid&gt;&#10;                    &lt;answertext&gt;e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abstraktses klassis võib olla mitteabstraktseid meetodeid?[;crlf;]78[;]100[;]78[;]False[;]52[;][;crlf;]1,33333333333333[;]1[;]0,471404520791032[;]0,222222222222222[;crlf;]52[;]1[;]jah1[;]jah[;][;crlf;]26[;]-1[;]ei2[;]ei[;]"/>
  <p:tag name="HASRESULTS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6"/>
  <p:tag name="FONTSIZE" val="28"/>
  <p:tag name="BULLETTYPE" val="ppBulletArabicPeriod"/>
  <p:tag name="ANSWERTEXT" val="jah&#10;ei"/>
  <p:tag name="ZEROBASED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ANSWERSALIAS" val="jah|smicln|ei"/>
  <p:tag name="QUESTIONALIAS" val="Kas abstraktses klassis võib olla mitteabstraktseid meetodeid?"/>
  <p:tag name="SLIDEORDER" val="29"/>
  <p:tag name="SLIDEGUID" val="53F908431D424BC7A1BB7067FFCF1686"/>
  <p:tag name="VALUES" val="Incorrect|smicln|Correct"/>
  <p:tag name="RESPONSESGATHERED" val="True"/>
  <p:tag name="TOTALRESPONSES" val="76"/>
  <p:tag name="RESPONSECOUNT" val="76"/>
  <p:tag name="SLICED" val="False"/>
  <p:tag name="RESPONSES" val="1;2;2;2;-;2;1;1;2;2;-;2;2;2;2;-;1;-;2;1;2;2;2;2;-;1;2;2;2;1;1;2;1;2;2;2;2;2;-;2;2;-;2;2;2;2;2;2;-;-;2;-;2;2;2;-;2;1;2;1;2;2;1;2;-;1;1;2;2;2;-;2;1;2;2;1;1;1;2;-;-;-;2;2;-;1;2;2;-;2;2;2;1;-;2;"/>
  <p:tag name="CHARTSTRINGSTD" val="20 56"/>
  <p:tag name="CHARTSTRINGREV" val="56 20"/>
  <p:tag name="CHARTSTRINGSTDPER" val="0,263157894736842 0,736842105263158"/>
  <p:tag name="CHARTSTRINGREVPER" val="0,736842105263158 0,263157894736842"/>
  <p:tag name="ANONYMOUSTEMP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67FA39A3BA6D44A7BF55D51C9C93A700&lt;/guid&gt;&#10;        &lt;description /&gt;&#10;        &lt;date&gt;3/13/2017 12:05:25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6DBC432A7DE4600A8E846EC726EB7C1&lt;/guid&gt;&#10;            &lt;repollguid&gt;72623675B54B4BECA99A647C4BCE3851&lt;/repollguid&gt;&#10;            &lt;sourceid&gt;1981C49D1AAE4F4FB19EFF950BC4DDEA&lt;/sourceid&gt;&#10;            &lt;questiontext&gt;Kas abstraktne meetod võib olla privaatn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E43B3AB1853C4EAA964C3FB3ABC2F454&lt;/guid&gt;&#10;                    &lt;answertext&gt;jah&lt;/answertext&gt;&#10;                    &lt;valuetype&gt;-1&lt;/valuetype&gt;&#10;                &lt;/answer&gt;&#10;                &lt;answer&gt;&#10;                    &lt;guid&gt;2CB5A474350045BAA4EB7E4BBFE4017B&lt;/guid&gt;&#10;                    &lt;answertext&gt;ei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abstraktne meetod võib olla privaatne?[;crlf;]77[;]102[;]77[;]False[;]62[;][;crlf;]1,80519480519481[;]2[;]0,396050667064335[;]0,156856130882105[;crlf;]15[;]-1[;]jah1[;]jah[;][;crlf;]62[;]1[;]ei2[;]ei[;]"/>
  <p:tag name="HASRESULTS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COLORTYPE" val="SCHEME"/>
  <p:tag name="DEFINEDCOLORS" val="3,6,10,45,32,50,13,4,9,55,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6"/>
  <p:tag name="FONTSIZE" val="28"/>
  <p:tag name="BULLETTYPE" val="ppBulletArabicPeriod"/>
  <p:tag name="ANSWERTEXT" val="jah&#10;ei"/>
  <p:tag name="ZEROBASED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DEFINEDCOLORS" val="0,0,0,0,0,0,0,0,0,0,0"/>
  <p:tag name="COLORTYPE" val="SCHEME"/>
  <p:tag name="LABELFORMAT" val="0"/>
  <p:tag name="NUMBERFORMAT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41"/>
  <p:tag name="SLIDEGUID" val="0ACF6B2E6186494DB38CB296BC18805C"/>
  <p:tag name="QUESTIONALIAS" val="Mida väljastatakse ekraanile?"/>
  <p:tag name="ANSWERSALIAS" val="45|smicln|0|smicln|Midagi muud|smicln|Veateade"/>
  <p:tag name="VALUES" val="Correct|smicln|Incorrect|smicln|Incorrect|smicln|Incorrect"/>
  <p:tag name="ANONYMOUSTEMP" val="False"/>
  <p:tag name="CHARTSTRINGREVPER" val="0,150684931506849 0,0684931506849315 0,780821917808219"/>
  <p:tag name="CHARTSTRINGSTDPER" val="0,780821917808219 0,0684931506849315 0,150684931506849"/>
  <p:tag name="CHARTSTRINGREV" val="11 5 57"/>
  <p:tag name="CHARTSTRINGSTD" val="57 5 11"/>
  <p:tag name="RESPONSES" val="1;-;1;3;1;1;1;-;1;1;1;3;1;1;1;1;3;1;1;1;1;3;-;3;1;1;1;2;1;3;1;1;3;3;1;2;1;1;1;1;1;2;1;2;3;1;-;1;1;1;1;1;1;1;-;1;1;1;2;1;1;-;1;1;1;1;1;1;1;1;-;3;3;1;1;1;1;1;1;-;-;1;"/>
  <p:tag name="SLICED" val="False"/>
  <p:tag name="RESPONSECOUNT" val="73"/>
  <p:tag name="TOTALRESPONSES" val="73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EE57793AA61A4CE08140E55E56171C97&lt;/guid&gt;&#10;        &lt;description /&gt;&#10;        &lt;date&gt;3/27/2017 1:41:4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E8515ADE43744CCA1D0CC0C7F455237&lt;/guid&gt;&#10;            &lt;repollguid&gt;BCCFD0B0A1AF434E965A6F1C8FF593DD&lt;/repollguid&gt;&#10;            &lt;sourceid&gt;A11268DDA31F43D9B441AC9F4A6211BB&lt;/sourceid&gt;&#10;            &lt;questiontext&gt;Mida väljastatakse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BC378C0B3DD2483F9E04A5162774725C&lt;/guid&gt;&#10;                    &lt;answertext&gt;1&lt;/answertext&gt;&#10;                    &lt;valuetype&gt;1&lt;/valuetype&gt;&#10;                &lt;/answer&gt;&#10;                &lt;answer&gt;&#10;                    &lt;guid&gt;24CC98CE85DE49FB8C89076CBD9F0588&lt;/guid&gt;&#10;                    &lt;answertext&gt;5&lt;/answertext&gt;&#10;                    &lt;valuetype&gt;-1&lt;/valuetype&gt;&#10;                &lt;/answer&gt;&#10;                &lt;answer&gt;&#10;                    &lt;guid&gt;6E38F082BDD74363979835E4E142F474&lt;/guid&gt;&#10;                    &lt;answertext&gt;Midagi muud&lt;/answertext&gt;&#10;                    &lt;valuetype&gt;-1&lt;/valuetype&gt;&#10;                &lt;/answer&gt;&#10;                &lt;answer&gt;&#10;                    &lt;guid&gt;955D6521415146F0A92F856ED20BFA51&lt;/guid&gt;&#10;                    &lt;answertext&gt;Veatead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da väljastatakse ekraanile?[;crlf;]68[;]103[;]68[;]False[;]21[;][;crlf;]2,35294117647059[;]2[;]1,22191635752006[;]1,49307958477509[;crlf;]21[;]1[;]11[;]1[;][;crlf;]24[;]-1[;]52[;]5[;][;crlf;]1[;]-1[;]Midagi muud3[;]Midagi muud[;][;crlf;]22[;]-1[;]Veateade4[;]Veateade[;]"/>
  <p:tag name="HASRESULTS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ANSWERTEXT" val="45&#10;0&#10;Midagi muud&#10;Veateade"/>
  <p:tag name="BULLETTYPE" val="ppBulletArabicPeriod"/>
  <p:tag name="FONTSIZE" val="32"/>
  <p:tag name="TEXTLENGTH" val="25"/>
  <p:tag name="OLDNUMANSWERS" val="4"/>
  <p:tag name="ZEROBASED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41"/>
  <p:tag name="SLIDEGUID" val="0ACF6B2E6186494DB38CB296BC18805C"/>
  <p:tag name="QUESTIONALIAS" val="Mida väljastatakse ekraanile?"/>
  <p:tag name="ANSWERSALIAS" val="45|smicln|0|smicln|Midagi muud|smicln|Veateade"/>
  <p:tag name="VALUES" val="Correct|smicln|Incorrect|smicln|Incorrect|smicln|Incorrect"/>
  <p:tag name="ANONYMOUSTEMP" val="False"/>
  <p:tag name="CHARTSTRINGREVPER" val="0,150684931506849 0,0684931506849315 0,780821917808219"/>
  <p:tag name="CHARTSTRINGSTDPER" val="0,780821917808219 0,0684931506849315 0,150684931506849"/>
  <p:tag name="CHARTSTRINGREV" val="11 5 57"/>
  <p:tag name="CHARTSTRINGSTD" val="57 5 11"/>
  <p:tag name="RESPONSES" val="1;-;1;3;1;1;1;-;1;1;1;3;1;1;1;1;3;1;1;1;1;3;-;3;1;1;1;2;1;3;1;1;3;3;1;2;1;1;1;1;1;2;1;2;3;1;-;1;1;1;1;1;1;1;-;1;1;1;2;1;1;-;1;1;1;1;1;1;1;1;-;3;3;1;1;1;1;1;1;-;-;1;"/>
  <p:tag name="SLICED" val="False"/>
  <p:tag name="RESPONSECOUNT" val="73"/>
  <p:tag name="TOTALRESPONSES" val="73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EE57793AA61A4CE08140E55E56171C97&lt;/guid&gt;&#10;        &lt;description /&gt;&#10;        &lt;date&gt;3/27/2017 1:41:4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E283719521484ED68A1FC07F2235DB9E&lt;/guid&gt;&#10;            &lt;repollguid&gt;BCCFD0B0A1AF434E965A6F1C8FF593DD&lt;/repollguid&gt;&#10;            &lt;sourceid&gt;A11268DDA31F43D9B441AC9F4A6211BB&lt;/sourceid&gt;&#10;            &lt;questiontext&gt;Mida väljastatakse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BC378C0B3DD2483F9E04A5162774725C&lt;/guid&gt;&#10;                    &lt;answertext&gt;1&lt;/answertext&gt;&#10;                    &lt;valuetype&gt;1&lt;/valuetype&gt;&#10;                &lt;/answer&gt;&#10;                &lt;answer&gt;&#10;                    &lt;guid&gt;24CC98CE85DE49FB8C89076CBD9F0588&lt;/guid&gt;&#10;                    &lt;answertext&gt;5&lt;/answertext&gt;&#10;                    &lt;valuetype&gt;-1&lt;/valuetype&gt;&#10;                &lt;/answer&gt;&#10;                &lt;answer&gt;&#10;                    &lt;guid&gt;6E38F082BDD74363979835E4E142F474&lt;/guid&gt;&#10;                    &lt;answertext&gt;Midagi muud&lt;/answertext&gt;&#10;                    &lt;valuetype&gt;-1&lt;/valuetype&gt;&#10;                &lt;/answer&gt;&#10;                &lt;answer&gt;&#10;                    &lt;guid&gt;955D6521415146F0A92F856ED20BFA51&lt;/guid&gt;&#10;                    &lt;answertext&gt;Veateade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da väljastatakse ekraanile?[;crlf;]60[;]103[;]60[;]False[;]23[;][;crlf;]1,93333333333333[;]2[;]0,997775303139718[;]0,995555555555555[;crlf;]23[;]1[;]11[;]1[;][;crlf;]27[;]-1[;]52[;]5[;][;crlf;]1[;]-1[;]Midagi muud3[;]Midagi muud[;][;crlf;]9[;]-1[;]Veateade4[;]Veateade[;]"/>
  <p:tag name="HASRESULTS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ANSWERTEXT" val="45&#10;0&#10;Midagi muud&#10;Veateade"/>
  <p:tag name="BULLETTYPE" val="ppBulletArabicPeriod"/>
  <p:tag name="FONTSIZE" val="32"/>
  <p:tag name="TEXTLENGTH" val="25"/>
  <p:tag name="OLDNUMANSWERS" val="4"/>
  <p:tag name="ZEROBASED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ultiChoiceSlide"/>
  <p:tag name="LIVECHARTING" val="False"/>
  <p:tag name="TPQUESTIONXML" val="﻿&lt;?xml version=&quot;1.0&quot; encoding=&quot;utf-8&quot;?&gt;&#10;&lt;questionlist&gt;&#10;    &lt;properties&gt;&#10;        &lt;guid&gt;D112DBF4123342E38F4962F6B1D67142&lt;/guid&gt;&#10;        &lt;description /&gt;&#10;        &lt;date&gt;3/6/2017 12:18:3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C2937E67CBEE4BA9B1A7AC995B4F39E3&lt;/guid&gt;&#10;            &lt;repollguid&gt;D561161570D04D1B9E4A1B5FDBFDAEE5&lt;/repollguid&gt;&#10;            &lt;sourceid&gt;C2912A49075E47E49EF94C0350083C9E&lt;/sourceid&gt;&#10;            &lt;questiontext&gt;Kuivõrd olete selle ainega graafikus? &lt;/questiontext&gt;&#10;            &lt;showresults&gt;True&lt;/showresults&gt;&#10;            &lt;responsegrid&gt;0&lt;/responsegrid&gt;&#10;            &lt;countdowntimer&gt;False&lt;/countdowntimer&gt;&#10;            &lt;correctvalue&gt;0&lt;/correctvalue&gt;&#10;            &lt;incorrectvalue&gt;0&lt;/incorrectvalue&gt;&#10;            &lt;responselimit&gt;2&lt;/responselimit&gt;&#10;            &lt;allowduplicates&gt;True&lt;/allowduplicates&gt;&#10;            &lt;bulletstyle&gt;0&lt;/bulletstyle&gt;&#10;            &lt;answers&gt;&#10;                &lt;answer&gt;&#10;                    &lt;guid&gt;49DE48550EA64BCB9325EDA89B8A3802&lt;/guid&gt;&#10;                    &lt;answertext&gt;Isegi ees&lt;/answertext&gt;&#10;                    &lt;valuetype&gt;0&lt;/valuetype&gt;&#10;                &lt;/answer&gt;&#10;                &lt;answer&gt;&#10;                    &lt;guid&gt;2535562741A0437EBD6FE42338B0875C&lt;/guid&gt;&#10;                    &lt;answertext&gt;Täiesti graafikus&lt;/answertext&gt;&#10;                    &lt;valuetype&gt;0&lt;/valuetype&gt;&#10;                &lt;/answer&gt;&#10;                &lt;answer&gt;&#10;                    &lt;guid&gt;29624276186C4284AA913346EA057EDE&lt;/guid&gt;&#10;                    &lt;answertext&gt;Veidi maas, aga saan ise hakkama  &lt;/answertext&gt;&#10;                    &lt;valuetype&gt;0&lt;/valuetype&gt;&#10;                &lt;/answer&gt;&#10;                &lt;answer&gt;&#10;                    &lt;guid&gt;2C111834697A49DC8DD05B9A08989B4E&lt;/guid&gt;&#10;                    &lt;answertext&gt;Kõvasti maas, vajan abi&lt;/answertext&gt;&#10;                    &lt;valuetype&gt;0&lt;/valuetype&gt;&#10;                &lt;/answer&gt;&#10;                &lt;answer&gt;&#10;                    &lt;guid&gt;92245689E361427C8053D817A38601E2&lt;/guid&gt;&#10;                    &lt;answertext&gt;Ei oska öelda&lt;/answertext&gt;&#10;                    &lt;valuetype&gt;0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uivõrd olete selle ainega graafikus? [;crlf;]69[;]85[;]97[;]False[;]0[;][;crlf;]2,68041237113402[;]2[;]0,936613682782176[;]0,87724519077479[;crlf;]3[;]0[;]Isegi ees1[;]Isegi ees[;][;crlf;]50[;]0[;]Täiesti graafikus2[;]Täiesti graafikus[;][;crlf;]23[;]0[;]Veidi maas, aga saan ise hakkama  3[;]Veidi maas, aga saan ise hakkama  [;][;crlf;]17[;]0[;]Kõvasti maas, vajan abi4[;]Kõvasti maas, vajan abi[;][;crlf;]4[;]0[;]Ei oska öelda5[;]Ei oska öelda[;]"/>
  <p:tag name="HASRESULTS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41"/>
  <p:tag name="SLIDEGUID" val="0ACF6B2E6186494DB38CB296BC18805C"/>
  <p:tag name="QUESTIONALIAS" val="Mida väljastatakse ekraanile?"/>
  <p:tag name="ANSWERSALIAS" val="45|smicln|0|smicln|Midagi muud|smicln|Veateade"/>
  <p:tag name="VALUES" val="Correct|smicln|Incorrect|smicln|Incorrect|smicln|Incorrect"/>
  <p:tag name="ANONYMOUSTEMP" val="False"/>
  <p:tag name="CHARTSTRINGREVPER" val="0,150684931506849 0,0684931506849315 0,780821917808219"/>
  <p:tag name="CHARTSTRINGSTDPER" val="0,780821917808219 0,0684931506849315 0,150684931506849"/>
  <p:tag name="CHARTSTRINGREV" val="11 5 57"/>
  <p:tag name="CHARTSTRINGSTD" val="57 5 11"/>
  <p:tag name="RESPONSES" val="1;-;1;3;1;1;1;-;1;1;1;3;1;1;1;1;3;1;1;1;1;3;-;3;1;1;1;2;1;3;1;1;3;3;1;2;1;1;1;1;1;2;1;2;3;1;-;1;1;1;1;1;1;1;-;1;1;1;2;1;1;-;1;1;1;1;1;1;1;1;-;3;3;1;1;1;1;1;1;-;-;1;"/>
  <p:tag name="SLICED" val="False"/>
  <p:tag name="RESPONSECOUNT" val="73"/>
  <p:tag name="TOTALRESPONSES" val="73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EE57793AA61A4CE08140E55E56171C97&lt;/guid&gt;&#10;        &lt;description /&gt;&#10;        &lt;date&gt;3/27/2017 1:41:44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B3993DD5B73E4C2DA41A3846A8BFB389&lt;/guid&gt;&#10;            &lt;repollguid&gt;BCCFD0B0A1AF434E965A6F1C8FF593DD&lt;/repollguid&gt;&#10;            &lt;sourceid&gt;A11268DDA31F43D9B441AC9F4A6211BB&lt;/sourceid&gt;&#10;            &lt;questiontext&gt;Mida väljastatakse ekraanile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BC378C0B3DD2483F9E04A5162774725C&lt;/guid&gt;&#10;                    &lt;answertext&gt;1&lt;/answertext&gt;&#10;                    &lt;valuetype&gt;-1&lt;/valuetype&gt;&#10;                &lt;/answer&gt;&#10;                &lt;answer&gt;&#10;                    &lt;guid&gt;24CC98CE85DE49FB8C89076CBD9F0588&lt;/guid&gt;&#10;                    &lt;answertext&gt;5&lt;/answertext&gt;&#10;                    &lt;valuetype&gt;-1&lt;/valuetype&gt;&#10;                &lt;/answer&gt;&#10;                &lt;answer&gt;&#10;                    &lt;guid&gt;6E38F082BDD74363979835E4E142F474&lt;/guid&gt;&#10;                    &lt;answertext&gt;Midagi muud&lt;/answertext&gt;&#10;                    &lt;valuetype&gt;-1&lt;/valuetype&gt;&#10;                &lt;/answer&gt;&#10;                &lt;answer&gt;&#10;                    &lt;guid&gt;955D6521415146F0A92F856ED20BFA51&lt;/guid&gt;&#10;                    &lt;answertext&gt;Veateade&lt;/answertext&gt;&#10;                    &lt;valuetype&gt;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Mida väljastatakse ekraanile?[;crlf;]67[;]104[;]67[;]False[;]33[;][;crlf;]2,82089552238806[;]3[;]1,26874450969274[;]1,60971263087547[;crlf;]16[;]-1[;]11[;]1[;][;crlf;]13[;]-1[;]52[;]5[;][;crlf;]5[;]-1[;]Midagi muud3[;]Midagi muud[;][;crlf;]33[;]1[;]Veateade4[;]Veateade[;]"/>
  <p:tag name="HASRESULTS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ANSWERTEXT" val="45&#10;0&#10;Midagi muud&#10;Veateade"/>
  <p:tag name="BULLETTYPE" val="ppBulletArabicPeriod"/>
  <p:tag name="FONTSIZE" val="32"/>
  <p:tag name="TEXTLENGTH" val="25"/>
  <p:tag name="OLDNUMANSWERS" val="4"/>
  <p:tag name="ZEROBASED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36"/>
  <p:tag name="SLIDEGUID" val="03C2E44E2218442DA636FEE87D9E5A6A"/>
  <p:tag name="QUESTIONALIAS" val="Kas kompileerub?"/>
  <p:tag name="ANSWERSALIAS" val="Jah|smicln|Ei"/>
  <p:tag name="VALUES" val="Correct|smicln|Incorrect"/>
  <p:tag name="ANONYMOUSTEMP" val="False"/>
  <p:tag name="CHARTSTRINGREVPER" val="0,0886075949367089 0,911392405063291"/>
  <p:tag name="CHARTSTRINGSTDPER" val="0,911392405063291 0,0886075949367089"/>
  <p:tag name="CHARTSTRINGREV" val="7 72"/>
  <p:tag name="CHARTSTRINGSTD" val="72 7"/>
  <p:tag name="RESPONSES" val="1;-;1;1;-;2;1;1;1;1;2;1;1;1;1;1;1;1;1;1;1;1;1;1;1;1;2;1;1;1;1;1;1;1;2;1;1;1;1;2;1;1;1;1;1;1;1;1;1;1;1;1;1;1;1;1;1;2;1;1;1;1;1;1;1;1;1;1;1;1;2;1;1;1;1;1;1;1;1;-;1;1;"/>
  <p:tag name="SLICED" val="False"/>
  <p:tag name="RESPONSECOUNT" val="79"/>
  <p:tag name="TOTALRESPONSES" val="79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A7252C00D1324956B2035D8AE293046E&lt;/guid&gt;&#10;        &lt;description /&gt;&#10;        &lt;date&gt;3/27/2017 1:37:38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2F02A0D5C2B7443783B90D486B0361B7&lt;/guid&gt;&#10;            &lt;repollguid&gt;A30AA0F8DC30441E8923A8949870248A&lt;/repollguid&gt;&#10;            &lt;sourceid&gt;E5D6E22FF0DF4A91B7D0CAE1FC138ECB&lt;/sourceid&gt;&#10;            &lt;questiontext&gt;Kas kompileerub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084666E0B0ED4BDC87DADE2EA5AC67F0&lt;/guid&gt;&#10;                    &lt;answertext&gt;Jah&lt;/answertext&gt;&#10;                    &lt;valuetype&gt;1&lt;/valuetype&gt;&#10;                &lt;/answer&gt;&#10;                &lt;answer&gt;&#10;                    &lt;guid&gt;5A11510A3F5F4438A2C75E737FAB5DB6&lt;/guid&gt;&#10;                    &lt;answertext&gt;E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kompileerub?[;crlf;]63[;]105[;]63[;]False[;]47[;][;crlf;]1,25396825396825[;]1[;]0,43527965716832[;]0,18946837994457[;crlf;]47[;]1[;]Jah1[;]Jah[;][;crlf;]16[;]-1[;]Ei2[;]Ei[;]"/>
  <p:tag name="HASRESULTS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ANSWERTEXT" val="Jah&#10;Ei"/>
  <p:tag name="BULLETTYPE" val="ppBulletArabicPeriod"/>
  <p:tag name="FONTSIZE" val="32"/>
  <p:tag name="TEXTLENGTH" val="6"/>
  <p:tag name="OLDNUMANSWERS" val="2"/>
  <p:tag name="ZEROBASED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SLIDEORDER" val="35"/>
  <p:tag name="SLIDEGUID" val="92498709E18F4887B88FD3617C195349"/>
  <p:tag name="QUESTIONALIAS" val="Kas saab isendi luua?"/>
  <p:tag name="ANSWERSALIAS" val="Jah|smicln|Ei"/>
  <p:tag name="VALUES" val="Correct|smicln|Incorrect"/>
  <p:tag name="ANONYMOUSTEMP" val="False"/>
  <p:tag name="CHARTSTRINGREVPER" val="0,338028169014085 0,661971830985916"/>
  <p:tag name="CHARTSTRINGSTDPER" val="0,661971830985916 0,338028169014085"/>
  <p:tag name="CHARTSTRINGREV" val="24 47"/>
  <p:tag name="CHARTSTRINGSTD" val="47 24"/>
  <p:tag name="RESPONSES" val="1;-;1;2;1;-;1;2;1;2;1;1;1;2;1;1;1;2;2;1;-;1;1;1;2;1;2;1;1;1;1;2;2;1;2;1;2;1;1;2;1;1;1;1;-;-;2;1;1;1;1;1;1;2;1;1;2;2;1;-;1;1;1;-;2;1;-;1;1;1;-;1;2;2;-;1;2;2;2;-;1;2;"/>
  <p:tag name="SLICED" val="False"/>
  <p:tag name="RESPONSECOUNT" val="71"/>
  <p:tag name="TOTALRESPONSES" val="71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A2ECCC5BCA6D4AC89EE099B10C7B4195&lt;/guid&gt;&#10;        &lt;description /&gt;&#10;        &lt;date&gt;3/27/2017 1:38:19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CBD9E8E30A94771ADA9A963766F477F&lt;/guid&gt;&#10;            &lt;repollguid&gt;3BAB7A03E6474123A5CD35CC5D4DCA48&lt;/repollguid&gt;&#10;            &lt;sourceid&gt;1BAD3F6F300C4C83A90D841055F44D84&lt;/sourceid&gt;&#10;            &lt;questiontext&gt;Kas saab isendi luua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4C4C17664D714217A82831911EEE228A&lt;/guid&gt;&#10;                    &lt;answertext&gt;Jah&lt;/answertext&gt;&#10;                    &lt;valuetype&gt;1&lt;/valuetype&gt;&#10;                &lt;/answer&gt;&#10;                &lt;answer&gt;&#10;                    &lt;guid&gt;AA609A3B9986454EB36C7CD17F7CBD60&lt;/guid&gt;&#10;                    &lt;answertext&gt;E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saab isendi luua?[;crlf;]62[;]105[;]62[;]False[;]39[;][;crlf;]1,37096774193548[;]1[;]0,483063842963611[;]0,233350676378772[;crlf;]39[;]1[;]Jah1[;]Jah[;][;crlf;]23[;]-1[;]Ei2[;]Ei[;]"/>
  <p:tag name="HASRESULTS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ANSWERTEXT" val="Jah&#10;Ei"/>
  <p:tag name="BULLETTYPE" val="ppBulletArabicPeriod"/>
  <p:tag name="FONTSIZE" val="32"/>
  <p:tag name="TEXTLENGTH" val="6"/>
  <p:tag name="OLDNUMANSWERS" val="2"/>
  <p:tag name="ZEROBASED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Kas kompileerub?"/>
  <p:tag name="ANSWERSALIAS" val="Jah|smicln|Ei"/>
  <p:tag name="SLIDEORDER" val="37"/>
  <p:tag name="SLIDEGUID" val="52D70A1619E94B46AB750ED7D24FD001"/>
  <p:tag name="VALUES" val="Correct|smicln|Incorrect"/>
  <p:tag name="ANONYMOUSTEMP" val="False"/>
  <p:tag name="CHARTSTRINGREVPER" val="0,15 0,85"/>
  <p:tag name="CHARTSTRINGSTDPER" val="0,85 0,15"/>
  <p:tag name="CHARTSTRINGREV" val="12 68"/>
  <p:tag name="CHARTSTRINGSTD" val="68 12"/>
  <p:tag name="RESPONSES" val="1;-;1;1;1;1;1;1;1;1;1;1;1;2;1;1;1;1;1;1;1;1;2;1;2;1;1;1;1;1;1;1;-;1;1;1;2;1;1;1;2;1;1;1;1;1;1;1;1;1;1;1;2;1;1;1;1;1;1;1;1;1;1;2;1;1;1;2;1;1;1;1;1;1;2;1;1;2;1;1;2;2;"/>
  <p:tag name="SLICED" val="False"/>
  <p:tag name="RESPONSECOUNT" val="80"/>
  <p:tag name="TOTALRESPONSES" val="80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EA76FDAD1A9A42D19FD01FE861109946&lt;/guid&gt;&#10;        &lt;description /&gt;&#10;        &lt;date&gt;3/27/2017 1:38:5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44D85C18EB4645DB9217A6262EA56B13&lt;/guid&gt;&#10;            &lt;repollguid&gt;C75EAFA481754831A2788705BBFCCB3C&lt;/repollguid&gt;&#10;            &lt;sourceid&gt;B0FDF475A12E4EC9A1753EE5CA5C15B3&lt;/sourceid&gt;&#10;            &lt;questiontext&gt;Kas kompileerub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191A7FE0C6244BA1BE7BFDDA699C53E6&lt;/guid&gt;&#10;                    &lt;answertext&gt;Jah&lt;/answertext&gt;&#10;                    &lt;valuetype&gt;1&lt;/valuetype&gt;&#10;                &lt;/answer&gt;&#10;                &lt;answer&gt;&#10;                    &lt;guid&gt;9FEDFC62790A44C68C7E7CFD95E8140A&lt;/guid&gt;&#10;                    &lt;answertext&gt;E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kompileerub?[;crlf;]61[;]105[;]61[;]False[;]46[;][;crlf;]1,24590163934426[;]1[;]0,430620509395531[;]0,185434023112067[;crlf;]46[;]1[;]Jah1[;]Jah[;][;crlf;]15[;]-1[;]Ei2[;]Ei[;]"/>
  <p:tag name="HASRESULTS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COLORTYPE" val="SCHEME"/>
  <p:tag name="DEFINEDCOLORS" val="0,0,0,0,0,0,0,0,0,0,0"/>
  <p:tag name="NUMBERFORMAT" val="0"/>
  <p:tag name="LABELFORMAT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ANSWERTEXT" val="Jah&#10;Ei"/>
  <p:tag name="BULLETTYPE" val="ppBulletArabicPeriod"/>
  <p:tag name="FONTSIZE" val="32"/>
  <p:tag name="TEXTLENGTH" val="6"/>
  <p:tag name="OLDNUMANSWERS" val="2"/>
  <p:tag name="ZEROBASED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Kas kompileerub?"/>
  <p:tag name="ANSWERSALIAS" val="Jah|smicln|Ei"/>
  <p:tag name="SLIDEORDER" val="38"/>
  <p:tag name="SLIDEGUID" val="B4CCBBB06C614DA79E44AAF9BDF74967"/>
  <p:tag name="VALUES" val="Correct|smicln|Incorrect"/>
  <p:tag name="ANONYMOUSTEMP" val="False"/>
  <p:tag name="CHARTSTRINGREVPER" val="0,307692307692308 0,692307692307692"/>
  <p:tag name="CHARTSTRINGSTDPER" val="0,692307692307692 0,307692307692308"/>
  <p:tag name="CHARTSTRINGREV" val="24 54"/>
  <p:tag name="CHARTSTRINGSTD" val="54 24"/>
  <p:tag name="RESPONSES" val="1;-;1;2;1;2;1;2;1;1;1;1;1;2;1;1;1;2;1;2;1;2;1;2;1;1;2;1;2;1;1;1;2;2;1;1;1;1;2;1;2;2;1;1;1;1;1;1;1;1;1;1;1;1;1;1;1;1;1;1;2;1;2;2;2;1;1;1;1;-;-;2;1;1;1;1;1;2;2;-;2;2;"/>
  <p:tag name="SLICED" val="False"/>
  <p:tag name="RESPONSECOUNT" val="78"/>
  <p:tag name="TOTALRESPONSES" val="78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B9B41D1013444FA2A566D20EBE26CD16&lt;/guid&gt;&#10;        &lt;description /&gt;&#10;        &lt;date&gt;3/27/2017 1:39:27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0E38FB85BFEF480A871DF25A877F9413&lt;/guid&gt;&#10;            &lt;repollguid&gt;3625CD2DBB87440C97C835400AB3A749&lt;/repollguid&gt;&#10;            &lt;sourceid&gt;AE67C660BA28437EAC93C7F440B42936&lt;/sourceid&gt;&#10;            &lt;questiontext&gt;Kas kompileerub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1A88771D37A14EE3BEB4E3B37F36ED80&lt;/guid&gt;&#10;                    &lt;answertext&gt;Jah&lt;/answertext&gt;&#10;                    &lt;valuetype&gt;1&lt;/valuetype&gt;&#10;                &lt;/answer&gt;&#10;                &lt;answer&gt;&#10;                    &lt;guid&gt;9F273704221C4AC0B157ECF77F419CFF&lt;/guid&gt;&#10;                    &lt;answertext&gt;E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kompileerub?[;crlf;]63[;]105[;]63[;]False[;]37[;][;crlf;]1,41269841269841[;]1[;]0,492319441881613[;]0,242378432854623[;crlf;]37[;]1[;]Jah1[;]Jah[;][;crlf;]26[;]-1[;]Ei2[;]Ei[;]"/>
  <p:tag name="HASRESULTS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DEFINEDCOLORS" val="3,6,10,45,32,50,13,4,9,55,1"/>
  <p:tag name="COLORTYPE" val="SCHEME"/>
  <p:tag name="LABELFORMAT" val="1"/>
  <p:tag name="NUMBERFORMAT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ANSWERTEXT" val="Jah&#10;Ei"/>
  <p:tag name="BULLETTYPE" val="ppBulletArabicPeriod"/>
  <p:tag name="FONTSIZE" val="32"/>
  <p:tag name="TEXTLENGTH" val="6"/>
  <p:tag name="OLDNUMANSWERS" val="2"/>
  <p:tag name="ZEROBASED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9BDF0FF0B244BA583F80B6D6835DD88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Kas kompileerub?"/>
  <p:tag name="ANSWERSALIAS" val="Jah|smicln|Ei"/>
  <p:tag name="SLIDEORDER" val="39"/>
  <p:tag name="SLIDEGUID" val="E24E7E9ADB0C41DEB03201C7471EB863"/>
  <p:tag name="VALUES" val="Correct|smicln|Incorrect"/>
  <p:tag name="ANONYMOUSTEMP" val="False"/>
  <p:tag name="CHARTSTRINGREVPER" val="0,202702702702703 0,797297297297297"/>
  <p:tag name="CHARTSTRINGSTDPER" val="0,797297297297297 0,202702702702703"/>
  <p:tag name="CHARTSTRINGREV" val="15 59"/>
  <p:tag name="CHARTSTRINGSTD" val="59 15"/>
  <p:tag name="RESPONSES" val="1;-;1;2;2;1;1;2;1;2;1;1;1;2;1;1;1;1;1;1;1;1;-;1;1;1;2;1;2;1;1;1;1;1;2;1;1;1;1;1;1;2;1;1;1;-;2;1;2;2;1;2;1;1;-;1;1;2;1;1;1;1;1;2;1;1;-;1;-;-;1;1;1;1;1;1;1;1;1;-;1;1;"/>
  <p:tag name="SLICED" val="False"/>
  <p:tag name="RESPONSECOUNT" val="74"/>
  <p:tag name="TOTALRESPONSES" val="74"/>
  <p:tag name="RESPONSESGATHERED" val="False"/>
  <p:tag name="TYPE" val="MultiChoiceSlide"/>
  <p:tag name="LIVECHARTING" val="False"/>
  <p:tag name="TPQUESTIONXML" val="﻿&lt;?xml version=&quot;1.0&quot; encoding=&quot;utf-8&quot;?&gt;&#10;&lt;questionlist&gt;&#10;    &lt;properties&gt;&#10;        &lt;guid&gt;9E49D2EC26FB4D6D852B7D634140E90B&lt;/guid&gt;&#10;        &lt;description /&gt;&#10;        &lt;date&gt;3/27/2017 1:40:16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E856F759EEC46158B5CEACF17018667&lt;/guid&gt;&#10;            &lt;repollguid&gt;AB89AA0CC00F43DCB5926EAC92A19299&lt;/repollguid&gt;&#10;            &lt;sourceid&gt;C0F0F98604D244EAB760880B842021CB&lt;/sourceid&gt;&#10;            &lt;questiontext&gt;Kas kompileerub?&lt;/questiontext&gt;&#10;            &lt;showresults&gt;True&lt;/showresults&gt;&#10;            &lt;responsegrid&gt;0&lt;/responsegrid&gt;&#10;            &lt;countdowntimer&gt;False&lt;/countdowntimer&gt;&#10;            &lt;correctvalue&gt;1&lt;/correctvalue&gt;&#10;            &lt;incorrectvalue&gt;0&lt;/incorrectvalue&gt;&#10;            &lt;responselimit&gt;1&lt;/responselimit&gt;&#10;            &lt;bulletstyle&gt;0&lt;/bulletstyle&gt;&#10;            &lt;correctanswerindicator&gt;True&lt;/correctanswerindicator&gt;&#10;            &lt;answers&gt;&#10;                &lt;answer&gt;&#10;                    &lt;guid&gt;C15415815B8D4294914377A02EB10671&lt;/guid&gt;&#10;                    &lt;answertext&gt;Jah&lt;/answertext&gt;&#10;                    &lt;valuetype&gt;1&lt;/valuetype&gt;&#10;                &lt;/answer&gt;&#10;                &lt;answer&gt;&#10;                    &lt;guid&gt;F3F82E4090DC4A8586999D500DD0AC51&lt;/guid&gt;&#10;                    &lt;answertext&gt;Ei&lt;/answertext&gt;&#10;                    &lt;valuetype&gt;-1&lt;/valuetype&gt;&#10;                &lt;/answer&gt;&#10;            &lt;/answers&gt;&#10;            &lt;metadata&gt;&#10;                &lt;entry&gt;&#10;                    &lt;key&gt;AUTOFORMATCHART&lt;/key&gt;&#10;                    &lt;value&gt;True&lt;/value&gt;&#10;                &lt;/entry&gt;&#10;                &lt;entry&gt;&#10;                    &lt;key&gt;AUTOOPENPOLL&lt;/key&gt;&#10;                    &lt;value&gt;True&lt;/value&gt;&#10;                &lt;/entry&gt;&#10;                &lt;entry&gt;&#10;                    &lt;key&gt;LIVECHARTING&lt;/key&gt;&#10;                    &lt;value&gt;False&lt;/value&gt;&#10;                &lt;/entry&gt;&#10;            &lt;/metadata&gt;&#10;        &lt;/multichoice&gt;&#10;    &lt;/questions&gt;&#10;&lt;/questionlist&gt;"/>
  <p:tag name="AUTOOPENPOLL" val="True"/>
  <p:tag name="AUTOFORMATCHART" val="True"/>
  <p:tag name="RESULTS" val="Kas kompileerub?[;crlf;]63[;]105[;]63[;]False[;]32[;][;crlf;]1,49206349206349[;]1[;]0,499937007873766[;]0,249937011841774[;crlf;]32[;]1[;]Jah1[;]Jah[;][;crlf;]31[;]-1[;]Ei2[;]Ei[;]"/>
  <p:tag name="HASRESULTS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  <p:tag name="TYPE" val="0"/>
  <p:tag name="NUMBERFORMAT" val="0"/>
  <p:tag name="LABELFORMAT" val="1"/>
  <p:tag name="DEFINEDCOLORS" val="3,6,10,45,32,50,13,4,9,55,1"/>
  <p:tag name="COLORTYPE" val="SCHEM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ANSWERTEXT" val="Jah&#10;Ei"/>
  <p:tag name="BULLETTYPE" val="ppBulletArabicPeriod"/>
  <p:tag name="FONTSIZE" val="32"/>
  <p:tag name="TEXTLENGTH" val="6"/>
  <p:tag name="OLDNUMANSWERS" val="2"/>
  <p:tag name="ZEROBASED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1"/>
</p:tagLst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13657</TotalTime>
  <Words>1517</Words>
  <Application>Microsoft Office PowerPoint</Application>
  <PresentationFormat>Ekraaniseanss (4:3)</PresentationFormat>
  <Paragraphs>533</Paragraphs>
  <Slides>73</Slides>
  <Notes>5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73</vt:i4>
      </vt:variant>
    </vt:vector>
  </HeadingPairs>
  <TitlesOfParts>
    <vt:vector size="80" baseType="lpstr">
      <vt:lpstr>Courier New</vt:lpstr>
      <vt:lpstr>Calibri</vt:lpstr>
      <vt:lpstr>Consolas</vt:lpstr>
      <vt:lpstr>Calibri Light</vt:lpstr>
      <vt:lpstr>Arial</vt:lpstr>
      <vt:lpstr>Wingdings</vt:lpstr>
      <vt:lpstr>Tarkvarakomplekti Office kujundus</vt:lpstr>
      <vt:lpstr>Objektorienteeritud programmeerimine</vt:lpstr>
      <vt:lpstr>Eelmisel nädalal</vt:lpstr>
      <vt:lpstr>Umbes mitu tundi tegelesite eelmisel nädalal selle ainega (loeng+praktikum+iseseisvalt)? </vt:lpstr>
      <vt:lpstr>Kuivõrd olete selle ainega graafikus? </vt:lpstr>
      <vt:lpstr>Täna</vt:lpstr>
      <vt:lpstr>Object </vt:lpstr>
      <vt:lpstr>PowerPointi esitlus</vt:lpstr>
      <vt:lpstr>Milline variant meetodist ikkagi rakendub?</vt:lpstr>
      <vt:lpstr>PowerPointi esitlus</vt:lpstr>
      <vt:lpstr>PowerPointi esitlus</vt:lpstr>
      <vt:lpstr>PowerPointi esitlus</vt:lpstr>
      <vt:lpstr>Klass</vt:lpstr>
      <vt:lpstr>Klassikaline näide loomade häältega</vt:lpstr>
      <vt:lpstr>PowerPointi esitlus</vt:lpstr>
      <vt:lpstr>PowerPointi esitlus</vt:lpstr>
      <vt:lpstr>Kas meetod, mis midagi ei teinud, on vajalik?</vt:lpstr>
      <vt:lpstr>PowerPointi esitlus</vt:lpstr>
      <vt:lpstr>PowerPointi esitlus</vt:lpstr>
      <vt:lpstr>PowerPointi esitlus</vt:lpstr>
      <vt:lpstr>Meetod, mis midagi ei teinud</vt:lpstr>
      <vt:lpstr>Niisiis</vt:lpstr>
      <vt:lpstr>Abstraktne meetod</vt:lpstr>
      <vt:lpstr>Abstraktne klass</vt:lpstr>
      <vt:lpstr>Abstraktne klass</vt:lpstr>
      <vt:lpstr>Abstraktne klass</vt:lpstr>
      <vt:lpstr>Miks klass abstraktseks?</vt:lpstr>
      <vt:lpstr>Minimaalse dubleerimise saavutamiseks tuleks objekti omadus realiseerida kõrgeimal võimalikul üldistustasemel</vt:lpstr>
      <vt:lpstr>On ka APIs</vt:lpstr>
      <vt:lpstr>Kalender</vt:lpstr>
      <vt:lpstr>Kas abstraktsel klassil ja abstraktsel meetodil peab piiritleja ees olema?</vt:lpstr>
      <vt:lpstr>Kas abstraktses klassis võib olla mitteabstraktseid meetodeid?</vt:lpstr>
      <vt:lpstr>Kas abstraktses klassis võib olla mitteabstraktseid meetodeid? Kas neid saab siis kasutada?</vt:lpstr>
      <vt:lpstr>Kas abstraktne meetod võib olla privaatne?</vt:lpstr>
      <vt:lpstr>private abstraktses klassis</vt:lpstr>
      <vt:lpstr>Alamklass peab realiseerima ülemklassi abstraktsed meetodid</vt:lpstr>
      <vt:lpstr>Alamklass peab realiseerima ülemklassi abstraktsed meetodid või olema ise ka abstraktne</vt:lpstr>
      <vt:lpstr>Polümorfism</vt:lpstr>
      <vt:lpstr>Milleks?</vt:lpstr>
      <vt:lpstr>PowerPointi esitlus</vt:lpstr>
      <vt:lpstr>PowerPointi esitlus</vt:lpstr>
      <vt:lpstr>Miks abstraktseks?</vt:lpstr>
      <vt:lpstr> Liidesed (interfaces)   </vt:lpstr>
      <vt:lpstr>Liides</vt:lpstr>
      <vt:lpstr>Sama asi liidesega</vt:lpstr>
      <vt:lpstr>PowerPointi esitlus</vt:lpstr>
      <vt:lpstr>PowerPointi esitlus</vt:lpstr>
      <vt:lpstr>Veel üks näide</vt:lpstr>
      <vt:lpstr>PowerPointi esitlus</vt:lpstr>
      <vt:lpstr>PowerPointi esitlus</vt:lpstr>
      <vt:lpstr>Abstraktne klass</vt:lpstr>
      <vt:lpstr>Liides</vt:lpstr>
      <vt:lpstr>Liidese realiseerimisel peab klass realiseerima kõik liideses deklareeritud meetodid, vastasel juhul tuleb klass kuulutada abstraktseks</vt:lpstr>
      <vt:lpstr>Mida väljastatakse ekraanile?</vt:lpstr>
      <vt:lpstr>Mida väljastatakse ekraanile?</vt:lpstr>
      <vt:lpstr>Mida väljastatakse ekraanile?</vt:lpstr>
      <vt:lpstr>Pärilus</vt:lpstr>
      <vt:lpstr>Konstruktorid</vt:lpstr>
      <vt:lpstr>Alamklassi konstruktor</vt:lpstr>
      <vt:lpstr>super</vt:lpstr>
      <vt:lpstr>Vaikekonstruktor</vt:lpstr>
      <vt:lpstr>Vaikekonstruktor</vt:lpstr>
      <vt:lpstr>Kas kompileerub?</vt:lpstr>
      <vt:lpstr>Kas saab isendi luua?</vt:lpstr>
      <vt:lpstr>Kas kompileerub?</vt:lpstr>
      <vt:lpstr>Kas kompileerub?</vt:lpstr>
      <vt:lpstr>Kas kompileerub?</vt:lpstr>
      <vt:lpstr>Kas kompileerub?</vt:lpstr>
      <vt:lpstr>Kas kompileerub?</vt:lpstr>
      <vt:lpstr>PowerPointi esitlus</vt:lpstr>
      <vt:lpstr>Mida väljastatakse ekraanile?</vt:lpstr>
      <vt:lpstr>Loengu tempo oli</vt:lpstr>
      <vt:lpstr>Materjal tundus </vt:lpstr>
      <vt:lpstr>Suur tänu osalemast! Kohtumiseni!</vt:lpstr>
    </vt:vector>
  </TitlesOfParts>
  <Company>Tartu Ülikool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eno</dc:creator>
  <cp:lastModifiedBy>Marina Lepp</cp:lastModifiedBy>
  <cp:revision>1265</cp:revision>
  <cp:lastPrinted>2019-03-18T09:23:43Z</cp:lastPrinted>
  <dcterms:created xsi:type="dcterms:W3CDTF">2012-02-16T12:14:12Z</dcterms:created>
  <dcterms:modified xsi:type="dcterms:W3CDTF">2019-03-18T12:40:36Z</dcterms:modified>
</cp:coreProperties>
</file>