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7" r:id="rId2"/>
    <p:sldId id="258" r:id="rId3"/>
    <p:sldId id="725" r:id="rId4"/>
    <p:sldId id="726" r:id="rId5"/>
    <p:sldId id="618" r:id="rId6"/>
    <p:sldId id="630" r:id="rId7"/>
    <p:sldId id="784" r:id="rId8"/>
    <p:sldId id="752" r:id="rId9"/>
    <p:sldId id="753" r:id="rId10"/>
    <p:sldId id="754" r:id="rId11"/>
    <p:sldId id="755" r:id="rId12"/>
    <p:sldId id="756" r:id="rId13"/>
    <p:sldId id="757" r:id="rId14"/>
    <p:sldId id="758" r:id="rId15"/>
    <p:sldId id="760" r:id="rId16"/>
    <p:sldId id="761" r:id="rId17"/>
    <p:sldId id="762" r:id="rId18"/>
    <p:sldId id="763" r:id="rId19"/>
    <p:sldId id="764" r:id="rId20"/>
    <p:sldId id="771" r:id="rId21"/>
    <p:sldId id="709" r:id="rId22"/>
    <p:sldId id="735" r:id="rId23"/>
    <p:sldId id="708" r:id="rId24"/>
    <p:sldId id="773" r:id="rId25"/>
    <p:sldId id="766" r:id="rId26"/>
    <p:sldId id="767" r:id="rId27"/>
    <p:sldId id="778" r:id="rId28"/>
    <p:sldId id="738" r:id="rId29"/>
    <p:sldId id="736" r:id="rId30"/>
    <p:sldId id="740" r:id="rId31"/>
    <p:sldId id="713" r:id="rId32"/>
    <p:sldId id="712" r:id="rId33"/>
    <p:sldId id="782" r:id="rId34"/>
    <p:sldId id="714" r:id="rId35"/>
    <p:sldId id="737" r:id="rId36"/>
    <p:sldId id="739" r:id="rId37"/>
    <p:sldId id="743" r:id="rId38"/>
    <p:sldId id="745" r:id="rId39"/>
    <p:sldId id="684" r:id="rId40"/>
    <p:sldId id="720" r:id="rId41"/>
    <p:sldId id="719" r:id="rId42"/>
    <p:sldId id="746" r:id="rId43"/>
    <p:sldId id="747" r:id="rId44"/>
    <p:sldId id="718" r:id="rId45"/>
    <p:sldId id="687" r:id="rId46"/>
    <p:sldId id="717" r:id="rId47"/>
    <p:sldId id="744" r:id="rId48"/>
    <p:sldId id="716" r:id="rId49"/>
    <p:sldId id="723" r:id="rId50"/>
    <p:sldId id="781" r:id="rId51"/>
    <p:sldId id="748" r:id="rId52"/>
    <p:sldId id="741" r:id="rId53"/>
    <p:sldId id="783" r:id="rId54"/>
    <p:sldId id="779" r:id="rId55"/>
    <p:sldId id="780" r:id="rId56"/>
    <p:sldId id="775" r:id="rId57"/>
    <p:sldId id="776" r:id="rId58"/>
    <p:sldId id="777" r:id="rId59"/>
    <p:sldId id="721" r:id="rId60"/>
    <p:sldId id="727" r:id="rId61"/>
    <p:sldId id="728" r:id="rId62"/>
    <p:sldId id="617" r:id="rId63"/>
    <p:sldId id="742" r:id="rId64"/>
  </p:sldIdLst>
  <p:sldSz cx="9144000" cy="6858000" type="screen4x3"/>
  <p:notesSz cx="6669088" cy="9753600"/>
  <p:embeddedFontLst>
    <p:embeddedFont>
      <p:font typeface="Calibri" panose="020F0502020204030204" pitchFamily="34" charset="0"/>
      <p:regular r:id="rId67"/>
      <p:bold r:id="rId68"/>
      <p:italic r:id="rId69"/>
      <p:boldItalic r:id="rId70"/>
    </p:embeddedFont>
    <p:embeddedFont>
      <p:font typeface="Consolas" panose="020B0609020204030204" pitchFamily="49" charset="0"/>
      <p:regular r:id="rId71"/>
      <p:bold r:id="rId72"/>
      <p:italic r:id="rId73"/>
      <p:boldItalic r:id="rId74"/>
    </p:embeddedFont>
  </p:embeddedFontLst>
  <p:custDataLst>
    <p:tags r:id="rId75"/>
  </p:custDataLst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2.fntdata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74" Type="http://schemas.openxmlformats.org/officeDocument/2006/relationships/font" Target="fonts/font8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7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3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4.fntdata"/><Relationship Id="rId75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9374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93567590-794C-4413-97A7-07908F4CEEFD}" type="datetimeFigureOut">
              <a:rPr lang="et-EE" smtClean="0"/>
              <a:t>25.03.2019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1" y="9264228"/>
            <a:ext cx="2889938" cy="489373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D235A000-1692-43A5-91B9-C221D3488FF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56840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7680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3FCDBB3B-BA69-45B4-AD19-C0754C04E29C}" type="datetimeFigureOut">
              <a:rPr lang="et-EE" smtClean="0"/>
              <a:pPr/>
              <a:t>25.03.2019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1838"/>
            <a:ext cx="4878388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43" tIns="45222" rIns="90443" bIns="45222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66909" y="4632961"/>
            <a:ext cx="5335270" cy="4389120"/>
          </a:xfrm>
          <a:prstGeom prst="rect">
            <a:avLst/>
          </a:prstGeom>
        </p:spPr>
        <p:txBody>
          <a:bodyPr vert="horz" lIns="90443" tIns="45222" rIns="90443" bIns="45222" rtlCol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1" y="9264227"/>
            <a:ext cx="2889938" cy="487680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B50B6BAB-3031-4B6F-8449-997434C0FA7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3928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6BAB-3031-4B6F-8449-997434C0FA76}" type="slidenum">
              <a:rPr lang="et-EE" smtClean="0"/>
              <a:pPr/>
              <a:t>2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96031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7F0A-8638-402A-8E28-6B99E6CE0DE6}" type="datetime1">
              <a:rPr lang="et-EE" smtClean="0"/>
              <a:pPr/>
              <a:t>25.03.2019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6188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CFD5-629F-4540-B413-2D57C302CE57}" type="datetime1">
              <a:rPr lang="et-EE" smtClean="0"/>
              <a:pPr/>
              <a:t>25.03.2019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1260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C154-AF94-4E48-8087-1731396E35CE}" type="datetime1">
              <a:rPr lang="et-EE" smtClean="0"/>
              <a:pPr/>
              <a:t>25.03.2019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3589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D2A1-EAC9-459A-BACF-BB5D1C539DAB}" type="datetime1">
              <a:rPr lang="et-EE" smtClean="0"/>
              <a:pPr/>
              <a:t>25.03.2019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9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0A16-0D4A-4B51-8193-345BEDFD222C}" type="datetime1">
              <a:rPr lang="et-EE" smtClean="0"/>
              <a:pPr/>
              <a:t>25.03.2019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8487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9CA4-D2B8-49E4-8D7A-9278E3D4290D}" type="datetime1">
              <a:rPr lang="et-EE" smtClean="0"/>
              <a:pPr/>
              <a:t>25.03.2019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4462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6222-1CFE-44C4-870B-7E18E7F922BD}" type="datetime1">
              <a:rPr lang="et-EE" smtClean="0"/>
              <a:pPr/>
              <a:t>25.03.2019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809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6C8-53A0-410B-B7B2-3DC5B20C1652}" type="datetime1">
              <a:rPr lang="et-EE" smtClean="0"/>
              <a:pPr/>
              <a:t>25.03.2019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2274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8BE6-AFF5-4DAF-8FE3-24217CE69B0B}" type="datetime1">
              <a:rPr lang="et-EE" smtClean="0"/>
              <a:pPr/>
              <a:t>25.03.2019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6256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9053-8B55-478B-BEFE-4A50BC3AC2BD}" type="datetime1">
              <a:rPr lang="et-EE" smtClean="0"/>
              <a:pPr/>
              <a:t>25.03.2019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8977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201E-894B-4F49-B5D6-AF84AA0DD770}" type="datetime1">
              <a:rPr lang="et-EE" smtClean="0"/>
              <a:pPr/>
              <a:t>25.03.2019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82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2E63-29D3-44CC-AFE1-22C79C8D6F75}" type="datetime1">
              <a:rPr lang="et-EE" smtClean="0"/>
              <a:pPr/>
              <a:t>25.03.2019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5946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0B82C-60DD-4D9D-A1D9-B0D26A0F2BE0}" type="datetime1">
              <a:rPr lang="et-EE" smtClean="0"/>
              <a:pPr/>
              <a:t>25.03.2019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8064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jfx.io/javadoc/11/" TargetMode="External"/><Relationship Id="rId2" Type="http://schemas.openxmlformats.org/officeDocument/2006/relationships/hyperlink" Target="https://docs.oracle.com/javase/8/javase-clienttechnologies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radle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jfx.io/javadoc/11/javafx.graphics/javafx/application/Application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jfx.io/javadoc/11/javafx.graphics/javafx/stage/Stage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openjfx.io/javadoc/11/javafx.graphics/javafx/scene/Scene.html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jfx.io/javadoc/11/javafx.graphics/javafx/scene/Node.html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openjfx.io/javadoc/11/javafx.graphics/javafx/scene/Scene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openjfx.io/javadoc/11/javafx.controls/javafx/scene/control/Button.html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ocs.oracle.com/javase/8/javafx/user-interface-tutorial/ui_controls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3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10" Type="http://schemas.openxmlformats.org/officeDocument/2006/relationships/image" Target="../media/image19.png"/><Relationship Id="rId4" Type="http://schemas.openxmlformats.org/officeDocument/2006/relationships/tags" Target="../tags/tag40.xml"/><Relationship Id="rId9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openjfx.io/javadoc/11/javafx.graphics/javafx/scene/Parent.html" TargetMode="Externa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jfx.io/javadoc/11/javafx.graphics/javafx/scene/layout/Pane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8/javafx/graphics-tutorial/canvas.htm" TargetMode="External"/><Relationship Id="rId2" Type="http://schemas.openxmlformats.org/officeDocument/2006/relationships/hyperlink" Target="https://openjfx.io/javadoc/11/javafx.graphics/javafx/scene/canvas/Canvas.html" TargetMode="Externa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openjfx.io/javadoc/11/javafx.graphics/javafx/scene/shape/Rectangle.html" TargetMode="Externa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jfx.io/javadoc/11/javafx.graphics/javafx/scene/effect/Effect.htm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oracle.com/javase/8/javafx/visual-effects-tutorial/animations.htm" TargetMode="External"/><Relationship Id="rId4" Type="http://schemas.openxmlformats.org/officeDocument/2006/relationships/hyperlink" Target="https://openjfx.io/javadoc/11/javafx.graphics/javafx/animation/Transition.html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10" Type="http://schemas.openxmlformats.org/officeDocument/2006/relationships/image" Target="../media/image34.png"/><Relationship Id="rId4" Type="http://schemas.openxmlformats.org/officeDocument/2006/relationships/tags" Target="../tags/tag49.xml"/><Relationship Id="rId9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35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8/javafx/get-started-tutorial/jfx-architecture.htm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ut.ee/2019/OOP/spring/Main/Practice6Harjutused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hyperlink" Target="https://courses.cs.ut.ee/2019/OOP/spring/Main/KursuseKorraldus" TargetMode="External"/><Relationship Id="rId5" Type="http://schemas.openxmlformats.org/officeDocument/2006/relationships/hyperlink" Target="https://courses.cs.ut.ee/2017/OOP/spring/Main/Korraldus" TargetMode="External"/><Relationship Id="rId4" Type="http://schemas.openxmlformats.org/officeDocument/2006/relationships/hyperlink" Target="https://courses.cs.ut.ee/2018/OOP/spring/Main/KT1Reisijad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38.png"/><Relationship Id="rId4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39.png"/><Relationship Id="rId4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hyperlink" Target="https://docs.oracle.com/en/java/javase/11/docs/api/java.desktop/javax/swing/JOptionPan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Objektorienteeritud programmeerimine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827584" y="3645024"/>
            <a:ext cx="7772400" cy="2971800"/>
          </a:xfrm>
        </p:spPr>
        <p:txBody>
          <a:bodyPr>
            <a:normAutofit/>
          </a:bodyPr>
          <a:lstStyle/>
          <a:p>
            <a:endParaRPr lang="et-EE" dirty="0" smtClean="0"/>
          </a:p>
          <a:p>
            <a:r>
              <a:rPr lang="et-EE" dirty="0" smtClean="0"/>
              <a:t>7. loeng, 25. märts</a:t>
            </a:r>
          </a:p>
          <a:p>
            <a:endParaRPr lang="et-EE" dirty="0" smtClean="0"/>
          </a:p>
          <a:p>
            <a:r>
              <a:rPr lang="et-EE" dirty="0" smtClean="0"/>
              <a:t>Marina Lepp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FD1-92FE-4E87-A46D-1B655492E96F}" type="slidenum">
              <a:rPr lang="et-EE" smtClean="0"/>
              <a:pPr/>
              <a:t>1</a:t>
            </a:fld>
            <a:endParaRPr lang="et-E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32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10</a:t>
            </a:fld>
            <a:endParaRPr lang="et-EE"/>
          </a:p>
        </p:txBody>
      </p:sp>
      <p:pic>
        <p:nvPicPr>
          <p:cNvPr id="475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557" y="188640"/>
            <a:ext cx="848015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0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et-EE" dirty="0" smtClean="0"/>
              <a:t>Milline variant?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11</a:t>
            </a:fld>
            <a:endParaRPr lang="et-EE"/>
          </a:p>
        </p:txBody>
      </p:sp>
      <p:sp>
        <p:nvSpPr>
          <p:cNvPr id="7" name="TextBox 6"/>
          <p:cNvSpPr txBox="1"/>
          <p:nvPr/>
        </p:nvSpPr>
        <p:spPr>
          <a:xfrm>
            <a:off x="1259632" y="2132856"/>
            <a:ext cx="7632848" cy="1938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sz="2400" b="1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JOptionPane.</a:t>
            </a:r>
            <a:r>
              <a:rPr lang="et-EE" altLang="et-EE" sz="2400" b="1" i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showInputDialog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"Sisesta midagi"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"Andmete sisestamine"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JOptionPane.</a:t>
            </a:r>
            <a:r>
              <a:rPr lang="et-EE" altLang="et-EE" sz="2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QUESTION_MESSAGE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10" name="Joonviiktekst 1 9"/>
          <p:cNvSpPr/>
          <p:nvPr/>
        </p:nvSpPr>
        <p:spPr>
          <a:xfrm>
            <a:off x="179512" y="2924944"/>
            <a:ext cx="2376264" cy="612648"/>
          </a:xfrm>
          <a:prstGeom prst="borderCallout1">
            <a:avLst>
              <a:gd name="adj1" fmla="val 33008"/>
              <a:gd name="adj2" fmla="val 100023"/>
              <a:gd name="adj3" fmla="val 29267"/>
              <a:gd name="adj4" fmla="val 1241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 err="1" smtClean="0"/>
              <a:t>Object</a:t>
            </a:r>
            <a:endParaRPr lang="en-US" sz="2400" dirty="0"/>
          </a:p>
        </p:txBody>
      </p:sp>
      <p:sp>
        <p:nvSpPr>
          <p:cNvPr id="11" name="Joonviiktekst 1 10"/>
          <p:cNvSpPr/>
          <p:nvPr/>
        </p:nvSpPr>
        <p:spPr>
          <a:xfrm>
            <a:off x="251520" y="4293096"/>
            <a:ext cx="2376264" cy="612648"/>
          </a:xfrm>
          <a:prstGeom prst="borderCallout1">
            <a:avLst>
              <a:gd name="adj1" fmla="val -4985"/>
              <a:gd name="adj2" fmla="val 79733"/>
              <a:gd name="adj3" fmla="val -128128"/>
              <a:gd name="adj4" fmla="val 121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 smtClean="0"/>
              <a:t>String</a:t>
            </a:r>
            <a:endParaRPr lang="en-US" sz="2400" dirty="0"/>
          </a:p>
        </p:txBody>
      </p:sp>
      <p:sp>
        <p:nvSpPr>
          <p:cNvPr id="12" name="Joonviiktekst 1 11"/>
          <p:cNvSpPr/>
          <p:nvPr/>
        </p:nvSpPr>
        <p:spPr>
          <a:xfrm>
            <a:off x="467544" y="5733256"/>
            <a:ext cx="2376264" cy="612648"/>
          </a:xfrm>
          <a:prstGeom prst="borderCallout1">
            <a:avLst>
              <a:gd name="adj1" fmla="val 443"/>
              <a:gd name="adj2" fmla="val 93026"/>
              <a:gd name="adj3" fmla="val -274668"/>
              <a:gd name="adj4" fmla="val 152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 err="1" smtClean="0"/>
              <a:t>int</a:t>
            </a:r>
            <a:endParaRPr lang="en-US" sz="2400" dirty="0"/>
          </a:p>
        </p:txBody>
      </p:sp>
      <p:sp>
        <p:nvSpPr>
          <p:cNvPr id="13" name="Joonviiktekst 1 12"/>
          <p:cNvSpPr/>
          <p:nvPr/>
        </p:nvSpPr>
        <p:spPr>
          <a:xfrm>
            <a:off x="251520" y="1052736"/>
            <a:ext cx="2376264" cy="612648"/>
          </a:xfrm>
          <a:prstGeom prst="borderCallout1">
            <a:avLst>
              <a:gd name="adj1" fmla="val 98137"/>
              <a:gd name="adj2" fmla="val 28658"/>
              <a:gd name="adj3" fmla="val 268074"/>
              <a:gd name="adj4" fmla="val 1206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 err="1" smtClean="0"/>
              <a:t>Component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96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Kas võib siis nii?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12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467544" y="1700808"/>
            <a:ext cx="8208912" cy="267765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sisestatakse = 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JOptionPane.</a:t>
            </a:r>
            <a:r>
              <a:rPr lang="et-EE" altLang="et-EE" sz="2400" b="1" i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showInputDialog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"Sisesta midagi"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"Andmete sisestamine"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sz="2400" b="1" dirty="0" smtClean="0">
                <a:solidFill>
                  <a:srgbClr val="000000"/>
                </a:solidFill>
                <a:latin typeface="Courier New"/>
              </a:rPr>
              <a:t>			   </a:t>
            </a:r>
            <a:r>
              <a:rPr lang="et-EE" sz="2400" b="1" dirty="0" smtClean="0">
                <a:solidFill>
                  <a:srgbClr val="FF0000"/>
                </a:solidFill>
                <a:latin typeface="Courier New"/>
              </a:rPr>
              <a:t>3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Sirge noolkonnektor 6"/>
          <p:cNvCxnSpPr/>
          <p:nvPr/>
        </p:nvCxnSpPr>
        <p:spPr>
          <a:xfrm flipV="1">
            <a:off x="323528" y="3789040"/>
            <a:ext cx="1584176" cy="1224136"/>
          </a:xfrm>
          <a:prstGeom prst="straightConnector1">
            <a:avLst/>
          </a:prstGeom>
          <a:ln w="1270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71600" y="5013176"/>
            <a:ext cx="7920880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JOptionPane.</a:t>
            </a:r>
            <a:r>
              <a:rPr lang="et-EE" altLang="et-EE" sz="2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QUESTION_MESSAGE</a:t>
            </a:r>
            <a:r>
              <a:rPr lang="et-EE" altLang="et-EE" sz="2400" b="1" i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14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Lihtsamalt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13</a:t>
            </a:fld>
            <a:endParaRPr lang="et-EE"/>
          </a:p>
        </p:txBody>
      </p:sp>
      <p:sp>
        <p:nvSpPr>
          <p:cNvPr id="6" name="TextBox 5"/>
          <p:cNvSpPr txBox="1"/>
          <p:nvPr/>
        </p:nvSpPr>
        <p:spPr>
          <a:xfrm>
            <a:off x="467544" y="1700808"/>
            <a:ext cx="8208912" cy="15696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sisestatakse =   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JOptionPane.</a:t>
            </a:r>
            <a:r>
              <a:rPr lang="et-EE" altLang="et-EE" sz="2400" b="1" i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showInputDialog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t-EE" altLang="et-EE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Sisesta midagi"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t-EE" altLang="et-EE" sz="4800" b="1" dirty="0">
              <a:latin typeface="Arial" panose="020B0604020202020204" pitchFamily="34" charset="0"/>
            </a:endParaRPr>
          </a:p>
          <a:p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76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789040"/>
            <a:ext cx="45111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403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Teisi meetodeid ka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3600" dirty="0" smtClean="0">
                <a:cs typeface="Courier New" pitchFamily="49" charset="0"/>
              </a:rPr>
              <a:t>Lisaks meetodile 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showInputDialog</a:t>
            </a:r>
            <a:endParaRPr lang="et-EE" sz="3600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3200" b="1" dirty="0" err="1" smtClean="0">
                <a:latin typeface="Courier New" pitchFamily="49" charset="0"/>
                <a:cs typeface="Courier New" pitchFamily="49" charset="0"/>
              </a:rPr>
              <a:t>showConfirmDialog</a:t>
            </a:r>
            <a:endParaRPr lang="et-EE" sz="3200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3200" b="1" dirty="0" err="1" smtClean="0">
                <a:latin typeface="Courier New" pitchFamily="49" charset="0"/>
                <a:cs typeface="Courier New" pitchFamily="49" charset="0"/>
              </a:rPr>
              <a:t>showMessageDialog</a:t>
            </a:r>
            <a:endParaRPr lang="et-EE" sz="3200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3200" b="1" dirty="0" err="1" smtClean="0">
                <a:latin typeface="Courier New" pitchFamily="49" charset="0"/>
                <a:cs typeface="Courier New" pitchFamily="49" charset="0"/>
              </a:rPr>
              <a:t>showOptionDialog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14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089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AWT, </a:t>
            </a:r>
            <a:r>
              <a:rPr lang="et-EE" dirty="0" err="1" smtClean="0"/>
              <a:t>Swing</a:t>
            </a:r>
            <a:r>
              <a:rPr lang="et-EE" dirty="0" smtClean="0"/>
              <a:t>, </a:t>
            </a:r>
            <a:r>
              <a:rPr lang="et-EE" dirty="0" err="1" smtClean="0"/>
              <a:t>JavaFX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256584"/>
          </a:xfrm>
        </p:spPr>
        <p:txBody>
          <a:bodyPr>
            <a:normAutofit fontScale="77500" lnSpcReduction="20000"/>
          </a:bodyPr>
          <a:lstStyle/>
          <a:p>
            <a:r>
              <a:rPr lang="et-EE" dirty="0" smtClean="0"/>
              <a:t>AWT (</a:t>
            </a:r>
            <a:r>
              <a:rPr lang="en-US" dirty="0" smtClean="0"/>
              <a:t>Abstract Window Toolkit</a:t>
            </a:r>
            <a:r>
              <a:rPr lang="et-EE" dirty="0" smtClean="0"/>
              <a:t>)</a:t>
            </a:r>
          </a:p>
          <a:p>
            <a:pPr lvl="1"/>
            <a:r>
              <a:rPr lang="et-EE" dirty="0" smtClean="0"/>
              <a:t>oli varem</a:t>
            </a:r>
          </a:p>
          <a:p>
            <a:pPr lvl="1"/>
            <a:r>
              <a:rPr lang="et-EE" dirty="0" smtClean="0"/>
              <a:t>seotum konkreetse platvormiga</a:t>
            </a:r>
          </a:p>
          <a:p>
            <a:pPr lvl="1"/>
            <a:r>
              <a:rPr lang="et-EE" dirty="0" smtClean="0"/>
              <a:t>…</a:t>
            </a:r>
          </a:p>
          <a:p>
            <a:pPr lvl="1">
              <a:buNone/>
            </a:pPr>
            <a:endParaRPr lang="et-EE" dirty="0" smtClean="0"/>
          </a:p>
          <a:p>
            <a:r>
              <a:rPr lang="et-EE" dirty="0" err="1" smtClean="0"/>
              <a:t>Swing</a:t>
            </a:r>
            <a:endParaRPr lang="et-EE" dirty="0" smtClean="0"/>
          </a:p>
          <a:p>
            <a:pPr lvl="1"/>
            <a:r>
              <a:rPr lang="et-EE" dirty="0" smtClean="0"/>
              <a:t>Javas kirjutatud</a:t>
            </a:r>
          </a:p>
          <a:p>
            <a:pPr lvl="1"/>
            <a:r>
              <a:rPr lang="et-EE" dirty="0" smtClean="0"/>
              <a:t>klassinimi algab tähega J</a:t>
            </a:r>
          </a:p>
          <a:p>
            <a:pPr lvl="1"/>
            <a:r>
              <a:rPr lang="et-EE" dirty="0" smtClean="0"/>
              <a:t>kasutab AWT</a:t>
            </a:r>
          </a:p>
          <a:p>
            <a:pPr lvl="1"/>
            <a:r>
              <a:rPr lang="et-EE" dirty="0" smtClean="0"/>
              <a:t>sõltumatum riistvarast ja operatsioonisüsteemist</a:t>
            </a:r>
          </a:p>
          <a:p>
            <a:pPr lvl="2"/>
            <a:r>
              <a:rPr lang="et-EE" dirty="0" smtClean="0"/>
              <a:t>tulemus ühtlasem eri platvormidel</a:t>
            </a:r>
          </a:p>
          <a:p>
            <a:pPr lvl="1"/>
            <a:r>
              <a:rPr lang="et-EE" dirty="0" smtClean="0"/>
              <a:t>uuemad võimalused</a:t>
            </a:r>
          </a:p>
          <a:p>
            <a:pPr lvl="1"/>
            <a:r>
              <a:rPr lang="et-EE" dirty="0" smtClean="0"/>
              <a:t>…</a:t>
            </a:r>
          </a:p>
          <a:p>
            <a:pPr lvl="1"/>
            <a:endParaRPr lang="et-EE" dirty="0" smtClean="0"/>
          </a:p>
          <a:p>
            <a:r>
              <a:rPr lang="et-EE" dirty="0" smtClean="0"/>
              <a:t>Meie vaatame hoopis </a:t>
            </a:r>
            <a:r>
              <a:rPr lang="et-EE" dirty="0" err="1" smtClean="0"/>
              <a:t>JavaFX</a:t>
            </a:r>
            <a:r>
              <a:rPr lang="et-EE" dirty="0" smtClean="0"/>
              <a:t> võimalusi</a:t>
            </a:r>
          </a:p>
          <a:p>
            <a:pPr>
              <a:buNone/>
            </a:pPr>
            <a:endParaRPr lang="et-EE" dirty="0" smtClean="0"/>
          </a:p>
          <a:p>
            <a:pPr lvl="1"/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15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462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JavaFX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458352"/>
            <a:ext cx="8229600" cy="5069160"/>
          </a:xfrm>
        </p:spPr>
        <p:txBody>
          <a:bodyPr>
            <a:normAutofit/>
          </a:bodyPr>
          <a:lstStyle/>
          <a:p>
            <a:r>
              <a:rPr lang="fi-FI" dirty="0" smtClean="0"/>
              <a:t>on Java </a:t>
            </a:r>
            <a:r>
              <a:rPr lang="et-EE" dirty="0" smtClean="0"/>
              <a:t>teek (</a:t>
            </a:r>
            <a:r>
              <a:rPr lang="et-EE" i="1" dirty="0" err="1" smtClean="0"/>
              <a:t>library</a:t>
            </a:r>
            <a:r>
              <a:rPr lang="et-EE" dirty="0" smtClean="0"/>
              <a:t>)</a:t>
            </a:r>
          </a:p>
          <a:p>
            <a:r>
              <a:rPr lang="fi-FI" dirty="0" err="1" smtClean="0"/>
              <a:t>klassid</a:t>
            </a:r>
            <a:r>
              <a:rPr lang="fi-FI" dirty="0" smtClean="0"/>
              <a:t> ja </a:t>
            </a:r>
            <a:r>
              <a:rPr lang="fi-FI" dirty="0" err="1" smtClean="0"/>
              <a:t>liidesed</a:t>
            </a:r>
            <a:r>
              <a:rPr lang="fi-FI" dirty="0" smtClean="0"/>
              <a:t> on </a:t>
            </a:r>
            <a:r>
              <a:rPr lang="fi-FI" dirty="0" err="1" smtClean="0"/>
              <a:t>kirjutatud</a:t>
            </a:r>
            <a:r>
              <a:rPr lang="fi-FI" dirty="0" smtClean="0"/>
              <a:t> </a:t>
            </a:r>
            <a:r>
              <a:rPr lang="fi-FI" dirty="0" err="1" smtClean="0"/>
              <a:t>Javas</a:t>
            </a:r>
            <a:endParaRPr lang="et-EE" dirty="0" smtClean="0"/>
          </a:p>
          <a:p>
            <a:pPr lvl="1"/>
            <a:r>
              <a:rPr lang="et-EE" dirty="0">
                <a:hlinkClick r:id="rId2"/>
              </a:rPr>
              <a:t>https://</a:t>
            </a:r>
            <a:r>
              <a:rPr lang="et-EE" dirty="0" smtClean="0">
                <a:hlinkClick r:id="rId2"/>
              </a:rPr>
              <a:t>docs.oracle.com/javase/8/javase-clienttechnologies.htm</a:t>
            </a:r>
            <a:endParaRPr lang="et-EE" dirty="0" smtClean="0"/>
          </a:p>
          <a:p>
            <a:pPr lvl="1"/>
            <a:r>
              <a:rPr lang="en-US" dirty="0">
                <a:hlinkClick r:id="rId3"/>
              </a:rPr>
              <a:t>https://openjfx.io/javadoc/11</a:t>
            </a:r>
            <a:r>
              <a:rPr lang="en-US" dirty="0" smtClean="0">
                <a:hlinkClick r:id="rId3"/>
              </a:rPr>
              <a:t>/</a:t>
            </a:r>
            <a:endParaRPr lang="et-EE" dirty="0" smtClean="0"/>
          </a:p>
          <a:p>
            <a:pPr marL="914400" lvl="2" indent="0">
              <a:buNone/>
            </a:pPr>
            <a:endParaRPr lang="et-EE" dirty="0" smtClean="0">
              <a:cs typeface="Courier New" pitchFamily="49" charset="0"/>
            </a:endParaRPr>
          </a:p>
          <a:p>
            <a:pPr lvl="1"/>
            <a:endParaRPr lang="et-EE" dirty="0" smtClean="0"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557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Gradle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Arendusvahend</a:t>
            </a:r>
          </a:p>
          <a:p>
            <a:r>
              <a:rPr lang="et-EE" dirty="0">
                <a:hlinkClick r:id="rId2"/>
              </a:rPr>
              <a:t>https://gradle.org</a:t>
            </a:r>
            <a:r>
              <a:rPr lang="et-EE" dirty="0" smtClean="0">
                <a:hlinkClick r:id="rId2"/>
              </a:rPr>
              <a:t>/</a:t>
            </a:r>
            <a:endParaRPr lang="et-EE" dirty="0" smtClean="0"/>
          </a:p>
          <a:p>
            <a:endParaRPr lang="et-EE" dirty="0"/>
          </a:p>
          <a:p>
            <a:r>
              <a:rPr lang="et-EE" dirty="0"/>
              <a:t>eelseadistatud </a:t>
            </a:r>
            <a:r>
              <a:rPr lang="et-EE" dirty="0" smtClean="0"/>
              <a:t>tühi </a:t>
            </a:r>
            <a:r>
              <a:rPr lang="et-EE" dirty="0" err="1"/>
              <a:t>JavaFX</a:t>
            </a:r>
            <a:r>
              <a:rPr lang="et-EE" dirty="0"/>
              <a:t> </a:t>
            </a:r>
            <a:r>
              <a:rPr lang="et-EE" dirty="0" smtClean="0"/>
              <a:t>projekt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4024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18</a:t>
            </a:fld>
            <a:endParaRPr lang="et-EE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95536" y="764704"/>
            <a:ext cx="7661072" cy="52629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t-EE" altLang="et-EE" sz="2400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javafx.application.Application</a:t>
            </a:r>
            <a:r>
              <a:rPr lang="et-EE" altLang="et-EE" sz="2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t-EE" altLang="et-EE" sz="2400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javafx.stage.Stage</a:t>
            </a:r>
            <a:r>
              <a:rPr lang="et-EE" altLang="et-EE" sz="2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sz="2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MustRuut</a:t>
            </a:r>
            <a:r>
              <a:rPr lang="et-EE" altLang="et-EE" sz="2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extends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Application</a:t>
            </a:r>
            <a:r>
              <a:rPr lang="et-EE" altLang="et-EE" sz="2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lang="et-EE" altLang="et-EE" sz="2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sz="2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400" b="1" dirty="0">
                <a:solidFill>
                  <a:srgbClr val="8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lang="et-EE" altLang="et-EE" sz="2400" b="1" dirty="0" err="1">
                <a:solidFill>
                  <a:srgbClr val="8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Override</a:t>
            </a:r>
            <a:r>
              <a:rPr lang="et-EE" altLang="et-EE" sz="2400" b="1" dirty="0">
                <a:solidFill>
                  <a:srgbClr val="8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sz="2400" b="1" dirty="0">
                <a:solidFill>
                  <a:srgbClr val="8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b="1" dirty="0">
                <a:solidFill>
                  <a:srgbClr val="8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start(</a:t>
            </a:r>
            <a:r>
              <a:rPr lang="et-EE" altLang="et-EE" sz="2400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Stage</a:t>
            </a:r>
            <a:r>
              <a:rPr lang="et-EE" altLang="et-EE" sz="2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peaLava</a:t>
            </a:r>
            <a:r>
              <a:rPr lang="et-EE" altLang="et-EE" sz="2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t-EE" altLang="et-EE" sz="2400" b="1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t-EE" altLang="et-EE" sz="2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sz="2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peaLava.show</a:t>
            </a:r>
            <a:r>
              <a:rPr lang="et-EE" altLang="et-EE" sz="2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lang="et-EE" altLang="et-EE" sz="2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t-EE" altLang="et-EE" sz="2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sz="2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t-EE" altLang="et-EE" sz="2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(String[] </a:t>
            </a:r>
            <a:r>
              <a:rPr lang="et-EE" altLang="et-EE" sz="2400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t-EE" altLang="et-EE" sz="2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t-EE" altLang="et-EE" sz="2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2400" b="1" i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launch</a:t>
            </a:r>
            <a:r>
              <a:rPr lang="et-EE" altLang="et-EE" sz="2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t-EE" altLang="et-EE" sz="2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t-EE" altLang="et-EE" sz="2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t-EE" altLang="et-EE" sz="4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2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>
                <a:cs typeface="Courier New" pitchFamily="49" charset="0"/>
              </a:rPr>
              <a:t>Rakendus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51520" y="1600200"/>
            <a:ext cx="8651304" cy="4525963"/>
          </a:xfrm>
        </p:spPr>
        <p:txBody>
          <a:bodyPr/>
          <a:lstStyle/>
          <a:p>
            <a:r>
              <a:rPr lang="et-EE" dirty="0" smtClean="0"/>
              <a:t>Klass </a:t>
            </a:r>
            <a:r>
              <a:rPr lang="et-EE" b="1" dirty="0" err="1">
                <a:latin typeface="Courier New" pitchFamily="49" charset="0"/>
                <a:cs typeface="Courier New" pitchFamily="49" charset="0"/>
              </a:rPr>
              <a:t>Application</a:t>
            </a:r>
            <a:endParaRPr lang="et-EE" dirty="0">
              <a:cs typeface="Courier New" pitchFamily="49" charset="0"/>
            </a:endParaRPr>
          </a:p>
          <a:p>
            <a:pPr lvl="1"/>
            <a:r>
              <a:rPr lang="et-EE" dirty="0">
                <a:cs typeface="Courier New" pitchFamily="49" charset="0"/>
                <a:hlinkClick r:id="rId2"/>
              </a:rPr>
              <a:t>https://openjfx.io/javadoc/11/javafx.graphics/javafx/application/Application.html</a:t>
            </a:r>
            <a:endParaRPr lang="et-EE" dirty="0">
              <a:cs typeface="Courier New" pitchFamily="49" charset="0"/>
            </a:endParaRPr>
          </a:p>
          <a:p>
            <a:r>
              <a:rPr lang="et-EE" dirty="0" smtClean="0">
                <a:cs typeface="Courier New" pitchFamily="49" charset="0"/>
              </a:rPr>
              <a:t>Abstraktne klass</a:t>
            </a:r>
          </a:p>
          <a:p>
            <a:pPr lvl="1"/>
            <a:r>
              <a:rPr lang="et-EE" dirty="0" smtClean="0">
                <a:cs typeface="Courier New" pitchFamily="49" charset="0"/>
              </a:rPr>
              <a:t>abstraktne </a:t>
            </a:r>
            <a:r>
              <a:rPr lang="et-EE" dirty="0">
                <a:cs typeface="Courier New" pitchFamily="49" charset="0"/>
              </a:rPr>
              <a:t>meetod </a:t>
            </a:r>
            <a:r>
              <a:rPr lang="et-EE" dirty="0" smtClean="0">
                <a:cs typeface="Courier New" pitchFamily="49" charset="0"/>
              </a:rPr>
              <a:t/>
            </a:r>
            <a:br>
              <a:rPr lang="et-EE" dirty="0" smtClean="0">
                <a:cs typeface="Courier New" pitchFamily="49" charset="0"/>
              </a:rPr>
            </a:br>
            <a:r>
              <a:rPr lang="et-E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start(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Stage</a:t>
            </a:r>
            <a:r>
              <a:rPr lang="et-E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primaryStage</a:t>
            </a:r>
            <a:r>
              <a:rPr lang="et-EE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6088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Eelmisel nädalal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dirty="0"/>
              <a:t>L</a:t>
            </a:r>
            <a:r>
              <a:rPr lang="et-EE" dirty="0" smtClean="0"/>
              <a:t>oeng</a:t>
            </a:r>
          </a:p>
          <a:p>
            <a:pPr lvl="1"/>
            <a:r>
              <a:rPr lang="et-EE" dirty="0" smtClean="0"/>
              <a:t>Abstraktsed klassid. Ülemklassid</a:t>
            </a:r>
            <a:r>
              <a:rPr lang="et-EE" dirty="0"/>
              <a:t>. </a:t>
            </a:r>
            <a:r>
              <a:rPr lang="et-EE" dirty="0" smtClean="0"/>
              <a:t>Alamklassid. Liidesed</a:t>
            </a:r>
            <a:endParaRPr lang="et-EE" dirty="0"/>
          </a:p>
          <a:p>
            <a:r>
              <a:rPr lang="et-EE" dirty="0" smtClean="0"/>
              <a:t>Lisapraktikum</a:t>
            </a:r>
          </a:p>
          <a:p>
            <a:r>
              <a:rPr lang="et-EE" dirty="0" smtClean="0"/>
              <a:t>Praktikum</a:t>
            </a:r>
          </a:p>
          <a:p>
            <a:pPr lvl="1"/>
            <a:r>
              <a:rPr lang="et-EE" dirty="0"/>
              <a:t>Ülemklassid. Alamklassid. Abstraktsed klassid</a:t>
            </a:r>
            <a:r>
              <a:rPr lang="et-EE" dirty="0" smtClean="0"/>
              <a:t>.</a:t>
            </a:r>
          </a:p>
          <a:p>
            <a:endParaRPr lang="et-EE" dirty="0" smtClean="0"/>
          </a:p>
          <a:p>
            <a:r>
              <a:rPr lang="et-EE" dirty="0" smtClean="0"/>
              <a:t>20.03 – rahvusvaheline õnnepäev</a:t>
            </a:r>
          </a:p>
          <a:p>
            <a:r>
              <a:rPr lang="et-EE" dirty="0" smtClean="0"/>
              <a:t>Algas kevad</a:t>
            </a:r>
          </a:p>
          <a:p>
            <a:pPr marL="0" indent="0">
              <a:buNone/>
            </a:pPr>
            <a:endParaRPr lang="et-EE" dirty="0" smtClean="0"/>
          </a:p>
          <a:p>
            <a:pPr lvl="1"/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FD1-92FE-4E87-A46D-1B655492E96F}" type="slidenum">
              <a:rPr lang="et-EE" smtClean="0"/>
              <a:pPr/>
              <a:t>2</a:t>
            </a:fld>
            <a:endParaRPr lang="et-E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0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Struktuur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Lava (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Stage</a:t>
            </a:r>
            <a:r>
              <a:rPr lang="et-EE" dirty="0" smtClean="0"/>
              <a:t>)</a:t>
            </a:r>
            <a:br>
              <a:rPr lang="et-EE" dirty="0" smtClean="0"/>
            </a:br>
            <a:endParaRPr lang="et-EE" dirty="0" smtClean="0"/>
          </a:p>
          <a:p>
            <a:r>
              <a:rPr lang="et-EE" dirty="0" smtClean="0"/>
              <a:t>Stseen (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Scene</a:t>
            </a:r>
            <a:r>
              <a:rPr lang="et-EE" dirty="0" smtClean="0"/>
              <a:t>)</a:t>
            </a:r>
          </a:p>
          <a:p>
            <a:pPr lvl="1"/>
            <a:r>
              <a:rPr lang="et-EE" dirty="0" smtClean="0"/>
              <a:t>konteiner, kuhu pannakse kõik erinevad elemendid</a:t>
            </a:r>
          </a:p>
          <a:p>
            <a:pPr lvl="2"/>
            <a:r>
              <a:rPr lang="et-EE" dirty="0" smtClean="0"/>
              <a:t>nähtavad ja nähtamatud</a:t>
            </a:r>
          </a:p>
          <a:p>
            <a:pPr>
              <a:buNone/>
            </a:pPr>
            <a:endParaRPr lang="et-EE" dirty="0" smtClean="0"/>
          </a:p>
          <a:p>
            <a:r>
              <a:rPr lang="et-EE" dirty="0" smtClean="0"/>
              <a:t>Stseenigraaf </a:t>
            </a:r>
          </a:p>
          <a:p>
            <a:pPr lvl="1"/>
            <a:r>
              <a:rPr lang="et-EE" dirty="0" smtClean="0"/>
              <a:t>stseeni loogilise struktuuri määramiseks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1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2906" y="69393"/>
            <a:ext cx="8229600" cy="1014624"/>
          </a:xfrm>
        </p:spPr>
        <p:txBody>
          <a:bodyPr/>
          <a:lstStyle/>
          <a:p>
            <a:r>
              <a:rPr lang="et-EE" dirty="0"/>
              <a:t>Lava, </a:t>
            </a:r>
            <a:r>
              <a:rPr lang="et-EE" dirty="0" smtClean="0"/>
              <a:t>„pealava“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9512" y="1084017"/>
            <a:ext cx="8561959" cy="181588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t-EE" altLang="et-EE" sz="2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kumimoji="0" lang="et-EE" altLang="et-EE" sz="2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et-EE" altLang="et-EE" sz="2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start(</a:t>
            </a:r>
            <a:r>
              <a:rPr kumimoji="0" lang="et-EE" altLang="et-EE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Stage</a:t>
            </a:r>
            <a:r>
              <a:rPr kumimoji="0" lang="et-EE" altLang="et-EE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</a:t>
            </a:r>
            <a:r>
              <a:rPr kumimoji="0" lang="et-EE" altLang="et-EE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et-EE" altLang="et-EE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primaryStage.setTitle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"Pealkiri"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8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primaryStage.show</a:t>
            </a:r>
            <a:r>
              <a:rPr lang="et-EE" altLang="et-EE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r>
              <a:rPr kumimoji="0" lang="et-EE" altLang="et-EE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t-EE" altLang="et-EE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l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28" y="3308139"/>
            <a:ext cx="3499832" cy="2247847"/>
          </a:xfrm>
          <a:prstGeom prst="rect">
            <a:avLst/>
          </a:prstGeom>
        </p:spPr>
      </p:pic>
      <p:sp>
        <p:nvSpPr>
          <p:cNvPr id="10" name="Ristkülik 9"/>
          <p:cNvSpPr/>
          <p:nvPr/>
        </p:nvSpPr>
        <p:spPr>
          <a:xfrm>
            <a:off x="179512" y="5584805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3200" dirty="0" err="1" smtClean="0"/>
              <a:t>stage</a:t>
            </a:r>
            <a:r>
              <a:rPr lang="et-EE" sz="3200" dirty="0" smtClean="0"/>
              <a:t> – lava, tegevuspaik</a:t>
            </a:r>
          </a:p>
          <a:p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openjfx.io/javadoc/11/javafx.graphics/javafx/stage/Stage.html</a:t>
            </a:r>
            <a:endParaRPr lang="en-US" sz="2400" dirty="0"/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891" y="3070990"/>
            <a:ext cx="2766616" cy="2823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5902" y="116632"/>
            <a:ext cx="8229600" cy="719450"/>
          </a:xfrm>
        </p:spPr>
        <p:txBody>
          <a:bodyPr>
            <a:normAutofit fontScale="90000"/>
          </a:bodyPr>
          <a:lstStyle/>
          <a:p>
            <a:r>
              <a:rPr lang="et-EE" dirty="0"/>
              <a:t>Stseen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280359" y="6015875"/>
            <a:ext cx="8229600" cy="71030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t-EE" sz="2400" dirty="0" err="1"/>
              <a:t>scene</a:t>
            </a:r>
            <a:r>
              <a:rPr lang="et-EE" sz="2400" dirty="0"/>
              <a:t> – lavapilt, stseen, tegevuspaik, kuliss, näitesein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https://openjfx.io/javadoc/11/javafx.graphics/javafx/scene/Scene.html</a:t>
            </a:r>
            <a:endParaRPr lang="en-US" sz="24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11560" y="836082"/>
            <a:ext cx="7558479" cy="2677656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start(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Stage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juur =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Scene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stseen =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Scene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(juur);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primaryStage.setScene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(stseen);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primaryStage.setTitle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"Pealkiri"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primaryStage.show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t-EE" altLang="et-E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l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956" y="3573016"/>
            <a:ext cx="3467100" cy="2305050"/>
          </a:xfrm>
          <a:prstGeom prst="rect">
            <a:avLst/>
          </a:prstGeom>
        </p:spPr>
      </p:pic>
      <p:pic>
        <p:nvPicPr>
          <p:cNvPr id="9" name="Pil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3573015"/>
            <a:ext cx="2388826" cy="24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7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5497" y="0"/>
            <a:ext cx="6229672" cy="1143000"/>
          </a:xfrm>
        </p:spPr>
        <p:txBody>
          <a:bodyPr>
            <a:normAutofit fontScale="90000"/>
          </a:bodyPr>
          <a:lstStyle/>
          <a:p>
            <a:r>
              <a:rPr lang="et-EE" dirty="0"/>
              <a:t>Stseenigraaf (</a:t>
            </a:r>
            <a:r>
              <a:rPr lang="et-EE" i="1" dirty="0" err="1"/>
              <a:t>Scene</a:t>
            </a:r>
            <a:r>
              <a:rPr lang="et-EE" i="1" dirty="0"/>
              <a:t> </a:t>
            </a:r>
            <a:r>
              <a:rPr lang="et-EE" i="1" dirty="0" err="1"/>
              <a:t>Graph</a:t>
            </a:r>
            <a:r>
              <a:rPr lang="et-EE" dirty="0"/>
              <a:t>)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105806" y="1311921"/>
            <a:ext cx="4932040" cy="4525963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tipp</a:t>
            </a:r>
            <a:r>
              <a:rPr lang="en-US" sz="2800" dirty="0" smtClean="0"/>
              <a:t> (</a:t>
            </a:r>
            <a:r>
              <a:rPr lang="en-US" sz="2800" i="1" dirty="0" smtClean="0"/>
              <a:t>node</a:t>
            </a:r>
            <a:r>
              <a:rPr lang="en-US" sz="2800" dirty="0" smtClean="0"/>
              <a:t>)</a:t>
            </a:r>
            <a:endParaRPr lang="et-EE" sz="2800" dirty="0" smtClean="0"/>
          </a:p>
          <a:p>
            <a:pPr lvl="1"/>
            <a:r>
              <a:rPr lang="nb-NO" sz="2400" dirty="0" smtClean="0"/>
              <a:t>abstraktse klassi </a:t>
            </a:r>
            <a:r>
              <a:rPr lang="nb-NO" sz="2400" dirty="0" smtClean="0">
                <a:latin typeface="Courier New" pitchFamily="49" charset="0"/>
                <a:cs typeface="Courier New" pitchFamily="49" charset="0"/>
              </a:rPr>
              <a:t>Node</a:t>
            </a:r>
            <a:r>
              <a:rPr lang="nb-NO" sz="2400" dirty="0" smtClean="0"/>
              <a:t> mingi alamklassi</a:t>
            </a:r>
            <a:r>
              <a:rPr lang="et-EE" sz="2400" dirty="0" smtClean="0"/>
              <a:t> </a:t>
            </a:r>
            <a:r>
              <a:rPr lang="nb-NO" sz="2400" dirty="0" smtClean="0"/>
              <a:t>isend</a:t>
            </a:r>
            <a:endParaRPr lang="et-EE" sz="2400" dirty="0" smtClean="0"/>
          </a:p>
          <a:p>
            <a:r>
              <a:rPr lang="en-US" sz="2800" dirty="0" err="1" smtClean="0"/>
              <a:t>lehttipp</a:t>
            </a:r>
            <a:r>
              <a:rPr lang="en-US" sz="2800" dirty="0" smtClean="0"/>
              <a:t> e. </a:t>
            </a:r>
            <a:r>
              <a:rPr lang="en-US" sz="2800" dirty="0" err="1" smtClean="0"/>
              <a:t>leht</a:t>
            </a:r>
            <a:r>
              <a:rPr lang="en-US" sz="2800" dirty="0" smtClean="0"/>
              <a:t> (</a:t>
            </a:r>
            <a:r>
              <a:rPr lang="en-US" sz="2800" i="1" dirty="0" smtClean="0"/>
              <a:t>leaf node</a:t>
            </a:r>
            <a:r>
              <a:rPr lang="en-US" sz="2800" dirty="0" smtClean="0"/>
              <a:t>)</a:t>
            </a:r>
            <a:endParaRPr lang="et-EE" sz="2800" dirty="0" smtClean="0"/>
          </a:p>
          <a:p>
            <a:pPr lvl="1"/>
            <a:r>
              <a:rPr lang="et-EE" sz="2400" dirty="0" smtClean="0"/>
              <a:t>pole alluvaid</a:t>
            </a:r>
          </a:p>
          <a:p>
            <a:r>
              <a:rPr lang="en-US" sz="2800" dirty="0" err="1" smtClean="0"/>
              <a:t>vahetipp</a:t>
            </a:r>
            <a:r>
              <a:rPr lang="en-US" sz="2800" dirty="0" smtClean="0"/>
              <a:t> (</a:t>
            </a:r>
            <a:r>
              <a:rPr lang="en-US" sz="2800" i="1" dirty="0" smtClean="0"/>
              <a:t>branch node</a:t>
            </a:r>
            <a:r>
              <a:rPr lang="en-US" sz="2800" dirty="0" smtClean="0"/>
              <a:t>)</a:t>
            </a:r>
            <a:endParaRPr lang="et-EE" sz="2800" dirty="0" smtClean="0"/>
          </a:p>
          <a:p>
            <a:pPr lvl="1"/>
            <a:r>
              <a:rPr lang="en-US" sz="2400" dirty="0" err="1" smtClean="0"/>
              <a:t>abstraktse</a:t>
            </a:r>
            <a:r>
              <a:rPr lang="en-US" sz="2400" dirty="0" smtClean="0"/>
              <a:t> </a:t>
            </a:r>
            <a:r>
              <a:rPr lang="en-US" sz="2400" dirty="0" err="1" smtClean="0"/>
              <a:t>klassi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sz="2400" dirty="0" smtClean="0"/>
              <a:t> </a:t>
            </a:r>
            <a:r>
              <a:rPr lang="en-US" sz="2400" dirty="0" err="1" smtClean="0"/>
              <a:t>mingi</a:t>
            </a:r>
            <a:r>
              <a:rPr lang="en-US" sz="2400" dirty="0" smtClean="0"/>
              <a:t> </a:t>
            </a:r>
            <a:r>
              <a:rPr lang="en-US" sz="2400" dirty="0" err="1" smtClean="0"/>
              <a:t>alamklassi</a:t>
            </a:r>
            <a:r>
              <a:rPr lang="en-US" sz="2400" dirty="0" smtClean="0"/>
              <a:t> </a:t>
            </a:r>
            <a:r>
              <a:rPr lang="en-US" sz="2400" dirty="0" err="1" smtClean="0"/>
              <a:t>isend</a:t>
            </a:r>
            <a:endParaRPr lang="et-EE" sz="2400" dirty="0" smtClean="0"/>
          </a:p>
          <a:p>
            <a:pPr lvl="1"/>
            <a:r>
              <a:rPr lang="en-US" sz="2400" dirty="0" err="1" smtClean="0"/>
              <a:t>juur</a:t>
            </a:r>
            <a:r>
              <a:rPr lang="et-EE" sz="2400" dirty="0" smtClean="0"/>
              <a:t> ka</a:t>
            </a:r>
          </a:p>
          <a:p>
            <a:pPr marL="457200" lvl="1" indent="0">
              <a:buNone/>
            </a:pPr>
            <a:endParaRPr lang="et-EE" sz="2400" dirty="0" smtClean="0"/>
          </a:p>
          <a:p>
            <a:pPr marL="457200" lvl="1" indent="0">
              <a:buNone/>
            </a:pPr>
            <a:endParaRPr lang="et-EE" sz="1000" dirty="0"/>
          </a:p>
          <a:p>
            <a:pPr lvl="1"/>
            <a:r>
              <a:rPr lang="et-EE" sz="2400" dirty="0" smtClean="0"/>
              <a:t>Vaatame APIst </a:t>
            </a:r>
            <a:r>
              <a:rPr lang="et-EE" sz="2400" dirty="0" err="1" smtClean="0"/>
              <a:t>Node</a:t>
            </a:r>
            <a:endParaRPr lang="et-EE" sz="20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23</a:t>
            </a:fld>
            <a:endParaRPr lang="en-US"/>
          </a:p>
        </p:txBody>
      </p:sp>
      <p:cxnSp>
        <p:nvCxnSpPr>
          <p:cNvPr id="7" name="Nurkkonnektor 6"/>
          <p:cNvCxnSpPr/>
          <p:nvPr/>
        </p:nvCxnSpPr>
        <p:spPr>
          <a:xfrm rot="10800000" flipV="1">
            <a:off x="4969024" y="4327716"/>
            <a:ext cx="2160240" cy="288032"/>
          </a:xfrm>
          <a:prstGeom prst="bentConnector3">
            <a:avLst>
              <a:gd name="adj1" fmla="val 10022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77136" y="5839884"/>
            <a:ext cx="12961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Text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201272" y="4615748"/>
            <a:ext cx="165618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BorderPane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553200" y="3607636"/>
            <a:ext cx="11521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Group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489304" y="5839884"/>
            <a:ext cx="12961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Circle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545088" y="4615748"/>
            <a:ext cx="14401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Rectangle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032920" y="4615748"/>
            <a:ext cx="12961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Circle</a:t>
            </a:r>
            <a:endParaRPr lang="en-US" sz="2400" dirty="0"/>
          </a:p>
        </p:txBody>
      </p:sp>
      <p:cxnSp>
        <p:nvCxnSpPr>
          <p:cNvPr id="19" name="Nurkkonnektor 18"/>
          <p:cNvCxnSpPr>
            <a:stCxn id="13" idx="2"/>
            <a:endCxn id="12" idx="0"/>
          </p:cNvCxnSpPr>
          <p:nvPr/>
        </p:nvCxnSpPr>
        <p:spPr>
          <a:xfrm rot="16200000" flipH="1">
            <a:off x="7306091" y="3892474"/>
            <a:ext cx="546447" cy="900100"/>
          </a:xfrm>
          <a:prstGeom prst="bentConnector3">
            <a:avLst>
              <a:gd name="adj1" fmla="val 47242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Nurkkonnektor 22"/>
          <p:cNvCxnSpPr>
            <a:endCxn id="15" idx="0"/>
          </p:cNvCxnSpPr>
          <p:nvPr/>
        </p:nvCxnSpPr>
        <p:spPr>
          <a:xfrm rot="10800000" flipV="1">
            <a:off x="6265168" y="4327716"/>
            <a:ext cx="864096" cy="288032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Nurkkonnektor 30"/>
          <p:cNvCxnSpPr>
            <a:stCxn id="12" idx="2"/>
            <a:endCxn id="14" idx="0"/>
          </p:cNvCxnSpPr>
          <p:nvPr/>
        </p:nvCxnSpPr>
        <p:spPr>
          <a:xfrm rot="16200000" flipH="1">
            <a:off x="7702135" y="5404642"/>
            <a:ext cx="762471" cy="108012"/>
          </a:xfrm>
          <a:prstGeom prst="bentConnector3">
            <a:avLst>
              <a:gd name="adj1" fmla="val 52636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Nurkkonnektor 33"/>
          <p:cNvCxnSpPr>
            <a:endCxn id="11" idx="0"/>
          </p:cNvCxnSpPr>
          <p:nvPr/>
        </p:nvCxnSpPr>
        <p:spPr>
          <a:xfrm rot="10800000" flipV="1">
            <a:off x="6625208" y="5479844"/>
            <a:ext cx="1440160" cy="360040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1560" y="6359168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>
                <a:hlinkClick r:id="rId2"/>
              </a:rPr>
              <a:t>https://</a:t>
            </a:r>
            <a:r>
              <a:rPr lang="et-EE" sz="2000" dirty="0" smtClean="0">
                <a:hlinkClick r:id="rId2"/>
              </a:rPr>
              <a:t>openjfx.io/javadoc/11/javafx.graphics/javafx/scene/Node.html</a:t>
            </a:r>
            <a:endParaRPr lang="et-EE" dirty="0"/>
          </a:p>
        </p:txBody>
      </p:sp>
      <p:cxnSp>
        <p:nvCxnSpPr>
          <p:cNvPr id="18" name="Nurkkonnektor 17"/>
          <p:cNvCxnSpPr/>
          <p:nvPr/>
        </p:nvCxnSpPr>
        <p:spPr>
          <a:xfrm rot="10800000" flipV="1">
            <a:off x="5257057" y="906301"/>
            <a:ext cx="2160240" cy="288032"/>
          </a:xfrm>
          <a:prstGeom prst="bentConnector3">
            <a:avLst>
              <a:gd name="adj1" fmla="val 10022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65169" y="2418469"/>
            <a:ext cx="12961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smtClean="0"/>
              <a:t>Leht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489305" y="1194333"/>
            <a:ext cx="12961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smtClean="0"/>
              <a:t>Vahetipp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841233" y="186221"/>
            <a:ext cx="11521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smtClean="0"/>
              <a:t>Juur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7777337" y="2418469"/>
            <a:ext cx="12961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smtClean="0"/>
              <a:t>Leht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905129" y="1194333"/>
            <a:ext cx="12961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smtClean="0"/>
              <a:t>Leht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4320953" y="1194333"/>
            <a:ext cx="12961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smtClean="0"/>
              <a:t>Leht</a:t>
            </a:r>
            <a:endParaRPr lang="en-US" sz="2400" dirty="0"/>
          </a:p>
        </p:txBody>
      </p:sp>
      <p:cxnSp>
        <p:nvCxnSpPr>
          <p:cNvPr id="27" name="Nurkkonnektor 26"/>
          <p:cNvCxnSpPr>
            <a:stCxn id="22" idx="2"/>
            <a:endCxn id="21" idx="0"/>
          </p:cNvCxnSpPr>
          <p:nvPr/>
        </p:nvCxnSpPr>
        <p:spPr>
          <a:xfrm rot="16200000" flipH="1">
            <a:off x="7504114" y="561069"/>
            <a:ext cx="546447" cy="720080"/>
          </a:xfrm>
          <a:prstGeom prst="bentConnector3">
            <a:avLst>
              <a:gd name="adj1" fmla="val 46843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Nurkkonnektor 27"/>
          <p:cNvCxnSpPr>
            <a:endCxn id="25" idx="0"/>
          </p:cNvCxnSpPr>
          <p:nvPr/>
        </p:nvCxnSpPr>
        <p:spPr>
          <a:xfrm rot="10800000" flipV="1">
            <a:off x="6553201" y="906301"/>
            <a:ext cx="864096" cy="288032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Nurkkonnektor 28"/>
          <p:cNvCxnSpPr>
            <a:stCxn id="21" idx="2"/>
            <a:endCxn id="24" idx="0"/>
          </p:cNvCxnSpPr>
          <p:nvPr/>
        </p:nvCxnSpPr>
        <p:spPr>
          <a:xfrm rot="16200000" flipH="1">
            <a:off x="7900158" y="1893217"/>
            <a:ext cx="762471" cy="288032"/>
          </a:xfrm>
          <a:prstGeom prst="bentConnector3">
            <a:avLst>
              <a:gd name="adj1" fmla="val 52857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Nurkkonnektor 29"/>
          <p:cNvCxnSpPr>
            <a:endCxn id="20" idx="0"/>
          </p:cNvCxnSpPr>
          <p:nvPr/>
        </p:nvCxnSpPr>
        <p:spPr>
          <a:xfrm rot="10800000" flipV="1">
            <a:off x="6913241" y="2058427"/>
            <a:ext cx="1224138" cy="360041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89611" y="2250714"/>
            <a:ext cx="76660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Text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85555" y="1113396"/>
            <a:ext cx="165618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Shape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737483" y="105284"/>
            <a:ext cx="11521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Node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840839" y="2239608"/>
            <a:ext cx="91349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Circle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29371" y="1113396"/>
            <a:ext cx="14401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Parent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17203" y="1113396"/>
            <a:ext cx="12961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Canvas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456000" y="2232680"/>
            <a:ext cx="14401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Group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161419" y="2239609"/>
            <a:ext cx="14401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Region</a:t>
            </a:r>
            <a:endParaRPr lang="en-US" sz="2400" dirty="0"/>
          </a:p>
        </p:txBody>
      </p:sp>
      <p:cxnSp>
        <p:nvCxnSpPr>
          <p:cNvPr id="10" name="Nurkkonnektor 9"/>
          <p:cNvCxnSpPr>
            <a:stCxn id="15" idx="2"/>
            <a:endCxn id="21" idx="0"/>
          </p:cNvCxnSpPr>
          <p:nvPr/>
        </p:nvCxnSpPr>
        <p:spPr>
          <a:xfrm rot="16200000" flipH="1">
            <a:off x="3333201" y="1691311"/>
            <a:ext cx="664548" cy="432048"/>
          </a:xfrm>
          <a:prstGeom prst="bent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Nurkkonnektor 21"/>
          <p:cNvCxnSpPr>
            <a:stCxn id="15" idx="2"/>
            <a:endCxn id="20" idx="0"/>
          </p:cNvCxnSpPr>
          <p:nvPr/>
        </p:nvCxnSpPr>
        <p:spPr>
          <a:xfrm rot="5400000">
            <a:off x="2483957" y="1267185"/>
            <a:ext cx="657619" cy="1273371"/>
          </a:xfrm>
          <a:prstGeom prst="bent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76080" y="3239876"/>
            <a:ext cx="14401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Control</a:t>
            </a:r>
            <a:endParaRPr lang="en-US" sz="2400" dirty="0"/>
          </a:p>
        </p:txBody>
      </p:sp>
      <p:cxnSp>
        <p:nvCxnSpPr>
          <p:cNvPr id="30" name="Nurkkonnektor 29"/>
          <p:cNvCxnSpPr>
            <a:stCxn id="13" idx="2"/>
            <a:endCxn id="12" idx="0"/>
          </p:cNvCxnSpPr>
          <p:nvPr/>
        </p:nvCxnSpPr>
        <p:spPr>
          <a:xfrm rot="16200000" flipH="1">
            <a:off x="4490374" y="390122"/>
            <a:ext cx="546447" cy="9001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Nurkkonnektor 34"/>
          <p:cNvCxnSpPr>
            <a:stCxn id="13" idx="2"/>
            <a:endCxn id="15" idx="0"/>
          </p:cNvCxnSpPr>
          <p:nvPr/>
        </p:nvCxnSpPr>
        <p:spPr>
          <a:xfrm rot="5400000">
            <a:off x="3608276" y="408124"/>
            <a:ext cx="546447" cy="86409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Nurkkonnektor 37"/>
          <p:cNvCxnSpPr>
            <a:stCxn id="13" idx="2"/>
            <a:endCxn id="16" idx="0"/>
          </p:cNvCxnSpPr>
          <p:nvPr/>
        </p:nvCxnSpPr>
        <p:spPr>
          <a:xfrm rot="5400000">
            <a:off x="2816188" y="-383964"/>
            <a:ext cx="546447" cy="244827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43180" y="2250714"/>
            <a:ext cx="118398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Polygon</a:t>
            </a:r>
            <a:endParaRPr lang="en-US" sz="2400" dirty="0"/>
          </a:p>
        </p:txBody>
      </p:sp>
      <p:cxnSp>
        <p:nvCxnSpPr>
          <p:cNvPr id="46" name="Nurkkonnektor 45"/>
          <p:cNvCxnSpPr>
            <a:stCxn id="12" idx="2"/>
            <a:endCxn id="40" idx="0"/>
          </p:cNvCxnSpPr>
          <p:nvPr/>
        </p:nvCxnSpPr>
        <p:spPr>
          <a:xfrm rot="16200000" flipH="1">
            <a:off x="5986584" y="802123"/>
            <a:ext cx="675653" cy="222152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Nurkkonnektor 48"/>
          <p:cNvCxnSpPr>
            <a:stCxn id="12" idx="2"/>
            <a:endCxn id="14" idx="0"/>
          </p:cNvCxnSpPr>
          <p:nvPr/>
        </p:nvCxnSpPr>
        <p:spPr>
          <a:xfrm rot="16200000" flipH="1">
            <a:off x="5423344" y="1365363"/>
            <a:ext cx="664547" cy="108394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Nurkkonnektor 51"/>
          <p:cNvCxnSpPr>
            <a:stCxn id="12" idx="2"/>
            <a:endCxn id="11" idx="0"/>
          </p:cNvCxnSpPr>
          <p:nvPr/>
        </p:nvCxnSpPr>
        <p:spPr>
          <a:xfrm rot="16200000" flipH="1">
            <a:off x="4905454" y="1883254"/>
            <a:ext cx="675653" cy="5926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403020" y="3239876"/>
            <a:ext cx="14401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smtClean="0"/>
              <a:t>Pane</a:t>
            </a:r>
            <a:endParaRPr lang="en-US" sz="2400" dirty="0"/>
          </a:p>
        </p:txBody>
      </p:sp>
      <p:cxnSp>
        <p:nvCxnSpPr>
          <p:cNvPr id="65" name="Nurkkonnektor 64"/>
          <p:cNvCxnSpPr>
            <a:stCxn id="21" idx="2"/>
            <a:endCxn id="63" idx="0"/>
          </p:cNvCxnSpPr>
          <p:nvPr/>
        </p:nvCxnSpPr>
        <p:spPr>
          <a:xfrm rot="16200000" flipH="1">
            <a:off x="4732998" y="1849774"/>
            <a:ext cx="538602" cy="224160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Nurkkonnektor 67"/>
          <p:cNvCxnSpPr>
            <a:stCxn id="21" idx="2"/>
            <a:endCxn id="27" idx="0"/>
          </p:cNvCxnSpPr>
          <p:nvPr/>
        </p:nvCxnSpPr>
        <p:spPr>
          <a:xfrm rot="5400000">
            <a:off x="3119529" y="2477906"/>
            <a:ext cx="538602" cy="98533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74949" y="4127615"/>
            <a:ext cx="15980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ChoiceBox</a:t>
            </a:r>
            <a:endParaRPr lang="en-US" sz="2400" dirty="0"/>
          </a:p>
        </p:txBody>
      </p:sp>
      <p:sp>
        <p:nvSpPr>
          <p:cNvPr id="71" name="TextBox 70"/>
          <p:cNvSpPr txBox="1"/>
          <p:nvPr/>
        </p:nvSpPr>
        <p:spPr>
          <a:xfrm>
            <a:off x="1930337" y="4127615"/>
            <a:ext cx="123108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Labeled</a:t>
            </a:r>
            <a:endParaRPr lang="en-US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699255" y="5015354"/>
            <a:ext cx="123108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Label</a:t>
            </a:r>
            <a:endParaRPr lang="en-US" sz="2400" dirty="0"/>
          </a:p>
        </p:txBody>
      </p:sp>
      <p:cxnSp>
        <p:nvCxnSpPr>
          <p:cNvPr id="74" name="Nurkkonnektor 73"/>
          <p:cNvCxnSpPr>
            <a:stCxn id="27" idx="2"/>
            <a:endCxn id="70" idx="0"/>
          </p:cNvCxnSpPr>
          <p:nvPr/>
        </p:nvCxnSpPr>
        <p:spPr>
          <a:xfrm rot="5400000">
            <a:off x="1722035" y="2953490"/>
            <a:ext cx="426074" cy="192217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Nurkkonnektor 76"/>
          <p:cNvCxnSpPr>
            <a:stCxn id="27" idx="2"/>
            <a:endCxn id="71" idx="0"/>
          </p:cNvCxnSpPr>
          <p:nvPr/>
        </p:nvCxnSpPr>
        <p:spPr>
          <a:xfrm rot="5400000">
            <a:off x="2507982" y="3739437"/>
            <a:ext cx="426074" cy="3502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Nurkkonnektor 79"/>
          <p:cNvCxnSpPr>
            <a:stCxn id="71" idx="2"/>
            <a:endCxn id="72" idx="0"/>
          </p:cNvCxnSpPr>
          <p:nvPr/>
        </p:nvCxnSpPr>
        <p:spPr>
          <a:xfrm rot="5400000">
            <a:off x="1717300" y="4186776"/>
            <a:ext cx="426074" cy="12310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134991" y="5015353"/>
            <a:ext cx="174650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ButtonBase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699256" y="5840753"/>
            <a:ext cx="123108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Button</a:t>
            </a:r>
            <a:endParaRPr lang="en-US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2176080" y="5840752"/>
            <a:ext cx="174650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CheckBox</a:t>
            </a:r>
            <a:endParaRPr lang="en-US" sz="2400" dirty="0"/>
          </a:p>
        </p:txBody>
      </p:sp>
      <p:cxnSp>
        <p:nvCxnSpPr>
          <p:cNvPr id="87" name="Nurkkonnektor 86"/>
          <p:cNvCxnSpPr>
            <a:stCxn id="71" idx="2"/>
            <a:endCxn id="83" idx="0"/>
          </p:cNvCxnSpPr>
          <p:nvPr/>
        </p:nvCxnSpPr>
        <p:spPr>
          <a:xfrm rot="16200000" flipH="1">
            <a:off x="2564025" y="4571132"/>
            <a:ext cx="426073" cy="46236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Nurkkonnektor 89"/>
          <p:cNvCxnSpPr>
            <a:stCxn id="83" idx="2"/>
            <a:endCxn id="84" idx="0"/>
          </p:cNvCxnSpPr>
          <p:nvPr/>
        </p:nvCxnSpPr>
        <p:spPr>
          <a:xfrm rot="5400000">
            <a:off x="1979654" y="4812161"/>
            <a:ext cx="363735" cy="169344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Nurkkonnektor 92"/>
          <p:cNvCxnSpPr>
            <a:stCxn id="83" idx="2"/>
            <a:endCxn id="85" idx="0"/>
          </p:cNvCxnSpPr>
          <p:nvPr/>
        </p:nvCxnSpPr>
        <p:spPr>
          <a:xfrm rot="16200000" flipH="1">
            <a:off x="2846922" y="5638340"/>
            <a:ext cx="363734" cy="4108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265958" y="4121082"/>
            <a:ext cx="228082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TextInputControl</a:t>
            </a:r>
            <a:endParaRPr lang="en-US" sz="2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4169531" y="5002288"/>
            <a:ext cx="133986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TextArea</a:t>
            </a:r>
            <a:endParaRPr lang="en-US" sz="2400" dirty="0"/>
          </a:p>
        </p:txBody>
      </p:sp>
      <p:cxnSp>
        <p:nvCxnSpPr>
          <p:cNvPr id="103" name="Nurkkonnektor 102"/>
          <p:cNvCxnSpPr>
            <a:stCxn id="27" idx="2"/>
            <a:endCxn id="100" idx="0"/>
          </p:cNvCxnSpPr>
          <p:nvPr/>
        </p:nvCxnSpPr>
        <p:spPr>
          <a:xfrm rot="16200000" flipH="1">
            <a:off x="3441496" y="3156205"/>
            <a:ext cx="419541" cy="151021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Nurkkonnektor 105"/>
          <p:cNvCxnSpPr>
            <a:stCxn id="100" idx="2"/>
            <a:endCxn id="101" idx="0"/>
          </p:cNvCxnSpPr>
          <p:nvPr/>
        </p:nvCxnSpPr>
        <p:spPr>
          <a:xfrm rot="16200000" flipH="1">
            <a:off x="4413147" y="4575971"/>
            <a:ext cx="419541" cy="43309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5783626" y="4121082"/>
            <a:ext cx="166387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BorderPane</a:t>
            </a:r>
            <a:endParaRPr lang="en-US" sz="2400" dirty="0"/>
          </a:p>
        </p:txBody>
      </p:sp>
      <p:cxnSp>
        <p:nvCxnSpPr>
          <p:cNvPr id="110" name="Nurkkonnektor 109"/>
          <p:cNvCxnSpPr>
            <a:stCxn id="63" idx="2"/>
            <a:endCxn id="108" idx="0"/>
          </p:cNvCxnSpPr>
          <p:nvPr/>
        </p:nvCxnSpPr>
        <p:spPr>
          <a:xfrm rot="16200000" flipH="1">
            <a:off x="6159562" y="3665079"/>
            <a:ext cx="419541" cy="49246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7549166" y="4127615"/>
            <a:ext cx="137054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GridPane</a:t>
            </a:r>
            <a:endParaRPr lang="en-US" sz="2400" dirty="0"/>
          </a:p>
        </p:txBody>
      </p:sp>
      <p:cxnSp>
        <p:nvCxnSpPr>
          <p:cNvPr id="123" name="Nurkkonnektor 122"/>
          <p:cNvCxnSpPr>
            <a:stCxn id="63" idx="2"/>
            <a:endCxn id="118" idx="0"/>
          </p:cNvCxnSpPr>
          <p:nvPr/>
        </p:nvCxnSpPr>
        <p:spPr>
          <a:xfrm rot="16200000" flipH="1">
            <a:off x="6965733" y="2858908"/>
            <a:ext cx="426074" cy="21113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6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t-EE" dirty="0" smtClean="0"/>
          </a:p>
          <a:p>
            <a:pPr>
              <a:buNone/>
            </a:pPr>
            <a:endParaRPr lang="et-EE" dirty="0" smtClean="0"/>
          </a:p>
          <a:p>
            <a:pPr>
              <a:buNone/>
            </a:pPr>
            <a:endParaRPr lang="et-EE" dirty="0" smtClean="0"/>
          </a:p>
          <a:p>
            <a:pPr>
              <a:buNone/>
            </a:pPr>
            <a:endParaRPr lang="et-EE" dirty="0" smtClean="0"/>
          </a:p>
          <a:p>
            <a:pPr>
              <a:buNone/>
            </a:pPr>
            <a:endParaRPr lang="et-EE" dirty="0" smtClean="0"/>
          </a:p>
          <a:p>
            <a:pPr>
              <a:buNone/>
            </a:pPr>
            <a:endParaRPr lang="et-EE" dirty="0" smtClean="0"/>
          </a:p>
          <a:p>
            <a:pPr>
              <a:buNone/>
            </a:pPr>
            <a:endParaRPr lang="et-EE" dirty="0" smtClean="0"/>
          </a:p>
          <a:p>
            <a:pPr>
              <a:buNone/>
            </a:pPr>
            <a:endParaRPr lang="et-EE" sz="2800" dirty="0" smtClean="0"/>
          </a:p>
          <a:p>
            <a:pPr marL="0" indent="0">
              <a:buNone/>
            </a:pPr>
            <a:r>
              <a:rPr lang="en-US" sz="2600" dirty="0" smtClean="0">
                <a:hlinkClick r:id="rId2"/>
              </a:rPr>
              <a:t>https</a:t>
            </a:r>
            <a:r>
              <a:rPr lang="en-US" sz="2600" dirty="0">
                <a:hlinkClick r:id="rId2"/>
              </a:rPr>
              <a:t>://</a:t>
            </a:r>
            <a:r>
              <a:rPr lang="en-US" sz="2600" dirty="0" smtClean="0">
                <a:hlinkClick r:id="rId2"/>
              </a:rPr>
              <a:t>openjfx.io/javadoc/11/javafx.graphics/javafx/scene/Scene.html</a:t>
            </a:r>
            <a:endParaRPr lang="en-US" sz="26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25</a:t>
            </a:fld>
            <a:endParaRPr lang="et-EE" dirty="0"/>
          </a:p>
        </p:txBody>
      </p:sp>
      <p:pic>
        <p:nvPicPr>
          <p:cNvPr id="64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7704856" cy="503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stkülik-viiktekst 5"/>
          <p:cNvSpPr/>
          <p:nvPr/>
        </p:nvSpPr>
        <p:spPr>
          <a:xfrm>
            <a:off x="6166520" y="88032"/>
            <a:ext cx="2520280" cy="1512168"/>
          </a:xfrm>
          <a:prstGeom prst="wedgeRectCallout">
            <a:avLst>
              <a:gd name="adj1" fmla="val -199444"/>
              <a:gd name="adj2" fmla="val 444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3600" dirty="0" smtClean="0"/>
              <a:t>Abstraktne klass</a:t>
            </a:r>
            <a:endParaRPr lang="en-US" sz="3600" dirty="0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Stseen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8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26</a:t>
            </a:fld>
            <a:endParaRPr lang="et-EE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60632"/>
            <a:ext cx="5071010" cy="646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abakuju 2"/>
          <p:cNvSpPr/>
          <p:nvPr/>
        </p:nvSpPr>
        <p:spPr>
          <a:xfrm>
            <a:off x="-34683" y="891928"/>
            <a:ext cx="9069651" cy="5803760"/>
          </a:xfrm>
          <a:custGeom>
            <a:avLst/>
            <a:gdLst>
              <a:gd name="connsiteX0" fmla="*/ 3372794 w 9069651"/>
              <a:gd name="connsiteY0" fmla="*/ 22472 h 5803760"/>
              <a:gd name="connsiteX1" fmla="*/ 2689748 w 9069651"/>
              <a:gd name="connsiteY1" fmla="*/ 132641 h 5803760"/>
              <a:gd name="connsiteX2" fmla="*/ 2612630 w 9069651"/>
              <a:gd name="connsiteY2" fmla="*/ 870771 h 5803760"/>
              <a:gd name="connsiteX3" fmla="*/ 1004167 w 9069651"/>
              <a:gd name="connsiteY3" fmla="*/ 1344496 h 5803760"/>
              <a:gd name="connsiteX4" fmla="*/ 100784 w 9069651"/>
              <a:gd name="connsiteY4" fmla="*/ 3371600 h 5803760"/>
              <a:gd name="connsiteX5" fmla="*/ 552476 w 9069651"/>
              <a:gd name="connsiteY5" fmla="*/ 5585990 h 5803760"/>
              <a:gd name="connsiteX6" fmla="*/ 4804987 w 9069651"/>
              <a:gd name="connsiteY6" fmla="*/ 5608024 h 5803760"/>
              <a:gd name="connsiteX7" fmla="*/ 8099030 w 9069651"/>
              <a:gd name="connsiteY7" fmla="*/ 4583455 h 5803760"/>
              <a:gd name="connsiteX8" fmla="*/ 9068514 w 9069651"/>
              <a:gd name="connsiteY8" fmla="*/ 3525836 h 5803760"/>
              <a:gd name="connsiteX9" fmla="*/ 8242249 w 9069651"/>
              <a:gd name="connsiteY9" fmla="*/ 2523301 h 5803760"/>
              <a:gd name="connsiteX10" fmla="*/ 6093960 w 9069651"/>
              <a:gd name="connsiteY10" fmla="*/ 1961441 h 5803760"/>
              <a:gd name="connsiteX11" fmla="*/ 4793970 w 9069651"/>
              <a:gd name="connsiteY11" fmla="*/ 1928390 h 5803760"/>
              <a:gd name="connsiteX12" fmla="*/ 4716852 w 9069651"/>
              <a:gd name="connsiteY12" fmla="*/ 991956 h 5803760"/>
              <a:gd name="connsiteX13" fmla="*/ 4210076 w 9069651"/>
              <a:gd name="connsiteY13" fmla="*/ 397045 h 5803760"/>
              <a:gd name="connsiteX14" fmla="*/ 3372794 w 9069651"/>
              <a:gd name="connsiteY14" fmla="*/ 22472 h 580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69651" h="5803760">
                <a:moveTo>
                  <a:pt x="3372794" y="22472"/>
                </a:moveTo>
                <a:cubicBezTo>
                  <a:pt x="3119406" y="-21595"/>
                  <a:pt x="2816442" y="-8742"/>
                  <a:pt x="2689748" y="132641"/>
                </a:cubicBezTo>
                <a:cubicBezTo>
                  <a:pt x="2563054" y="274024"/>
                  <a:pt x="2893560" y="668795"/>
                  <a:pt x="2612630" y="870771"/>
                </a:cubicBezTo>
                <a:cubicBezTo>
                  <a:pt x="2331700" y="1072747"/>
                  <a:pt x="1422808" y="927691"/>
                  <a:pt x="1004167" y="1344496"/>
                </a:cubicBezTo>
                <a:cubicBezTo>
                  <a:pt x="585526" y="1761301"/>
                  <a:pt x="176066" y="2664684"/>
                  <a:pt x="100784" y="3371600"/>
                </a:cubicBezTo>
                <a:cubicBezTo>
                  <a:pt x="25502" y="4078516"/>
                  <a:pt x="-231558" y="5213253"/>
                  <a:pt x="552476" y="5585990"/>
                </a:cubicBezTo>
                <a:cubicBezTo>
                  <a:pt x="1336510" y="5958727"/>
                  <a:pt x="3547228" y="5775113"/>
                  <a:pt x="4804987" y="5608024"/>
                </a:cubicBezTo>
                <a:cubicBezTo>
                  <a:pt x="6062746" y="5440935"/>
                  <a:pt x="7388442" y="4930486"/>
                  <a:pt x="8099030" y="4583455"/>
                </a:cubicBezTo>
                <a:cubicBezTo>
                  <a:pt x="8809618" y="4236424"/>
                  <a:pt x="9044644" y="3869195"/>
                  <a:pt x="9068514" y="3525836"/>
                </a:cubicBezTo>
                <a:cubicBezTo>
                  <a:pt x="9092384" y="3182477"/>
                  <a:pt x="8738008" y="2784033"/>
                  <a:pt x="8242249" y="2523301"/>
                </a:cubicBezTo>
                <a:cubicBezTo>
                  <a:pt x="7746490" y="2262569"/>
                  <a:pt x="6668673" y="2060593"/>
                  <a:pt x="6093960" y="1961441"/>
                </a:cubicBezTo>
                <a:cubicBezTo>
                  <a:pt x="5519247" y="1862289"/>
                  <a:pt x="5023488" y="2089971"/>
                  <a:pt x="4793970" y="1928390"/>
                </a:cubicBezTo>
                <a:cubicBezTo>
                  <a:pt x="4564452" y="1766809"/>
                  <a:pt x="4814168" y="1247180"/>
                  <a:pt x="4716852" y="991956"/>
                </a:cubicBezTo>
                <a:cubicBezTo>
                  <a:pt x="4619536" y="736732"/>
                  <a:pt x="4428577" y="560462"/>
                  <a:pt x="4210076" y="397045"/>
                </a:cubicBezTo>
                <a:cubicBezTo>
                  <a:pt x="3991575" y="233628"/>
                  <a:pt x="3626182" y="66539"/>
                  <a:pt x="3372794" y="2247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89611" y="2250714"/>
            <a:ext cx="76660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Text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85555" y="1113396"/>
            <a:ext cx="165618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Shape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737483" y="105284"/>
            <a:ext cx="11521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Node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840839" y="2239608"/>
            <a:ext cx="91349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Circle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29371" y="1113396"/>
            <a:ext cx="14401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Parent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17203" y="1113396"/>
            <a:ext cx="12961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Canvas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456000" y="2232680"/>
            <a:ext cx="14401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Group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161419" y="2239609"/>
            <a:ext cx="14401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Region</a:t>
            </a:r>
            <a:endParaRPr lang="en-US" sz="2400" dirty="0"/>
          </a:p>
        </p:txBody>
      </p:sp>
      <p:cxnSp>
        <p:nvCxnSpPr>
          <p:cNvPr id="10" name="Nurkkonnektor 9"/>
          <p:cNvCxnSpPr>
            <a:stCxn id="15" idx="2"/>
            <a:endCxn id="21" idx="0"/>
          </p:cNvCxnSpPr>
          <p:nvPr/>
        </p:nvCxnSpPr>
        <p:spPr>
          <a:xfrm rot="16200000" flipH="1">
            <a:off x="3333201" y="1691311"/>
            <a:ext cx="664548" cy="432048"/>
          </a:xfrm>
          <a:prstGeom prst="bent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Nurkkonnektor 21"/>
          <p:cNvCxnSpPr>
            <a:stCxn id="15" idx="2"/>
            <a:endCxn id="20" idx="0"/>
          </p:cNvCxnSpPr>
          <p:nvPr/>
        </p:nvCxnSpPr>
        <p:spPr>
          <a:xfrm rot="5400000">
            <a:off x="2483957" y="1267185"/>
            <a:ext cx="657619" cy="1273371"/>
          </a:xfrm>
          <a:prstGeom prst="bent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76080" y="3239876"/>
            <a:ext cx="14401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Control</a:t>
            </a:r>
            <a:endParaRPr lang="en-US" sz="2400" dirty="0"/>
          </a:p>
        </p:txBody>
      </p:sp>
      <p:cxnSp>
        <p:nvCxnSpPr>
          <p:cNvPr id="30" name="Nurkkonnektor 29"/>
          <p:cNvCxnSpPr>
            <a:stCxn id="13" idx="2"/>
            <a:endCxn id="12" idx="0"/>
          </p:cNvCxnSpPr>
          <p:nvPr/>
        </p:nvCxnSpPr>
        <p:spPr>
          <a:xfrm rot="16200000" flipH="1">
            <a:off x="4490374" y="390122"/>
            <a:ext cx="546447" cy="9001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Nurkkonnektor 34"/>
          <p:cNvCxnSpPr>
            <a:stCxn id="13" idx="2"/>
            <a:endCxn id="15" idx="0"/>
          </p:cNvCxnSpPr>
          <p:nvPr/>
        </p:nvCxnSpPr>
        <p:spPr>
          <a:xfrm rot="5400000">
            <a:off x="3608276" y="408124"/>
            <a:ext cx="546447" cy="86409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Nurkkonnektor 37"/>
          <p:cNvCxnSpPr>
            <a:stCxn id="13" idx="2"/>
            <a:endCxn id="16" idx="0"/>
          </p:cNvCxnSpPr>
          <p:nvPr/>
        </p:nvCxnSpPr>
        <p:spPr>
          <a:xfrm rot="5400000">
            <a:off x="2816188" y="-383964"/>
            <a:ext cx="546447" cy="244827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43180" y="2250714"/>
            <a:ext cx="118398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Polygon</a:t>
            </a:r>
            <a:endParaRPr lang="en-US" sz="2400" dirty="0"/>
          </a:p>
        </p:txBody>
      </p:sp>
      <p:cxnSp>
        <p:nvCxnSpPr>
          <p:cNvPr id="46" name="Nurkkonnektor 45"/>
          <p:cNvCxnSpPr>
            <a:stCxn id="12" idx="2"/>
            <a:endCxn id="40" idx="0"/>
          </p:cNvCxnSpPr>
          <p:nvPr/>
        </p:nvCxnSpPr>
        <p:spPr>
          <a:xfrm rot="16200000" flipH="1">
            <a:off x="5986584" y="802123"/>
            <a:ext cx="675653" cy="222152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Nurkkonnektor 48"/>
          <p:cNvCxnSpPr>
            <a:stCxn id="12" idx="2"/>
            <a:endCxn id="14" idx="0"/>
          </p:cNvCxnSpPr>
          <p:nvPr/>
        </p:nvCxnSpPr>
        <p:spPr>
          <a:xfrm rot="16200000" flipH="1">
            <a:off x="5423344" y="1365363"/>
            <a:ext cx="664547" cy="108394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Nurkkonnektor 51"/>
          <p:cNvCxnSpPr>
            <a:stCxn id="12" idx="2"/>
            <a:endCxn id="11" idx="0"/>
          </p:cNvCxnSpPr>
          <p:nvPr/>
        </p:nvCxnSpPr>
        <p:spPr>
          <a:xfrm rot="16200000" flipH="1">
            <a:off x="4905454" y="1883254"/>
            <a:ext cx="675653" cy="5926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403020" y="3239876"/>
            <a:ext cx="14401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smtClean="0"/>
              <a:t>Pane</a:t>
            </a:r>
            <a:endParaRPr lang="en-US" sz="2400" dirty="0"/>
          </a:p>
        </p:txBody>
      </p:sp>
      <p:cxnSp>
        <p:nvCxnSpPr>
          <p:cNvPr id="65" name="Nurkkonnektor 64"/>
          <p:cNvCxnSpPr>
            <a:stCxn id="21" idx="2"/>
            <a:endCxn id="63" idx="0"/>
          </p:cNvCxnSpPr>
          <p:nvPr/>
        </p:nvCxnSpPr>
        <p:spPr>
          <a:xfrm rot="16200000" flipH="1">
            <a:off x="4732998" y="1849774"/>
            <a:ext cx="538602" cy="224160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Nurkkonnektor 67"/>
          <p:cNvCxnSpPr>
            <a:stCxn id="21" idx="2"/>
            <a:endCxn id="27" idx="0"/>
          </p:cNvCxnSpPr>
          <p:nvPr/>
        </p:nvCxnSpPr>
        <p:spPr>
          <a:xfrm rot="5400000">
            <a:off x="3119529" y="2477906"/>
            <a:ext cx="538602" cy="98533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74949" y="4127615"/>
            <a:ext cx="15980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ChoiceBox</a:t>
            </a:r>
            <a:endParaRPr lang="en-US" sz="2400" dirty="0"/>
          </a:p>
        </p:txBody>
      </p:sp>
      <p:sp>
        <p:nvSpPr>
          <p:cNvPr id="71" name="TextBox 70"/>
          <p:cNvSpPr txBox="1"/>
          <p:nvPr/>
        </p:nvSpPr>
        <p:spPr>
          <a:xfrm>
            <a:off x="1930337" y="4127615"/>
            <a:ext cx="123108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Labeled</a:t>
            </a:r>
            <a:endParaRPr lang="en-US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699255" y="5015354"/>
            <a:ext cx="123108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Label</a:t>
            </a:r>
            <a:endParaRPr lang="en-US" sz="2400" dirty="0"/>
          </a:p>
        </p:txBody>
      </p:sp>
      <p:cxnSp>
        <p:nvCxnSpPr>
          <p:cNvPr id="74" name="Nurkkonnektor 73"/>
          <p:cNvCxnSpPr>
            <a:stCxn id="27" idx="2"/>
            <a:endCxn id="70" idx="0"/>
          </p:cNvCxnSpPr>
          <p:nvPr/>
        </p:nvCxnSpPr>
        <p:spPr>
          <a:xfrm rot="5400000">
            <a:off x="1722035" y="2953490"/>
            <a:ext cx="426074" cy="192217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Nurkkonnektor 76"/>
          <p:cNvCxnSpPr>
            <a:stCxn id="27" idx="2"/>
            <a:endCxn id="71" idx="0"/>
          </p:cNvCxnSpPr>
          <p:nvPr/>
        </p:nvCxnSpPr>
        <p:spPr>
          <a:xfrm rot="5400000">
            <a:off x="2507982" y="3739437"/>
            <a:ext cx="426074" cy="3502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Nurkkonnektor 79"/>
          <p:cNvCxnSpPr>
            <a:stCxn id="71" idx="2"/>
            <a:endCxn id="72" idx="0"/>
          </p:cNvCxnSpPr>
          <p:nvPr/>
        </p:nvCxnSpPr>
        <p:spPr>
          <a:xfrm rot="5400000">
            <a:off x="1717300" y="4186776"/>
            <a:ext cx="426074" cy="12310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134991" y="5015353"/>
            <a:ext cx="174650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ButtonBase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699256" y="5840753"/>
            <a:ext cx="123108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Button</a:t>
            </a:r>
            <a:endParaRPr lang="en-US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2176080" y="5840752"/>
            <a:ext cx="174650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CheckBox</a:t>
            </a:r>
            <a:endParaRPr lang="en-US" sz="2400" dirty="0"/>
          </a:p>
        </p:txBody>
      </p:sp>
      <p:cxnSp>
        <p:nvCxnSpPr>
          <p:cNvPr id="87" name="Nurkkonnektor 86"/>
          <p:cNvCxnSpPr>
            <a:stCxn id="71" idx="2"/>
            <a:endCxn id="83" idx="0"/>
          </p:cNvCxnSpPr>
          <p:nvPr/>
        </p:nvCxnSpPr>
        <p:spPr>
          <a:xfrm rot="16200000" flipH="1">
            <a:off x="2564025" y="4571132"/>
            <a:ext cx="426073" cy="46236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Nurkkonnektor 89"/>
          <p:cNvCxnSpPr>
            <a:stCxn id="83" idx="2"/>
            <a:endCxn id="84" idx="0"/>
          </p:cNvCxnSpPr>
          <p:nvPr/>
        </p:nvCxnSpPr>
        <p:spPr>
          <a:xfrm rot="5400000">
            <a:off x="1979654" y="4812161"/>
            <a:ext cx="363735" cy="169344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Nurkkonnektor 92"/>
          <p:cNvCxnSpPr>
            <a:stCxn id="83" idx="2"/>
            <a:endCxn id="85" idx="0"/>
          </p:cNvCxnSpPr>
          <p:nvPr/>
        </p:nvCxnSpPr>
        <p:spPr>
          <a:xfrm rot="16200000" flipH="1">
            <a:off x="2846922" y="5638340"/>
            <a:ext cx="363734" cy="4108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265958" y="4121082"/>
            <a:ext cx="228082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TextInputControl</a:t>
            </a:r>
            <a:endParaRPr lang="en-US" sz="2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4169531" y="5002288"/>
            <a:ext cx="133986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TextArea</a:t>
            </a:r>
            <a:endParaRPr lang="en-US" sz="2400" dirty="0"/>
          </a:p>
        </p:txBody>
      </p:sp>
      <p:cxnSp>
        <p:nvCxnSpPr>
          <p:cNvPr id="103" name="Nurkkonnektor 102"/>
          <p:cNvCxnSpPr>
            <a:stCxn id="27" idx="2"/>
            <a:endCxn id="100" idx="0"/>
          </p:cNvCxnSpPr>
          <p:nvPr/>
        </p:nvCxnSpPr>
        <p:spPr>
          <a:xfrm rot="16200000" flipH="1">
            <a:off x="3441496" y="3156205"/>
            <a:ext cx="419541" cy="151021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Nurkkonnektor 105"/>
          <p:cNvCxnSpPr>
            <a:stCxn id="100" idx="2"/>
            <a:endCxn id="101" idx="0"/>
          </p:cNvCxnSpPr>
          <p:nvPr/>
        </p:nvCxnSpPr>
        <p:spPr>
          <a:xfrm rot="16200000" flipH="1">
            <a:off x="4413147" y="4575971"/>
            <a:ext cx="419541" cy="43309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5783626" y="4121082"/>
            <a:ext cx="166387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BorderPane</a:t>
            </a:r>
            <a:endParaRPr lang="en-US" sz="2400" dirty="0"/>
          </a:p>
        </p:txBody>
      </p:sp>
      <p:cxnSp>
        <p:nvCxnSpPr>
          <p:cNvPr id="110" name="Nurkkonnektor 109"/>
          <p:cNvCxnSpPr>
            <a:stCxn id="63" idx="2"/>
            <a:endCxn id="108" idx="0"/>
          </p:cNvCxnSpPr>
          <p:nvPr/>
        </p:nvCxnSpPr>
        <p:spPr>
          <a:xfrm rot="16200000" flipH="1">
            <a:off x="6159562" y="3665079"/>
            <a:ext cx="419541" cy="49246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7549166" y="4127615"/>
            <a:ext cx="137054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GridPane</a:t>
            </a:r>
            <a:endParaRPr lang="en-US" sz="2400" dirty="0"/>
          </a:p>
        </p:txBody>
      </p:sp>
      <p:cxnSp>
        <p:nvCxnSpPr>
          <p:cNvPr id="123" name="Nurkkonnektor 122"/>
          <p:cNvCxnSpPr>
            <a:stCxn id="63" idx="2"/>
            <a:endCxn id="118" idx="0"/>
          </p:cNvCxnSpPr>
          <p:nvPr/>
        </p:nvCxnSpPr>
        <p:spPr>
          <a:xfrm rot="16200000" flipH="1">
            <a:off x="6965733" y="2858908"/>
            <a:ext cx="426074" cy="21113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9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5902" y="116632"/>
            <a:ext cx="8229600" cy="71945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Nupp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145718" y="6253423"/>
            <a:ext cx="8229600" cy="46805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200" dirty="0">
                <a:hlinkClick r:id="rId2"/>
              </a:rPr>
              <a:t>https://</a:t>
            </a:r>
            <a:r>
              <a:rPr lang="en-US" sz="2200" dirty="0" smtClean="0">
                <a:hlinkClick r:id="rId2"/>
              </a:rPr>
              <a:t>openjfx.io/javadoc/11/javafx.controls/javafx/scene/control/Button.html</a:t>
            </a:r>
            <a:endParaRPr lang="en-US" sz="22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9" name="Pil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575" y="3684935"/>
            <a:ext cx="3476625" cy="2257425"/>
          </a:xfrm>
          <a:prstGeom prst="rect">
            <a:avLst/>
          </a:prstGeom>
        </p:spPr>
      </p:pic>
      <p:pic>
        <p:nvPicPr>
          <p:cNvPr id="10" name="Pil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18" y="3869677"/>
            <a:ext cx="2607801" cy="1887939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80359" y="825000"/>
            <a:ext cx="8480207" cy="2677656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start(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Stage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nupp =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"Üks nupp"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Scene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stseen =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Scene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(nupp,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200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150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primaryStage.setScene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(stseen);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primaryStage.setTitle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"Pealkiri"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primaryStage.show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t-EE" altLang="et-E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0773" y="3957391"/>
            <a:ext cx="20574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1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199" y="89924"/>
            <a:ext cx="8229600" cy="67478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Kasutajaliides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83594" y="93651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docs.oracle.com/javase/8/javafx/user-interface-tutorial/ui_controls.htm</a:t>
            </a:r>
            <a:endParaRPr lang="et-EE" dirty="0" smtClean="0"/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29</a:t>
            </a:fld>
            <a:endParaRPr lang="et-EE" dirty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536" y="2128839"/>
            <a:ext cx="587692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PQuestion"/>
          <p:cNvSpPr>
            <a:spLocks noGrp="1"/>
          </p:cNvSpPr>
          <p:nvPr>
            <p:ph type="title"/>
          </p:nvPr>
        </p:nvSpPr>
        <p:spPr>
          <a:xfrm>
            <a:off x="0" y="274637"/>
            <a:ext cx="8892480" cy="1143000"/>
          </a:xfrm>
        </p:spPr>
        <p:txBody>
          <a:bodyPr>
            <a:noAutofit/>
          </a:bodyPr>
          <a:lstStyle/>
          <a:p>
            <a:r>
              <a:rPr lang="et-EE" sz="3600" dirty="0" smtClean="0"/>
              <a:t>Umbes mitu tundi tegelesite eelmisel nädalal selle ainega (</a:t>
            </a:r>
            <a:r>
              <a:rPr lang="et-EE" sz="3600" dirty="0" err="1" smtClean="0"/>
              <a:t>loeng+praktikum+iseseisvalt</a:t>
            </a:r>
            <a:r>
              <a:rPr lang="et-EE" sz="3600" dirty="0" smtClean="0"/>
              <a:t>)? 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830387"/>
            <a:ext cx="41148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0-2 tundi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2-4 tundi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4-6 tundi  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6-8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8-10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10-12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12-14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üle 14 tunni</a:t>
            </a:r>
          </a:p>
        </p:txBody>
      </p:sp>
      <p:sp>
        <p:nvSpPr>
          <p:cNvPr id="5" name="TPChart"/>
          <p:cNvSpPr/>
          <p:nvPr>
            <p:custDataLst>
              <p:tags r:id="rId3"/>
            </p:custDataLst>
          </p:nvPr>
        </p:nvSpPr>
        <p:spPr>
          <a:xfrm>
            <a:off x="4067944" y="1714500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A7FD-8118-44E3-BCB2-B3B92EE8415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225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5364088" y="3789040"/>
            <a:ext cx="2780308" cy="271740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179512" y="764704"/>
            <a:ext cx="8229600" cy="1143000"/>
          </a:xfrm>
        </p:spPr>
        <p:txBody>
          <a:bodyPr>
            <a:normAutofit/>
          </a:bodyPr>
          <a:lstStyle/>
          <a:p>
            <a:r>
              <a:rPr lang="et-EE" sz="3600" dirty="0" smtClean="0"/>
              <a:t>Rakenduse ülemklassiks on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17751" y="2891592"/>
            <a:ext cx="6048672" cy="18002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err="1" smtClean="0"/>
              <a:t>Parent</a:t>
            </a:r>
            <a:endParaRPr lang="et-EE" sz="28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err="1" smtClean="0"/>
              <a:t>Node</a:t>
            </a:r>
            <a:endParaRPr lang="et-EE" sz="28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err="1" smtClean="0"/>
              <a:t>Application</a:t>
            </a:r>
            <a:endParaRPr lang="et-EE" sz="28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err="1" smtClean="0"/>
              <a:t>Scene</a:t>
            </a:r>
            <a:endParaRPr lang="et-EE" sz="28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err="1" smtClean="0"/>
              <a:t>Stage</a:t>
            </a:r>
            <a:endParaRPr lang="en-US" sz="2800" dirty="0"/>
          </a:p>
        </p:txBody>
      </p:sp>
      <p:sp>
        <p:nvSpPr>
          <p:cNvPr id="11" name="CAI2"/>
          <p:cNvSpPr/>
          <p:nvPr>
            <p:custDataLst>
              <p:tags r:id="rId4"/>
            </p:custDataLst>
          </p:nvPr>
        </p:nvSpPr>
        <p:spPr>
          <a:xfrm rot="10800000">
            <a:off x="7679" y="4011048"/>
            <a:ext cx="304800" cy="304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041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2" grpId="0" animBg="1"/>
      <p:bldP spid="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5740130" y="3284984"/>
            <a:ext cx="2764306" cy="310984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179512" y="764704"/>
            <a:ext cx="8229600" cy="1143000"/>
          </a:xfrm>
        </p:spPr>
        <p:txBody>
          <a:bodyPr>
            <a:normAutofit/>
          </a:bodyPr>
          <a:lstStyle/>
          <a:p>
            <a:r>
              <a:rPr lang="et-EE" sz="3600" dirty="0" smtClean="0"/>
              <a:t>Kas juur on vahetipp?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6169" y="2500144"/>
            <a:ext cx="5256584" cy="18002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Jah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Ei</a:t>
            </a:r>
          </a:p>
        </p:txBody>
      </p:sp>
      <p:sp>
        <p:nvSpPr>
          <p:cNvPr id="2" name="CAI1"/>
          <p:cNvSpPr/>
          <p:nvPr>
            <p:custDataLst>
              <p:tags r:id="rId4"/>
            </p:custDataLst>
          </p:nvPr>
        </p:nvSpPr>
        <p:spPr>
          <a:xfrm rot="10800000">
            <a:off x="142484" y="2564904"/>
            <a:ext cx="342900" cy="342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63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6" grpId="0" animBg="1"/>
      <p:bldP spid="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5724128" y="4011048"/>
            <a:ext cx="2492276" cy="2474863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179512" y="764704"/>
            <a:ext cx="8229600" cy="1143000"/>
          </a:xfrm>
        </p:spPr>
        <p:txBody>
          <a:bodyPr>
            <a:noAutofit/>
          </a:bodyPr>
          <a:lstStyle/>
          <a:p>
            <a:r>
              <a:rPr lang="et-EE" sz="3600" dirty="0" smtClean="0"/>
              <a:t>Milliste alltoodud klasside isendid võivad olla juureks (vahetipuks)?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17751" y="2891592"/>
            <a:ext cx="6048672" cy="18002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err="1" smtClean="0"/>
              <a:t>Button</a:t>
            </a:r>
            <a:endParaRPr lang="et-EE" sz="28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err="1" smtClean="0"/>
              <a:t>Circle</a:t>
            </a:r>
            <a:endParaRPr lang="et-EE" sz="28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err="1" smtClean="0"/>
              <a:t>Group</a:t>
            </a:r>
            <a:endParaRPr lang="et-EE" sz="28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err="1" smtClean="0"/>
              <a:t>Region</a:t>
            </a:r>
            <a:endParaRPr lang="et-EE" sz="28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err="1" smtClean="0"/>
              <a:t>Canvas</a:t>
            </a:r>
            <a:endParaRPr lang="en-US" sz="2800" dirty="0"/>
          </a:p>
        </p:txBody>
      </p:sp>
      <p:sp>
        <p:nvSpPr>
          <p:cNvPr id="9" name="CAI1"/>
          <p:cNvSpPr/>
          <p:nvPr>
            <p:custDataLst>
              <p:tags r:id="rId4"/>
            </p:custDataLst>
          </p:nvPr>
        </p:nvSpPr>
        <p:spPr>
          <a:xfrm rot="10800000">
            <a:off x="48319" y="3055330"/>
            <a:ext cx="254000" cy="2540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I2"/>
          <p:cNvSpPr/>
          <p:nvPr>
            <p:custDataLst>
              <p:tags r:id="rId5"/>
            </p:custDataLst>
          </p:nvPr>
        </p:nvSpPr>
        <p:spPr>
          <a:xfrm rot="10800000">
            <a:off x="7679" y="4011048"/>
            <a:ext cx="304800" cy="304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I3"/>
          <p:cNvSpPr/>
          <p:nvPr>
            <p:custDataLst>
              <p:tags r:id="rId6"/>
            </p:custDataLst>
          </p:nvPr>
        </p:nvSpPr>
        <p:spPr>
          <a:xfrm rot="10800000">
            <a:off x="7679" y="4523111"/>
            <a:ext cx="304800" cy="304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63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2" grpId="0" animBg="1"/>
      <p:bldP spid="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abakuju 2"/>
          <p:cNvSpPr/>
          <p:nvPr/>
        </p:nvSpPr>
        <p:spPr>
          <a:xfrm>
            <a:off x="-34683" y="891928"/>
            <a:ext cx="9069651" cy="5803760"/>
          </a:xfrm>
          <a:custGeom>
            <a:avLst/>
            <a:gdLst>
              <a:gd name="connsiteX0" fmla="*/ 3372794 w 9069651"/>
              <a:gd name="connsiteY0" fmla="*/ 22472 h 5803760"/>
              <a:gd name="connsiteX1" fmla="*/ 2689748 w 9069651"/>
              <a:gd name="connsiteY1" fmla="*/ 132641 h 5803760"/>
              <a:gd name="connsiteX2" fmla="*/ 2612630 w 9069651"/>
              <a:gd name="connsiteY2" fmla="*/ 870771 h 5803760"/>
              <a:gd name="connsiteX3" fmla="*/ 1004167 w 9069651"/>
              <a:gd name="connsiteY3" fmla="*/ 1344496 h 5803760"/>
              <a:gd name="connsiteX4" fmla="*/ 100784 w 9069651"/>
              <a:gd name="connsiteY4" fmla="*/ 3371600 h 5803760"/>
              <a:gd name="connsiteX5" fmla="*/ 552476 w 9069651"/>
              <a:gd name="connsiteY5" fmla="*/ 5585990 h 5803760"/>
              <a:gd name="connsiteX6" fmla="*/ 4804987 w 9069651"/>
              <a:gd name="connsiteY6" fmla="*/ 5608024 h 5803760"/>
              <a:gd name="connsiteX7" fmla="*/ 8099030 w 9069651"/>
              <a:gd name="connsiteY7" fmla="*/ 4583455 h 5803760"/>
              <a:gd name="connsiteX8" fmla="*/ 9068514 w 9069651"/>
              <a:gd name="connsiteY8" fmla="*/ 3525836 h 5803760"/>
              <a:gd name="connsiteX9" fmla="*/ 8242249 w 9069651"/>
              <a:gd name="connsiteY9" fmla="*/ 2523301 h 5803760"/>
              <a:gd name="connsiteX10" fmla="*/ 6093960 w 9069651"/>
              <a:gd name="connsiteY10" fmla="*/ 1961441 h 5803760"/>
              <a:gd name="connsiteX11" fmla="*/ 4793970 w 9069651"/>
              <a:gd name="connsiteY11" fmla="*/ 1928390 h 5803760"/>
              <a:gd name="connsiteX12" fmla="*/ 4716852 w 9069651"/>
              <a:gd name="connsiteY12" fmla="*/ 991956 h 5803760"/>
              <a:gd name="connsiteX13" fmla="*/ 4210076 w 9069651"/>
              <a:gd name="connsiteY13" fmla="*/ 397045 h 5803760"/>
              <a:gd name="connsiteX14" fmla="*/ 3372794 w 9069651"/>
              <a:gd name="connsiteY14" fmla="*/ 22472 h 580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69651" h="5803760">
                <a:moveTo>
                  <a:pt x="3372794" y="22472"/>
                </a:moveTo>
                <a:cubicBezTo>
                  <a:pt x="3119406" y="-21595"/>
                  <a:pt x="2816442" y="-8742"/>
                  <a:pt x="2689748" y="132641"/>
                </a:cubicBezTo>
                <a:cubicBezTo>
                  <a:pt x="2563054" y="274024"/>
                  <a:pt x="2893560" y="668795"/>
                  <a:pt x="2612630" y="870771"/>
                </a:cubicBezTo>
                <a:cubicBezTo>
                  <a:pt x="2331700" y="1072747"/>
                  <a:pt x="1422808" y="927691"/>
                  <a:pt x="1004167" y="1344496"/>
                </a:cubicBezTo>
                <a:cubicBezTo>
                  <a:pt x="585526" y="1761301"/>
                  <a:pt x="176066" y="2664684"/>
                  <a:pt x="100784" y="3371600"/>
                </a:cubicBezTo>
                <a:cubicBezTo>
                  <a:pt x="25502" y="4078516"/>
                  <a:pt x="-231558" y="5213253"/>
                  <a:pt x="552476" y="5585990"/>
                </a:cubicBezTo>
                <a:cubicBezTo>
                  <a:pt x="1336510" y="5958727"/>
                  <a:pt x="3547228" y="5775113"/>
                  <a:pt x="4804987" y="5608024"/>
                </a:cubicBezTo>
                <a:cubicBezTo>
                  <a:pt x="6062746" y="5440935"/>
                  <a:pt x="7388442" y="4930486"/>
                  <a:pt x="8099030" y="4583455"/>
                </a:cubicBezTo>
                <a:cubicBezTo>
                  <a:pt x="8809618" y="4236424"/>
                  <a:pt x="9044644" y="3869195"/>
                  <a:pt x="9068514" y="3525836"/>
                </a:cubicBezTo>
                <a:cubicBezTo>
                  <a:pt x="9092384" y="3182477"/>
                  <a:pt x="8738008" y="2784033"/>
                  <a:pt x="8242249" y="2523301"/>
                </a:cubicBezTo>
                <a:cubicBezTo>
                  <a:pt x="7746490" y="2262569"/>
                  <a:pt x="6668673" y="2060593"/>
                  <a:pt x="6093960" y="1961441"/>
                </a:cubicBezTo>
                <a:cubicBezTo>
                  <a:pt x="5519247" y="1862289"/>
                  <a:pt x="5023488" y="2089971"/>
                  <a:pt x="4793970" y="1928390"/>
                </a:cubicBezTo>
                <a:cubicBezTo>
                  <a:pt x="4564452" y="1766809"/>
                  <a:pt x="4814168" y="1247180"/>
                  <a:pt x="4716852" y="991956"/>
                </a:cubicBezTo>
                <a:cubicBezTo>
                  <a:pt x="4619536" y="736732"/>
                  <a:pt x="4428577" y="560462"/>
                  <a:pt x="4210076" y="397045"/>
                </a:cubicBezTo>
                <a:cubicBezTo>
                  <a:pt x="3991575" y="233628"/>
                  <a:pt x="3626182" y="66539"/>
                  <a:pt x="3372794" y="2247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89611" y="2250714"/>
            <a:ext cx="76660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Text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85555" y="1113396"/>
            <a:ext cx="165618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Shape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737483" y="105284"/>
            <a:ext cx="11521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Node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840839" y="2239608"/>
            <a:ext cx="91349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Circle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29371" y="1113396"/>
            <a:ext cx="14401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Parent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17203" y="1113396"/>
            <a:ext cx="12961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Canvas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456000" y="2232680"/>
            <a:ext cx="14401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Group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161419" y="2239609"/>
            <a:ext cx="14401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Region</a:t>
            </a:r>
            <a:endParaRPr lang="en-US" sz="2400" dirty="0"/>
          </a:p>
        </p:txBody>
      </p:sp>
      <p:cxnSp>
        <p:nvCxnSpPr>
          <p:cNvPr id="10" name="Nurkkonnektor 9"/>
          <p:cNvCxnSpPr>
            <a:stCxn id="15" idx="2"/>
            <a:endCxn id="21" idx="0"/>
          </p:cNvCxnSpPr>
          <p:nvPr/>
        </p:nvCxnSpPr>
        <p:spPr>
          <a:xfrm rot="16200000" flipH="1">
            <a:off x="3333201" y="1691311"/>
            <a:ext cx="664548" cy="432048"/>
          </a:xfrm>
          <a:prstGeom prst="bent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Nurkkonnektor 21"/>
          <p:cNvCxnSpPr>
            <a:stCxn id="15" idx="2"/>
            <a:endCxn id="20" idx="0"/>
          </p:cNvCxnSpPr>
          <p:nvPr/>
        </p:nvCxnSpPr>
        <p:spPr>
          <a:xfrm rot="5400000">
            <a:off x="2483957" y="1267185"/>
            <a:ext cx="657619" cy="1273371"/>
          </a:xfrm>
          <a:prstGeom prst="bent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76080" y="3239876"/>
            <a:ext cx="14401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Control</a:t>
            </a:r>
            <a:endParaRPr lang="en-US" sz="2400" dirty="0"/>
          </a:p>
        </p:txBody>
      </p:sp>
      <p:cxnSp>
        <p:nvCxnSpPr>
          <p:cNvPr id="30" name="Nurkkonnektor 29"/>
          <p:cNvCxnSpPr>
            <a:stCxn id="13" idx="2"/>
            <a:endCxn id="12" idx="0"/>
          </p:cNvCxnSpPr>
          <p:nvPr/>
        </p:nvCxnSpPr>
        <p:spPr>
          <a:xfrm rot="16200000" flipH="1">
            <a:off x="4490374" y="390122"/>
            <a:ext cx="546447" cy="9001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Nurkkonnektor 34"/>
          <p:cNvCxnSpPr>
            <a:stCxn id="13" idx="2"/>
            <a:endCxn id="15" idx="0"/>
          </p:cNvCxnSpPr>
          <p:nvPr/>
        </p:nvCxnSpPr>
        <p:spPr>
          <a:xfrm rot="5400000">
            <a:off x="3608276" y="408124"/>
            <a:ext cx="546447" cy="86409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Nurkkonnektor 37"/>
          <p:cNvCxnSpPr>
            <a:stCxn id="13" idx="2"/>
            <a:endCxn id="16" idx="0"/>
          </p:cNvCxnSpPr>
          <p:nvPr/>
        </p:nvCxnSpPr>
        <p:spPr>
          <a:xfrm rot="5400000">
            <a:off x="2816188" y="-383964"/>
            <a:ext cx="546447" cy="244827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43180" y="2250714"/>
            <a:ext cx="118398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Polygon</a:t>
            </a:r>
            <a:endParaRPr lang="en-US" sz="2400" dirty="0"/>
          </a:p>
        </p:txBody>
      </p:sp>
      <p:cxnSp>
        <p:nvCxnSpPr>
          <p:cNvPr id="46" name="Nurkkonnektor 45"/>
          <p:cNvCxnSpPr>
            <a:stCxn id="12" idx="2"/>
            <a:endCxn id="40" idx="0"/>
          </p:cNvCxnSpPr>
          <p:nvPr/>
        </p:nvCxnSpPr>
        <p:spPr>
          <a:xfrm rot="16200000" flipH="1">
            <a:off x="5986584" y="802123"/>
            <a:ext cx="675653" cy="222152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Nurkkonnektor 48"/>
          <p:cNvCxnSpPr>
            <a:stCxn id="12" idx="2"/>
            <a:endCxn id="14" idx="0"/>
          </p:cNvCxnSpPr>
          <p:nvPr/>
        </p:nvCxnSpPr>
        <p:spPr>
          <a:xfrm rot="16200000" flipH="1">
            <a:off x="5423344" y="1365363"/>
            <a:ext cx="664547" cy="108394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Nurkkonnektor 51"/>
          <p:cNvCxnSpPr>
            <a:stCxn id="12" idx="2"/>
            <a:endCxn id="11" idx="0"/>
          </p:cNvCxnSpPr>
          <p:nvPr/>
        </p:nvCxnSpPr>
        <p:spPr>
          <a:xfrm rot="16200000" flipH="1">
            <a:off x="4905454" y="1883254"/>
            <a:ext cx="675653" cy="5926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403020" y="3239876"/>
            <a:ext cx="14401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smtClean="0"/>
              <a:t>Pane</a:t>
            </a:r>
            <a:endParaRPr lang="en-US" sz="2400" dirty="0"/>
          </a:p>
        </p:txBody>
      </p:sp>
      <p:cxnSp>
        <p:nvCxnSpPr>
          <p:cNvPr id="65" name="Nurkkonnektor 64"/>
          <p:cNvCxnSpPr>
            <a:stCxn id="21" idx="2"/>
            <a:endCxn id="63" idx="0"/>
          </p:cNvCxnSpPr>
          <p:nvPr/>
        </p:nvCxnSpPr>
        <p:spPr>
          <a:xfrm rot="16200000" flipH="1">
            <a:off x="4732998" y="1849774"/>
            <a:ext cx="538602" cy="224160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Nurkkonnektor 67"/>
          <p:cNvCxnSpPr>
            <a:stCxn id="21" idx="2"/>
            <a:endCxn id="27" idx="0"/>
          </p:cNvCxnSpPr>
          <p:nvPr/>
        </p:nvCxnSpPr>
        <p:spPr>
          <a:xfrm rot="5400000">
            <a:off x="3119529" y="2477906"/>
            <a:ext cx="538602" cy="98533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74949" y="4127615"/>
            <a:ext cx="15980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ChoiceBox</a:t>
            </a:r>
            <a:endParaRPr lang="en-US" sz="2400" dirty="0"/>
          </a:p>
        </p:txBody>
      </p:sp>
      <p:sp>
        <p:nvSpPr>
          <p:cNvPr id="71" name="TextBox 70"/>
          <p:cNvSpPr txBox="1"/>
          <p:nvPr/>
        </p:nvSpPr>
        <p:spPr>
          <a:xfrm>
            <a:off x="1930337" y="4127615"/>
            <a:ext cx="123108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Labeled</a:t>
            </a:r>
            <a:endParaRPr lang="en-US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699255" y="5015354"/>
            <a:ext cx="123108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Label</a:t>
            </a:r>
            <a:endParaRPr lang="en-US" sz="2400" dirty="0"/>
          </a:p>
        </p:txBody>
      </p:sp>
      <p:cxnSp>
        <p:nvCxnSpPr>
          <p:cNvPr id="74" name="Nurkkonnektor 73"/>
          <p:cNvCxnSpPr>
            <a:stCxn id="27" idx="2"/>
            <a:endCxn id="70" idx="0"/>
          </p:cNvCxnSpPr>
          <p:nvPr/>
        </p:nvCxnSpPr>
        <p:spPr>
          <a:xfrm rot="5400000">
            <a:off x="1722035" y="2953490"/>
            <a:ext cx="426074" cy="192217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Nurkkonnektor 76"/>
          <p:cNvCxnSpPr>
            <a:stCxn id="27" idx="2"/>
            <a:endCxn id="71" idx="0"/>
          </p:cNvCxnSpPr>
          <p:nvPr/>
        </p:nvCxnSpPr>
        <p:spPr>
          <a:xfrm rot="5400000">
            <a:off x="2507982" y="3739437"/>
            <a:ext cx="426074" cy="3502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Nurkkonnektor 79"/>
          <p:cNvCxnSpPr>
            <a:stCxn id="71" idx="2"/>
            <a:endCxn id="72" idx="0"/>
          </p:cNvCxnSpPr>
          <p:nvPr/>
        </p:nvCxnSpPr>
        <p:spPr>
          <a:xfrm rot="5400000">
            <a:off x="1717300" y="4186776"/>
            <a:ext cx="426074" cy="12310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134991" y="5015353"/>
            <a:ext cx="174650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ButtonBase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699256" y="5840753"/>
            <a:ext cx="123108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Button</a:t>
            </a:r>
            <a:endParaRPr lang="en-US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2176080" y="5840752"/>
            <a:ext cx="174650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CheckBox</a:t>
            </a:r>
            <a:endParaRPr lang="en-US" sz="2400" dirty="0"/>
          </a:p>
        </p:txBody>
      </p:sp>
      <p:cxnSp>
        <p:nvCxnSpPr>
          <p:cNvPr id="87" name="Nurkkonnektor 86"/>
          <p:cNvCxnSpPr>
            <a:stCxn id="71" idx="2"/>
            <a:endCxn id="83" idx="0"/>
          </p:cNvCxnSpPr>
          <p:nvPr/>
        </p:nvCxnSpPr>
        <p:spPr>
          <a:xfrm rot="16200000" flipH="1">
            <a:off x="2564025" y="4571132"/>
            <a:ext cx="426073" cy="46236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Nurkkonnektor 89"/>
          <p:cNvCxnSpPr>
            <a:stCxn id="83" idx="2"/>
            <a:endCxn id="84" idx="0"/>
          </p:cNvCxnSpPr>
          <p:nvPr/>
        </p:nvCxnSpPr>
        <p:spPr>
          <a:xfrm rot="5400000">
            <a:off x="1979654" y="4812161"/>
            <a:ext cx="363735" cy="169344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Nurkkonnektor 92"/>
          <p:cNvCxnSpPr>
            <a:stCxn id="83" idx="2"/>
            <a:endCxn id="85" idx="0"/>
          </p:cNvCxnSpPr>
          <p:nvPr/>
        </p:nvCxnSpPr>
        <p:spPr>
          <a:xfrm rot="16200000" flipH="1">
            <a:off x="2846922" y="5638340"/>
            <a:ext cx="363734" cy="4108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265958" y="4121082"/>
            <a:ext cx="228082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TextInputControl</a:t>
            </a:r>
            <a:endParaRPr lang="en-US" sz="2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4169531" y="5002288"/>
            <a:ext cx="133986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TextArea</a:t>
            </a:r>
            <a:endParaRPr lang="en-US" sz="2400" dirty="0"/>
          </a:p>
        </p:txBody>
      </p:sp>
      <p:cxnSp>
        <p:nvCxnSpPr>
          <p:cNvPr id="103" name="Nurkkonnektor 102"/>
          <p:cNvCxnSpPr>
            <a:stCxn id="27" idx="2"/>
            <a:endCxn id="100" idx="0"/>
          </p:cNvCxnSpPr>
          <p:nvPr/>
        </p:nvCxnSpPr>
        <p:spPr>
          <a:xfrm rot="16200000" flipH="1">
            <a:off x="3441496" y="3156205"/>
            <a:ext cx="419541" cy="151021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Nurkkonnektor 105"/>
          <p:cNvCxnSpPr>
            <a:stCxn id="100" idx="2"/>
            <a:endCxn id="101" idx="0"/>
          </p:cNvCxnSpPr>
          <p:nvPr/>
        </p:nvCxnSpPr>
        <p:spPr>
          <a:xfrm rot="16200000" flipH="1">
            <a:off x="4413147" y="4575971"/>
            <a:ext cx="419541" cy="43309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5783626" y="4121082"/>
            <a:ext cx="166387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BorderPane</a:t>
            </a:r>
            <a:endParaRPr lang="en-US" sz="2400" dirty="0"/>
          </a:p>
        </p:txBody>
      </p:sp>
      <p:cxnSp>
        <p:nvCxnSpPr>
          <p:cNvPr id="110" name="Nurkkonnektor 109"/>
          <p:cNvCxnSpPr>
            <a:stCxn id="63" idx="2"/>
            <a:endCxn id="108" idx="0"/>
          </p:cNvCxnSpPr>
          <p:nvPr/>
        </p:nvCxnSpPr>
        <p:spPr>
          <a:xfrm rot="16200000" flipH="1">
            <a:off x="6159562" y="3665079"/>
            <a:ext cx="419541" cy="49246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7549166" y="4127615"/>
            <a:ext cx="137054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GridPane</a:t>
            </a:r>
            <a:endParaRPr lang="en-US" sz="2400" dirty="0"/>
          </a:p>
        </p:txBody>
      </p:sp>
      <p:cxnSp>
        <p:nvCxnSpPr>
          <p:cNvPr id="123" name="Nurkkonnektor 122"/>
          <p:cNvCxnSpPr>
            <a:stCxn id="63" idx="2"/>
            <a:endCxn id="118" idx="0"/>
          </p:cNvCxnSpPr>
          <p:nvPr/>
        </p:nvCxnSpPr>
        <p:spPr>
          <a:xfrm rot="16200000" flipH="1">
            <a:off x="6965733" y="2858908"/>
            <a:ext cx="426074" cy="21113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5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5486400" y="3644900"/>
            <a:ext cx="3125788" cy="3165475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179512" y="764704"/>
            <a:ext cx="8229600" cy="1143000"/>
          </a:xfrm>
        </p:spPr>
        <p:txBody>
          <a:bodyPr>
            <a:noAutofit/>
          </a:bodyPr>
          <a:lstStyle/>
          <a:p>
            <a:r>
              <a:rPr lang="et-EE" sz="3600" dirty="0" smtClean="0"/>
              <a:t>Milliste alltoodud klasside isendid võivad olla lehtedeks?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51520" y="2924944"/>
            <a:ext cx="6048672" cy="18002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err="1" smtClean="0"/>
              <a:t>Button</a:t>
            </a:r>
            <a:endParaRPr lang="et-EE" sz="28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err="1" smtClean="0"/>
              <a:t>Circle</a:t>
            </a:r>
            <a:endParaRPr lang="et-EE" sz="28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err="1" smtClean="0"/>
              <a:t>Group</a:t>
            </a:r>
            <a:endParaRPr lang="et-EE" sz="28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err="1" smtClean="0"/>
              <a:t>Region</a:t>
            </a:r>
            <a:endParaRPr lang="et-EE" sz="28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err="1" smtClean="0"/>
              <a:t>Canvas</a:t>
            </a:r>
            <a:endParaRPr lang="en-US" sz="2800" dirty="0"/>
          </a:p>
        </p:txBody>
      </p:sp>
      <p:sp>
        <p:nvSpPr>
          <p:cNvPr id="13" name="CAI1"/>
          <p:cNvSpPr/>
          <p:nvPr>
            <p:custDataLst>
              <p:tags r:id="rId4"/>
            </p:custDataLst>
          </p:nvPr>
        </p:nvSpPr>
        <p:spPr>
          <a:xfrm rot="10800000">
            <a:off x="48319" y="3055330"/>
            <a:ext cx="254000" cy="2540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I2"/>
          <p:cNvSpPr/>
          <p:nvPr>
            <p:custDataLst>
              <p:tags r:id="rId5"/>
            </p:custDataLst>
          </p:nvPr>
        </p:nvSpPr>
        <p:spPr>
          <a:xfrm rot="10800000">
            <a:off x="7679" y="3498984"/>
            <a:ext cx="304800" cy="304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I3"/>
          <p:cNvSpPr/>
          <p:nvPr>
            <p:custDataLst>
              <p:tags r:id="rId6"/>
            </p:custDataLst>
          </p:nvPr>
        </p:nvSpPr>
        <p:spPr>
          <a:xfrm rot="10800000">
            <a:off x="7679" y="4011048"/>
            <a:ext cx="304800" cy="304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I4"/>
          <p:cNvSpPr/>
          <p:nvPr>
            <p:custDataLst>
              <p:tags r:id="rId7"/>
            </p:custDataLst>
          </p:nvPr>
        </p:nvSpPr>
        <p:spPr>
          <a:xfrm rot="10800000">
            <a:off x="7679" y="4523111"/>
            <a:ext cx="304800" cy="304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I4"/>
          <p:cNvSpPr/>
          <p:nvPr>
            <p:custDataLst>
              <p:tags r:id="rId8"/>
            </p:custDataLst>
          </p:nvPr>
        </p:nvSpPr>
        <p:spPr>
          <a:xfrm rot="10800000">
            <a:off x="31324" y="5075237"/>
            <a:ext cx="304800" cy="304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63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  <p:bldP spid="11" grpId="0" animBg="1"/>
      <p:bldP spid="2" grpId="0" animBg="1"/>
      <p:bldP spid="2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89611" y="2250714"/>
            <a:ext cx="76660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Text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85555" y="1113396"/>
            <a:ext cx="165618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Shape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737483" y="105284"/>
            <a:ext cx="11521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Node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840839" y="2239608"/>
            <a:ext cx="91349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Circle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29371" y="1113396"/>
            <a:ext cx="14401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Parent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17203" y="1113396"/>
            <a:ext cx="12961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Canvas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456000" y="2232680"/>
            <a:ext cx="14401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Group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161419" y="2239609"/>
            <a:ext cx="14401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Region</a:t>
            </a:r>
            <a:endParaRPr lang="en-US" sz="2400" dirty="0"/>
          </a:p>
        </p:txBody>
      </p:sp>
      <p:cxnSp>
        <p:nvCxnSpPr>
          <p:cNvPr id="10" name="Nurkkonnektor 9"/>
          <p:cNvCxnSpPr>
            <a:stCxn id="15" idx="2"/>
            <a:endCxn id="21" idx="0"/>
          </p:cNvCxnSpPr>
          <p:nvPr/>
        </p:nvCxnSpPr>
        <p:spPr>
          <a:xfrm rot="16200000" flipH="1">
            <a:off x="3333201" y="1691311"/>
            <a:ext cx="664548" cy="432048"/>
          </a:xfrm>
          <a:prstGeom prst="bent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Nurkkonnektor 21"/>
          <p:cNvCxnSpPr>
            <a:stCxn id="15" idx="2"/>
            <a:endCxn id="20" idx="0"/>
          </p:cNvCxnSpPr>
          <p:nvPr/>
        </p:nvCxnSpPr>
        <p:spPr>
          <a:xfrm rot="5400000">
            <a:off x="2483957" y="1267185"/>
            <a:ext cx="657619" cy="1273371"/>
          </a:xfrm>
          <a:prstGeom prst="bent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76080" y="3239876"/>
            <a:ext cx="14401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Control</a:t>
            </a:r>
            <a:endParaRPr lang="en-US" sz="2400" dirty="0"/>
          </a:p>
        </p:txBody>
      </p:sp>
      <p:cxnSp>
        <p:nvCxnSpPr>
          <p:cNvPr id="30" name="Nurkkonnektor 29"/>
          <p:cNvCxnSpPr>
            <a:stCxn id="13" idx="2"/>
            <a:endCxn id="12" idx="0"/>
          </p:cNvCxnSpPr>
          <p:nvPr/>
        </p:nvCxnSpPr>
        <p:spPr>
          <a:xfrm rot="16200000" flipH="1">
            <a:off x="4490374" y="390122"/>
            <a:ext cx="546447" cy="9001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Nurkkonnektor 34"/>
          <p:cNvCxnSpPr>
            <a:stCxn id="13" idx="2"/>
            <a:endCxn id="15" idx="0"/>
          </p:cNvCxnSpPr>
          <p:nvPr/>
        </p:nvCxnSpPr>
        <p:spPr>
          <a:xfrm rot="5400000">
            <a:off x="3608276" y="408124"/>
            <a:ext cx="546447" cy="86409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Nurkkonnektor 37"/>
          <p:cNvCxnSpPr>
            <a:stCxn id="13" idx="2"/>
            <a:endCxn id="16" idx="0"/>
          </p:cNvCxnSpPr>
          <p:nvPr/>
        </p:nvCxnSpPr>
        <p:spPr>
          <a:xfrm rot="5400000">
            <a:off x="2816188" y="-383964"/>
            <a:ext cx="546447" cy="244827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43180" y="2250714"/>
            <a:ext cx="118398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Polygon</a:t>
            </a:r>
            <a:endParaRPr lang="en-US" sz="2400" dirty="0"/>
          </a:p>
        </p:txBody>
      </p:sp>
      <p:cxnSp>
        <p:nvCxnSpPr>
          <p:cNvPr id="46" name="Nurkkonnektor 45"/>
          <p:cNvCxnSpPr>
            <a:stCxn id="12" idx="2"/>
            <a:endCxn id="40" idx="0"/>
          </p:cNvCxnSpPr>
          <p:nvPr/>
        </p:nvCxnSpPr>
        <p:spPr>
          <a:xfrm rot="16200000" flipH="1">
            <a:off x="5986584" y="802123"/>
            <a:ext cx="675653" cy="222152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Nurkkonnektor 48"/>
          <p:cNvCxnSpPr>
            <a:stCxn id="12" idx="2"/>
            <a:endCxn id="14" idx="0"/>
          </p:cNvCxnSpPr>
          <p:nvPr/>
        </p:nvCxnSpPr>
        <p:spPr>
          <a:xfrm rot="16200000" flipH="1">
            <a:off x="5423344" y="1365363"/>
            <a:ext cx="664547" cy="108394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Nurkkonnektor 51"/>
          <p:cNvCxnSpPr>
            <a:stCxn id="12" idx="2"/>
            <a:endCxn id="11" idx="0"/>
          </p:cNvCxnSpPr>
          <p:nvPr/>
        </p:nvCxnSpPr>
        <p:spPr>
          <a:xfrm rot="16200000" flipH="1">
            <a:off x="4905454" y="1883254"/>
            <a:ext cx="675653" cy="5926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403020" y="3239876"/>
            <a:ext cx="14401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smtClean="0"/>
              <a:t>Pane</a:t>
            </a:r>
            <a:endParaRPr lang="en-US" sz="2400" dirty="0"/>
          </a:p>
        </p:txBody>
      </p:sp>
      <p:cxnSp>
        <p:nvCxnSpPr>
          <p:cNvPr id="65" name="Nurkkonnektor 64"/>
          <p:cNvCxnSpPr>
            <a:stCxn id="21" idx="2"/>
            <a:endCxn id="63" idx="0"/>
          </p:cNvCxnSpPr>
          <p:nvPr/>
        </p:nvCxnSpPr>
        <p:spPr>
          <a:xfrm rot="16200000" flipH="1">
            <a:off x="4732998" y="1849774"/>
            <a:ext cx="538602" cy="224160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Nurkkonnektor 67"/>
          <p:cNvCxnSpPr>
            <a:stCxn id="21" idx="2"/>
            <a:endCxn id="27" idx="0"/>
          </p:cNvCxnSpPr>
          <p:nvPr/>
        </p:nvCxnSpPr>
        <p:spPr>
          <a:xfrm rot="5400000">
            <a:off x="3119529" y="2477906"/>
            <a:ext cx="538602" cy="98533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74949" y="4127615"/>
            <a:ext cx="15980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ChoiceBox</a:t>
            </a:r>
            <a:endParaRPr lang="en-US" sz="2400" dirty="0"/>
          </a:p>
        </p:txBody>
      </p:sp>
      <p:sp>
        <p:nvSpPr>
          <p:cNvPr id="71" name="TextBox 70"/>
          <p:cNvSpPr txBox="1"/>
          <p:nvPr/>
        </p:nvSpPr>
        <p:spPr>
          <a:xfrm>
            <a:off x="1930337" y="4127615"/>
            <a:ext cx="123108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Labeled</a:t>
            </a:r>
            <a:endParaRPr lang="en-US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699255" y="5015354"/>
            <a:ext cx="123108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Label</a:t>
            </a:r>
            <a:endParaRPr lang="en-US" sz="2400" dirty="0"/>
          </a:p>
        </p:txBody>
      </p:sp>
      <p:cxnSp>
        <p:nvCxnSpPr>
          <p:cNvPr id="74" name="Nurkkonnektor 73"/>
          <p:cNvCxnSpPr>
            <a:stCxn id="27" idx="2"/>
            <a:endCxn id="70" idx="0"/>
          </p:cNvCxnSpPr>
          <p:nvPr/>
        </p:nvCxnSpPr>
        <p:spPr>
          <a:xfrm rot="5400000">
            <a:off x="1722035" y="2953490"/>
            <a:ext cx="426074" cy="192217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Nurkkonnektor 76"/>
          <p:cNvCxnSpPr>
            <a:stCxn id="27" idx="2"/>
            <a:endCxn id="71" idx="0"/>
          </p:cNvCxnSpPr>
          <p:nvPr/>
        </p:nvCxnSpPr>
        <p:spPr>
          <a:xfrm rot="5400000">
            <a:off x="2507982" y="3739437"/>
            <a:ext cx="426074" cy="3502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Nurkkonnektor 79"/>
          <p:cNvCxnSpPr>
            <a:stCxn id="71" idx="2"/>
            <a:endCxn id="72" idx="0"/>
          </p:cNvCxnSpPr>
          <p:nvPr/>
        </p:nvCxnSpPr>
        <p:spPr>
          <a:xfrm rot="5400000">
            <a:off x="1717300" y="4186776"/>
            <a:ext cx="426074" cy="12310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134991" y="5015353"/>
            <a:ext cx="174650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ButtonBase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699256" y="5840753"/>
            <a:ext cx="123108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Button</a:t>
            </a:r>
            <a:endParaRPr lang="en-US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2176080" y="5840752"/>
            <a:ext cx="174650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CheckBox</a:t>
            </a:r>
            <a:endParaRPr lang="en-US" sz="2400" dirty="0"/>
          </a:p>
        </p:txBody>
      </p:sp>
      <p:cxnSp>
        <p:nvCxnSpPr>
          <p:cNvPr id="87" name="Nurkkonnektor 86"/>
          <p:cNvCxnSpPr>
            <a:stCxn id="71" idx="2"/>
            <a:endCxn id="83" idx="0"/>
          </p:cNvCxnSpPr>
          <p:nvPr/>
        </p:nvCxnSpPr>
        <p:spPr>
          <a:xfrm rot="16200000" flipH="1">
            <a:off x="2564025" y="4571132"/>
            <a:ext cx="426073" cy="46236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Nurkkonnektor 89"/>
          <p:cNvCxnSpPr>
            <a:stCxn id="83" idx="2"/>
            <a:endCxn id="84" idx="0"/>
          </p:cNvCxnSpPr>
          <p:nvPr/>
        </p:nvCxnSpPr>
        <p:spPr>
          <a:xfrm rot="5400000">
            <a:off x="1979654" y="4812161"/>
            <a:ext cx="363735" cy="169344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Nurkkonnektor 92"/>
          <p:cNvCxnSpPr>
            <a:stCxn id="83" idx="2"/>
            <a:endCxn id="85" idx="0"/>
          </p:cNvCxnSpPr>
          <p:nvPr/>
        </p:nvCxnSpPr>
        <p:spPr>
          <a:xfrm rot="16200000" flipH="1">
            <a:off x="2846922" y="5638340"/>
            <a:ext cx="363734" cy="4108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265958" y="4121082"/>
            <a:ext cx="228082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TextInputControl</a:t>
            </a:r>
            <a:endParaRPr lang="en-US" sz="2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4169531" y="5002288"/>
            <a:ext cx="133986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TextArea</a:t>
            </a:r>
            <a:endParaRPr lang="en-US" sz="2400" dirty="0"/>
          </a:p>
        </p:txBody>
      </p:sp>
      <p:cxnSp>
        <p:nvCxnSpPr>
          <p:cNvPr id="103" name="Nurkkonnektor 102"/>
          <p:cNvCxnSpPr>
            <a:stCxn id="27" idx="2"/>
            <a:endCxn id="100" idx="0"/>
          </p:cNvCxnSpPr>
          <p:nvPr/>
        </p:nvCxnSpPr>
        <p:spPr>
          <a:xfrm rot="16200000" flipH="1">
            <a:off x="3441496" y="3156205"/>
            <a:ext cx="419541" cy="151021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Nurkkonnektor 105"/>
          <p:cNvCxnSpPr>
            <a:stCxn id="100" idx="2"/>
            <a:endCxn id="101" idx="0"/>
          </p:cNvCxnSpPr>
          <p:nvPr/>
        </p:nvCxnSpPr>
        <p:spPr>
          <a:xfrm rot="16200000" flipH="1">
            <a:off x="4413147" y="4575971"/>
            <a:ext cx="419541" cy="43309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5783626" y="4121082"/>
            <a:ext cx="166387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BorderPane</a:t>
            </a:r>
            <a:endParaRPr lang="en-US" sz="2400" dirty="0"/>
          </a:p>
        </p:txBody>
      </p:sp>
      <p:cxnSp>
        <p:nvCxnSpPr>
          <p:cNvPr id="110" name="Nurkkonnektor 109"/>
          <p:cNvCxnSpPr>
            <a:stCxn id="63" idx="2"/>
            <a:endCxn id="108" idx="0"/>
          </p:cNvCxnSpPr>
          <p:nvPr/>
        </p:nvCxnSpPr>
        <p:spPr>
          <a:xfrm rot="16200000" flipH="1">
            <a:off x="6159562" y="3665079"/>
            <a:ext cx="419541" cy="49246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7549166" y="4127615"/>
            <a:ext cx="137054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GridPane</a:t>
            </a:r>
            <a:endParaRPr lang="en-US" sz="2400" dirty="0"/>
          </a:p>
        </p:txBody>
      </p:sp>
      <p:cxnSp>
        <p:nvCxnSpPr>
          <p:cNvPr id="123" name="Nurkkonnektor 122"/>
          <p:cNvCxnSpPr>
            <a:stCxn id="63" idx="2"/>
            <a:endCxn id="118" idx="0"/>
          </p:cNvCxnSpPr>
          <p:nvPr/>
        </p:nvCxnSpPr>
        <p:spPr>
          <a:xfrm rot="16200000" flipH="1">
            <a:off x="6965733" y="2858908"/>
            <a:ext cx="426074" cy="21113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42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5902" y="116632"/>
            <a:ext cx="8229600" cy="719450"/>
          </a:xfrm>
        </p:spPr>
        <p:txBody>
          <a:bodyPr>
            <a:normAutofit fontScale="90000"/>
          </a:bodyPr>
          <a:lstStyle/>
          <a:p>
            <a:r>
              <a:rPr lang="et-EE" dirty="0" err="1" smtClean="0"/>
              <a:t>Ü</a:t>
            </a:r>
            <a:r>
              <a:rPr lang="en-US" dirty="0" err="1" smtClean="0"/>
              <a:t>lemus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/>
              <a:t>parent</a:t>
            </a:r>
            <a:r>
              <a:rPr lang="en-US" dirty="0" smtClean="0"/>
              <a:t>)</a:t>
            </a:r>
            <a:r>
              <a:rPr lang="et-EE" dirty="0" smtClean="0"/>
              <a:t> ja </a:t>
            </a:r>
            <a:r>
              <a:rPr lang="en-US" dirty="0" err="1"/>
              <a:t>alluv</a:t>
            </a:r>
            <a:r>
              <a:rPr lang="en-US" dirty="0"/>
              <a:t> (</a:t>
            </a:r>
            <a:r>
              <a:rPr lang="en-US" i="1" dirty="0"/>
              <a:t>child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145718" y="6253423"/>
            <a:ext cx="8229600" cy="4680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200" dirty="0">
                <a:hlinkClick r:id="rId2"/>
              </a:rPr>
              <a:t>https://</a:t>
            </a:r>
            <a:r>
              <a:rPr lang="en-US" sz="2200" dirty="0" smtClean="0">
                <a:hlinkClick r:id="rId2"/>
              </a:rPr>
              <a:t>openjfx.io/javadoc/11/javafx.graphics/javafx/scene/Parent.html</a:t>
            </a:r>
            <a:endParaRPr lang="en-US" sz="22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977" y="3971261"/>
            <a:ext cx="4743450" cy="2333625"/>
          </a:xfrm>
          <a:prstGeom prst="rect">
            <a:avLst/>
          </a:prstGeom>
        </p:spPr>
      </p:pic>
      <p:sp>
        <p:nvSpPr>
          <p:cNvPr id="12" name="Teksti kohatäide 2"/>
          <p:cNvSpPr txBox="1">
            <a:spLocks/>
          </p:cNvSpPr>
          <p:nvPr/>
        </p:nvSpPr>
        <p:spPr>
          <a:xfrm>
            <a:off x="251520" y="9807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 smtClean="0"/>
              <a:t>Klassis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Parent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sz="3200" dirty="0" err="1" smtClean="0">
                <a:latin typeface="Courier New" pitchFamily="49" charset="0"/>
                <a:cs typeface="Courier New" pitchFamily="49" charset="0"/>
              </a:rPr>
              <a:t>getChildren</a:t>
            </a:r>
            <a:r>
              <a:rPr lang="et-EE" sz="32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2"/>
            <a:r>
              <a:rPr lang="et-EE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ObservableList</a:t>
            </a:r>
            <a:r>
              <a:rPr lang="et-EE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t-EE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t-EE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3"/>
            <a:r>
              <a:rPr lang="et-EE" sz="3200" dirty="0" err="1" smtClean="0">
                <a:latin typeface="Courier New" pitchFamily="49" charset="0"/>
                <a:cs typeface="Courier New" pitchFamily="49" charset="0"/>
              </a:rPr>
              <a:t>add</a:t>
            </a:r>
            <a:r>
              <a:rPr lang="et-EE" sz="3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t-EE" sz="3200" dirty="0" err="1" smtClean="0">
                <a:latin typeface="Courier New" pitchFamily="49" charset="0"/>
                <a:cs typeface="Courier New" pitchFamily="49" charset="0"/>
              </a:rPr>
              <a:t>Node</a:t>
            </a:r>
            <a:r>
              <a:rPr lang="et-EE" sz="32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3"/>
            <a:r>
              <a:rPr lang="et-EE" sz="3200" dirty="0" err="1" smtClean="0">
                <a:latin typeface="Courier New" pitchFamily="49" charset="0"/>
                <a:cs typeface="Courier New" pitchFamily="49" charset="0"/>
              </a:rPr>
              <a:t>addAll</a:t>
            </a:r>
            <a:r>
              <a:rPr lang="et-EE" sz="3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t-EE" sz="3200" dirty="0" err="1" smtClean="0">
                <a:latin typeface="Courier New" pitchFamily="49" charset="0"/>
                <a:cs typeface="Courier New" pitchFamily="49" charset="0"/>
              </a:rPr>
              <a:t>Node</a:t>
            </a:r>
            <a:r>
              <a:rPr lang="et-EE" sz="3200" dirty="0" smtClean="0">
                <a:latin typeface="Courier New" pitchFamily="49" charset="0"/>
                <a:cs typeface="Courier New" pitchFamily="49" charset="0"/>
              </a:rPr>
              <a:t>...)</a:t>
            </a:r>
          </a:p>
        </p:txBody>
      </p:sp>
    </p:spTree>
    <p:extLst>
      <p:ext uri="{BB962C8B-B14F-4D97-AF65-F5344CB8AC3E}">
        <p14:creationId xmlns:p14="http://schemas.microsoft.com/office/powerpoint/2010/main" val="30940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90620" y="188640"/>
            <a:ext cx="7886700" cy="676085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A</a:t>
            </a:r>
            <a:r>
              <a:rPr lang="en-US" dirty="0" err="1" smtClean="0"/>
              <a:t>lluv</a:t>
            </a:r>
            <a:r>
              <a:rPr lang="et-EE" dirty="0" smtClean="0"/>
              <a:t>a lisamine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1682" y="1078578"/>
            <a:ext cx="9110186" cy="295465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start(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Stage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juur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Rectangle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ristkülik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Rectangle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435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435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juur.getChildren</a:t>
            </a:r>
            <a:r>
              <a:rPr kumimoji="0" lang="et-EE" altLang="et-EE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kumimoji="0" lang="et-EE" altLang="et-EE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kumimoji="0" lang="et-EE" altLang="et-EE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(ristkülik);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Scene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stseen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Scene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(juur,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535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535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Color.</a:t>
            </a:r>
            <a:r>
              <a:rPr kumimoji="0" lang="et-EE" altLang="et-EE" sz="20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SNOW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primaryStage.setTitle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"Must ruut"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primaryStage.setScene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(stseen);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primaryStage.show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t-EE" altLang="et-E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39752" y="4437112"/>
            <a:ext cx="11521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Group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177734" y="5445224"/>
            <a:ext cx="147616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Rectangle</a:t>
            </a:r>
            <a:endParaRPr lang="en-US" sz="2400" dirty="0"/>
          </a:p>
        </p:txBody>
      </p:sp>
      <p:cxnSp>
        <p:nvCxnSpPr>
          <p:cNvPr id="8" name="Sirge noolkonnektor 7"/>
          <p:cNvCxnSpPr>
            <a:stCxn id="18" idx="2"/>
            <a:endCxn id="20" idx="0"/>
          </p:cNvCxnSpPr>
          <p:nvPr/>
        </p:nvCxnSpPr>
        <p:spPr>
          <a:xfrm>
            <a:off x="2915816" y="4898777"/>
            <a:ext cx="0" cy="5464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l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4247086"/>
            <a:ext cx="2322845" cy="233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90620" y="188640"/>
            <a:ext cx="7886700" cy="676085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A</a:t>
            </a:r>
            <a:r>
              <a:rPr lang="en-US" dirty="0" err="1" smtClean="0"/>
              <a:t>lluv</a:t>
            </a:r>
            <a:r>
              <a:rPr lang="et-EE" dirty="0" err="1" smtClean="0"/>
              <a:t>ate</a:t>
            </a:r>
            <a:r>
              <a:rPr lang="et-EE" dirty="0" smtClean="0"/>
              <a:t> lisamine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7494" y="991181"/>
            <a:ext cx="8494633" cy="32932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juur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Rectangle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ristkülik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Rectangle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Circle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ring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Circle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200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300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Color.</a:t>
            </a:r>
            <a:r>
              <a:rPr kumimoji="0" lang="et-EE" altLang="et-EE" sz="20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joon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300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200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450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400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juur.getChildren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(ristkülik);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juur.getChildren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addAll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(ring, joon);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Scene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stseen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Scene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(juur,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500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500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Color.</a:t>
            </a:r>
            <a:r>
              <a:rPr kumimoji="0" lang="et-EE" altLang="et-EE" sz="20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SNOW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primaryStage.setTitle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"Kujundid"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primaryStage.setScene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(stseen);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primaryStage.show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kumimoji="0" lang="et-EE" altLang="et-E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3703182"/>
            <a:ext cx="2889498" cy="301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0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Koordinaadistik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39</a:t>
            </a:fld>
            <a:endParaRPr lang="et-EE"/>
          </a:p>
        </p:txBody>
      </p:sp>
      <p:cxnSp>
        <p:nvCxnSpPr>
          <p:cNvPr id="6" name="Sirge noolkonnektor 5"/>
          <p:cNvCxnSpPr/>
          <p:nvPr/>
        </p:nvCxnSpPr>
        <p:spPr>
          <a:xfrm>
            <a:off x="683568" y="1628800"/>
            <a:ext cx="741682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irge noolkonnektor 7"/>
          <p:cNvCxnSpPr/>
          <p:nvPr/>
        </p:nvCxnSpPr>
        <p:spPr>
          <a:xfrm>
            <a:off x="683568" y="1628800"/>
            <a:ext cx="0" cy="403244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980728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3600" dirty="0" smtClean="0"/>
              <a:t>(0; 0)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5229200"/>
            <a:ext cx="393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3600" dirty="0" smtClean="0"/>
              <a:t>y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7740352" y="1700808"/>
            <a:ext cx="423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3600" dirty="0" smtClean="0"/>
              <a:t>X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339752" y="3140968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3600" dirty="0" smtClean="0"/>
              <a:t>(100; </a:t>
            </a:r>
            <a:r>
              <a:rPr lang="et-EE" sz="3600" dirty="0" err="1" smtClean="0"/>
              <a:t>100</a:t>
            </a:r>
            <a:r>
              <a:rPr lang="et-EE" sz="3600" dirty="0" smtClean="0"/>
              <a:t>)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Kuivõrd olete selle ainega graafikus? 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0059" y="1700808"/>
            <a:ext cx="4690864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Isegi ees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Täiesti graafikus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Veidi maas, aga saan ise hakkama  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Kõvasti maas, vajan abi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Ei oska öelda</a:t>
            </a:r>
            <a:endParaRPr lang="en-US" dirty="0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508500" y="1600200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056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199" y="188640"/>
            <a:ext cx="8229600" cy="864096"/>
          </a:xfrm>
        </p:spPr>
        <p:txBody>
          <a:bodyPr/>
          <a:lstStyle/>
          <a:p>
            <a:r>
              <a:rPr lang="et-EE" dirty="0" smtClean="0"/>
              <a:t>Paigutus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2" y="1268760"/>
            <a:ext cx="8914140" cy="4176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152" y="5920420"/>
            <a:ext cx="89925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200" dirty="0">
                <a:hlinkClick r:id="rId3"/>
              </a:rPr>
              <a:t>https://</a:t>
            </a:r>
            <a:r>
              <a:rPr lang="et-EE" sz="2200" dirty="0" smtClean="0">
                <a:hlinkClick r:id="rId3"/>
              </a:rPr>
              <a:t>openjfx.io/javadoc/11/javafx.graphics/javafx/scene/layout/Pane.html</a:t>
            </a:r>
            <a:endParaRPr lang="et-EE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BorderPane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251520" y="1417638"/>
            <a:ext cx="8229600" cy="4525963"/>
          </a:xfrm>
        </p:spPr>
        <p:txBody>
          <a:bodyPr/>
          <a:lstStyle/>
          <a:p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setTop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setCenter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setBottom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setLeft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setRight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382" y="2420888"/>
            <a:ext cx="5187418" cy="3664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t-EE" dirty="0" err="1">
                <a:latin typeface="Courier New" pitchFamily="49" charset="0"/>
                <a:cs typeface="Courier New" pitchFamily="49" charset="0"/>
              </a:rPr>
              <a:t>BorderPane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814" y="980728"/>
            <a:ext cx="9110186" cy="47089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BorderPane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piiriPaan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BorderPane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PasswordField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salasõnaVäli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PasswordField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Slider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liugur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Slider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0.5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silt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"Silt"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piiriPaan.setTop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salasõnaVäli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kumimoji="0" lang="et-EE" altLang="et-EE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kumimoji="0" lang="et-EE" altLang="et-EE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ülaserva</a:t>
            </a:r>
            <a:r>
              <a:rPr kumimoji="0" lang="et-EE" altLang="et-EE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piiriPaan.setCenter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(liugur); </a:t>
            </a:r>
            <a:r>
              <a:rPr kumimoji="0" lang="et-EE" altLang="et-EE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keskele</a:t>
            </a:r>
            <a:br>
              <a:rPr kumimoji="0" lang="et-EE" altLang="et-EE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piiriPaan.setBottom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(silt);   </a:t>
            </a:r>
            <a:r>
              <a:rPr kumimoji="0" lang="et-EE" altLang="et-EE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alaserva</a:t>
            </a:r>
            <a:br>
              <a:rPr kumimoji="0" lang="et-EE" altLang="et-EE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20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Scene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stseen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Scene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piiriPaan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400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400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Color.</a:t>
            </a:r>
            <a:r>
              <a:rPr kumimoji="0" lang="et-EE" altLang="et-EE" sz="20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SNOW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primaryStage.setTitle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"Paigutus"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primaryStage.setScene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(stseen);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primaryStage.show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kumimoji="0" lang="et-EE" altLang="et-E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8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StackPane</a:t>
            </a:r>
            <a:endParaRPr lang="et-E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6061" y="1340768"/>
            <a:ext cx="8731878" cy="31393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StackPane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virn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StackPane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Rectangle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ristkülik = </a:t>
            </a:r>
            <a:b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Rectangle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,Color.</a:t>
            </a:r>
            <a:r>
              <a:rPr kumimoji="0" lang="et-EE" altLang="et-EE" sz="22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AQUA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silt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OK"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virn.getChildren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addAll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ristkülik,silt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Scene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stseen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Scene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(virn,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400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400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,Color.</a:t>
            </a:r>
            <a:r>
              <a:rPr kumimoji="0" lang="et-EE" altLang="et-EE" sz="22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SNOW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primaryStage.setTitle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"Paigutus"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primaryStage.setScene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(stseen);</a:t>
            </a:r>
            <a:b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primaryStage.show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kumimoji="0" lang="et-EE" altLang="et-EE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33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t-EE" dirty="0" smtClean="0"/>
              <a:t>Lõuend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48369" y="1340768"/>
            <a:ext cx="8229600" cy="4525963"/>
          </a:xfrm>
        </p:spPr>
        <p:txBody>
          <a:bodyPr/>
          <a:lstStyle/>
          <a:p>
            <a:r>
              <a:rPr lang="et-EE" dirty="0" smtClean="0"/>
              <a:t>klass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Canvas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>
                <a:cs typeface="Courier New" pitchFamily="49" charset="0"/>
                <a:hlinkClick r:id="rId2"/>
              </a:rPr>
              <a:t>https://</a:t>
            </a:r>
            <a:r>
              <a:rPr lang="et-EE" dirty="0" smtClean="0">
                <a:cs typeface="Courier New" pitchFamily="49" charset="0"/>
                <a:hlinkClick r:id="rId2"/>
              </a:rPr>
              <a:t>openjfx.io/javadoc/11/javafx.graphics/javafx/scene/canvas/Canvas.html</a:t>
            </a:r>
            <a:endParaRPr lang="et-EE" dirty="0" smtClean="0">
              <a:cs typeface="Courier New" pitchFamily="49" charset="0"/>
            </a:endParaRPr>
          </a:p>
          <a:p>
            <a:r>
              <a:rPr lang="en-US" dirty="0" smtClean="0">
                <a:cs typeface="Courier New" pitchFamily="49" charset="0"/>
                <a:hlinkClick r:id="rId3"/>
              </a:rPr>
              <a:t>https</a:t>
            </a:r>
            <a:r>
              <a:rPr lang="en-US" dirty="0">
                <a:cs typeface="Courier New" pitchFamily="49" charset="0"/>
                <a:hlinkClick r:id="rId3"/>
              </a:rPr>
              <a:t>://</a:t>
            </a:r>
            <a:r>
              <a:rPr lang="en-US" dirty="0" smtClean="0">
                <a:cs typeface="Courier New" pitchFamily="49" charset="0"/>
                <a:hlinkClick r:id="rId3"/>
              </a:rPr>
              <a:t>docs.oracle.com/javase/8/javafx/graphics-tutorial/canvas.htm</a:t>
            </a:r>
            <a:endParaRPr lang="et-EE" dirty="0" smtClean="0">
              <a:cs typeface="Courier New" pitchFamily="49" charset="0"/>
            </a:endParaRPr>
          </a:p>
          <a:p>
            <a:r>
              <a:rPr lang="et-EE" dirty="0" smtClean="0">
                <a:cs typeface="Courier New" pitchFamily="49" charset="0"/>
              </a:rPr>
              <a:t>graafikakontekst</a:t>
            </a:r>
            <a:endParaRPr lang="en-US" dirty="0"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6750" y="4869160"/>
            <a:ext cx="8850500" cy="1107996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Canvas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canvas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Canvas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300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250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GraphicsContext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canvas.getGraphicsContext2D();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gc.fillOval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2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22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60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22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22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</a:t>
            </a:r>
            <a:r>
              <a:rPr lang="et-EE" altLang="et-EE" sz="2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kumimoji="0" lang="et-EE" altLang="et-EE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Klass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Rectangle</a:t>
            </a:r>
            <a:r>
              <a:rPr lang="et-EE" dirty="0" smtClean="0">
                <a:latin typeface="+mn-lt"/>
                <a:cs typeface="Courier New" pitchFamily="49" charset="0"/>
              </a:rPr>
              <a:t>,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set…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34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908720"/>
            <a:ext cx="60864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8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63341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88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492896"/>
            <a:ext cx="55435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356350"/>
            <a:ext cx="8695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dirty="0">
                <a:hlinkClick r:id="rId5"/>
              </a:rPr>
              <a:t>https://</a:t>
            </a:r>
            <a:r>
              <a:rPr lang="et-EE" sz="2000" dirty="0" smtClean="0">
                <a:hlinkClick r:id="rId5"/>
              </a:rPr>
              <a:t>openjfx.io/javadoc/11/javafx.graphics/javafx/scene/shape/Rectangle.html</a:t>
            </a:r>
            <a:endParaRPr lang="et-E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66579"/>
            <a:ext cx="8229600" cy="694518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Efektid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251520" y="861097"/>
            <a:ext cx="8229600" cy="4525963"/>
          </a:xfrm>
        </p:spPr>
        <p:txBody>
          <a:bodyPr/>
          <a:lstStyle/>
          <a:p>
            <a:r>
              <a:rPr lang="et-EE" dirty="0" smtClean="0"/>
              <a:t>Klassis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Node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setEffect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30665" y="2044872"/>
            <a:ext cx="693972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t-EE" altLang="et-EE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Circle</a:t>
            </a: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ring </a:t>
            </a: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Circle</a:t>
            </a: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t-EE" altLang="et-EE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300</a:t>
            </a: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t-EE" altLang="et-EE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Color.</a:t>
            </a:r>
            <a:r>
              <a:rPr lang="et-EE" altLang="et-EE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RED</a:t>
            </a: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ring.setEffect</a:t>
            </a:r>
            <a:r>
              <a:rPr lang="et-EE" altLang="et-EE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GaussianBlur</a:t>
            </a: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endParaRPr lang="en-US" dirty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13" y="2925838"/>
            <a:ext cx="6461397" cy="3204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6321365"/>
            <a:ext cx="8238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dirty="0">
                <a:hlinkClick r:id="rId3"/>
              </a:rPr>
              <a:t>https://</a:t>
            </a:r>
            <a:r>
              <a:rPr lang="et-EE" sz="2000" dirty="0" smtClean="0">
                <a:hlinkClick r:id="rId3"/>
              </a:rPr>
              <a:t>openjfx.io/javadoc/11/javafx.graphics/javafx/scene/effect/Effect.html</a:t>
            </a:r>
            <a:endParaRPr lang="et-E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5503" y="91671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Efektid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7877" y="774678"/>
            <a:ext cx="8824852" cy="43858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3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juur = </a:t>
            </a:r>
            <a:r>
              <a:rPr kumimoji="0" lang="et-EE" altLang="et-EE" sz="2300" b="1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3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3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tekst = </a:t>
            </a:r>
            <a:r>
              <a:rPr kumimoji="0" lang="et-EE" altLang="et-EE" sz="2300" b="1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3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50</a:t>
            </a:r>
            <a: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"Tekst ja efektid"</a:t>
            </a:r>
            <a: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3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tekst.setFont</a:t>
            </a:r>
            <a: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3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Font.font</a:t>
            </a:r>
            <a: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"null"</a:t>
            </a:r>
            <a: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kumimoji="0" lang="et-EE" altLang="et-EE" sz="23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FontWeight.</a:t>
            </a:r>
            <a:r>
              <a:rPr kumimoji="0" lang="et-EE" altLang="et-EE" sz="2300" b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BOLD</a:t>
            </a:r>
            <a: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30</a:t>
            </a:r>
            <a: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b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Reflection</a:t>
            </a:r>
            <a:r>
              <a:rPr kumimoji="0" lang="et-EE" altLang="et-EE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efekt = </a:t>
            </a:r>
            <a:r>
              <a:rPr kumimoji="0" lang="et-EE" altLang="et-EE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Reflection</a:t>
            </a:r>
            <a:r>
              <a:rPr kumimoji="0" lang="et-EE" altLang="et-EE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kumimoji="0" lang="et-EE" altLang="et-EE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efekt.setFraction</a:t>
            </a:r>
            <a:r>
              <a:rPr kumimoji="0" lang="et-EE" altLang="et-EE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(0.8);</a:t>
            </a:r>
            <a:br>
              <a:rPr kumimoji="0" lang="et-EE" altLang="et-EE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tekst.setEffect</a:t>
            </a:r>
            <a:r>
              <a:rPr kumimoji="0" lang="et-EE" altLang="et-EE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(efekt);</a:t>
            </a:r>
            <a:br>
              <a:rPr kumimoji="0" lang="et-EE" altLang="et-EE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3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juur.getChildren</a:t>
            </a:r>
            <a: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kumimoji="0" lang="et-EE" altLang="et-EE" sz="23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(tekst);</a:t>
            </a:r>
            <a:b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3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Scene</a:t>
            </a:r>
            <a: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stseen = </a:t>
            </a:r>
            <a:r>
              <a:rPr kumimoji="0" lang="et-EE" altLang="et-EE" sz="2300" b="1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3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Scene</a:t>
            </a:r>
            <a: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(juur, </a:t>
            </a:r>
            <a: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300</a:t>
            </a:r>
            <a: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200</a:t>
            </a:r>
            <a: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3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primaryStage.setTitle</a:t>
            </a:r>
            <a: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"Efektid"</a:t>
            </a:r>
            <a: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3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primaryStage.setScene</a:t>
            </a:r>
            <a: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(stseen);</a:t>
            </a:r>
            <a:b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3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primaryStage.show</a:t>
            </a:r>
            <a:r>
              <a:rPr kumimoji="0" lang="et-EE" altLang="et-EE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kumimoji="0" lang="et-EE" altLang="et-EE" sz="23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4834960"/>
            <a:ext cx="2494305" cy="1886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2125" y="5346735"/>
            <a:ext cx="11521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Group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90107" y="6189698"/>
            <a:ext cx="147616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Text</a:t>
            </a:r>
            <a:endParaRPr lang="en-US" sz="2400" dirty="0"/>
          </a:p>
        </p:txBody>
      </p:sp>
      <p:cxnSp>
        <p:nvCxnSpPr>
          <p:cNvPr id="9" name="Sirge noolkonnektor 8"/>
          <p:cNvCxnSpPr>
            <a:stCxn id="7" idx="2"/>
            <a:endCxn id="8" idx="0"/>
          </p:cNvCxnSpPr>
          <p:nvPr/>
        </p:nvCxnSpPr>
        <p:spPr>
          <a:xfrm>
            <a:off x="2628189" y="5808400"/>
            <a:ext cx="0" cy="3812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46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lt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83" y="2492896"/>
            <a:ext cx="8924942" cy="3212461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44451"/>
            <a:ext cx="8229600" cy="792261"/>
          </a:xfrm>
        </p:spPr>
        <p:txBody>
          <a:bodyPr/>
          <a:lstStyle/>
          <a:p>
            <a:r>
              <a:rPr lang="et-EE" dirty="0" smtClean="0"/>
              <a:t>Animatsioonid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525963"/>
          </a:xfrm>
        </p:spPr>
        <p:txBody>
          <a:bodyPr/>
          <a:lstStyle/>
          <a:p>
            <a:r>
              <a:rPr lang="et-EE" dirty="0" smtClean="0"/>
              <a:t>Haihtumine</a:t>
            </a:r>
          </a:p>
          <a:p>
            <a:r>
              <a:rPr lang="et-EE" dirty="0" smtClean="0"/>
              <a:t>Liikumine</a:t>
            </a:r>
          </a:p>
          <a:p>
            <a:r>
              <a:rPr lang="et-EE" dirty="0" smtClean="0"/>
              <a:t>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48</a:t>
            </a:fld>
            <a:endParaRPr lang="et-EE"/>
          </a:p>
        </p:txBody>
      </p:sp>
      <p:pic>
        <p:nvPicPr>
          <p:cNvPr id="10" name="Pilt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322" y="1600200"/>
            <a:ext cx="1905000" cy="7905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938" y="5830798"/>
            <a:ext cx="8442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dirty="0">
                <a:hlinkClick r:id="rId4"/>
              </a:rPr>
              <a:t>https://</a:t>
            </a:r>
            <a:r>
              <a:rPr lang="et-EE" sz="2000" dirty="0" smtClean="0">
                <a:hlinkClick r:id="rId4"/>
              </a:rPr>
              <a:t>openjfx.io/javadoc/11/javafx.graphics/javafx/animation/Transition.html</a:t>
            </a:r>
            <a:endParaRPr lang="et-E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32938" y="6321365"/>
            <a:ext cx="8420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dirty="0">
                <a:hlinkClick r:id="rId5"/>
              </a:rPr>
              <a:t>https://</a:t>
            </a:r>
            <a:r>
              <a:rPr lang="et-EE" sz="2000" dirty="0" smtClean="0">
                <a:hlinkClick r:id="rId5"/>
              </a:rPr>
              <a:t>docs.oracle.com/javase/8/javafx/visual-effects-tutorial/animations.htm</a:t>
            </a:r>
            <a:endParaRPr lang="et-E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366" y="1271854"/>
            <a:ext cx="5836854" cy="5078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juur =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Circle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ring1 =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Circle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30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Rectangle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ristkülik = </a:t>
            </a:r>
            <a:b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Rectangle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150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150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50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50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HBox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piirkond1 =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HBox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tekst =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"Tekst"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Circle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ring2 =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Circle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Color.</a:t>
            </a:r>
            <a:r>
              <a:rPr kumimoji="0" lang="et-EE" altLang="et-EE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RED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Scene</a:t>
            </a:r>
            <a:r>
              <a:rPr lang="et-EE" altLang="et-E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stseen = </a:t>
            </a:r>
            <a:r>
              <a:rPr lang="et-EE" altLang="et-E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Scene</a:t>
            </a:r>
            <a:r>
              <a:rPr lang="et-EE" altLang="et-E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(juur,300,300);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piirkond1.getChildren().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(tekst);</a:t>
            </a:r>
            <a:b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piirkond1.getChildren().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(ring2);</a:t>
            </a:r>
            <a:b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juur.getChildren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(ring1);</a:t>
            </a:r>
            <a:b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juur.getChildren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(ristkülik);</a:t>
            </a:r>
            <a:b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juur.getChildren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(piirkond1);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primaryStage.setScene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(stseen);</a:t>
            </a:r>
            <a:b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primaryStage.setTitle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"Stseenigraaf"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primaryStage.show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kumimoji="0" lang="et-EE" altLang="et-E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114927" y="166182"/>
            <a:ext cx="7886700" cy="676085"/>
          </a:xfrm>
        </p:spPr>
        <p:txBody>
          <a:bodyPr>
            <a:normAutofit fontScale="90000"/>
          </a:bodyPr>
          <a:lstStyle/>
          <a:p>
            <a:pPr algn="ctr"/>
            <a:r>
              <a:rPr lang="et-EE" dirty="0" err="1" smtClean="0"/>
              <a:t>JavaFX</a:t>
            </a:r>
            <a:r>
              <a:rPr lang="et-EE" dirty="0" smtClean="0"/>
              <a:t> kood &lt; --&gt; Stseenigraaf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49</a:t>
            </a:fld>
            <a:endParaRPr lang="en-US"/>
          </a:p>
        </p:txBody>
      </p:sp>
      <p:cxnSp>
        <p:nvCxnSpPr>
          <p:cNvPr id="7" name="Nurkkonnektor 6"/>
          <p:cNvCxnSpPr>
            <a:endCxn id="16" idx="0"/>
          </p:cNvCxnSpPr>
          <p:nvPr/>
        </p:nvCxnSpPr>
        <p:spPr>
          <a:xfrm rot="10800000" flipV="1">
            <a:off x="5725263" y="2068010"/>
            <a:ext cx="1620180" cy="288031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69378" y="3580179"/>
            <a:ext cx="98494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Text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029519" y="2356043"/>
            <a:ext cx="104411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HBox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769379" y="1347931"/>
            <a:ext cx="11521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Group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921507" y="3580179"/>
            <a:ext cx="108012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Circle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337331" y="2356043"/>
            <a:ext cx="147616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Rectangle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264339" y="2356042"/>
            <a:ext cx="92184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Circle</a:t>
            </a:r>
            <a:endParaRPr lang="en-US" sz="2400" dirty="0"/>
          </a:p>
        </p:txBody>
      </p:sp>
      <p:cxnSp>
        <p:nvCxnSpPr>
          <p:cNvPr id="19" name="Nurkkonnektor 18"/>
          <p:cNvCxnSpPr>
            <a:stCxn id="13" idx="2"/>
          </p:cNvCxnSpPr>
          <p:nvPr/>
        </p:nvCxnSpPr>
        <p:spPr>
          <a:xfrm rot="16200000" flipH="1">
            <a:off x="7522270" y="1632769"/>
            <a:ext cx="546447" cy="900100"/>
          </a:xfrm>
          <a:prstGeom prst="bentConnector3">
            <a:avLst>
              <a:gd name="adj1" fmla="val 47242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Nurkkonnektor 22"/>
          <p:cNvCxnSpPr>
            <a:endCxn id="15" idx="0"/>
          </p:cNvCxnSpPr>
          <p:nvPr/>
        </p:nvCxnSpPr>
        <p:spPr>
          <a:xfrm rot="10800000" flipV="1">
            <a:off x="7075413" y="2068011"/>
            <a:ext cx="882098" cy="288032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Nurkkonnektor 30"/>
          <p:cNvCxnSpPr>
            <a:stCxn id="12" idx="2"/>
            <a:endCxn id="14" idx="0"/>
          </p:cNvCxnSpPr>
          <p:nvPr/>
        </p:nvCxnSpPr>
        <p:spPr>
          <a:xfrm rot="5400000">
            <a:off x="8125337" y="3153938"/>
            <a:ext cx="762471" cy="9001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Nurkkonnektor 33"/>
          <p:cNvCxnSpPr>
            <a:stCxn id="12" idx="2"/>
            <a:endCxn id="11" idx="0"/>
          </p:cNvCxnSpPr>
          <p:nvPr/>
        </p:nvCxnSpPr>
        <p:spPr>
          <a:xfrm rot="5400000">
            <a:off x="7525480" y="2554081"/>
            <a:ext cx="762471" cy="128972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8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Täna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85395"/>
          </a:xfrm>
        </p:spPr>
        <p:txBody>
          <a:bodyPr>
            <a:normAutofit/>
          </a:bodyPr>
          <a:lstStyle/>
          <a:p>
            <a:r>
              <a:rPr lang="et-EE" dirty="0"/>
              <a:t>Organisatoorsed </a:t>
            </a:r>
            <a:r>
              <a:rPr lang="et-EE" dirty="0" smtClean="0"/>
              <a:t>küsimused</a:t>
            </a:r>
          </a:p>
          <a:p>
            <a:r>
              <a:rPr lang="et-EE" dirty="0" smtClean="0"/>
              <a:t>Graafiline kasutajaliides</a:t>
            </a:r>
          </a:p>
          <a:p>
            <a:r>
              <a:rPr lang="et-EE" dirty="0" smtClean="0"/>
              <a:t>Tunnikontroll</a:t>
            </a:r>
            <a:endParaRPr lang="et-EE" dirty="0"/>
          </a:p>
          <a:p>
            <a:pPr>
              <a:buNone/>
            </a:pPr>
            <a:endParaRPr lang="et-EE" dirty="0" smtClean="0"/>
          </a:p>
          <a:p>
            <a:pPr>
              <a:buNone/>
            </a:pPr>
            <a:endParaRPr lang="et-EE" dirty="0" smtClean="0"/>
          </a:p>
          <a:p>
            <a:pPr>
              <a:buNone/>
            </a:pP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068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t-EE" dirty="0" smtClean="0"/>
              <a:t>Ringid ja ristkülik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317951" y="6102727"/>
            <a:ext cx="8363272" cy="596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2800" dirty="0" smtClean="0">
                <a:solidFill>
                  <a:srgbClr val="000000"/>
                </a:solidFill>
              </a:rPr>
              <a:t>Tahvlile stseenigraaf</a:t>
            </a:r>
            <a:endParaRPr lang="et-EE" sz="2800" dirty="0">
              <a:solidFill>
                <a:srgbClr val="000000"/>
              </a:solidFill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0198" y="1004530"/>
            <a:ext cx="8956298" cy="501675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start(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Stage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juur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ringid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Circle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ring1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Circle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,Color.</a:t>
            </a:r>
            <a:r>
              <a:rPr kumimoji="0" lang="et-EE" altLang="et-EE" sz="2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Circle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ring2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Circle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150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150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,Color.</a:t>
            </a:r>
            <a:r>
              <a:rPr kumimoji="0" lang="et-EE" altLang="et-EE" sz="2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BLUE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Rectangle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ristkülik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Rectangle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300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ristkülik.setFill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Color.</a:t>
            </a:r>
            <a:r>
              <a:rPr kumimoji="0" lang="et-EE" altLang="et-EE" sz="20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GREEN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ringid.getChildren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(ring1);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ringid.getChildren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(ring2);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juur.getChildren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(ringid);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juur.getChildren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(ristkülik);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Scene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stseen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Scene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(juur,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500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300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,Color.</a:t>
            </a:r>
            <a:r>
              <a:rPr kumimoji="0" lang="et-EE" altLang="et-EE" sz="2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SNOW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primaryStage.setTitle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"Ringid ja ristkülik"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primaryStage.setScene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(stseen);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primaryStage.show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t-EE" altLang="et-E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Üks lava, üks stseen, mitu kihti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51</a:t>
            </a:fld>
            <a:endParaRPr lang="et-EE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1764774"/>
            <a:ext cx="6821098" cy="37856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Canvas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kiht1 =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Canvas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300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250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BorderPane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kiht2 =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BorderPane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kiht2.setPrefSize(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300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250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t-EE" altLang="et-EE" sz="2400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Pane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pane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Pane();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pane.getChildren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(kiht1);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pane.getChildren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(kiht2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kiht1.toFront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kumimoji="0" lang="et-EE" altLang="et-E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43162" y="3472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52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lt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3940175"/>
            <a:ext cx="5124450" cy="2781300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5902" y="116632"/>
            <a:ext cx="8229600" cy="71945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Mitu lava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76" y="867184"/>
            <a:ext cx="9190336" cy="31393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Scene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stseen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Scene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"OK"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300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250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primaryStage.setTitle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"Esimene"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primaryStage.setScene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(stseen);</a:t>
            </a:r>
            <a:b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primaryStage.show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Stage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lava2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Stage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lava2.setTitle(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"Teine"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lava2.setScene(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Scene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"Uus"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200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b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lava2.show();</a:t>
            </a:r>
            <a:endParaRPr kumimoji="0" lang="et-EE" altLang="et-EE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lt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01" y="4008197"/>
            <a:ext cx="30384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1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6391182" y="4041323"/>
            <a:ext cx="2204244" cy="2479775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30284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Mi</a:t>
            </a:r>
            <a:r>
              <a:rPr lang="et-EE" sz="2800" dirty="0" err="1" smtClean="0"/>
              <a:t>lline</a:t>
            </a:r>
            <a:r>
              <a:rPr lang="et-EE" sz="2800" dirty="0" smtClean="0"/>
              <a:t> stseenigraaf vastab antud</a:t>
            </a:r>
            <a:r>
              <a:rPr lang="en-US" sz="2800" dirty="0" smtClean="0"/>
              <a:t> </a:t>
            </a:r>
            <a:r>
              <a:rPr lang="et-EE" sz="2800" dirty="0" smtClean="0"/>
              <a:t>koodile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57560" y="3270684"/>
            <a:ext cx="2198216" cy="1833516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>
                <a:solidFill>
                  <a:schemeClr val="bg1"/>
                </a:solidFill>
              </a:rPr>
              <a:t> 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>
                <a:solidFill>
                  <a:schemeClr val="bg1"/>
                </a:solidFill>
              </a:rPr>
              <a:t> </a:t>
            </a:r>
            <a:r>
              <a:rPr lang="et-EE" sz="2800" dirty="0" smtClean="0">
                <a:solidFill>
                  <a:schemeClr val="bg1"/>
                </a:solidFill>
              </a:rPr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>
                <a:solidFill>
                  <a:schemeClr val="bg1"/>
                </a:solidFill>
              </a:rPr>
              <a:t> </a:t>
            </a:r>
            <a:r>
              <a:rPr lang="et-EE" sz="2800" dirty="0" smtClean="0">
                <a:solidFill>
                  <a:schemeClr val="bg1"/>
                </a:solidFill>
              </a:rPr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>
                <a:solidFill>
                  <a:schemeClr val="bg1"/>
                </a:solidFill>
              </a:rPr>
              <a:t> </a:t>
            </a:r>
            <a:r>
              <a:rPr lang="et-EE" sz="2800" dirty="0" smtClean="0">
                <a:solidFill>
                  <a:schemeClr val="bg1"/>
                </a:solidFill>
              </a:rPr>
              <a:t>    </a:t>
            </a:r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764589" y="3331731"/>
            <a:ext cx="254000" cy="2540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314" y="689640"/>
            <a:ext cx="9001182" cy="221599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3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t-EE" altLang="et-EE" sz="23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juur = </a:t>
            </a:r>
            <a:r>
              <a:rPr lang="et-EE" altLang="et-EE" sz="23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3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3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t-EE" altLang="et-EE" sz="23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t-EE" altLang="et-EE" sz="23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3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Circle</a:t>
            </a:r>
            <a:r>
              <a:rPr lang="et-EE" altLang="et-EE" sz="23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ring = </a:t>
            </a:r>
            <a:r>
              <a:rPr lang="et-EE" altLang="et-EE" sz="23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3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3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Circle</a:t>
            </a:r>
            <a:r>
              <a:rPr lang="et-EE" altLang="et-EE" sz="23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50</a:t>
            </a:r>
            <a:r>
              <a:rPr lang="et-EE" altLang="et-EE" sz="23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t-EE" altLang="et-EE" sz="2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50</a:t>
            </a:r>
            <a:r>
              <a:rPr lang="et-EE" altLang="et-EE" sz="23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t-EE" altLang="et-EE" sz="2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50</a:t>
            </a:r>
            <a:r>
              <a:rPr lang="et-EE" altLang="et-EE" sz="23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,Color.</a:t>
            </a:r>
            <a:r>
              <a:rPr lang="et-EE" altLang="et-EE" sz="2300" b="1" i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RED</a:t>
            </a:r>
            <a:r>
              <a:rPr lang="et-EE" altLang="et-EE" sz="23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3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3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juur.getChildren</a:t>
            </a:r>
            <a:r>
              <a:rPr lang="et-EE" altLang="et-EE" sz="23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et-EE" altLang="et-EE" sz="23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t-EE" altLang="et-EE" sz="23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(ring);</a:t>
            </a:r>
            <a:br>
              <a:rPr lang="et-EE" altLang="et-EE" sz="23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3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ring.setEffect</a:t>
            </a:r>
            <a:r>
              <a:rPr lang="et-EE" altLang="et-EE" sz="23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3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3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3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GaussianBlur</a:t>
            </a:r>
            <a:r>
              <a:rPr lang="et-EE" altLang="et-EE" sz="23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lang="et-EE" altLang="et-EE" sz="23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3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Scene</a:t>
            </a:r>
            <a:r>
              <a:rPr lang="et-EE" altLang="et-EE" sz="23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stseen = </a:t>
            </a:r>
            <a:r>
              <a:rPr lang="et-EE" altLang="et-EE" sz="23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3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3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Scene</a:t>
            </a:r>
            <a:r>
              <a:rPr lang="et-EE" altLang="et-EE" sz="23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(juur,</a:t>
            </a:r>
            <a:r>
              <a:rPr lang="et-EE" altLang="et-EE" sz="2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500</a:t>
            </a:r>
            <a:r>
              <a:rPr lang="et-EE" altLang="et-EE" sz="23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t-EE" altLang="et-EE" sz="2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300</a:t>
            </a:r>
            <a:r>
              <a:rPr lang="et-EE" altLang="et-EE" sz="23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,Color.</a:t>
            </a:r>
            <a:r>
              <a:rPr lang="et-EE" altLang="et-EE" sz="2300" b="1" i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SNOW</a:t>
            </a:r>
            <a:r>
              <a:rPr lang="et-EE" altLang="et-EE" sz="23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3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3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primaryStage.setScene</a:t>
            </a:r>
            <a:r>
              <a:rPr lang="et-EE" altLang="et-EE" sz="23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(stseen);</a:t>
            </a:r>
            <a:endParaRPr lang="et-EE" altLang="et-EE" sz="2300" b="1" dirty="0">
              <a:latin typeface="Arial" panose="020B0604020202020204" pitchFamily="34" charset="0"/>
            </a:endParaRPr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TextBox 10"/>
          <p:cNvSpPr txBox="1"/>
          <p:nvPr/>
        </p:nvSpPr>
        <p:spPr>
          <a:xfrm>
            <a:off x="1762873" y="5477805"/>
            <a:ext cx="11521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Group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600855" y="6320768"/>
            <a:ext cx="147616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Circle</a:t>
            </a:r>
            <a:endParaRPr lang="en-US" sz="2400" dirty="0"/>
          </a:p>
        </p:txBody>
      </p:sp>
      <p:cxnSp>
        <p:nvCxnSpPr>
          <p:cNvPr id="13" name="Sirge noolkonnektor 12"/>
          <p:cNvCxnSpPr>
            <a:stCxn id="11" idx="2"/>
          </p:cNvCxnSpPr>
          <p:nvPr/>
        </p:nvCxnSpPr>
        <p:spPr>
          <a:xfrm>
            <a:off x="2338937" y="5939470"/>
            <a:ext cx="0" cy="3812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75444" y="2947373"/>
            <a:ext cx="11521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Group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613426" y="3790336"/>
            <a:ext cx="147616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Circle</a:t>
            </a:r>
            <a:endParaRPr lang="en-US" sz="2400" dirty="0"/>
          </a:p>
        </p:txBody>
      </p:sp>
      <p:cxnSp>
        <p:nvCxnSpPr>
          <p:cNvPr id="16" name="Sirge noolkonnektor 15"/>
          <p:cNvCxnSpPr>
            <a:stCxn id="14" idx="2"/>
            <a:endCxn id="15" idx="0"/>
          </p:cNvCxnSpPr>
          <p:nvPr/>
        </p:nvCxnSpPr>
        <p:spPr>
          <a:xfrm>
            <a:off x="2351508" y="3409038"/>
            <a:ext cx="0" cy="3812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62873" y="4651087"/>
            <a:ext cx="11521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Scene</a:t>
            </a:r>
            <a:endParaRPr lang="en-US" sz="2400" dirty="0"/>
          </a:p>
        </p:txBody>
      </p:sp>
      <p:cxnSp>
        <p:nvCxnSpPr>
          <p:cNvPr id="18" name="Sirge noolkonnektor 17"/>
          <p:cNvCxnSpPr>
            <a:stCxn id="17" idx="2"/>
          </p:cNvCxnSpPr>
          <p:nvPr/>
        </p:nvCxnSpPr>
        <p:spPr>
          <a:xfrm>
            <a:off x="2338937" y="5112752"/>
            <a:ext cx="0" cy="3812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PAnswers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065279" y="4584680"/>
            <a:ext cx="596038" cy="567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2800" dirty="0" smtClean="0"/>
              <a:t>2. </a:t>
            </a:r>
          </a:p>
        </p:txBody>
      </p:sp>
      <p:sp>
        <p:nvSpPr>
          <p:cNvPr id="20" name="TPAnswers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458631" y="3238191"/>
            <a:ext cx="596038" cy="567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2800" dirty="0"/>
              <a:t>3</a:t>
            </a:r>
            <a:r>
              <a:rPr lang="et-EE" sz="2800" dirty="0" smtClean="0"/>
              <a:t>. </a:t>
            </a:r>
          </a:p>
        </p:txBody>
      </p:sp>
      <p:sp>
        <p:nvSpPr>
          <p:cNvPr id="21" name="TPAnswers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088410" y="3198387"/>
            <a:ext cx="596038" cy="567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2800" dirty="0"/>
              <a:t>1</a:t>
            </a:r>
            <a:r>
              <a:rPr lang="et-EE" sz="2800" dirty="0" smtClean="0"/>
              <a:t>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83313" y="3774091"/>
            <a:ext cx="11521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Circle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707904" y="4617054"/>
            <a:ext cx="201885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GaussianBlur</a:t>
            </a:r>
            <a:endParaRPr lang="en-US" sz="2400" dirty="0"/>
          </a:p>
        </p:txBody>
      </p:sp>
      <p:cxnSp>
        <p:nvCxnSpPr>
          <p:cNvPr id="24" name="Sirge noolkonnektor 23"/>
          <p:cNvCxnSpPr>
            <a:stCxn id="22" idx="2"/>
          </p:cNvCxnSpPr>
          <p:nvPr/>
        </p:nvCxnSpPr>
        <p:spPr>
          <a:xfrm>
            <a:off x="4659377" y="4235756"/>
            <a:ext cx="0" cy="3812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83313" y="2947373"/>
            <a:ext cx="11521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Group</a:t>
            </a:r>
            <a:endParaRPr lang="en-US" sz="2400" dirty="0"/>
          </a:p>
        </p:txBody>
      </p:sp>
      <p:cxnSp>
        <p:nvCxnSpPr>
          <p:cNvPr id="26" name="Sirge noolkonnektor 25"/>
          <p:cNvCxnSpPr>
            <a:stCxn id="25" idx="2"/>
          </p:cNvCxnSpPr>
          <p:nvPr/>
        </p:nvCxnSpPr>
        <p:spPr>
          <a:xfrm>
            <a:off x="4659377" y="3409038"/>
            <a:ext cx="0" cy="3812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11960" y="5716346"/>
            <a:ext cx="11521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Circle</a:t>
            </a:r>
            <a:endParaRPr lang="en-US" sz="2400" dirty="0"/>
          </a:p>
        </p:txBody>
      </p:sp>
      <p:sp>
        <p:nvSpPr>
          <p:cNvPr id="28" name="TPAnswers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3579422" y="5716346"/>
            <a:ext cx="596038" cy="567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2800" dirty="0" smtClean="0"/>
              <a:t>4.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889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6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5724128" y="4059138"/>
            <a:ext cx="2204244" cy="247977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30284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Mi</a:t>
            </a:r>
            <a:r>
              <a:rPr lang="et-EE" sz="2800" dirty="0" smtClean="0"/>
              <a:t>s</a:t>
            </a:r>
            <a:r>
              <a:rPr lang="en-US" sz="2800" dirty="0" smtClean="0"/>
              <a:t> </a:t>
            </a:r>
            <a:r>
              <a:rPr lang="et-EE" sz="2800" dirty="0" smtClean="0"/>
              <a:t>tuleb ekraanile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11560" y="3918024"/>
            <a:ext cx="4790876" cy="262088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/>
              <a:t>t</a:t>
            </a:r>
            <a:r>
              <a:rPr lang="et-EE" sz="2800" dirty="0" smtClean="0"/>
              <a:t>ekst </a:t>
            </a:r>
            <a:r>
              <a:rPr lang="et-EE" sz="2800" i="1" dirty="0" smtClean="0"/>
              <a:t>a </a:t>
            </a:r>
            <a:r>
              <a:rPr lang="et-EE" sz="2800" dirty="0" smtClean="0"/>
              <a:t>aknas</a:t>
            </a:r>
            <a:endParaRPr lang="et-EE" sz="2800" i="1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tühi aken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veateade</a:t>
            </a:r>
            <a:endParaRPr lang="en-US" sz="2800" dirty="0"/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372258" y="5589240"/>
            <a:ext cx="254000" cy="2540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5865" y="774092"/>
            <a:ext cx="7374135" cy="230832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tekst =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"a"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StackPane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pane =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StackPane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pane.getChildren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(tekst);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pane.getChildren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(tekst);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primaryStage.setScene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Scene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(pane));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primaryStage.show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426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6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5724128" y="4059138"/>
            <a:ext cx="2204244" cy="247977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30284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Mi</a:t>
            </a:r>
            <a:r>
              <a:rPr lang="et-EE" sz="2800" dirty="0" smtClean="0"/>
              <a:t>s</a:t>
            </a:r>
            <a:r>
              <a:rPr lang="en-US" sz="2800" dirty="0" smtClean="0"/>
              <a:t> </a:t>
            </a:r>
            <a:r>
              <a:rPr lang="et-EE" sz="2800" dirty="0" smtClean="0"/>
              <a:t>tuleb ekraanile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11560" y="3918024"/>
            <a:ext cx="4790876" cy="262088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/>
              <a:t>t</a:t>
            </a:r>
            <a:r>
              <a:rPr lang="et-EE" sz="2800" dirty="0" smtClean="0"/>
              <a:t>ekst </a:t>
            </a:r>
            <a:r>
              <a:rPr lang="et-EE" sz="2800" i="1" dirty="0" smtClean="0"/>
              <a:t>a</a:t>
            </a:r>
            <a:r>
              <a:rPr lang="et-EE" sz="2800" dirty="0" smtClean="0"/>
              <a:t> aknas</a:t>
            </a:r>
            <a:endParaRPr lang="et-EE" sz="2800" i="1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tühi aken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veateade</a:t>
            </a:r>
            <a:endParaRPr lang="en-US" sz="2800" dirty="0"/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357560" y="4581128"/>
            <a:ext cx="254000" cy="2540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2840" y="685809"/>
            <a:ext cx="7558479" cy="2677656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tekst =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"a"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StackPane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pane1 =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StackPane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StackPane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pane2 =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StackPane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pane1.getChildren().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(tekst);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pane2.getChildren().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(tekst);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primaryStage.setScene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Scene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(pane1));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primaryStage.show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25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6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Arhitektuur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56</a:t>
            </a:fld>
            <a:endParaRPr lang="et-EE"/>
          </a:p>
        </p:txBody>
      </p:sp>
      <p:pic>
        <p:nvPicPr>
          <p:cNvPr id="626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79438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stkülik 2"/>
          <p:cNvSpPr/>
          <p:nvPr/>
        </p:nvSpPr>
        <p:spPr>
          <a:xfrm>
            <a:off x="443813" y="603318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hlinkClick r:id="rId3"/>
              </a:rPr>
              <a:t>https://</a:t>
            </a:r>
            <a:r>
              <a:rPr lang="et-EE" dirty="0" smtClean="0">
                <a:hlinkClick r:id="rId3"/>
              </a:rPr>
              <a:t>docs.oracle.com/javase/8/javafx/get-started-tutorial/jfx-architecture.htm</a:t>
            </a:r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5221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FXML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märgenduskeel </a:t>
            </a:r>
            <a:r>
              <a:rPr lang="en-US" dirty="0" err="1" smtClean="0"/>
              <a:t>kasutajaliideste</a:t>
            </a:r>
            <a:r>
              <a:rPr lang="en-US" dirty="0" smtClean="0"/>
              <a:t> </a:t>
            </a:r>
            <a:r>
              <a:rPr lang="en-US" dirty="0" err="1" smtClean="0"/>
              <a:t>jaoks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nagu</a:t>
            </a:r>
            <a:r>
              <a:rPr lang="en-US" dirty="0" smtClean="0"/>
              <a:t> java</a:t>
            </a:r>
          </a:p>
          <a:p>
            <a:pPr lvl="1"/>
            <a:r>
              <a:rPr lang="en-US" dirty="0" err="1" smtClean="0"/>
              <a:t>nagu</a:t>
            </a:r>
            <a:r>
              <a:rPr lang="en-US" dirty="0" smtClean="0"/>
              <a:t> xml</a:t>
            </a:r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724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Mis veel?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Scene Builder</a:t>
            </a:r>
            <a:endParaRPr lang="et-EE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teeb</a:t>
            </a:r>
            <a:r>
              <a:rPr lang="en-US" dirty="0" smtClean="0"/>
              <a:t> FXML </a:t>
            </a:r>
            <a:r>
              <a:rPr lang="en-US" dirty="0" err="1" smtClean="0"/>
              <a:t>koodi</a:t>
            </a:r>
            <a:endParaRPr lang="et-EE" dirty="0" smtClean="0"/>
          </a:p>
          <a:p>
            <a:r>
              <a:rPr lang="et-EE" dirty="0" err="1" smtClean="0"/>
              <a:t>css</a:t>
            </a:r>
            <a:endParaRPr lang="et-EE" dirty="0" smtClean="0"/>
          </a:p>
          <a:p>
            <a:r>
              <a:rPr lang="et-EE" dirty="0" err="1"/>
              <a:t>j</a:t>
            </a:r>
            <a:r>
              <a:rPr lang="et-EE" dirty="0" err="1" smtClean="0"/>
              <a:t>ar</a:t>
            </a:r>
            <a:endParaRPr lang="et-EE" dirty="0"/>
          </a:p>
          <a:p>
            <a:r>
              <a:rPr lang="et-EE" dirty="0" smtClean="0"/>
              <a:t> …</a:t>
            </a:r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7028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Ärge kiirustage!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Pärast klikkeri küsimusi tuleb tunnikontroll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7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51520" y="-26735"/>
            <a:ext cx="8229600" cy="935455"/>
          </a:xfrm>
        </p:spPr>
        <p:txBody>
          <a:bodyPr/>
          <a:lstStyle/>
          <a:p>
            <a:r>
              <a:rPr lang="et-EE" dirty="0" smtClean="0"/>
              <a:t>Algus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107504" y="1084230"/>
            <a:ext cx="8856984" cy="5733256"/>
          </a:xfrm>
        </p:spPr>
        <p:txBody>
          <a:bodyPr>
            <a:normAutofit fontScale="62500" lnSpcReduction="20000"/>
          </a:bodyPr>
          <a:lstStyle/>
          <a:p>
            <a:r>
              <a:rPr lang="et-EE" sz="4000" dirty="0" smtClean="0"/>
              <a:t>Esimesed 6 nädalat äärmiselt olulised</a:t>
            </a:r>
          </a:p>
          <a:p>
            <a:pPr lvl="1"/>
            <a:r>
              <a:rPr lang="et-EE" sz="4000" dirty="0" smtClean="0"/>
              <a:t>ilma süsteemselt edasi ei saa</a:t>
            </a:r>
          </a:p>
          <a:p>
            <a:pPr lvl="1"/>
            <a:r>
              <a:rPr lang="et-EE" sz="4000" dirty="0" smtClean="0"/>
              <a:t>võib saada üksikuid asju tehtud</a:t>
            </a:r>
          </a:p>
          <a:p>
            <a:pPr marL="0" indent="0">
              <a:buNone/>
            </a:pPr>
            <a:endParaRPr lang="et-EE" sz="4000" dirty="0" smtClean="0"/>
          </a:p>
          <a:p>
            <a:r>
              <a:rPr lang="et-EE" sz="4000" dirty="0" smtClean="0"/>
              <a:t>Kontrolltöö sellel nädalal</a:t>
            </a:r>
          </a:p>
          <a:p>
            <a:pPr lvl="1"/>
            <a:r>
              <a:rPr lang="fi-FI" sz="4000" dirty="0" err="1"/>
              <a:t>Eksamile</a:t>
            </a:r>
            <a:r>
              <a:rPr lang="fi-FI" sz="4000" dirty="0"/>
              <a:t> </a:t>
            </a:r>
            <a:r>
              <a:rPr lang="fi-FI" sz="4000" dirty="0" err="1"/>
              <a:t>pääsemiseks</a:t>
            </a:r>
            <a:r>
              <a:rPr lang="fi-FI" sz="4000" dirty="0"/>
              <a:t> </a:t>
            </a:r>
            <a:r>
              <a:rPr lang="fi-FI" sz="4000" dirty="0" err="1"/>
              <a:t>tuleb</a:t>
            </a:r>
            <a:r>
              <a:rPr lang="fi-FI" sz="4000" dirty="0"/>
              <a:t> saada </a:t>
            </a:r>
            <a:r>
              <a:rPr lang="fi-FI" sz="4000" dirty="0" err="1"/>
              <a:t>vähemalt</a:t>
            </a:r>
            <a:r>
              <a:rPr lang="fi-FI" sz="4000" dirty="0"/>
              <a:t> 12 </a:t>
            </a:r>
            <a:r>
              <a:rPr lang="fi-FI" sz="4000" dirty="0" err="1" smtClean="0"/>
              <a:t>punkti</a:t>
            </a:r>
            <a:endParaRPr lang="et-EE" sz="4000" dirty="0" smtClean="0"/>
          </a:p>
          <a:p>
            <a:pPr lvl="1"/>
            <a:r>
              <a:rPr lang="et-EE" sz="4000" dirty="0"/>
              <a:t>Näidisülesanne </a:t>
            </a:r>
            <a:r>
              <a:rPr lang="et-EE" sz="4000" dirty="0" smtClean="0"/>
              <a:t>1</a:t>
            </a:r>
          </a:p>
          <a:p>
            <a:pPr marL="914400" lvl="2" indent="0">
              <a:buNone/>
            </a:pPr>
            <a:r>
              <a:rPr lang="et-EE" sz="3600" dirty="0">
                <a:hlinkClick r:id="rId3"/>
              </a:rPr>
              <a:t>https://</a:t>
            </a:r>
            <a:r>
              <a:rPr lang="et-EE" sz="3600" dirty="0" smtClean="0">
                <a:hlinkClick r:id="rId3"/>
              </a:rPr>
              <a:t>courses.cs.ut.ee/2019/OOP/spring/Main/Practice6Harjutused</a:t>
            </a:r>
            <a:endParaRPr lang="et-EE" sz="3600" dirty="0" smtClean="0"/>
          </a:p>
          <a:p>
            <a:pPr lvl="1"/>
            <a:r>
              <a:rPr lang="et-EE" sz="4000" dirty="0" smtClean="0"/>
              <a:t>Näidisülesanne 2</a:t>
            </a:r>
          </a:p>
          <a:p>
            <a:pPr marL="914400" lvl="2" indent="0">
              <a:buNone/>
            </a:pPr>
            <a:r>
              <a:rPr lang="et-EE" sz="3600" dirty="0">
                <a:hlinkClick r:id="rId4"/>
              </a:rPr>
              <a:t>https://</a:t>
            </a:r>
            <a:r>
              <a:rPr lang="et-EE" sz="3600" dirty="0" smtClean="0">
                <a:hlinkClick r:id="rId4"/>
              </a:rPr>
              <a:t>courses.cs.ut.ee/2019/OOP/spring/Main/KT1Reisijad</a:t>
            </a:r>
            <a:endParaRPr lang="et-EE" sz="3600" dirty="0" smtClean="0"/>
          </a:p>
          <a:p>
            <a:endParaRPr lang="et-EE" sz="4000" dirty="0"/>
          </a:p>
          <a:p>
            <a:pPr marL="0" indent="0">
              <a:buNone/>
            </a:pPr>
            <a:endParaRPr lang="et-EE" sz="4000" dirty="0" smtClean="0">
              <a:hlinkClick r:id="rId5"/>
            </a:endParaRPr>
          </a:p>
          <a:p>
            <a:pPr marL="0" indent="0">
              <a:buNone/>
            </a:pPr>
            <a:r>
              <a:rPr lang="et-EE" sz="4000" dirty="0" smtClean="0">
                <a:hlinkClick r:id="rId6"/>
              </a:rPr>
              <a:t>https</a:t>
            </a:r>
            <a:r>
              <a:rPr lang="et-EE" sz="4000" dirty="0">
                <a:hlinkClick r:id="rId6"/>
              </a:rPr>
              <a:t>://</a:t>
            </a:r>
            <a:r>
              <a:rPr lang="et-EE" sz="4000" dirty="0" smtClean="0">
                <a:hlinkClick r:id="rId6"/>
              </a:rPr>
              <a:t>courses.cs.ut.ee/2019/OOP/spring/Main/KursuseKorraldus</a:t>
            </a:r>
            <a:endParaRPr lang="et-EE" sz="4000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r>
              <a:rPr lang="et-EE" dirty="0" smtClean="0"/>
              <a:t>Loengu tempo oli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kiire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paras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aeglane</a:t>
            </a:r>
            <a:endParaRPr lang="en-US" dirty="0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508500" y="1600200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697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r>
              <a:rPr lang="et-EE" dirty="0" smtClean="0"/>
              <a:t>Materjal tundus 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lihtne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parajalt jõukohane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keeruline</a:t>
            </a:r>
            <a:endParaRPr lang="en-US" dirty="0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114800" y="1484784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041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27984" y="26027"/>
            <a:ext cx="4989240" cy="578848"/>
          </a:xfrm>
        </p:spPr>
        <p:txBody>
          <a:bodyPr>
            <a:normAutofit/>
          </a:bodyPr>
          <a:lstStyle/>
          <a:p>
            <a:r>
              <a:rPr lang="et-EE" sz="3000" dirty="0" smtClean="0"/>
              <a:t>Tunnikontroll</a:t>
            </a:r>
            <a:endParaRPr lang="et-EE" sz="300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179512" y="67412"/>
            <a:ext cx="8352928" cy="6790587"/>
          </a:xfrm>
        </p:spPr>
        <p:txBody>
          <a:bodyPr>
            <a:normAutofit fontScale="85000" lnSpcReduction="20000"/>
          </a:bodyPr>
          <a:lstStyle/>
          <a:p>
            <a:r>
              <a:rPr lang="et-EE" sz="2600" dirty="0" smtClean="0"/>
              <a:t>Miks Te loengusse tulite?</a:t>
            </a:r>
          </a:p>
          <a:p>
            <a:pPr lvl="1"/>
            <a:r>
              <a:rPr lang="et-EE" sz="2200" dirty="0" smtClean="0"/>
              <a:t>Miks Te ei kuula videoloengut?</a:t>
            </a:r>
          </a:p>
          <a:p>
            <a:pPr lvl="1"/>
            <a:r>
              <a:rPr lang="et-EE" sz="2200" dirty="0"/>
              <a:t>Kuivõrd loengut üldse on vaja?</a:t>
            </a:r>
            <a:endParaRPr lang="et-EE" sz="2200" dirty="0" smtClean="0"/>
          </a:p>
          <a:p>
            <a:pPr lvl="1"/>
            <a:r>
              <a:rPr lang="et-EE" sz="2000" dirty="0" smtClean="0"/>
              <a:t>…</a:t>
            </a:r>
            <a:r>
              <a:rPr lang="et-EE" sz="2400" dirty="0" smtClean="0"/>
              <a:t/>
            </a:r>
            <a:br>
              <a:rPr lang="et-EE" sz="2400" dirty="0" smtClean="0"/>
            </a:br>
            <a:endParaRPr lang="et-EE" sz="1900" dirty="0" smtClean="0"/>
          </a:p>
          <a:p>
            <a:r>
              <a:rPr lang="et-EE" sz="2600" dirty="0" smtClean="0"/>
              <a:t>Paus loengu keskel</a:t>
            </a:r>
          </a:p>
          <a:p>
            <a:pPr lvl="1"/>
            <a:r>
              <a:rPr lang="et-EE" sz="2200" dirty="0" smtClean="0"/>
              <a:t>Kas on vajalik või pigem segab?</a:t>
            </a:r>
          </a:p>
          <a:p>
            <a:pPr lvl="1"/>
            <a:r>
              <a:rPr lang="et-EE" sz="2000" dirty="0" smtClean="0"/>
              <a:t>…</a:t>
            </a:r>
          </a:p>
          <a:p>
            <a:pPr lvl="1"/>
            <a:endParaRPr lang="et-EE" sz="1900" dirty="0" smtClean="0"/>
          </a:p>
          <a:p>
            <a:r>
              <a:rPr lang="et-EE" sz="2600" dirty="0" smtClean="0"/>
              <a:t>Kuidas suhtute </a:t>
            </a:r>
            <a:r>
              <a:rPr lang="et-EE" sz="2600" dirty="0" err="1" smtClean="0"/>
              <a:t>klikkerite</a:t>
            </a:r>
            <a:r>
              <a:rPr lang="et-EE" sz="2600" dirty="0" smtClean="0"/>
              <a:t> kasutamisse?</a:t>
            </a:r>
          </a:p>
          <a:p>
            <a:pPr lvl="1"/>
            <a:r>
              <a:rPr lang="et-EE" sz="2200" dirty="0" smtClean="0"/>
              <a:t>üldküsimused alguses ja lõpus</a:t>
            </a:r>
          </a:p>
          <a:p>
            <a:pPr lvl="1"/>
            <a:r>
              <a:rPr lang="et-EE" sz="2200" dirty="0" smtClean="0"/>
              <a:t>küsimused asjade kohta, mida pole veel täpsemalt käsitletud</a:t>
            </a:r>
          </a:p>
          <a:p>
            <a:pPr lvl="1"/>
            <a:r>
              <a:rPr lang="et-EE" sz="2200" dirty="0" smtClean="0"/>
              <a:t>küsimused teadmiste kontrolliks</a:t>
            </a:r>
          </a:p>
          <a:p>
            <a:pPr lvl="1"/>
            <a:r>
              <a:rPr lang="et-EE" sz="2000" dirty="0" smtClean="0"/>
              <a:t>…</a:t>
            </a:r>
          </a:p>
          <a:p>
            <a:pPr lvl="1">
              <a:buNone/>
            </a:pPr>
            <a:endParaRPr lang="et-EE" sz="1900" dirty="0" smtClean="0"/>
          </a:p>
          <a:p>
            <a:r>
              <a:rPr lang="et-EE" sz="2600" dirty="0" smtClean="0"/>
              <a:t>Sülearvutite kasutamine loengus</a:t>
            </a:r>
          </a:p>
          <a:p>
            <a:pPr lvl="1"/>
            <a:r>
              <a:rPr lang="et-EE" sz="2200" dirty="0" smtClean="0"/>
              <a:t>Kas soovitus sülearvuti loengus ära panna, on asjakohane?</a:t>
            </a:r>
          </a:p>
          <a:p>
            <a:pPr lvl="1"/>
            <a:r>
              <a:rPr lang="et-EE" sz="2200" dirty="0"/>
              <a:t>Miks te ikkagi kasutate?</a:t>
            </a:r>
          </a:p>
          <a:p>
            <a:pPr lvl="1"/>
            <a:r>
              <a:rPr lang="et-EE" sz="2000" dirty="0" smtClean="0"/>
              <a:t>…</a:t>
            </a:r>
            <a:br>
              <a:rPr lang="et-EE" sz="2000" dirty="0" smtClean="0"/>
            </a:br>
            <a:endParaRPr lang="et-EE" sz="1900" dirty="0" smtClean="0"/>
          </a:p>
          <a:p>
            <a:r>
              <a:rPr lang="et-EE" sz="2600" dirty="0" smtClean="0"/>
              <a:t>Muresid seoses loengutega</a:t>
            </a:r>
          </a:p>
          <a:p>
            <a:r>
              <a:rPr lang="et-EE" sz="2600" dirty="0"/>
              <a:t>Muresid seoses praktikumidega</a:t>
            </a:r>
          </a:p>
          <a:p>
            <a:r>
              <a:rPr lang="et-EE" sz="2400" dirty="0" smtClean="0"/>
              <a:t>…</a:t>
            </a:r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552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pPr eaLnBrk="1" hangingPunct="1"/>
            <a:r>
              <a:rPr lang="et-EE" dirty="0" smtClean="0"/>
              <a:t>Suur tänu osalemast!</a:t>
            </a:r>
            <a:br>
              <a:rPr lang="et-EE" dirty="0" smtClean="0"/>
            </a:br>
            <a:r>
              <a:rPr lang="et-EE" dirty="0" smtClean="0"/>
              <a:t>Kohtumiseni!</a:t>
            </a: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63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51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r>
              <a:rPr lang="et-EE" dirty="0" smtClean="0"/>
              <a:t>Lisapraktikumi aeg? 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0059" y="1700808"/>
            <a:ext cx="4690864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K 16 - 18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K 18 - 20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Ei ole vahet</a:t>
            </a:r>
            <a:endParaRPr lang="en-US" dirty="0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508500" y="1600200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96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Graafiline kasutajaliides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Kuidas teha? </a:t>
            </a:r>
          </a:p>
          <a:p>
            <a:pPr lvl="1"/>
            <a:r>
              <a:rPr lang="et-EE" dirty="0" smtClean="0"/>
              <a:t>pragmaatiline</a:t>
            </a:r>
          </a:p>
          <a:p>
            <a:r>
              <a:rPr lang="et-EE" dirty="0" smtClean="0"/>
              <a:t>Kuidas see kõik ülesehitatud on?</a:t>
            </a:r>
          </a:p>
          <a:p>
            <a:pPr lvl="1"/>
            <a:r>
              <a:rPr lang="et-EE" dirty="0" smtClean="0"/>
              <a:t>arusaamine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8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274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et-EE" dirty="0" smtClean="0"/>
              <a:t>Praktikumimaterjalidest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9</a:t>
            </a:fld>
            <a:endParaRPr lang="et-EE" dirty="0"/>
          </a:p>
        </p:txBody>
      </p:sp>
      <p:pic>
        <p:nvPicPr>
          <p:cNvPr id="4741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933056"/>
            <a:ext cx="4499736" cy="193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1052736"/>
            <a:ext cx="8208912" cy="267765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sisestatakse = 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4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JOptionPane.</a:t>
            </a:r>
            <a:r>
              <a:rPr lang="et-EE" altLang="et-EE" sz="2400" b="1" i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showInputDialog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"Sisesta midagi"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"Andmete sisestamine"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JOptionPane.</a:t>
            </a:r>
            <a:r>
              <a:rPr lang="et-EE" altLang="et-EE" sz="2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QUESTION_MESSAGE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t-EE" altLang="et-EE" sz="4800" b="1" dirty="0">
              <a:latin typeface="Arial" panose="020B0604020202020204" pitchFamily="34" charset="0"/>
            </a:endParaRPr>
          </a:p>
          <a:p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istkülik 7"/>
          <p:cNvSpPr/>
          <p:nvPr/>
        </p:nvSpPr>
        <p:spPr>
          <a:xfrm>
            <a:off x="179512" y="6402814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docs.oracle.com/en/java/javase/11/docs/api/java.desktop/javax/swing/JOptionPane.html</a:t>
            </a:r>
            <a:endParaRPr lang="et-EE" sz="16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100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VERSION" val="14.0"/>
  <p:tag name="DELIMITERS" val="3.1"/>
  <p:tag name="SHOWBARVISIBLE" val="True"/>
  <p:tag name="USESECONDARYMONITOR" val="True"/>
  <p:tag name="SAVECSVWITHSESSION" val="Tru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GRIDFONTSIZE" val="12"/>
  <p:tag name="POLLINGCYCLE" val="2"/>
  <p:tag name="CHARTCOLORS" val="0"/>
  <p:tag name="CHARTLABELS" val="1"/>
  <p:tag name="RESETCHARTS" val="True"/>
  <p:tag name="INCLUDENONRESPONDERS" val="False"/>
  <p:tag name="MULTIRESPDIVISOR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LUIDIAENABLED" val="False"/>
  <p:tag name="POWERPOINTVERSION" val="12.0"/>
  <p:tag name="EXPANDSHOWBAR" val="True"/>
  <p:tag name="TPPRESENTATIONGUID" val="266d18be-b65d-4eb9-9d2b-f8fb14cdca50"/>
  <p:tag name="WASPOLLED" val="08B29CBB2AC44FAB994631B1690F8770"/>
  <p:tag name="TPVERSION" val="8"/>
  <p:tag name="TPFULLVERSION" val="8.6.1.4"/>
  <p:tag name="PPTVERSION" val="16"/>
  <p:tag name="TPOS" val="2"/>
  <p:tag name="TPLASTSAVEVERSION" val="6.4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112DBF4123342E38F4962F6B1D67142&lt;/guid&gt;&#10;        &lt;description /&gt;&#10;        &lt;date&gt;3/6/2017 12:18:3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D5A66902263499B8B754B3A7A7C1624&lt;/guid&gt;&#10;            &lt;repollguid&gt;D561161570D04D1B9E4A1B5FDBFDAEE5&lt;/repollguid&gt;&#10;            &lt;sourceid&gt;C2912A49075E47E49EF94C0350083C9E&lt;/sourceid&gt;&#10;            &lt;questiontext&gt;Lisapraktikumi aeg? &lt;/questiontext&gt;&#10;            &lt;showresults&gt;True&lt;/showresults&gt;&#10;            &lt;responsegrid&gt;0&lt;/responsegrid&gt;&#10;            &lt;countdowntimer&gt;False&lt;/countdowntimer&gt;&#10;            &lt;correctvalue&gt;0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49DE48550EA64BCB9325EDA89B8A3802&lt;/guid&gt;&#10;                    &lt;answertext&gt;K 16 - 18&lt;/answertext&gt;&#10;                    &lt;valuetype&gt;0&lt;/valuetype&gt;&#10;                &lt;/answer&gt;&#10;                &lt;answer&gt;&#10;                    &lt;guid&gt;2535562741A0437EBD6FE42338B0875C&lt;/guid&gt;&#10;                    &lt;answertext&gt;K 18 - 20&lt;/answertext&gt;&#10;                    &lt;valuetype&gt;0&lt;/valuetype&gt;&#10;                &lt;/answer&gt;&#10;                &lt;answer&gt;&#10;                    &lt;guid&gt;29624276186C4284AA913346EA057EDE&lt;/guid&gt;&#10;                    &lt;answertext&gt;Ei ole vahet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Lisapraktikumi aeg? [;crlf;]58[;]72[;]85[;]False[;]0[;][;crlf;]2,23529411764706[;]2[;]0,791826760963004[;]0,626989619377163[;crlf;]19[;]0[;]K 16 - 181[;]K 16 - 18[;][;crlf;]27[;]0[;]K 18 - 202[;]K 18 - 20[;][;crlf;]39[;]0[;]Ei ole vahet3[;]Ei ole vahet[;]"/>
  <p:tag name="HASRESULTS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0,0,0,0,0,0,0,0,0,0,0"/>
  <p:tag name="NUMBERFORMAT" val="0"/>
  <p:tag name="LABELFORMA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Kas sama sündmust võib töödelda mitu erinevat kuularit?"/>
  <p:tag name="ANSWERSALIAS" val="jah|smicln|ei"/>
  <p:tag name="SLIDEORDER" val="31"/>
  <p:tag name="SLIDEGUID" val="BCA2A7418C134283BCB997C335A8DAC5"/>
  <p:tag name="VALUES" val="Correct|smicln|Incorrect"/>
  <p:tag name="RESPONSESGATHERED" val="True"/>
  <p:tag name="TOTALRESPONSES" val="78"/>
  <p:tag name="RESPONSECOUNT" val="78"/>
  <p:tag name="SLICED" val="False"/>
  <p:tag name="RESPONSES" val="-;1;1;1;1;2;1;1;1;-;1;2;2;1;1;-;1;2;1;1;2;1;1;-;1;1;1;1;1;1;2;-;2;1;1;2;-;1;1;2;-;1;1;1;-;-;2;1;1;1;1;-;1;2;1;-;1;1;-;1;1;1;1;1;1;1;2;1;-;1;1;1;1;-;1;1;1;2;1;2;1;-;1;1;2;1;-;1;-;1;1;1;2;-;1;1;"/>
  <p:tag name="CHARTSTRINGSTD" val="62 16"/>
  <p:tag name="CHARTSTRINGREV" val="16 62"/>
  <p:tag name="CHARTSTRINGSTDPER" val="0,794871794871795 0,205128205128205"/>
  <p:tag name="CHARTSTRINGREVPER" val="0,205128205128205 0,794871794871795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4D1EBA09BC884611A092BE2025DD27E6&lt;/guid&gt;&#10;        &lt;description /&gt;&#10;        &lt;date&gt;3/21/2016 12:39:2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8BA3F0FE48E4F8B9EF2D08A79A6CB91&lt;/guid&gt;&#10;            &lt;repollguid&gt;9900D6F959E2413B866ACABB1A8A4FF5&lt;/repollguid&gt;&#10;            &lt;sourceid&gt;8DDF0418143B4CAB9CB6689D11522452&lt;/sourceid&gt;&#10;            &lt;questiontext&gt;Rakenduse ülemklassiks on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5&lt;/responselimit&gt;&#10;            &lt;bulletstyle&gt;0&lt;/bulletstyle&gt;&#10;            &lt;correctanswerindicator&gt;True&lt;/correctanswerindicator&gt;&#10;            &lt;answers&gt;&#10;                &lt;answer&gt;&#10;                    &lt;guid&gt;83DF28B41B674850A2BA417098F9E955&lt;/guid&gt;&#10;                    &lt;answertext&gt;Parent&lt;/answertext&gt;&#10;                    &lt;valuetype&gt;1&lt;/valuetype&gt;&#10;                &lt;/answer&gt;&#10;                &lt;answer&gt;&#10;                    &lt;guid&gt;9C54E7316F0441DA8FA24F240F74C858&lt;/guid&gt;&#10;                    &lt;answertext&gt;Node&lt;/answertext&gt;&#10;                    &lt;valuetype&gt;-1&lt;/valuetype&gt;&#10;                &lt;/answer&gt;&#10;                &lt;answer&gt;&#10;                    &lt;guid&gt;E4E1EDC915BD4C4B86290C6F5747994E&lt;/guid&gt;&#10;                    &lt;answertext&gt;Application&lt;/answertext&gt;&#10;                    &lt;valuetype&gt;1&lt;/valuetype&gt;&#10;                &lt;/answer&gt;&#10;                &lt;answer&gt;&#10;                    &lt;guid&gt;46FE8387B7A54CA283C9FAF7F171F987&lt;/guid&gt;&#10;                    &lt;answertext&gt;Scene&lt;/answertext&gt;&#10;                    &lt;valuetype&gt;1&lt;/valuetype&gt;&#10;                &lt;/answer&gt;&#10;                &lt;answer&gt;&#10;                    &lt;guid&gt;8085B5A0EC804E0D9FD1DA4854FA71B6&lt;/guid&gt;&#10;                    &lt;answertext&gt;Stag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Rakenduse ülemklassiks on[;crlf;]63[;]77[;]66[;]False[;]0[;][;crlf;]2,81818181818182[;]3[;]1,08584684043448[;]1,17906336088154[;crlf;]8[;]1[;]Parent1[;]Parent[;][;crlf;]14[;]-1[;]Node2[;]Node[;][;crlf;]34[;]1[;]Application3[;]Application[;][;crlf;]2[;]1[;]Scene4[;]Scene[;][;crlf;]8[;]-1[;]Stage5[;]Stage[;]"/>
  <p:tag name="HASRESULTS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DEFINEDCOLORS" val="3,6,10,45,32,50,13,4,9,55,1"/>
  <p:tag name="COLORTYPE" val="SCHEME"/>
  <p:tag name="LABELFORMAT" val="1"/>
  <p:tag name="NUMBERFORMA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6"/>
  <p:tag name="FONTSIZE" val="28"/>
  <p:tag name="BULLETTYPE" val="ppBulletArabicPeriod"/>
  <p:tag name="ANSWERTEXT" val="jah&#10;ei"/>
  <p:tag name="ZEROBASED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Kas sama sündmust võib töödelda mitu erinevat kuularit?"/>
  <p:tag name="ANSWERSALIAS" val="jah|smicln|ei"/>
  <p:tag name="SLIDEORDER" val="31"/>
  <p:tag name="SLIDEGUID" val="BCA2A7418C134283BCB997C335A8DAC5"/>
  <p:tag name="VALUES" val="Correct|smicln|Incorrect"/>
  <p:tag name="RESPONSESGATHERED" val="True"/>
  <p:tag name="TOTALRESPONSES" val="78"/>
  <p:tag name="RESPONSECOUNT" val="78"/>
  <p:tag name="SLICED" val="False"/>
  <p:tag name="RESPONSES" val="-;1;1;1;1;2;1;1;1;-;1;2;2;1;1;-;1;2;1;1;2;1;1;-;1;1;1;1;1;1;2;-;2;1;1;2;-;1;1;2;-;1;1;1;-;-;2;1;1;1;1;-;1;2;1;-;1;1;-;1;1;1;1;1;1;1;2;1;-;1;1;1;1;-;1;1;1;2;1;2;1;-;1;1;2;1;-;1;-;1;1;1;2;-;1;1;"/>
  <p:tag name="CHARTSTRINGSTD" val="62 16"/>
  <p:tag name="CHARTSTRINGREV" val="16 62"/>
  <p:tag name="CHARTSTRINGSTDPER" val="0,794871794871795 0,205128205128205"/>
  <p:tag name="CHARTSTRINGREVPER" val="0,205128205128205 0,794871794871795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4D1EBA09BC884611A092BE2025DD27E6&lt;/guid&gt;&#10;        &lt;description /&gt;&#10;        &lt;date&gt;3/21/2016 12:37:4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A6A76FB105D4B58BB702182BABCCD7B&lt;/guid&gt;&#10;            &lt;repollguid&gt;9900D6F959E2413B866ACABB1A8A4FF5&lt;/repollguid&gt;&#10;            &lt;sourceid&gt;8DDF0418143B4CAB9CB6689D11522452&lt;/sourceid&gt;&#10;            &lt;questiontext&gt;Kas juur on vahetipp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5&lt;/responselimit&gt;&#10;            &lt;bulletstyle&gt;0&lt;/bulletstyle&gt;&#10;            &lt;correctanswerindicator&gt;True&lt;/correctanswerindicator&gt;&#10;            &lt;answers&gt;&#10;                &lt;answer&gt;&#10;                    &lt;guid&gt;83DF28B41B674850A2BA417098F9E955&lt;/guid&gt;&#10;                    &lt;answertext&gt;Jah&lt;/answertext&gt;&#10;                    &lt;valuetype&gt;1&lt;/valuetype&gt;&#10;                &lt;/answer&gt;&#10;                &lt;answer&gt;&#10;                    &lt;guid&gt;9C54E7316F0441DA8FA24F240F74C858&lt;/guid&gt;&#10;                    &lt;answertext&gt;Ei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as juur on vahetipp?[;crlf;]63[;]79[;]69[;]False[;]50[;][;crlf;]1,18840579710145[;]1[;]0,39103587139803[;]0,152909052720017[;crlf;]56[;]1[;]Jah1[;]Jah[;][;crlf;]13[;]-1[;]Ei2[;]Ei[;]"/>
  <p:tag name="HASRESULTS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DEFINEDCOLORS" val="3,6,10,45,32,50,13,4,9,55,1"/>
  <p:tag name="COLORTYPE" val="SCHEME"/>
  <p:tag name="LABELFORMAT" val="1"/>
  <p:tag name="NUMBERFORMA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6"/>
  <p:tag name="FONTSIZE" val="28"/>
  <p:tag name="BULLETTYPE" val="ppBulletArabicPeriod"/>
  <p:tag name="ANSWERTEXT" val="jah&#10;ei"/>
  <p:tag name="ZEROBASED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Kas sama sündmust võib töödelda mitu erinevat kuularit?"/>
  <p:tag name="ANSWERSALIAS" val="jah|smicln|ei"/>
  <p:tag name="SLIDEORDER" val="31"/>
  <p:tag name="SLIDEGUID" val="BCA2A7418C134283BCB997C335A8DAC5"/>
  <p:tag name="VALUES" val="Correct|smicln|Incorrect"/>
  <p:tag name="RESPONSESGATHERED" val="True"/>
  <p:tag name="TOTALRESPONSES" val="78"/>
  <p:tag name="RESPONSECOUNT" val="78"/>
  <p:tag name="SLICED" val="False"/>
  <p:tag name="RESPONSES" val="-;1;1;1;1;2;1;1;1;-;1;2;2;1;1;-;1;2;1;1;2;1;1;-;1;1;1;1;1;1;2;-;2;1;1;2;-;1;1;2;-;1;1;1;-;-;2;1;1;1;1;-;1;2;1;-;1;1;-;1;1;1;1;1;1;1;2;1;-;1;1;1;1;-;1;1;1;2;1;2;1;-;1;1;2;1;-;1;-;1;1;1;2;-;1;1;"/>
  <p:tag name="CHARTSTRINGSTD" val="62 16"/>
  <p:tag name="CHARTSTRINGREV" val="16 62"/>
  <p:tag name="CHARTSTRINGSTDPER" val="0,794871794871795 0,205128205128205"/>
  <p:tag name="CHARTSTRINGREVPER" val="0,205128205128205 0,794871794871795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4D1EBA09BC884611A092BE2025DD27E6&lt;/guid&gt;&#10;        &lt;description /&gt;&#10;        &lt;date&gt;3/21/2016 12:39:2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7DC8758FD3A49B59270C2CBFBC72D7F&lt;/guid&gt;&#10;            &lt;repollguid&gt;9900D6F959E2413B866ACABB1A8A4FF5&lt;/repollguid&gt;&#10;            &lt;sourceid&gt;8DDF0418143B4CAB9CB6689D11522452&lt;/sourceid&gt;&#10;            &lt;questiontext&gt;Milliste alltoodud klasside isendid võivad olla juureks (vahetipuks)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5&lt;/responselimit&gt;&#10;            &lt;bulletstyle&gt;0&lt;/bulletstyle&gt;&#10;            &lt;correctanswerindicator&gt;True&lt;/correctanswerindicator&gt;&#10;            &lt;answers&gt;&#10;                &lt;answer&gt;&#10;                    &lt;guid&gt;83DF28B41B674850A2BA417098F9E955&lt;/guid&gt;&#10;                    &lt;answertext&gt;Button&lt;/answertext&gt;&#10;                    &lt;valuetype&gt;1&lt;/valuetype&gt;&#10;                &lt;/answer&gt;&#10;                &lt;answer&gt;&#10;                    &lt;guid&gt;9C54E7316F0441DA8FA24F240F74C858&lt;/guid&gt;&#10;                    &lt;answertext&gt;Circle&lt;/answertext&gt;&#10;                    &lt;valuetype&gt;-1&lt;/valuetype&gt;&#10;                &lt;/answer&gt;&#10;                &lt;answer&gt;&#10;                    &lt;guid&gt;E4E1EDC915BD4C4B86290C6F5747994E&lt;/guid&gt;&#10;                    &lt;answertext&gt;Group&lt;/answertext&gt;&#10;                    &lt;valuetype&gt;1&lt;/valuetype&gt;&#10;                &lt;/answer&gt;&#10;                &lt;answer&gt;&#10;                    &lt;guid&gt;46FE8387B7A54CA283C9FAF7F171F987&lt;/guid&gt;&#10;                    &lt;answertext&gt;Region&lt;/answertext&gt;&#10;                    &lt;valuetype&gt;1&lt;/valuetype&gt;&#10;                &lt;/answer&gt;&#10;                &lt;answer&gt;&#10;                    &lt;guid&gt;8085B5A0EC804E0D9FD1DA4854FA71B6&lt;/guid&gt;&#10;                    &lt;answertext&gt;Canvas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lliste alltoodud klasside isendid võivad olla juureks (vahetipuks)?[;crlf;]60[;]80[;]117[;]False[;]1[;][;crlf;]3,33333333333333[;]3[;]1,33333333333333[;]1,77777777777778[;crlf;]19[;]1[;]Button1[;]Button[;][;crlf;]6[;]-1[;]Circle2[;]Circle[;][;crlf;]37[;]1[;]Group3[;]Group[;][;crlf;]27[;]1[;]Region4[;]Region[;][;crlf;]28[;]-1[;]Canvas5[;]Canvas[;]"/>
  <p:tag name="HASRESULTS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DEFINEDCOLORS" val="3,6,10,45,32,50,13,4,9,55,1"/>
  <p:tag name="COLORTYPE" val="SCHEME"/>
  <p:tag name="LABELFORMAT" val="1"/>
  <p:tag name="NUMBERFORMAT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6"/>
  <p:tag name="FONTSIZE" val="28"/>
  <p:tag name="BULLETTYPE" val="ppBulletArabicPeriod"/>
  <p:tag name="ANSWERTEXT" val="jah&#10;ei"/>
  <p:tag name="ZEROBASED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Kas sama sündmust võib töödelda mitu erinevat kuularit?"/>
  <p:tag name="ANSWERSALIAS" val="jah|smicln|ei"/>
  <p:tag name="SLIDEORDER" val="31"/>
  <p:tag name="SLIDEGUID" val="BCA2A7418C134283BCB997C335A8DAC5"/>
  <p:tag name="VALUES" val="Correct|smicln|Incorrect"/>
  <p:tag name="RESPONSESGATHERED" val="True"/>
  <p:tag name="TOTALRESPONSES" val="78"/>
  <p:tag name="RESPONSECOUNT" val="78"/>
  <p:tag name="SLICED" val="False"/>
  <p:tag name="RESPONSES" val="-;1;1;1;1;2;1;1;1;-;1;2;2;1;1;-;1;2;1;1;2;1;1;-;1;1;1;1;1;1;2;-;2;1;1;2;-;1;1;2;-;1;1;1;-;-;2;1;1;1;1;-;1;2;1;-;1;1;-;1;1;1;1;1;1;1;2;1;-;1;1;1;1;-;1;1;1;2;1;2;1;-;1;1;2;1;-;1;-;1;1;1;2;-;1;1;"/>
  <p:tag name="CHARTSTRINGSTD" val="62 16"/>
  <p:tag name="CHARTSTRINGREV" val="16 62"/>
  <p:tag name="CHARTSTRINGSTDPER" val="0,794871794871795 0,205128205128205"/>
  <p:tag name="CHARTSTRINGREVPER" val="0,205128205128205 0,794871794871795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4D1EBA09BC884611A092BE2025DD27E6&lt;/guid&gt;&#10;        &lt;description /&gt;&#10;        &lt;date&gt;3/21/2016 12:42:2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2D31F689C864EB0828058DE4F7136CD&lt;/guid&gt;&#10;            &lt;repollguid&gt;9900D6F959E2413B866ACABB1A8A4FF5&lt;/repollguid&gt;&#10;            &lt;sourceid&gt;8DDF0418143B4CAB9CB6689D11522452&lt;/sourceid&gt;&#10;            &lt;questiontext&gt;Milliste alltoodud klasside isendid võivad olla lehtedeks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5&lt;/responselimit&gt;&#10;            &lt;bulletstyle&gt;0&lt;/bulletstyle&gt;&#10;            &lt;correctanswerindicator&gt;True&lt;/correctanswerindicator&gt;&#10;            &lt;answers&gt;&#10;                &lt;answer&gt;&#10;                    &lt;guid&gt;83DF28B41B674850A2BA417098F9E955&lt;/guid&gt;&#10;                    &lt;answertext&gt;Button&lt;/answertext&gt;&#10;                    &lt;valuetype&gt;1&lt;/valuetype&gt;&#10;                &lt;/answer&gt;&#10;                &lt;answer&gt;&#10;                    &lt;guid&gt;9C54E7316F0441DA8FA24F240F74C858&lt;/guid&gt;&#10;                    &lt;answertext&gt;Circle&lt;/answertext&gt;&#10;                    &lt;valuetype&gt;1&lt;/valuetype&gt;&#10;                &lt;/answer&gt;&#10;                &lt;answer&gt;&#10;                    &lt;guid&gt;E4E1EDC915BD4C4B86290C6F5747994E&lt;/guid&gt;&#10;                    &lt;answertext&gt;Group&lt;/answertext&gt;&#10;                    &lt;valuetype&gt;1&lt;/valuetype&gt;&#10;                &lt;/answer&gt;&#10;                &lt;answer&gt;&#10;                    &lt;guid&gt;46FE8387B7A54CA283C9FAF7F171F987&lt;/guid&gt;&#10;                    &lt;answertext&gt;Region&lt;/answertext&gt;&#10;                    &lt;valuetype&gt;1&lt;/valuetype&gt;&#10;                &lt;/answer&gt;&#10;                &lt;answer&gt;&#10;                    &lt;guid&gt;8085B5A0EC804E0D9FD1DA4854FA71B6&lt;/guid&gt;&#10;                    &lt;answertext&gt;Canvas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lliste alltoodud klasside isendid võivad olla lehtedeks?[;crlf;]56[;]80[;]116[;]False[;]4[;][;crlf;]2,93103448275862[;]2[;]1,54654307459235[;]2,39179548156956[;crlf;]21[;]1[;]Button1[;]Button[;][;crlf;]44[;]1[;]Circle2[;]Circle[;][;crlf;]9[;]1[;]Group3[;]Group[;][;crlf;]6[;]1[;]Region4[;]Region[;][;crlf;]36[;]1[;]Canvas5[;]Canvas[;]"/>
  <p:tag name="HASRESULTS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10,45,32,50,13,4,9,55,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6"/>
  <p:tag name="FONTSIZE" val="28"/>
  <p:tag name="BULLETTYPE" val="ppBulletArabicPeriod"/>
  <p:tag name="ANSWERTEXT" val="jah&#10;ei"/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9AA5A97FB0BF4453986D9CFD9188BB43&lt;/guid&gt;&#10;        &lt;description /&gt;&#10;        &lt;date&gt;3/6/2017 12:17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42F68E1042E4746A0AAEBBA5C22B565&lt;/guid&gt;&#10;            &lt;repollguid&gt;A2F089A6DD1A4B06942A2960E82A9723&lt;/repollguid&gt;&#10;            &lt;sourceid&gt;4FB01C964A3C4890A3824B56FB1ABCE1&lt;/sourceid&gt;&#10;            &lt;questiontext&gt;Umbes mitu tundi tegelesite eelmisel nädalal selle ainega (loeng+praktikum+iseseisvalt)? 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A9814BE878BD46688CA9D579A857B818&lt;/guid&gt;&#10;                    &lt;answertext&gt;0-2 tundi&lt;/answertext&gt;&#10;                    &lt;valuetype&gt;0&lt;/valuetype&gt;&#10;                &lt;/answer&gt;&#10;                &lt;answer&gt;&#10;                    &lt;guid&gt;3F0ABE763E524FF580CD4CA4D2A3F59A&lt;/guid&gt;&#10;                    &lt;answertext&gt;2-4 tundi&lt;/answertext&gt;&#10;                    &lt;valuetype&gt;0&lt;/valuetype&gt;&#10;                &lt;/answer&gt;&#10;                &lt;answer&gt;&#10;                    &lt;guid&gt;F6B53E862EB949598E972DCAA8E93B0F&lt;/guid&gt;&#10;                    &lt;answertext&gt;4-6 tundi  &lt;/answertext&gt;&#10;                    &lt;valuetype&gt;0&lt;/valuetype&gt;&#10;                &lt;/answer&gt;&#10;                &lt;answer&gt;&#10;                    &lt;guid&gt;0004E04C9A4841D6851160CB22BEF2A4&lt;/guid&gt;&#10;                    &lt;answertext&gt;6-8 tundi&lt;/answertext&gt;&#10;                    &lt;valuetype&gt;0&lt;/valuetype&gt;&#10;                &lt;/answer&gt;&#10;                &lt;answer&gt;&#10;                    &lt;guid&gt;DCF3093EF3FB4DC4A80DBBB534F07DC7&lt;/guid&gt;&#10;                    &lt;answertext&gt;8-10 tundi&lt;/answertext&gt;&#10;                    &lt;valuetype&gt;0&lt;/valuetype&gt;&#10;                &lt;/answer&gt;&#10;                &lt;answer&gt;&#10;                    &lt;guid&gt;5BF3EE7DA77B4B6EA92176BB5A261AC8&lt;/guid&gt;&#10;                    &lt;answertext&gt;10-12 tundi&lt;/answertext&gt;&#10;                    &lt;valuetype&gt;0&lt;/valuetype&gt;&#10;                &lt;/answer&gt;&#10;                &lt;answer&gt;&#10;                    &lt;guid&gt;F2C164942A3A4117B501020ABEEFC73A&lt;/guid&gt;&#10;                    &lt;answertext&gt;12-14 tundi&lt;/answertext&gt;&#10;                    &lt;valuetype&gt;0&lt;/valuetype&gt;&#10;                &lt;/answer&gt;&#10;                &lt;answer&gt;&#10;                    &lt;guid&gt;139EBD1BF43448C3A94E2D596083DBC0&lt;/guid&gt;&#10;                    &lt;answertext&gt;üle 14 tunni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Umbes mitu tundi tegelesite eelmisel nädalal selle ainega (loeng+praktikum+iseseisvalt)? [;crlf;]61[;]61[;]92[;]False[;]0[;][;crlf;]3,90217391304348[;]4[;]1,7758022229324[;]3,15347353497164[;crlf;]7[;]0[;]0-2 tundi1[;]0-2 tundi[;][;crlf;]11[;]0[;]2-4 tundi2[;]2-4 tundi[;][;crlf;]22[;]0[;]4-6 tundi  3[;]4-6 tundi  [;][;crlf;]27[;]0[;]6-8 tundi4[;]6-8 tundi[;][;crlf;]10[;]0[;]8-10 tundi5[;]8-10 tundi[;][;crlf;]5[;]0[;]10-12 tundi6[;]10-12 tundi[;][;crlf;]4[;]0[;]12-14 tundi7[;]12-14 tundi[;][;crlf;]6[;]0[;]üle 14 tunni8[;]üle 14 tunni[;]"/>
  <p:tag name="HASRESULTS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SLIDEORDER" val="22"/>
  <p:tag name="SLIDEGUID" val="D0858FA4F9E9421FB59F403D901A2CAB"/>
  <p:tag name="ANSWERSALIAS" val="12|smicln|45|smicln|mitte midagi|smicln|midagi muud|smicln|veateate"/>
  <p:tag name="VALUES" val="Correct|smicln|Incorrect|smicln|Incorrect|smicln|Incorrect|smicln|Incorrect"/>
  <p:tag name="RESPONSESGATHERED" val="True"/>
  <p:tag name="TOTALRESPONSES" val="77"/>
  <p:tag name="RESPONSECOUNT" val="77"/>
  <p:tag name="SLICED" val="False"/>
  <p:tag name="RESPONSES" val="5;1;5;1;-;1;-;1;1;1;1;1;1;1;5;4;1;1;1;1;1;1;1;1;1;3;1;1;1;1;1;1;1;1;1;1;1;-;1;1;1;4;1;1;1;-;1;4;2;1;1;5;1;1;-;1;1;1;1;1;5;1;5;-;1;-;1;4;1;1;5;1;1;-;1;1;1;-;1;-;1;1;-;-;-;1;1;-;-;1;1;-;4;"/>
  <p:tag name="CHARTSTRINGSTD" val="63 1 1 5 7"/>
  <p:tag name="CHARTSTRINGREV" val="7 5 1 1 63"/>
  <p:tag name="CHARTSTRINGSTDPER" val="0,818181818181818 0,012987012987013 0,012987012987013 0,0649350649350649 0,0909090909090909"/>
  <p:tag name="CHARTSTRINGREVPER" val="0,0909090909090909 0,0649350649350649 0,012987012987013 0,012987012987013 0,818181818181818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0C83925F491249269073902FDC4D16C0&lt;/guid&gt;&#10;        &lt;description /&gt;&#10;        &lt;date&gt;3/6/2017 12:41:1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F14CEC5568C46BC9338522A4B2A7C56&lt;/guid&gt;&#10;            &lt;repollguid&gt;4AD4F52BF5CD4B7FB728E0EA3126045B&lt;/repollguid&gt;&#10;            &lt;sourceid&gt;D715ABF687BF4934B524876E5CC89587&lt;/sourceid&gt;&#10;            &lt;questiontext&gt;Milline stseenigraaf vastab antud kood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7A358E9A98BD4A44908992FBEB9AD383&lt;/guid&gt;&#10;                    &lt;answertext&gt;  &lt;/answertext&gt;&#10;                    &lt;valuetype&gt;1&lt;/valuetype&gt;&#10;                &lt;/answer&gt;&#10;                &lt;answer&gt;&#10;                    &lt;guid&gt;23DB6873EC9B48CF935C1B5B8C5464A8&lt;/guid&gt;&#10;                    &lt;answertext&gt;  &lt;/answertext&gt;&#10;                    &lt;valuetype&gt;-1&lt;/valuetype&gt;&#10;                &lt;/answer&gt;&#10;                &lt;answer&gt;&#10;                    &lt;guid&gt;AD773D453E164D9B8D351697819F508E&lt;/guid&gt;&#10;                    &lt;answertext&gt;  &lt;/answertext&gt;&#10;                    &lt;valuetype&gt;-1&lt;/valuetype&gt;&#10;                &lt;/answer&gt;&#10;                &lt;answer&gt;&#10;                    &lt;guid&gt;2747275015404C98A3B5DB197CBCDC82&lt;/guid&gt;&#10;                    &lt;answertext&gt;     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lline stseenigraaf vastab antud koodile?[;crlf;]50[;]81[;]50[;]False[;]17[;][;crlf;]1,92[;]2[;]0,770454411370329[;]0,5936[;crlf;]17[;]1[;]  1[;]  [;][;crlf;]20[;]-1[;]  2[;]  [;][;crlf;]13[;]-1[;]  3[;]  [;][;crlf;]0[;]-1[;]     4[;]     [;]"/>
  <p:tag name="HASRESULTS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39"/>
  <p:tag name="FONTSIZE" val="28"/>
  <p:tag name="BULLETTYPE" val="ppBulletArabicPeriod"/>
  <p:tag name="ANSWERTEXT" val="12&#10;45&#10;mitte midagi&#10;midagi muud&#10;veateate"/>
  <p:tag name="ZEROBASED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39"/>
  <p:tag name="FONTSIZE" val="28"/>
  <p:tag name="BULLETTYPE" val="ppBulletArabicPeriod"/>
  <p:tag name="ANSWERTEXT" val="12&#10;45&#10;mitte midagi&#10;midagi muud&#10;veateate"/>
  <p:tag name="ZEROBASED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39"/>
  <p:tag name="FONTSIZE" val="28"/>
  <p:tag name="BULLETTYPE" val="ppBulletArabicPeriod"/>
  <p:tag name="ANSWERTEXT" val="12&#10;45&#10;mitte midagi&#10;midagi muud&#10;veateate"/>
  <p:tag name="ZEROBASED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39"/>
  <p:tag name="FONTSIZE" val="28"/>
  <p:tag name="BULLETTYPE" val="ppBulletArabicPeriod"/>
  <p:tag name="ANSWERTEXT" val="12&#10;45&#10;mitte midagi&#10;midagi muud&#10;veateate"/>
  <p:tag name="ZEROBASED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39"/>
  <p:tag name="FONTSIZE" val="28"/>
  <p:tag name="BULLETTYPE" val="ppBulletArabicPeriod"/>
  <p:tag name="ANSWERTEXT" val="12&#10;45&#10;mitte midagi&#10;midagi muud&#10;veateate"/>
  <p:tag name="ZEROBASED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SLIDEORDER" val="22"/>
  <p:tag name="SLIDEGUID" val="D0858FA4F9E9421FB59F403D901A2CAB"/>
  <p:tag name="ANSWERSALIAS" val="12|smicln|45|smicln|mitte midagi|smicln|midagi muud|smicln|veateate"/>
  <p:tag name="VALUES" val="Correct|smicln|Incorrect|smicln|Incorrect|smicln|Incorrect|smicln|Incorrect"/>
  <p:tag name="RESPONSESGATHERED" val="True"/>
  <p:tag name="TOTALRESPONSES" val="77"/>
  <p:tag name="RESPONSECOUNT" val="77"/>
  <p:tag name="SLICED" val="False"/>
  <p:tag name="RESPONSES" val="5;1;5;1;-;1;-;1;1;1;1;1;1;1;5;4;1;1;1;1;1;1;1;1;1;3;1;1;1;1;1;1;1;1;1;1;1;-;1;1;1;4;1;1;1;-;1;4;2;1;1;5;1;1;-;1;1;1;1;1;5;1;5;-;1;-;1;4;1;1;5;1;1;-;1;1;1;-;1;-;1;1;-;-;-;1;1;-;-;1;1;-;4;"/>
  <p:tag name="CHARTSTRINGSTD" val="63 1 1 5 7"/>
  <p:tag name="CHARTSTRINGREV" val="7 5 1 1 63"/>
  <p:tag name="CHARTSTRINGSTDPER" val="0,818181818181818 0,012987012987013 0,012987012987013 0,0649350649350649 0,0909090909090909"/>
  <p:tag name="CHARTSTRINGREVPER" val="0,0909090909090909 0,0649350649350649 0,012987012987013 0,012987012987013 0,818181818181818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0C83925F491249269073902FDC4D16C0&lt;/guid&gt;&#10;        &lt;description /&gt;&#10;        &lt;date&gt;3/6/2017 12:41:1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DA016DCD4234601848B952734CAF67F&lt;/guid&gt;&#10;            &lt;repollguid&gt;4AD4F52BF5CD4B7FB728E0EA3126045B&lt;/repollguid&gt;&#10;            &lt;sourceid&gt;D715ABF687BF4934B524876E5CC89587&lt;/sourceid&gt;&#10;            &lt;questiontext&gt;Mis tule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7A358E9A98BD4A44908992FBEB9AD383&lt;/guid&gt;&#10;                    &lt;answertext&gt;tekst a aknas&lt;/answertext&gt;&#10;                    &lt;valuetype&gt;-1&lt;/valuetype&gt;&#10;                &lt;/answer&gt;&#10;                &lt;answer&gt;&#10;                    &lt;guid&gt;AA2EB81375994FAEA4791A1372728B65&lt;/guid&gt;&#10;                    &lt;answertext&gt;tühi aken&lt;/answertext&gt;&#10;                    &lt;valuetype&gt;-1&lt;/valuetype&gt;&#10;                &lt;/answer&gt;&#10;                &lt;answer&gt;&#10;                    &lt;guid&gt;3E8E35D15DE04F2E8AF1792955A00231&lt;/guid&gt;&#10;                    &lt;answertext&gt;midagi muud&lt;/answertext&gt;&#10;                    &lt;valuetype&gt;-1&lt;/valuetype&gt;&#10;                &lt;/answer&gt;&#10;                &lt;answer&gt;&#10;                    &lt;guid&gt;2FB00752DD2C41F2A03A42D940B77122&lt;/guid&gt;&#10;                    &lt;answertext&gt;veatead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tuleb ekraanile?[;crlf;]52[;]82[;]52[;]False[;]40[;][;crlf;]3,5[;]4[;]0,990337937660287[;]0,980769230769231[;crlf;]5[;]-1[;]tekst a aknas1[;]tekst a aknas[;][;crlf;]4[;]-1[;]tühi aken2[;]tühi aken[;][;crlf;]3[;]-1[;]midagi muud3[;]midagi muud[;][;crlf;]40[;]1[;]veateade4[;]veateade[;]"/>
  <p:tag name="HASRESULTS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LABELFORMAT" val="1"/>
  <p:tag name="DEFINEDCOLORS" val="3,6,10,45,32,50,13,4,9,55,1"/>
  <p:tag name="COLORTYPE" val="SCHEME"/>
  <p:tag name="NUMBERFORMAT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39"/>
  <p:tag name="FONTSIZE" val="28"/>
  <p:tag name="BULLETTYPE" val="ppBulletArabicPeriod"/>
  <p:tag name="ANSWERTEXT" val="12&#10;45&#10;mitte midagi&#10;midagi muud&#10;veateate"/>
  <p:tag name="ZEROBASED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SLIDEORDER" val="22"/>
  <p:tag name="SLIDEGUID" val="D0858FA4F9E9421FB59F403D901A2CAB"/>
  <p:tag name="ANSWERSALIAS" val="12|smicln|45|smicln|mitte midagi|smicln|midagi muud|smicln|veateate"/>
  <p:tag name="VALUES" val="Correct|smicln|Incorrect|smicln|Incorrect|smicln|Incorrect|smicln|Incorrect"/>
  <p:tag name="RESPONSESGATHERED" val="True"/>
  <p:tag name="TOTALRESPONSES" val="77"/>
  <p:tag name="RESPONSECOUNT" val="77"/>
  <p:tag name="SLICED" val="False"/>
  <p:tag name="RESPONSES" val="5;1;5;1;-;1;-;1;1;1;1;1;1;1;5;4;1;1;1;1;1;1;1;1;1;3;1;1;1;1;1;1;1;1;1;1;1;-;1;1;1;4;1;1;1;-;1;4;2;1;1;5;1;1;-;1;1;1;1;1;5;1;5;-;1;-;1;4;1;1;5;1;1;-;1;1;1;-;1;-;1;1;-;-;-;1;1;-;-;1;1;-;4;"/>
  <p:tag name="CHARTSTRINGSTD" val="63 1 1 5 7"/>
  <p:tag name="CHARTSTRINGREV" val="7 5 1 1 63"/>
  <p:tag name="CHARTSTRINGSTDPER" val="0,818181818181818 0,012987012987013 0,012987012987013 0,0649350649350649 0,0909090909090909"/>
  <p:tag name="CHARTSTRINGREVPER" val="0,0909090909090909 0,0649350649350649 0,012987012987013 0,012987012987013 0,818181818181818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0C83925F491249269073902FDC4D16C0&lt;/guid&gt;&#10;        &lt;description /&gt;&#10;        &lt;date&gt;3/6/2017 12:41:1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56401AC38664CB0974BBDC468850E5C&lt;/guid&gt;&#10;            &lt;repollguid&gt;4AD4F52BF5CD4B7FB728E0EA3126045B&lt;/repollguid&gt;&#10;            &lt;sourceid&gt;D715ABF687BF4934B524876E5CC89587&lt;/sourceid&gt;&#10;            &lt;questiontext&gt;Mis tule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7A358E9A98BD4A44908992FBEB9AD383&lt;/guid&gt;&#10;                    &lt;answertext&gt;tekst a&lt;/answertext&gt;&#10;                    &lt;valuetype&gt;-1&lt;/valuetype&gt;&#10;                &lt;/answer&gt;&#10;                &lt;answer&gt;&#10;                    &lt;guid&gt;AA2EB81375994FAEA4791A1372728B65&lt;/guid&gt;&#10;                    &lt;answertext&gt;tühi aken&lt;/answertext&gt;&#10;                    &lt;valuetype&gt;1&lt;/valuetype&gt;&#10;                &lt;/answer&gt;&#10;                &lt;answer&gt;&#10;                    &lt;guid&gt;3E8E35D15DE04F2E8AF1792955A00231&lt;/guid&gt;&#10;                    &lt;answertext&gt;midagi muud&lt;/answertext&gt;&#10;                    &lt;valuetype&gt;-1&lt;/valuetype&gt;&#10;                &lt;/answer&gt;&#10;                &lt;answer&gt;&#10;                    &lt;guid&gt;2FB00752DD2C41F2A03A42D940B77122&lt;/guid&gt;&#10;                    &lt;answertext&gt;veatead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tuleb ekraanile?[;crlf;]56[;]84[;]56[;]False[;]7[;][;crlf;]1,28571428571429[;]1[;]0,646813224152673[;]0,418367346938776[;crlf;]45[;]-1[;]tekst a aknas1[;]tekst a aknas[;][;crlf;]7[;]1[;]tühi aken2[;]tühi aken[;][;crlf;]3[;]-1[;]midagi muud3[;]midagi muud[;][;crlf;]1[;]-1[;]veateade4[;]veateade[;]"/>
  <p:tag name="HASRESULTS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0,0,0,0,0,0,0,0,0,0,0"/>
  <p:tag name="COLORTYPE" val="SCHEME"/>
  <p:tag name="LABELFORMAT" val="0"/>
  <p:tag name="NUMBERFORMAT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39"/>
  <p:tag name="FONTSIZE" val="28"/>
  <p:tag name="BULLETTYPE" val="ppBulletArabicPeriod"/>
  <p:tag name="ANSWERTEXT" val="12&#10;45&#10;mitte midagi&#10;midagi muud&#10;veateate"/>
  <p:tag name="ZEROBASED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8AC5778F551441D780E8F63426467EE1&lt;/guid&gt;&#10;        &lt;description /&gt;&#10;        &lt;date&gt;3/6/2017 1:50:3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023D14F548846E2B1B7D009D195C117&lt;/guid&gt;&#10;            &lt;repollguid&gt;0ABD9E4706F742028B66010B05616E8E&lt;/repollguid&gt;&#10;            &lt;sourceid&gt;8C368377F27645A69E550B98AD44983F&lt;/sourceid&gt;&#10;            &lt;questiontext&gt;Loengu tempo oli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E4881DA709624EF68500B3F581F92D64&lt;/guid&gt;&#10;                    &lt;answertext&gt;liiga kiire&lt;/answertext&gt;&#10;                    &lt;valuetype&gt;0&lt;/valuetype&gt;&#10;                &lt;/answer&gt;&#10;                &lt;answer&gt;&#10;                    &lt;guid&gt;FA1EFD8891124CCAA63741FAB95FA48C&lt;/guid&gt;&#10;                    &lt;answertext&gt;paras&lt;/answertext&gt;&#10;                    &lt;valuetype&gt;0&lt;/valuetype&gt;&#10;                &lt;/answer&gt;&#10;                &lt;answer&gt;&#10;                    &lt;guid&gt;02A796122321430E8D221FDE655F6DB7&lt;/guid&gt;&#10;                    &lt;answertext&gt;liiga aeglane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Loengu tempo oli[;crlf;]53[;]84[;]84[;]False[;]0[;][;crlf;]1,89285714285714[;]2[;]0,556730616718568[;]0,309948979591837[;crlf;]18[;]0[;]liiga kiire1[;]liiga kiire[;][;crlf;]57[;]0[;]paras2[;]paras[;][;crlf;]9[;]0[;]liiga aeglane3[;]liiga aeglane[;]"/>
  <p:tag name="HASRESULTS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8AC5778F551441D780E8F63426467EE1&lt;/guid&gt;&#10;        &lt;description /&gt;&#10;        &lt;date&gt;3/13/2018 10:05:0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78D45AD59EC4D3CA145F9CF7340776E&lt;/guid&gt;&#10;            &lt;repollguid&gt;0ABD9E4706F742028B66010B05616E8E&lt;/repollguid&gt;&#10;            &lt;sourceid&gt;8C368377F27645A69E550B98AD44983F&lt;/sourceid&gt;&#10;            &lt;questiontext&gt;Materjal tundus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E4881DA709624EF68500B3F581F92D64&lt;/guid&gt;&#10;                    &lt;answertext&gt;liiga lihtne&lt;/answertext&gt;&#10;                    &lt;valuetype&gt;0&lt;/valuetype&gt;&#10;                &lt;/answer&gt;&#10;                &lt;answer&gt;&#10;                    &lt;guid&gt;FA1EFD8891124CCAA63741FAB95FA48C&lt;/guid&gt;&#10;                    &lt;answertext&gt;parajalt jõukohane&lt;/answertext&gt;&#10;                    &lt;valuetype&gt;0&lt;/valuetype&gt;&#10;                &lt;/answer&gt;&#10;                &lt;answer&gt;&#10;                    &lt;guid&gt;02A796122321430E8D221FDE655F6DB7&lt;/guid&gt;&#10;                    &lt;answertext&gt;liiga keeruline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aterjal tundus [;crlf;]54[;]84[;]80[;]False[;]0[;][;crlf;]2,2375[;]2[;]0,480722113075735[;]0,23109375[;crlf;]2[;]0[;]liiga lihtne1[;]liiga lihtne[;][;crlf;]57[;]0[;]parajalt jõukohane2[;]parajalt jõukohane[;][;crlf;]21[;]0[;]liiga keeruline3[;]liiga keeruline[;]"/>
  <p:tag name="HASRESULTS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112DBF4123342E38F4962F6B1D67142&lt;/guid&gt;&#10;        &lt;description /&gt;&#10;        &lt;date&gt;3/6/2017 12:18:3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9E6A6BCEC84473F9D949530167DEF46&lt;/guid&gt;&#10;            &lt;repollguid&gt;D561161570D04D1B9E4A1B5FDBFDAEE5&lt;/repollguid&gt;&#10;            &lt;sourceid&gt;C2912A49075E47E49EF94C0350083C9E&lt;/sourceid&gt;&#10;            &lt;questiontext&gt;Kuivõrd olete selle ainega graafikus? &lt;/questiontext&gt;&#10;            &lt;showresults&gt;True&lt;/showresults&gt;&#10;            &lt;responsegrid&gt;0&lt;/responsegrid&gt;&#10;            &lt;countdowntimer&gt;False&lt;/countdowntimer&gt;&#10;            &lt;correctvalue&gt;0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49DE48550EA64BCB9325EDA89B8A3802&lt;/guid&gt;&#10;                    &lt;answertext&gt;Isegi ees&lt;/answertext&gt;&#10;                    &lt;valuetype&gt;0&lt;/valuetype&gt;&#10;                &lt;/answer&gt;&#10;                &lt;answer&gt;&#10;                    &lt;guid&gt;2535562741A0437EBD6FE42338B0875C&lt;/guid&gt;&#10;                    &lt;answertext&gt;Täiesti graafikus&lt;/answertext&gt;&#10;                    &lt;valuetype&gt;0&lt;/valuetype&gt;&#10;                &lt;/answer&gt;&#10;                &lt;answer&gt;&#10;                    &lt;guid&gt;29624276186C4284AA913346EA057EDE&lt;/guid&gt;&#10;                    &lt;answertext&gt;Veidi maas, aga saan ise hakkama  &lt;/answertext&gt;&#10;                    &lt;valuetype&gt;0&lt;/valuetype&gt;&#10;                &lt;/answer&gt;&#10;                &lt;answer&gt;&#10;                    &lt;guid&gt;2C111834697A49DC8DD05B9A08989B4E&lt;/guid&gt;&#10;                    &lt;answertext&gt;Kõvasti maas, vajan abi&lt;/answertext&gt;&#10;                    &lt;valuetype&gt;0&lt;/valuetype&gt;&#10;                &lt;/answer&gt;&#10;                &lt;answer&gt;&#10;                    &lt;guid&gt;92245689E361427C8053D817A38601E2&lt;/guid&gt;&#10;                    &lt;answertext&gt;Ei oska öelda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uivõrd olete selle ainega graafikus? [;crlf;]56[;]68[;]73[;]False[;]0[;][;crlf;]2,72602739726027[;]2[;]0,879917087822012[;]0,774254081441171[;crlf;]1[;]0[;]Isegi ees1[;]Isegi ees[;][;crlf;]36[;]0[;]Täiesti graafikus2[;]Täiesti graafikus[;][;crlf;]20[;]0[;]Veidi maas, aga saan ise hakkama  3[;]Veidi maas, aga saan ise hakkama  [;][;crlf;]14[;]0[;]Kõvasti maas, vajan abi4[;]Kõvasti maas, vajan abi[;][;crlf;]2[;]0[;]Ei oska öelda5[;]Ei oska öelda[;]"/>
  <p:tag name="HASRESULTS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0,0,0,0,0,0,0,0,0,0,0"/>
  <p:tag name="NUMBERFORMAT" val="0"/>
  <p:tag name="LABELFORMAT" val="0"/>
</p:tagLst>
</file>

<file path=ppt/theme/theme1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21346</TotalTime>
  <Words>946</Words>
  <Application>Microsoft Office PowerPoint</Application>
  <PresentationFormat>Ekraaniseanss (4:3)</PresentationFormat>
  <Paragraphs>487</Paragraphs>
  <Slides>63</Slides>
  <Notes>1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63</vt:i4>
      </vt:variant>
    </vt:vector>
  </HeadingPairs>
  <TitlesOfParts>
    <vt:vector size="68" baseType="lpstr">
      <vt:lpstr>Courier New</vt:lpstr>
      <vt:lpstr>Calibri</vt:lpstr>
      <vt:lpstr>Consolas</vt:lpstr>
      <vt:lpstr>Arial</vt:lpstr>
      <vt:lpstr>Tarkvarakomplekti Office kujundus</vt:lpstr>
      <vt:lpstr>Objektorienteeritud programmeerimine</vt:lpstr>
      <vt:lpstr>Eelmisel nädalal</vt:lpstr>
      <vt:lpstr>Umbes mitu tundi tegelesite eelmisel nädalal selle ainega (loeng+praktikum+iseseisvalt)? </vt:lpstr>
      <vt:lpstr>Kuivõrd olete selle ainega graafikus? </vt:lpstr>
      <vt:lpstr>Täna</vt:lpstr>
      <vt:lpstr>Algus</vt:lpstr>
      <vt:lpstr>Lisapraktikumi aeg? </vt:lpstr>
      <vt:lpstr>Graafiline kasutajaliides</vt:lpstr>
      <vt:lpstr>Praktikumimaterjalidest</vt:lpstr>
      <vt:lpstr>PowerPointi esitlus</vt:lpstr>
      <vt:lpstr>Milline variant?</vt:lpstr>
      <vt:lpstr>Kas võib siis nii?</vt:lpstr>
      <vt:lpstr>Lihtsamalt</vt:lpstr>
      <vt:lpstr>Teisi meetodeid ka</vt:lpstr>
      <vt:lpstr>AWT, Swing, JavaFX</vt:lpstr>
      <vt:lpstr>JavaFX</vt:lpstr>
      <vt:lpstr>Gradle</vt:lpstr>
      <vt:lpstr>PowerPointi esitlus</vt:lpstr>
      <vt:lpstr>Rakendus</vt:lpstr>
      <vt:lpstr>Struktuur</vt:lpstr>
      <vt:lpstr>Lava, „pealava“</vt:lpstr>
      <vt:lpstr>Stseen</vt:lpstr>
      <vt:lpstr>Stseenigraaf (Scene Graph)</vt:lpstr>
      <vt:lpstr>PowerPointi esitlus</vt:lpstr>
      <vt:lpstr>Stseen</vt:lpstr>
      <vt:lpstr>PowerPointi esitlus</vt:lpstr>
      <vt:lpstr>PowerPointi esitlus</vt:lpstr>
      <vt:lpstr>Nupp</vt:lpstr>
      <vt:lpstr>Kasutajaliides</vt:lpstr>
      <vt:lpstr>Rakenduse ülemklassiks on</vt:lpstr>
      <vt:lpstr>Kas juur on vahetipp?</vt:lpstr>
      <vt:lpstr>Milliste alltoodud klasside isendid võivad olla juureks (vahetipuks)?</vt:lpstr>
      <vt:lpstr>PowerPointi esitlus</vt:lpstr>
      <vt:lpstr>Milliste alltoodud klasside isendid võivad olla lehtedeks?</vt:lpstr>
      <vt:lpstr>PowerPointi esitlus</vt:lpstr>
      <vt:lpstr>Ülemus (parent) ja alluv (child)</vt:lpstr>
      <vt:lpstr>Alluva lisamine</vt:lpstr>
      <vt:lpstr>Alluvate lisamine</vt:lpstr>
      <vt:lpstr>Koordinaadistik</vt:lpstr>
      <vt:lpstr>Paigutus</vt:lpstr>
      <vt:lpstr>BorderPane</vt:lpstr>
      <vt:lpstr>BorderPane</vt:lpstr>
      <vt:lpstr>StackPane</vt:lpstr>
      <vt:lpstr>Lõuend</vt:lpstr>
      <vt:lpstr>Klass Rectangle, set…</vt:lpstr>
      <vt:lpstr>Efektid</vt:lpstr>
      <vt:lpstr>Efektid</vt:lpstr>
      <vt:lpstr>Animatsioonid</vt:lpstr>
      <vt:lpstr>JavaFX kood &lt; --&gt; Stseenigraaf</vt:lpstr>
      <vt:lpstr>Ringid ja ristkülik</vt:lpstr>
      <vt:lpstr>Üks lava, üks stseen, mitu kihti</vt:lpstr>
      <vt:lpstr>Mitu lava</vt:lpstr>
      <vt:lpstr>Milline stseenigraaf vastab antud koodile?</vt:lpstr>
      <vt:lpstr>Mis tuleb ekraanile?</vt:lpstr>
      <vt:lpstr>Mis tuleb ekraanile?</vt:lpstr>
      <vt:lpstr>Arhitektuur</vt:lpstr>
      <vt:lpstr>FXML</vt:lpstr>
      <vt:lpstr>Mis veel?</vt:lpstr>
      <vt:lpstr>Ärge kiirustage!</vt:lpstr>
      <vt:lpstr>Loengu tempo oli</vt:lpstr>
      <vt:lpstr>Materjal tundus </vt:lpstr>
      <vt:lpstr>Tunnikontroll</vt:lpstr>
      <vt:lpstr>Suur tänu osalemast! Kohtumiseni!</vt:lpstr>
    </vt:vector>
  </TitlesOfParts>
  <Company>Tartu Ülikool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eno</dc:creator>
  <cp:lastModifiedBy>Marina Lepp</cp:lastModifiedBy>
  <cp:revision>1434</cp:revision>
  <cp:lastPrinted>2019-03-25T09:29:49Z</cp:lastPrinted>
  <dcterms:created xsi:type="dcterms:W3CDTF">2012-02-16T12:14:12Z</dcterms:created>
  <dcterms:modified xsi:type="dcterms:W3CDTF">2019-03-25T12:58:43Z</dcterms:modified>
</cp:coreProperties>
</file>