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7" r:id="rId2"/>
    <p:sldId id="258" r:id="rId3"/>
    <p:sldId id="872" r:id="rId4"/>
    <p:sldId id="630" r:id="rId5"/>
    <p:sldId id="808" r:id="rId6"/>
    <p:sldId id="809" r:id="rId7"/>
    <p:sldId id="618" r:id="rId8"/>
    <p:sldId id="715" r:id="rId9"/>
    <p:sldId id="820" r:id="rId10"/>
    <p:sldId id="821" r:id="rId11"/>
    <p:sldId id="822" r:id="rId12"/>
    <p:sldId id="856" r:id="rId13"/>
    <p:sldId id="876" r:id="rId14"/>
    <p:sldId id="875" r:id="rId15"/>
    <p:sldId id="846" r:id="rId16"/>
    <p:sldId id="845" r:id="rId17"/>
    <p:sldId id="857" r:id="rId18"/>
    <p:sldId id="735" r:id="rId19"/>
    <p:sldId id="858" r:id="rId20"/>
    <p:sldId id="744" r:id="rId21"/>
    <p:sldId id="757" r:id="rId22"/>
    <p:sldId id="758" r:id="rId23"/>
    <p:sldId id="806" r:id="rId24"/>
    <p:sldId id="807" r:id="rId25"/>
    <p:sldId id="877" r:id="rId26"/>
    <p:sldId id="803" r:id="rId27"/>
    <p:sldId id="765" r:id="rId28"/>
    <p:sldId id="755" r:id="rId29"/>
    <p:sldId id="767" r:id="rId30"/>
    <p:sldId id="832" r:id="rId31"/>
    <p:sldId id="874" r:id="rId32"/>
    <p:sldId id="834" r:id="rId33"/>
    <p:sldId id="766" r:id="rId34"/>
    <p:sldId id="769" r:id="rId35"/>
    <p:sldId id="835" r:id="rId36"/>
    <p:sldId id="770" r:id="rId37"/>
    <p:sldId id="836" r:id="rId38"/>
    <p:sldId id="768" r:id="rId39"/>
    <p:sldId id="800" r:id="rId40"/>
    <p:sldId id="801" r:id="rId41"/>
    <p:sldId id="773" r:id="rId42"/>
    <p:sldId id="859" r:id="rId43"/>
    <p:sldId id="745" r:id="rId44"/>
    <p:sldId id="761" r:id="rId45"/>
    <p:sldId id="762" r:id="rId46"/>
    <p:sldId id="772" r:id="rId47"/>
    <p:sldId id="763" r:id="rId48"/>
    <p:sldId id="751" r:id="rId49"/>
    <p:sldId id="774" r:id="rId50"/>
    <p:sldId id="837" r:id="rId51"/>
    <p:sldId id="823" r:id="rId52"/>
    <p:sldId id="860" r:id="rId53"/>
    <p:sldId id="825" r:id="rId54"/>
    <p:sldId id="861" r:id="rId55"/>
    <p:sldId id="827" r:id="rId56"/>
    <p:sldId id="828" r:id="rId57"/>
    <p:sldId id="839" r:id="rId58"/>
    <p:sldId id="829" r:id="rId59"/>
    <p:sldId id="862" r:id="rId60"/>
    <p:sldId id="863" r:id="rId61"/>
    <p:sldId id="865" r:id="rId62"/>
    <p:sldId id="864" r:id="rId63"/>
    <p:sldId id="867" r:id="rId64"/>
    <p:sldId id="868" r:id="rId65"/>
    <p:sldId id="869" r:id="rId66"/>
    <p:sldId id="870" r:id="rId67"/>
    <p:sldId id="812" r:id="rId68"/>
    <p:sldId id="816" r:id="rId69"/>
    <p:sldId id="813" r:id="rId70"/>
    <p:sldId id="817" r:id="rId71"/>
    <p:sldId id="814" r:id="rId72"/>
    <p:sldId id="818" r:id="rId73"/>
    <p:sldId id="815" r:id="rId74"/>
    <p:sldId id="819" r:id="rId75"/>
    <p:sldId id="873" r:id="rId76"/>
    <p:sldId id="810" r:id="rId77"/>
    <p:sldId id="811" r:id="rId78"/>
    <p:sldId id="591" r:id="rId79"/>
  </p:sldIdLst>
  <p:sldSz cx="9144000" cy="6858000" type="screen4x3"/>
  <p:notesSz cx="6669088" cy="9753600"/>
  <p:embeddedFontLst>
    <p:embeddedFont>
      <p:font typeface="Consolas" panose="020B0609020204030204" pitchFamily="49" charset="0"/>
      <p:regular r:id="rId82"/>
      <p:bold r:id="rId83"/>
      <p:italic r:id="rId84"/>
      <p:boldItalic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</p:embeddedFontLst>
  <p:custDataLst>
    <p:tags r:id="rId90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 autoAdjust="0"/>
    <p:restoredTop sz="94660"/>
  </p:normalViewPr>
  <p:slideViewPr>
    <p:cSldViewPr>
      <p:cViewPr varScale="1">
        <p:scale>
          <a:sx n="110" d="100"/>
          <a:sy n="110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15431F5D-1476-4211-9F75-6E078184B89E}" type="datetimeFigureOut">
              <a:rPr lang="et-EE" smtClean="0"/>
              <a:t>1.04.2019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2A3CDD66-78F1-46C2-B253-5F888FC9F2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573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1.04.2019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610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7F0A-8638-402A-8E28-6B99E6CE0DE6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FD5-629F-4540-B413-2D57C302CE57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C154-AF94-4E48-8087-1731396E35CE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D2A1-EAC9-459A-BACF-BB5D1C539DAB}" type="datetime1">
              <a:rPr lang="et-EE" smtClean="0"/>
              <a:pPr/>
              <a:t>1.04.2019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A16-0D4A-4B51-8193-345BEDFD222C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9CA4-D2B8-49E4-8D7A-9278E3D4290D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222-1CFE-44C4-870B-7E18E7F922BD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6C8-53A0-410B-B7B2-3DC5B20C1652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BE6-AFF5-4DAF-8FE3-24217CE69B0B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053-8B55-478B-BEFE-4A50BC3AC2BD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01E-894B-4F49-B5D6-AF84AA0DD770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2E63-29D3-44CC-AFE1-22C79C8D6F75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B82C-60DD-4D9D-A1D9-B0D26A0F2BE0}" type="datetime1">
              <a:rPr lang="et-EE" smtClean="0"/>
              <a:pPr/>
              <a:t>1.04.2019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javadoc/11/javafx.graphics/javafx/scene/Node.html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javadoc/11/javafx.controls/javafx/scene/control/ToggleGroup.html" TargetMode="External"/><Relationship Id="rId2" Type="http://schemas.openxmlformats.org/officeDocument/2006/relationships/hyperlink" Target="https://openjfx.io/javadoc/11/javafx.controls/javafx/scene/control/RadioButt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jfx.io/javadoc/11/javafx.base/javafx/event/Even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javadoc/11/javafx.base/javafx/event/EventTyp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jfx.io/javadoc/11/javafx.graphics/javafx/scene/input/MouseEvent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docs.oracle.com/javase/8/javafx/events-tutorial/processing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javadoc/11/javafx.base/javafx/event/EventHandler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javafx/events-tutorial/convenience_method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8/javafx/properties-binding-tutorial/binding.htm" TargetMode="Externa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javadoc/11/javafx.base/javafx/beans/InvalidationListener.html" TargetMode="External"/><Relationship Id="rId2" Type="http://schemas.openxmlformats.org/officeDocument/2006/relationships/hyperlink" Target="https://openjfx.io/javadoc/11/javafx.base/javafx/beans/value/ChangeListener.html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javadoc/11/javafx.graphics/javafx/stage/Stage.html" TargetMode="Externa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javadoc/11/javafx.base/javafx/beans/property/Property.html" TargetMode="Externa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javadoc/11/javafx.base/javafx/beans/binding/NumberBinding.html" TargetMode="Externa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/>
              <a:t>8. </a:t>
            </a:r>
            <a:r>
              <a:rPr lang="et-EE" dirty="0" smtClean="0"/>
              <a:t>loeng, 1. aprill</a:t>
            </a:r>
          </a:p>
          <a:p>
            <a:endParaRPr lang="et-EE" dirty="0" smtClean="0"/>
          </a:p>
          <a:p>
            <a:r>
              <a:rPr lang="et-EE" dirty="0" smtClean="0"/>
              <a:t>Marina Lepp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5497" y="0"/>
            <a:ext cx="6229672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>Stseenigraaf (</a:t>
            </a:r>
            <a:r>
              <a:rPr lang="et-EE" i="1" dirty="0" err="1"/>
              <a:t>Scene</a:t>
            </a:r>
            <a:r>
              <a:rPr lang="et-EE" i="1" dirty="0"/>
              <a:t> </a:t>
            </a:r>
            <a:r>
              <a:rPr lang="et-EE" i="1" dirty="0" err="1"/>
              <a:t>Graph</a:t>
            </a:r>
            <a:r>
              <a:rPr lang="et-EE" dirty="0"/>
              <a:t>)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5240" y="1308029"/>
            <a:ext cx="4932040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tipp</a:t>
            </a:r>
            <a:r>
              <a:rPr lang="en-US" sz="2800" dirty="0" smtClean="0"/>
              <a:t> (</a:t>
            </a:r>
            <a:r>
              <a:rPr lang="en-US" sz="2800" i="1" dirty="0" smtClean="0"/>
              <a:t>node</a:t>
            </a:r>
            <a:r>
              <a:rPr lang="en-US" sz="2800" dirty="0" smtClean="0"/>
              <a:t>)</a:t>
            </a:r>
            <a:endParaRPr lang="et-EE" sz="2800" dirty="0" smtClean="0"/>
          </a:p>
          <a:p>
            <a:pPr lvl="1"/>
            <a:r>
              <a:rPr lang="nb-NO" sz="2400" dirty="0" smtClean="0"/>
              <a:t>abstraktse klassi </a:t>
            </a:r>
            <a:r>
              <a:rPr lang="nb-NO" sz="2400" dirty="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nb-NO" sz="2400" dirty="0" smtClean="0"/>
              <a:t> mingi alamklassi</a:t>
            </a:r>
            <a:r>
              <a:rPr lang="et-EE" sz="2400" dirty="0" smtClean="0"/>
              <a:t> </a:t>
            </a:r>
            <a:r>
              <a:rPr lang="nb-NO" sz="2400" dirty="0" smtClean="0"/>
              <a:t>isend</a:t>
            </a:r>
            <a:endParaRPr lang="et-EE" sz="2400" dirty="0" smtClean="0"/>
          </a:p>
          <a:p>
            <a:r>
              <a:rPr lang="en-US" sz="2800" dirty="0" err="1" smtClean="0"/>
              <a:t>lehttipp</a:t>
            </a:r>
            <a:r>
              <a:rPr lang="en-US" sz="2800" dirty="0" smtClean="0"/>
              <a:t> e. </a:t>
            </a:r>
            <a:r>
              <a:rPr lang="en-US" sz="2800" dirty="0" err="1" smtClean="0"/>
              <a:t>leht</a:t>
            </a:r>
            <a:r>
              <a:rPr lang="en-US" sz="2800" dirty="0" smtClean="0"/>
              <a:t> (</a:t>
            </a:r>
            <a:r>
              <a:rPr lang="en-US" sz="2800" i="1" dirty="0" smtClean="0"/>
              <a:t>leaf node</a:t>
            </a:r>
            <a:r>
              <a:rPr lang="en-US" sz="2800" dirty="0" smtClean="0"/>
              <a:t>)</a:t>
            </a:r>
            <a:endParaRPr lang="et-EE" sz="2800" dirty="0" smtClean="0"/>
          </a:p>
          <a:p>
            <a:pPr lvl="1"/>
            <a:r>
              <a:rPr lang="et-EE" sz="2400" dirty="0" smtClean="0"/>
              <a:t>pole alluvaid</a:t>
            </a:r>
          </a:p>
          <a:p>
            <a:r>
              <a:rPr lang="en-US" sz="2800" b="1" dirty="0" err="1" smtClean="0"/>
              <a:t>vahetipp</a:t>
            </a:r>
            <a:r>
              <a:rPr lang="en-US" sz="2800" dirty="0" smtClean="0"/>
              <a:t> (</a:t>
            </a:r>
            <a:r>
              <a:rPr lang="en-US" sz="2800" i="1" dirty="0" smtClean="0"/>
              <a:t>branch node</a:t>
            </a:r>
            <a:r>
              <a:rPr lang="en-US" sz="2800" dirty="0" smtClean="0"/>
              <a:t>)</a:t>
            </a:r>
            <a:endParaRPr lang="et-EE" sz="2800" dirty="0" smtClean="0"/>
          </a:p>
          <a:p>
            <a:pPr lvl="1"/>
            <a:r>
              <a:rPr lang="et-EE" sz="2400" b="1" dirty="0"/>
              <a:t>on </a:t>
            </a:r>
            <a:r>
              <a:rPr lang="et-EE" sz="2400" b="1" dirty="0" smtClean="0"/>
              <a:t>alluvaid</a:t>
            </a:r>
          </a:p>
          <a:p>
            <a:pPr lvl="1"/>
            <a:r>
              <a:rPr lang="en-US" sz="2400" dirty="0" err="1" smtClean="0"/>
              <a:t>abstraktse</a:t>
            </a:r>
            <a:r>
              <a:rPr lang="en-US" sz="2400" dirty="0" smtClean="0"/>
              <a:t> </a:t>
            </a:r>
            <a:r>
              <a:rPr lang="en-US" sz="2400" dirty="0" err="1" smtClean="0"/>
              <a:t>klassi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400" dirty="0" smtClean="0"/>
              <a:t> </a:t>
            </a:r>
            <a:r>
              <a:rPr lang="en-US" sz="2400" dirty="0" err="1" smtClean="0"/>
              <a:t>mingi</a:t>
            </a:r>
            <a:r>
              <a:rPr lang="en-US" sz="2400" dirty="0" smtClean="0"/>
              <a:t> </a:t>
            </a:r>
            <a:r>
              <a:rPr lang="en-US" sz="2400" dirty="0" err="1" smtClean="0"/>
              <a:t>alamklassi</a:t>
            </a:r>
            <a:r>
              <a:rPr lang="en-US" sz="2400" dirty="0" smtClean="0"/>
              <a:t> </a:t>
            </a:r>
            <a:r>
              <a:rPr lang="en-US" sz="2400" dirty="0" err="1" smtClean="0"/>
              <a:t>isend</a:t>
            </a:r>
            <a:endParaRPr lang="et-EE" sz="2400" dirty="0" smtClean="0"/>
          </a:p>
          <a:p>
            <a:pPr lvl="1"/>
            <a:r>
              <a:rPr lang="en-US" sz="2400" b="1" dirty="0" err="1" smtClean="0"/>
              <a:t>juur</a:t>
            </a:r>
            <a:r>
              <a:rPr lang="et-EE" sz="2400" dirty="0" smtClean="0"/>
              <a:t> ka</a:t>
            </a:r>
          </a:p>
          <a:p>
            <a:pPr marL="457200" lvl="1" indent="0">
              <a:buNone/>
            </a:pPr>
            <a:endParaRPr lang="et-EE" sz="800" dirty="0" smtClean="0"/>
          </a:p>
          <a:p>
            <a:pPr marL="457200" lvl="1" indent="0">
              <a:buNone/>
            </a:pPr>
            <a:endParaRPr lang="et-EE" sz="800" dirty="0"/>
          </a:p>
          <a:p>
            <a:pPr lvl="1"/>
            <a:r>
              <a:rPr lang="et-EE" sz="2400" dirty="0" smtClean="0"/>
              <a:t>Vaatame APIst </a:t>
            </a:r>
            <a:r>
              <a:rPr lang="et-EE" sz="2400" dirty="0" err="1" smtClean="0"/>
              <a:t>Node</a:t>
            </a:r>
            <a:endParaRPr lang="et-EE" sz="20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Nurkkonnektor 6"/>
          <p:cNvCxnSpPr/>
          <p:nvPr/>
        </p:nvCxnSpPr>
        <p:spPr>
          <a:xfrm rot="10800000" flipV="1">
            <a:off x="4969024" y="3839986"/>
            <a:ext cx="2160240" cy="288032"/>
          </a:xfrm>
          <a:prstGeom prst="bentConnector3">
            <a:avLst>
              <a:gd name="adj1" fmla="val 10022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7136" y="5352154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1272" y="4128018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BorderPane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3119906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89304" y="5352154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45088" y="4128018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Rectangle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2920" y="4128018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cxnSp>
        <p:nvCxnSpPr>
          <p:cNvPr id="19" name="Nurkkonnektor 18"/>
          <p:cNvCxnSpPr>
            <a:stCxn id="13" idx="2"/>
            <a:endCxn id="12" idx="0"/>
          </p:cNvCxnSpPr>
          <p:nvPr/>
        </p:nvCxnSpPr>
        <p:spPr>
          <a:xfrm rot="16200000" flipH="1">
            <a:off x="7306091" y="3404744"/>
            <a:ext cx="546447" cy="900100"/>
          </a:xfrm>
          <a:prstGeom prst="bentConnector3">
            <a:avLst>
              <a:gd name="adj1" fmla="val 4724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Nurkkonnektor 22"/>
          <p:cNvCxnSpPr>
            <a:endCxn id="15" idx="0"/>
          </p:cNvCxnSpPr>
          <p:nvPr/>
        </p:nvCxnSpPr>
        <p:spPr>
          <a:xfrm rot="10800000" flipV="1">
            <a:off x="6265168" y="3839986"/>
            <a:ext cx="864096" cy="288032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Nurkkonnektor 30"/>
          <p:cNvCxnSpPr>
            <a:stCxn id="12" idx="2"/>
            <a:endCxn id="14" idx="0"/>
          </p:cNvCxnSpPr>
          <p:nvPr/>
        </p:nvCxnSpPr>
        <p:spPr>
          <a:xfrm rot="16200000" flipH="1">
            <a:off x="7702135" y="4916912"/>
            <a:ext cx="762471" cy="108012"/>
          </a:xfrm>
          <a:prstGeom prst="bentConnector3">
            <a:avLst>
              <a:gd name="adj1" fmla="val 52636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Nurkkonnektor 33"/>
          <p:cNvCxnSpPr>
            <a:endCxn id="11" idx="0"/>
          </p:cNvCxnSpPr>
          <p:nvPr/>
        </p:nvCxnSpPr>
        <p:spPr>
          <a:xfrm rot="10800000" flipV="1">
            <a:off x="6625208" y="4992114"/>
            <a:ext cx="1440160" cy="36004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3568" y="635916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hlinkClick r:id="rId2"/>
              </a:rPr>
              <a:t>https://openjfx.io/javadoc/11/javafx.graphics/javafx/scene/Node.html</a:t>
            </a:r>
            <a:endParaRPr lang="et-EE" sz="2000" dirty="0"/>
          </a:p>
        </p:txBody>
      </p:sp>
      <p:cxnSp>
        <p:nvCxnSpPr>
          <p:cNvPr id="18" name="Nurkkonnektor 17"/>
          <p:cNvCxnSpPr/>
          <p:nvPr/>
        </p:nvCxnSpPr>
        <p:spPr>
          <a:xfrm rot="10800000" flipV="1">
            <a:off x="5257057" y="906301"/>
            <a:ext cx="2160240" cy="288032"/>
          </a:xfrm>
          <a:prstGeom prst="bentConnector3">
            <a:avLst>
              <a:gd name="adj1" fmla="val 10022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65169" y="2418469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89305" y="1194333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Vahetipp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41233" y="186221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Juur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777337" y="2418469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05129" y="1194333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20953" y="1194333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Leht</a:t>
            </a:r>
            <a:endParaRPr lang="en-US" sz="2400" dirty="0"/>
          </a:p>
        </p:txBody>
      </p:sp>
      <p:cxnSp>
        <p:nvCxnSpPr>
          <p:cNvPr id="27" name="Nurkkonnektor 26"/>
          <p:cNvCxnSpPr>
            <a:stCxn id="22" idx="2"/>
            <a:endCxn id="21" idx="0"/>
          </p:cNvCxnSpPr>
          <p:nvPr/>
        </p:nvCxnSpPr>
        <p:spPr>
          <a:xfrm rot="16200000" flipH="1">
            <a:off x="7504114" y="561069"/>
            <a:ext cx="546447" cy="720080"/>
          </a:xfrm>
          <a:prstGeom prst="bentConnector3">
            <a:avLst>
              <a:gd name="adj1" fmla="val 4684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Nurkkonnektor 27"/>
          <p:cNvCxnSpPr>
            <a:endCxn id="25" idx="0"/>
          </p:cNvCxnSpPr>
          <p:nvPr/>
        </p:nvCxnSpPr>
        <p:spPr>
          <a:xfrm rot="10800000" flipV="1">
            <a:off x="6553201" y="906301"/>
            <a:ext cx="864096" cy="288032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Nurkkonnektor 28"/>
          <p:cNvCxnSpPr>
            <a:stCxn id="21" idx="2"/>
            <a:endCxn id="24" idx="0"/>
          </p:cNvCxnSpPr>
          <p:nvPr/>
        </p:nvCxnSpPr>
        <p:spPr>
          <a:xfrm rot="16200000" flipH="1">
            <a:off x="7900158" y="1893217"/>
            <a:ext cx="762471" cy="288032"/>
          </a:xfrm>
          <a:prstGeom prst="bentConnector3">
            <a:avLst>
              <a:gd name="adj1" fmla="val 5285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Nurkkonnektor 29"/>
          <p:cNvCxnSpPr>
            <a:endCxn id="20" idx="0"/>
          </p:cNvCxnSpPr>
          <p:nvPr/>
        </p:nvCxnSpPr>
        <p:spPr>
          <a:xfrm rot="10800000" flipV="1">
            <a:off x="6913241" y="2058427"/>
            <a:ext cx="1224138" cy="360041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bakuju 2"/>
          <p:cNvSpPr/>
          <p:nvPr/>
        </p:nvSpPr>
        <p:spPr>
          <a:xfrm>
            <a:off x="-34683" y="891928"/>
            <a:ext cx="9069651" cy="5803760"/>
          </a:xfrm>
          <a:custGeom>
            <a:avLst/>
            <a:gdLst>
              <a:gd name="connsiteX0" fmla="*/ 3372794 w 9069651"/>
              <a:gd name="connsiteY0" fmla="*/ 22472 h 5803760"/>
              <a:gd name="connsiteX1" fmla="*/ 2689748 w 9069651"/>
              <a:gd name="connsiteY1" fmla="*/ 132641 h 5803760"/>
              <a:gd name="connsiteX2" fmla="*/ 2612630 w 9069651"/>
              <a:gd name="connsiteY2" fmla="*/ 870771 h 5803760"/>
              <a:gd name="connsiteX3" fmla="*/ 1004167 w 9069651"/>
              <a:gd name="connsiteY3" fmla="*/ 1344496 h 5803760"/>
              <a:gd name="connsiteX4" fmla="*/ 100784 w 9069651"/>
              <a:gd name="connsiteY4" fmla="*/ 3371600 h 5803760"/>
              <a:gd name="connsiteX5" fmla="*/ 552476 w 9069651"/>
              <a:gd name="connsiteY5" fmla="*/ 5585990 h 5803760"/>
              <a:gd name="connsiteX6" fmla="*/ 4804987 w 9069651"/>
              <a:gd name="connsiteY6" fmla="*/ 5608024 h 5803760"/>
              <a:gd name="connsiteX7" fmla="*/ 8099030 w 9069651"/>
              <a:gd name="connsiteY7" fmla="*/ 4583455 h 5803760"/>
              <a:gd name="connsiteX8" fmla="*/ 9068514 w 9069651"/>
              <a:gd name="connsiteY8" fmla="*/ 3525836 h 5803760"/>
              <a:gd name="connsiteX9" fmla="*/ 8242249 w 9069651"/>
              <a:gd name="connsiteY9" fmla="*/ 2523301 h 5803760"/>
              <a:gd name="connsiteX10" fmla="*/ 6093960 w 9069651"/>
              <a:gd name="connsiteY10" fmla="*/ 1961441 h 5803760"/>
              <a:gd name="connsiteX11" fmla="*/ 4793970 w 9069651"/>
              <a:gd name="connsiteY11" fmla="*/ 1928390 h 5803760"/>
              <a:gd name="connsiteX12" fmla="*/ 4716852 w 9069651"/>
              <a:gd name="connsiteY12" fmla="*/ 991956 h 5803760"/>
              <a:gd name="connsiteX13" fmla="*/ 4210076 w 9069651"/>
              <a:gd name="connsiteY13" fmla="*/ 397045 h 5803760"/>
              <a:gd name="connsiteX14" fmla="*/ 3372794 w 9069651"/>
              <a:gd name="connsiteY14" fmla="*/ 22472 h 580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69651" h="5803760">
                <a:moveTo>
                  <a:pt x="3372794" y="22472"/>
                </a:moveTo>
                <a:cubicBezTo>
                  <a:pt x="3119406" y="-21595"/>
                  <a:pt x="2816442" y="-8742"/>
                  <a:pt x="2689748" y="132641"/>
                </a:cubicBezTo>
                <a:cubicBezTo>
                  <a:pt x="2563054" y="274024"/>
                  <a:pt x="2893560" y="668795"/>
                  <a:pt x="2612630" y="870771"/>
                </a:cubicBezTo>
                <a:cubicBezTo>
                  <a:pt x="2331700" y="1072747"/>
                  <a:pt x="1422808" y="927691"/>
                  <a:pt x="1004167" y="1344496"/>
                </a:cubicBezTo>
                <a:cubicBezTo>
                  <a:pt x="585526" y="1761301"/>
                  <a:pt x="176066" y="2664684"/>
                  <a:pt x="100784" y="3371600"/>
                </a:cubicBezTo>
                <a:cubicBezTo>
                  <a:pt x="25502" y="4078516"/>
                  <a:pt x="-231558" y="5213253"/>
                  <a:pt x="552476" y="5585990"/>
                </a:cubicBezTo>
                <a:cubicBezTo>
                  <a:pt x="1336510" y="5958727"/>
                  <a:pt x="3547228" y="5775113"/>
                  <a:pt x="4804987" y="5608024"/>
                </a:cubicBezTo>
                <a:cubicBezTo>
                  <a:pt x="6062746" y="5440935"/>
                  <a:pt x="7388442" y="4930486"/>
                  <a:pt x="8099030" y="4583455"/>
                </a:cubicBezTo>
                <a:cubicBezTo>
                  <a:pt x="8809618" y="4236424"/>
                  <a:pt x="9044644" y="3869195"/>
                  <a:pt x="9068514" y="3525836"/>
                </a:cubicBezTo>
                <a:cubicBezTo>
                  <a:pt x="9092384" y="3182477"/>
                  <a:pt x="8738008" y="2784033"/>
                  <a:pt x="8242249" y="2523301"/>
                </a:cubicBezTo>
                <a:cubicBezTo>
                  <a:pt x="7746490" y="2262569"/>
                  <a:pt x="6668673" y="2060593"/>
                  <a:pt x="6093960" y="1961441"/>
                </a:cubicBezTo>
                <a:cubicBezTo>
                  <a:pt x="5519247" y="1862289"/>
                  <a:pt x="5023488" y="2089971"/>
                  <a:pt x="4793970" y="1928390"/>
                </a:cubicBezTo>
                <a:cubicBezTo>
                  <a:pt x="4564452" y="1766809"/>
                  <a:pt x="4814168" y="1247180"/>
                  <a:pt x="4716852" y="991956"/>
                </a:cubicBezTo>
                <a:cubicBezTo>
                  <a:pt x="4619536" y="736732"/>
                  <a:pt x="4428577" y="560462"/>
                  <a:pt x="4210076" y="397045"/>
                </a:cubicBezTo>
                <a:cubicBezTo>
                  <a:pt x="3991575" y="233628"/>
                  <a:pt x="3626182" y="66539"/>
                  <a:pt x="3372794" y="224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89611" y="2250714"/>
            <a:ext cx="7666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5555" y="1113396"/>
            <a:ext cx="1656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Shape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7483" y="105284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Node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40839" y="2239608"/>
            <a:ext cx="9134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Circle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9371" y="111339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Parent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7203" y="1113396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Canvas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6000" y="22326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Group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61419" y="2239609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Region</a:t>
            </a:r>
            <a:endParaRPr lang="en-US" sz="2400" dirty="0"/>
          </a:p>
        </p:txBody>
      </p:sp>
      <p:cxnSp>
        <p:nvCxnSpPr>
          <p:cNvPr id="10" name="Nurkkonnektor 9"/>
          <p:cNvCxnSpPr>
            <a:stCxn id="15" idx="2"/>
            <a:endCxn id="21" idx="0"/>
          </p:cNvCxnSpPr>
          <p:nvPr/>
        </p:nvCxnSpPr>
        <p:spPr>
          <a:xfrm rot="16200000" flipH="1">
            <a:off x="3333201" y="1691311"/>
            <a:ext cx="664548" cy="432048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Nurkkonnektor 21"/>
          <p:cNvCxnSpPr>
            <a:stCxn id="15" idx="2"/>
            <a:endCxn id="20" idx="0"/>
          </p:cNvCxnSpPr>
          <p:nvPr/>
        </p:nvCxnSpPr>
        <p:spPr>
          <a:xfrm rot="5400000">
            <a:off x="2483957" y="1267185"/>
            <a:ext cx="657619" cy="1273371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7608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Control</a:t>
            </a:r>
            <a:endParaRPr lang="en-US" sz="2400" dirty="0"/>
          </a:p>
        </p:txBody>
      </p:sp>
      <p:cxnSp>
        <p:nvCxnSpPr>
          <p:cNvPr id="30" name="Nurkkonnektor 29"/>
          <p:cNvCxnSpPr>
            <a:stCxn id="13" idx="2"/>
            <a:endCxn id="12" idx="0"/>
          </p:cNvCxnSpPr>
          <p:nvPr/>
        </p:nvCxnSpPr>
        <p:spPr>
          <a:xfrm rot="16200000" flipH="1">
            <a:off x="4490374" y="390122"/>
            <a:ext cx="546447" cy="900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urkkonnektor 34"/>
          <p:cNvCxnSpPr>
            <a:stCxn id="13" idx="2"/>
            <a:endCxn id="15" idx="0"/>
          </p:cNvCxnSpPr>
          <p:nvPr/>
        </p:nvCxnSpPr>
        <p:spPr>
          <a:xfrm rot="5400000">
            <a:off x="3608276" y="408124"/>
            <a:ext cx="546447" cy="864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Nurkkonnektor 37"/>
          <p:cNvCxnSpPr>
            <a:stCxn id="13" idx="2"/>
            <a:endCxn id="16" idx="0"/>
          </p:cNvCxnSpPr>
          <p:nvPr/>
        </p:nvCxnSpPr>
        <p:spPr>
          <a:xfrm rot="5400000">
            <a:off x="2816188" y="-383964"/>
            <a:ext cx="546447" cy="24482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3180" y="2250714"/>
            <a:ext cx="11839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Polygon</a:t>
            </a:r>
            <a:endParaRPr lang="en-US" sz="2400" dirty="0"/>
          </a:p>
        </p:txBody>
      </p:sp>
      <p:cxnSp>
        <p:nvCxnSpPr>
          <p:cNvPr id="46" name="Nurkkonnektor 45"/>
          <p:cNvCxnSpPr>
            <a:stCxn id="12" idx="2"/>
            <a:endCxn id="40" idx="0"/>
          </p:cNvCxnSpPr>
          <p:nvPr/>
        </p:nvCxnSpPr>
        <p:spPr>
          <a:xfrm rot="16200000" flipH="1">
            <a:off x="5986584" y="802123"/>
            <a:ext cx="675653" cy="22215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Nurkkonnektor 48"/>
          <p:cNvCxnSpPr>
            <a:stCxn id="12" idx="2"/>
            <a:endCxn id="14" idx="0"/>
          </p:cNvCxnSpPr>
          <p:nvPr/>
        </p:nvCxnSpPr>
        <p:spPr>
          <a:xfrm rot="16200000" flipH="1">
            <a:off x="5423344" y="1365363"/>
            <a:ext cx="664547" cy="1083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Nurkkonnektor 51"/>
          <p:cNvCxnSpPr>
            <a:stCxn id="12" idx="2"/>
            <a:endCxn id="11" idx="0"/>
          </p:cNvCxnSpPr>
          <p:nvPr/>
        </p:nvCxnSpPr>
        <p:spPr>
          <a:xfrm rot="16200000" flipH="1">
            <a:off x="4905454" y="1883254"/>
            <a:ext cx="675653" cy="592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03020" y="3239876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/>
              <a:t>Pane</a:t>
            </a:r>
            <a:endParaRPr lang="en-US" sz="2400" dirty="0"/>
          </a:p>
        </p:txBody>
      </p:sp>
      <p:cxnSp>
        <p:nvCxnSpPr>
          <p:cNvPr id="65" name="Nurkkonnektor 64"/>
          <p:cNvCxnSpPr>
            <a:stCxn id="21" idx="2"/>
            <a:endCxn id="63" idx="0"/>
          </p:cNvCxnSpPr>
          <p:nvPr/>
        </p:nvCxnSpPr>
        <p:spPr>
          <a:xfrm rot="16200000" flipH="1">
            <a:off x="4732998" y="1849774"/>
            <a:ext cx="538602" cy="22416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Nurkkonnektor 67"/>
          <p:cNvCxnSpPr>
            <a:stCxn id="21" idx="2"/>
            <a:endCxn id="27" idx="0"/>
          </p:cNvCxnSpPr>
          <p:nvPr/>
        </p:nvCxnSpPr>
        <p:spPr>
          <a:xfrm rot="5400000">
            <a:off x="3119529" y="2477906"/>
            <a:ext cx="538602" cy="9853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4949" y="4127615"/>
            <a:ext cx="15980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ChoiceBox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930337" y="4127615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Labeled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699255" y="5015354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Label</a:t>
            </a:r>
            <a:endParaRPr lang="en-US" sz="2400" dirty="0"/>
          </a:p>
        </p:txBody>
      </p:sp>
      <p:cxnSp>
        <p:nvCxnSpPr>
          <p:cNvPr id="74" name="Nurkkonnektor 73"/>
          <p:cNvCxnSpPr>
            <a:stCxn id="27" idx="2"/>
            <a:endCxn id="70" idx="0"/>
          </p:cNvCxnSpPr>
          <p:nvPr/>
        </p:nvCxnSpPr>
        <p:spPr>
          <a:xfrm rot="5400000">
            <a:off x="1722035" y="2953490"/>
            <a:ext cx="426074" cy="1922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Nurkkonnektor 76"/>
          <p:cNvCxnSpPr>
            <a:stCxn id="27" idx="2"/>
            <a:endCxn id="71" idx="0"/>
          </p:cNvCxnSpPr>
          <p:nvPr/>
        </p:nvCxnSpPr>
        <p:spPr>
          <a:xfrm rot="5400000">
            <a:off x="2507982" y="3739437"/>
            <a:ext cx="426074" cy="3502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Nurkkonnektor 79"/>
          <p:cNvCxnSpPr>
            <a:stCxn id="71" idx="2"/>
            <a:endCxn id="72" idx="0"/>
          </p:cNvCxnSpPr>
          <p:nvPr/>
        </p:nvCxnSpPr>
        <p:spPr>
          <a:xfrm rot="5400000">
            <a:off x="1717300" y="4186776"/>
            <a:ext cx="426074" cy="1231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134991" y="5015353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ButtonBase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9256" y="5840753"/>
            <a:ext cx="12310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Button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2176080" y="5840752"/>
            <a:ext cx="1746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CheckBox</a:t>
            </a:r>
            <a:endParaRPr lang="en-US" sz="2400" dirty="0"/>
          </a:p>
        </p:txBody>
      </p:sp>
      <p:cxnSp>
        <p:nvCxnSpPr>
          <p:cNvPr id="87" name="Nurkkonnektor 86"/>
          <p:cNvCxnSpPr>
            <a:stCxn id="71" idx="2"/>
            <a:endCxn id="83" idx="0"/>
          </p:cNvCxnSpPr>
          <p:nvPr/>
        </p:nvCxnSpPr>
        <p:spPr>
          <a:xfrm rot="16200000" flipH="1">
            <a:off x="2564025" y="4571132"/>
            <a:ext cx="426073" cy="462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Nurkkonnektor 89"/>
          <p:cNvCxnSpPr>
            <a:stCxn id="83" idx="2"/>
            <a:endCxn id="84" idx="0"/>
          </p:cNvCxnSpPr>
          <p:nvPr/>
        </p:nvCxnSpPr>
        <p:spPr>
          <a:xfrm rot="5400000">
            <a:off x="1979654" y="4812161"/>
            <a:ext cx="363735" cy="16934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Nurkkonnektor 92"/>
          <p:cNvCxnSpPr>
            <a:stCxn id="83" idx="2"/>
            <a:endCxn id="85" idx="0"/>
          </p:cNvCxnSpPr>
          <p:nvPr/>
        </p:nvCxnSpPr>
        <p:spPr>
          <a:xfrm rot="16200000" flipH="1">
            <a:off x="2846922" y="5638340"/>
            <a:ext cx="363734" cy="410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65958" y="4121082"/>
            <a:ext cx="2280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TextInputControl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169531" y="5002288"/>
            <a:ext cx="13398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TextArea</a:t>
            </a:r>
            <a:endParaRPr lang="en-US" sz="2400" dirty="0"/>
          </a:p>
        </p:txBody>
      </p:sp>
      <p:cxnSp>
        <p:nvCxnSpPr>
          <p:cNvPr id="103" name="Nurkkonnektor 102"/>
          <p:cNvCxnSpPr>
            <a:stCxn id="27" idx="2"/>
            <a:endCxn id="100" idx="0"/>
          </p:cNvCxnSpPr>
          <p:nvPr/>
        </p:nvCxnSpPr>
        <p:spPr>
          <a:xfrm rot="16200000" flipH="1">
            <a:off x="3441496" y="3156205"/>
            <a:ext cx="419541" cy="1510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Nurkkonnektor 105"/>
          <p:cNvCxnSpPr>
            <a:stCxn id="100" idx="2"/>
            <a:endCxn id="101" idx="0"/>
          </p:cNvCxnSpPr>
          <p:nvPr/>
        </p:nvCxnSpPr>
        <p:spPr>
          <a:xfrm rot="16200000" flipH="1">
            <a:off x="4413147" y="4575971"/>
            <a:ext cx="419541" cy="4330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783626" y="4121082"/>
            <a:ext cx="16638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BorderPane</a:t>
            </a:r>
            <a:endParaRPr lang="en-US" sz="2400" dirty="0"/>
          </a:p>
        </p:txBody>
      </p:sp>
      <p:cxnSp>
        <p:nvCxnSpPr>
          <p:cNvPr id="110" name="Nurkkonnektor 109"/>
          <p:cNvCxnSpPr>
            <a:stCxn id="63" idx="2"/>
            <a:endCxn id="108" idx="0"/>
          </p:cNvCxnSpPr>
          <p:nvPr/>
        </p:nvCxnSpPr>
        <p:spPr>
          <a:xfrm rot="16200000" flipH="1">
            <a:off x="6159562" y="3665079"/>
            <a:ext cx="419541" cy="4924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549166" y="4127615"/>
            <a:ext cx="13705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 err="1" smtClean="0"/>
              <a:t>GridPane</a:t>
            </a:r>
            <a:endParaRPr lang="en-US" sz="2400" dirty="0"/>
          </a:p>
        </p:txBody>
      </p:sp>
      <p:cxnSp>
        <p:nvCxnSpPr>
          <p:cNvPr id="123" name="Nurkkonnektor 122"/>
          <p:cNvCxnSpPr>
            <a:stCxn id="63" idx="2"/>
            <a:endCxn id="118" idx="0"/>
          </p:cNvCxnSpPr>
          <p:nvPr/>
        </p:nvCxnSpPr>
        <p:spPr>
          <a:xfrm rot="16200000" flipH="1">
            <a:off x="6965733" y="2858908"/>
            <a:ext cx="426074" cy="21113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t-EE" dirty="0" smtClean="0"/>
              <a:t>Ringid ja ristkülik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17951" y="6102727"/>
            <a:ext cx="8363272" cy="596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 smtClean="0">
                <a:solidFill>
                  <a:srgbClr val="000000"/>
                </a:solidFill>
              </a:rPr>
              <a:t>Tahvlile stseenigraaf</a:t>
            </a:r>
            <a:endParaRPr lang="et-EE" sz="2800" dirty="0">
              <a:solidFill>
                <a:srgbClr val="000000"/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198" y="1004530"/>
            <a:ext cx="8956298" cy="501675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ringid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ring1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ring2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ristkülik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ristkülik.setFill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ringid.getChildren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(ring1);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ringid.getChildren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(ring2);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(ringid);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(ristkülik);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(juur,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,Color.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"Ringid ja ristkülik"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084168" y="4437112"/>
            <a:ext cx="2448272" cy="22843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0284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</a:t>
            </a:r>
            <a:r>
              <a:rPr lang="et-EE" sz="2800" dirty="0" smtClean="0"/>
              <a:t>s</a:t>
            </a:r>
            <a:r>
              <a:rPr lang="en-US" sz="2800" dirty="0" smtClean="0"/>
              <a:t> </a:t>
            </a:r>
            <a:r>
              <a:rPr lang="et-EE" sz="2800" dirty="0" smtClean="0"/>
              <a:t>tuleb ekraanile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4293096"/>
            <a:ext cx="5472608" cy="203125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/>
              <a:t>t</a:t>
            </a:r>
            <a:r>
              <a:rPr lang="et-EE" sz="2400" dirty="0" smtClean="0"/>
              <a:t>ekst </a:t>
            </a:r>
            <a:r>
              <a:rPr lang="et-EE" sz="2400" i="1" dirty="0" smtClean="0"/>
              <a:t>a</a:t>
            </a:r>
            <a:r>
              <a:rPr lang="et-EE" sz="2400" dirty="0" smtClean="0"/>
              <a:t> vasakul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/>
              <a:t>t</a:t>
            </a:r>
            <a:r>
              <a:rPr lang="et-EE" sz="2400" dirty="0" smtClean="0"/>
              <a:t>ekst </a:t>
            </a:r>
            <a:r>
              <a:rPr lang="et-EE" sz="2400" i="1" dirty="0" smtClean="0"/>
              <a:t>a</a:t>
            </a:r>
            <a:r>
              <a:rPr lang="et-EE" sz="2400" dirty="0" smtClean="0"/>
              <a:t> paremal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tekst </a:t>
            </a:r>
            <a:r>
              <a:rPr lang="et-EE" sz="2400" i="1" dirty="0" smtClean="0"/>
              <a:t>a</a:t>
            </a:r>
            <a:r>
              <a:rPr lang="et-EE" sz="2400" dirty="0" smtClean="0"/>
              <a:t> nii vasakul kui ka paremal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tühi aken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veateade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57560" y="487242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3392" y="548680"/>
            <a:ext cx="8848897" cy="37856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tekst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pane1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pane2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pane1.getChildren().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pane2.getChildren().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juur.setLeft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(pane1);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juur.setRight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(pane2);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(juur,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9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PChart"/>
          <p:cNvSpPr/>
          <p:nvPr>
            <p:custDataLst>
              <p:tags r:id="rId1"/>
            </p:custDataLst>
          </p:nvPr>
        </p:nvSpPr>
        <p:spPr>
          <a:xfrm>
            <a:off x="5724128" y="4059138"/>
            <a:ext cx="2204244" cy="24797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Question"/>
          <p:cNvSpPr txBox="1">
            <a:spLocks/>
          </p:cNvSpPr>
          <p:nvPr/>
        </p:nvSpPr>
        <p:spPr>
          <a:xfrm>
            <a:off x="30284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Mi</a:t>
            </a:r>
            <a:r>
              <a:rPr lang="et-EE" sz="2800" smtClean="0"/>
              <a:t>s</a:t>
            </a:r>
            <a:r>
              <a:rPr lang="en-US" sz="2800" smtClean="0"/>
              <a:t> </a:t>
            </a:r>
            <a:r>
              <a:rPr lang="et-EE" sz="2800" smtClean="0"/>
              <a:t>tuleb ekraanile</a:t>
            </a:r>
            <a:r>
              <a:rPr lang="en-US" sz="2800" smtClean="0"/>
              <a:t>?</a:t>
            </a:r>
            <a:endParaRPr lang="en-US" sz="2800" dirty="0"/>
          </a:p>
        </p:txBody>
      </p:sp>
      <p:sp>
        <p:nvSpPr>
          <p:cNvPr id="7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3918024"/>
            <a:ext cx="4790876" cy="262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tekst </a:t>
            </a:r>
            <a:r>
              <a:rPr lang="et-EE" sz="2800" i="1" smtClean="0"/>
              <a:t>a</a:t>
            </a:r>
            <a:r>
              <a:rPr lang="et-EE" sz="2800" smtClean="0"/>
              <a:t> aknas</a:t>
            </a:r>
            <a:endParaRPr lang="et-EE" sz="2800" i="1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tühi aken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veateade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3"/>
            </p:custDataLst>
          </p:nvPr>
        </p:nvSpPr>
        <p:spPr>
          <a:xfrm rot="10800000">
            <a:off x="357560" y="4581128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2840" y="685809"/>
            <a:ext cx="7558479" cy="26776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tekst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pane1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pane2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StackPane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pane1.getChildren().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pane2.getChildren().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(pane1));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t-EE" dirty="0"/>
              <a:t>Nupud rühmas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4" y="980728"/>
            <a:ext cx="9110186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VBox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juur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VBox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RadioButton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raadioNupp1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RadioButton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"Esimene nupp"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raadioNupp1.setSelected(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RadioButton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raadioNupp2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RadioButton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"Teine nupp"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ToggleGroup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nupuRühm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ToggleGroup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raadioNupp1.setToggleGroup(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nupuRühm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raadioNupp2.setToggleGroup(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nupuRühm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(raadioNupp1);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(raadioNupp2);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stseen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(juur,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"Raadio"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primaryStage.setScene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(stseen);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primaryStage.show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Nupud rühmas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504" y="1389470"/>
            <a:ext cx="9036496" cy="4525963"/>
          </a:xfrm>
        </p:spPr>
        <p:txBody>
          <a:bodyPr/>
          <a:lstStyle/>
          <a:p>
            <a:r>
              <a:rPr lang="et-EE" dirty="0" smtClean="0"/>
              <a:t>Raadionupud</a:t>
            </a:r>
          </a:p>
          <a:p>
            <a:pPr lvl="1"/>
            <a:r>
              <a:rPr lang="et-EE" dirty="0" smtClean="0"/>
              <a:t>Klass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RadioButton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openjfx.io/javadoc/11/javafx.controls/javafx/scene/control/RadioButton.html</a:t>
            </a:r>
            <a:r>
              <a:rPr lang="en-US" sz="2000" dirty="0" smtClean="0"/>
              <a:t> </a:t>
            </a:r>
            <a:endParaRPr lang="et-EE" sz="2000" dirty="0" smtClean="0"/>
          </a:p>
          <a:p>
            <a:r>
              <a:rPr lang="et-EE" dirty="0" smtClean="0"/>
              <a:t>Rühm</a:t>
            </a:r>
          </a:p>
          <a:p>
            <a:pPr lvl="1"/>
            <a:r>
              <a:rPr lang="et-EE" dirty="0" smtClean="0"/>
              <a:t>Klass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ToggleGroup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openjfx.io/javadoc/11/javafx.controls/javafx/scene/control/ToggleGroup.html</a:t>
            </a:r>
            <a:endParaRPr lang="et-EE" sz="20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16</a:t>
            </a:fld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437112"/>
            <a:ext cx="4320480" cy="21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Sündmused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istkülik 4"/>
          <p:cNvSpPr/>
          <p:nvPr/>
        </p:nvSpPr>
        <p:spPr>
          <a:xfrm>
            <a:off x="1115616" y="242088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Nupp</a:t>
            </a:r>
            <a:endParaRPr lang="et-EE" sz="2600" dirty="0"/>
          </a:p>
        </p:txBody>
      </p:sp>
      <p:sp>
        <p:nvSpPr>
          <p:cNvPr id="10" name="Ristkülik 9"/>
          <p:cNvSpPr/>
          <p:nvPr/>
        </p:nvSpPr>
        <p:spPr>
          <a:xfrm>
            <a:off x="3522373" y="242088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Sündmus</a:t>
            </a:r>
            <a:endParaRPr lang="et-EE" sz="2600" dirty="0"/>
          </a:p>
        </p:txBody>
      </p:sp>
      <p:sp>
        <p:nvSpPr>
          <p:cNvPr id="11" name="Ristkülik 10"/>
          <p:cNvSpPr/>
          <p:nvPr/>
        </p:nvSpPr>
        <p:spPr>
          <a:xfrm>
            <a:off x="5929130" y="242088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err="1" smtClean="0"/>
              <a:t>Käsitleja</a:t>
            </a:r>
            <a:endParaRPr lang="et-EE" sz="2600" dirty="0"/>
          </a:p>
        </p:txBody>
      </p:sp>
      <p:cxnSp>
        <p:nvCxnSpPr>
          <p:cNvPr id="13" name="Sirge noolkonnektor 12"/>
          <p:cNvCxnSpPr>
            <a:stCxn id="5" idx="3"/>
          </p:cNvCxnSpPr>
          <p:nvPr/>
        </p:nvCxnSpPr>
        <p:spPr>
          <a:xfrm>
            <a:off x="2843808" y="2816932"/>
            <a:ext cx="658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>
            <a:stCxn id="10" idx="3"/>
            <a:endCxn id="11" idx="1"/>
          </p:cNvCxnSpPr>
          <p:nvPr/>
        </p:nvCxnSpPr>
        <p:spPr>
          <a:xfrm>
            <a:off x="5250565" y="2816932"/>
            <a:ext cx="678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5896" y="345610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b="1" i="1" dirty="0" err="1" smtClean="0"/>
              <a:t>Event</a:t>
            </a:r>
            <a:endParaRPr lang="et-EE" sz="2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345610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b="1" i="1" dirty="0" err="1" smtClean="0"/>
              <a:t>Event</a:t>
            </a:r>
            <a:r>
              <a:rPr lang="et-EE" sz="2200" b="1" i="1" dirty="0" smtClean="0"/>
              <a:t> </a:t>
            </a:r>
            <a:r>
              <a:rPr lang="et-EE" sz="2200" b="1" i="1" dirty="0" err="1" smtClean="0"/>
              <a:t>handler</a:t>
            </a:r>
            <a:endParaRPr lang="et-EE" sz="2200" b="1" i="1" dirty="0"/>
          </a:p>
        </p:txBody>
      </p:sp>
    </p:spTree>
    <p:extLst>
      <p:ext uri="{BB962C8B-B14F-4D97-AF65-F5344CB8AC3E}">
        <p14:creationId xmlns:p14="http://schemas.microsoft.com/office/powerpoint/2010/main" val="39398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Sündmus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/>
          </a:bodyPr>
          <a:lstStyle/>
          <a:p>
            <a:r>
              <a:rPr lang="et-EE" dirty="0" smtClean="0"/>
              <a:t>Etapid</a:t>
            </a:r>
          </a:p>
          <a:p>
            <a:pPr lvl="1"/>
            <a:r>
              <a:rPr lang="et-EE" dirty="0" smtClean="0"/>
              <a:t>midagi juhtub</a:t>
            </a:r>
          </a:p>
          <a:p>
            <a:pPr lvl="1"/>
            <a:r>
              <a:rPr lang="et-EE" dirty="0" smtClean="0"/>
              <a:t>sellest teatatakse (registreeritud objektidele)</a:t>
            </a:r>
          </a:p>
          <a:p>
            <a:pPr lvl="1"/>
            <a:r>
              <a:rPr lang="et-EE" dirty="0" smtClean="0"/>
              <a:t>teade liigub mingit teed pidi</a:t>
            </a:r>
          </a:p>
          <a:p>
            <a:pPr lvl="2"/>
            <a:r>
              <a:rPr lang="et-EE" dirty="0" smtClean="0"/>
              <a:t>tee peal võib igasuguseid asju juhtuda</a:t>
            </a:r>
          </a:p>
          <a:p>
            <a:pPr lvl="3"/>
            <a:r>
              <a:rPr lang="et-EE" dirty="0" smtClean="0"/>
              <a:t>näiteks süüakse ära </a:t>
            </a:r>
          </a:p>
          <a:p>
            <a:pPr lvl="1"/>
            <a:r>
              <a:rPr lang="et-EE" dirty="0" smtClean="0"/>
              <a:t>reageeritakse – sündmust käsitletakse (</a:t>
            </a:r>
            <a:r>
              <a:rPr lang="et-EE" i="1" dirty="0" err="1" smtClean="0"/>
              <a:t>handling</a:t>
            </a:r>
            <a:r>
              <a:rPr lang="et-EE" dirty="0" smtClean="0"/>
              <a:t>)</a:t>
            </a:r>
          </a:p>
          <a:p>
            <a:pPr>
              <a:buNone/>
            </a:pPr>
            <a:endParaRPr lang="et-EE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4854" y="44624"/>
            <a:ext cx="8229600" cy="1143000"/>
          </a:xfrm>
        </p:spPr>
        <p:txBody>
          <a:bodyPr/>
          <a:lstStyle/>
          <a:p>
            <a:r>
              <a:rPr lang="et-EE" dirty="0" smtClean="0"/>
              <a:t>Sündmus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Klassi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et-EE" dirty="0" smtClean="0"/>
              <a:t> (või selle mingi alamklassi) isend</a:t>
            </a:r>
          </a:p>
          <a:p>
            <a:pPr lvl="1"/>
            <a:r>
              <a:rPr lang="et-EE" dirty="0"/>
              <a:t>AWT klass</a:t>
            </a:r>
          </a:p>
          <a:p>
            <a:pPr lvl="1"/>
            <a:r>
              <a:rPr lang="et-EE" dirty="0" err="1"/>
              <a:t>Swing</a:t>
            </a:r>
            <a:r>
              <a:rPr lang="et-EE" dirty="0"/>
              <a:t> klass</a:t>
            </a:r>
          </a:p>
          <a:p>
            <a:pPr lvl="1"/>
            <a:r>
              <a:rPr lang="et-EE" sz="3200" dirty="0" err="1"/>
              <a:t>JavaFX</a:t>
            </a:r>
            <a:r>
              <a:rPr lang="et-EE" sz="3200" dirty="0"/>
              <a:t> </a:t>
            </a:r>
            <a:r>
              <a:rPr lang="et-EE" sz="3200" dirty="0" smtClean="0"/>
              <a:t>klass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5503" y="44624"/>
            <a:ext cx="8229600" cy="1143000"/>
          </a:xfrm>
        </p:spPr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43556" y="1187624"/>
            <a:ext cx="8229600" cy="5168726"/>
          </a:xfrm>
        </p:spPr>
        <p:txBody>
          <a:bodyPr>
            <a:normAutofit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/>
              <a:t>graafiline </a:t>
            </a:r>
            <a:r>
              <a:rPr lang="et-EE" dirty="0" smtClean="0"/>
              <a:t>kasutajaliides</a:t>
            </a:r>
          </a:p>
          <a:p>
            <a:pPr lvl="1"/>
            <a:r>
              <a:rPr lang="et-EE" dirty="0" smtClean="0"/>
              <a:t>tunnikontroll</a:t>
            </a:r>
          </a:p>
          <a:p>
            <a:r>
              <a:rPr lang="et-EE" dirty="0" smtClean="0"/>
              <a:t>Lisapraktikum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 smtClean="0"/>
              <a:t>1. kontrolltöö</a:t>
            </a:r>
          </a:p>
          <a:p>
            <a:endParaRPr lang="et-EE" dirty="0" smtClean="0"/>
          </a:p>
          <a:p>
            <a:r>
              <a:rPr lang="et-EE" dirty="0"/>
              <a:t>Üleminek suveajale</a:t>
            </a:r>
          </a:p>
          <a:p>
            <a:r>
              <a:rPr lang="et-EE" dirty="0" smtClean="0"/>
              <a:t>Täna on naljapäev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9809" y="167406"/>
            <a:ext cx="8229600" cy="74131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Sündmus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30805" y="908720"/>
            <a:ext cx="8435280" cy="5257800"/>
          </a:xfrm>
        </p:spPr>
        <p:txBody>
          <a:bodyPr>
            <a:normAutofit/>
          </a:bodyPr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javafx.event.Event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hulk alamklasse</a:t>
            </a:r>
          </a:p>
          <a:p>
            <a:r>
              <a:rPr lang="et-EE" dirty="0" smtClean="0"/>
              <a:t>on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ündmuse tüüp </a:t>
            </a:r>
          </a:p>
          <a:p>
            <a:pPr lvl="2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EventType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t"/>
            <a:r>
              <a:rPr lang="et-EE" dirty="0"/>
              <a:t>allikas (</a:t>
            </a:r>
            <a:r>
              <a:rPr lang="et-EE" i="1" dirty="0" err="1"/>
              <a:t>Source</a:t>
            </a:r>
            <a:r>
              <a:rPr lang="et-EE" dirty="0"/>
              <a:t>)</a:t>
            </a:r>
            <a:endParaRPr lang="en-US" dirty="0"/>
          </a:p>
          <a:p>
            <a:pPr lvl="1" fontAlgn="t"/>
            <a:r>
              <a:rPr lang="et-EE" dirty="0"/>
              <a:t>sihtmärk (</a:t>
            </a:r>
            <a:r>
              <a:rPr lang="et-EE" i="1" dirty="0" err="1"/>
              <a:t>Target</a:t>
            </a:r>
            <a:r>
              <a:rPr lang="et-EE" dirty="0"/>
              <a:t>)</a:t>
            </a:r>
            <a:endParaRPr lang="en-US" dirty="0"/>
          </a:p>
          <a:p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439809" y="6323469"/>
            <a:ext cx="7937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200" dirty="0">
                <a:hlinkClick r:id="rId2"/>
              </a:rPr>
              <a:t>https://openjfx.io/javadoc/11/javafx.base/javafx/event/Event.html</a:t>
            </a:r>
            <a:endParaRPr lang="et-EE" sz="2200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577676"/>
            <a:ext cx="6943629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7557" y="23387"/>
            <a:ext cx="8229600" cy="795733"/>
          </a:xfrm>
        </p:spPr>
        <p:txBody>
          <a:bodyPr/>
          <a:lstStyle/>
          <a:p>
            <a:pPr algn="r"/>
            <a:r>
              <a:rPr lang="et-EE" dirty="0" smtClean="0"/>
              <a:t>Sündmuse tüüp.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EventType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04760" y="839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>
                <a:cs typeface="Courier New" pitchFamily="49" charset="0"/>
              </a:rPr>
              <a:t>Sündmus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EventType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MouseEvent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t-EE" dirty="0" err="1">
                <a:latin typeface="Courier New" pitchFamily="49" charset="0"/>
                <a:cs typeface="Courier New" pitchFamily="49" charset="0"/>
              </a:rPr>
              <a:t>MouseEvent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21</a:t>
            </a:fld>
            <a:endParaRPr lang="et-EE"/>
          </a:p>
        </p:txBody>
      </p:sp>
      <p:pic>
        <p:nvPicPr>
          <p:cNvPr id="68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1484268"/>
            <a:ext cx="5734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3810" y="6010231"/>
            <a:ext cx="890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openjfx.io/javadoc/11/javafx.base/javafx/event/EventType.html</a:t>
            </a:r>
            <a:endParaRPr lang="et-EE" sz="2000" dirty="0" smtClean="0"/>
          </a:p>
          <a:p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openjfx.io/javadoc/11/javafx.graphics/javafx/scene/input/MouseEvent.html</a:t>
            </a:r>
            <a:endParaRPr lang="et-E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9942" y="5784850"/>
            <a:ext cx="9036496" cy="936625"/>
          </a:xfrm>
        </p:spPr>
        <p:txBody>
          <a:bodyPr>
            <a:noAutofit/>
          </a:bodyPr>
          <a:lstStyle/>
          <a:p>
            <a:r>
              <a:rPr lang="en-US" sz="2300" dirty="0">
                <a:hlinkClick r:id="rId2"/>
              </a:rPr>
              <a:t>https://</a:t>
            </a:r>
            <a:r>
              <a:rPr lang="en-US" sz="2300" dirty="0" smtClean="0">
                <a:hlinkClick r:id="rId2"/>
              </a:rPr>
              <a:t>docs.oracle.com/javase/8/javafx/events-tutorial/processing.htm</a:t>
            </a:r>
            <a:endParaRPr lang="en-US" sz="23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22</a:t>
            </a:fld>
            <a:endParaRPr lang="et-EE"/>
          </a:p>
        </p:txBody>
      </p:sp>
      <p:pic>
        <p:nvPicPr>
          <p:cNvPr id="689154" name="Picture 2" descr="Description of Figure 1-1 foll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0" y="1268760"/>
            <a:ext cx="8436820" cy="4402436"/>
          </a:xfrm>
          <a:prstGeom prst="rect">
            <a:avLst/>
          </a:prstGeom>
          <a:noFill/>
        </p:spPr>
      </p:pic>
      <p:sp>
        <p:nvSpPr>
          <p:cNvPr id="6" name="Pealkiri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Sündmuste tüübid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t-EE" sz="2800" dirty="0" smtClean="0"/>
              <a:t>Millistele tüüpidele vastab hiirenupule klõpsimine? </a:t>
            </a:r>
            <a:endParaRPr lang="en-US" sz="2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4552027" y="1577975"/>
            <a:ext cx="4268445" cy="487536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2636913"/>
            <a:ext cx="4114800" cy="136815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t-EE" dirty="0" smtClean="0"/>
              <a:t>ANY</a:t>
            </a:r>
          </a:p>
          <a:p>
            <a:pPr marL="514350" indent="-514350">
              <a:buAutoNum type="arabicPeriod"/>
            </a:pPr>
            <a:r>
              <a:rPr lang="et-EE" dirty="0" smtClean="0"/>
              <a:t>DRAG_DETECTED</a:t>
            </a:r>
          </a:p>
          <a:p>
            <a:pPr marL="514350" indent="-514350">
              <a:buAutoNum type="arabicPeriod"/>
            </a:pPr>
            <a:r>
              <a:rPr lang="et-EE" dirty="0" smtClean="0"/>
              <a:t>MOUSE_CLICKED</a:t>
            </a:r>
          </a:p>
          <a:p>
            <a:pPr marL="514350" indent="-514350">
              <a:buAutoNum type="arabicPeriod"/>
            </a:pPr>
            <a:r>
              <a:rPr lang="et-EE" dirty="0" smtClean="0"/>
              <a:t>MOUSE_DRAGGED</a:t>
            </a:r>
          </a:p>
          <a:p>
            <a:pPr marL="514350" indent="-514350">
              <a:buAutoNum type="arabicPeriod"/>
            </a:pPr>
            <a:r>
              <a:rPr lang="et-EE" dirty="0" smtClean="0"/>
              <a:t>MOUSE_ENTERED</a:t>
            </a:r>
            <a:endParaRPr lang="et-EE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52584" y="26826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CAI2"/>
          <p:cNvSpPr/>
          <p:nvPr>
            <p:custDataLst>
              <p:tags r:id="rId5"/>
            </p:custDataLst>
          </p:nvPr>
        </p:nvSpPr>
        <p:spPr>
          <a:xfrm rot="10800000">
            <a:off x="152584" y="388676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9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79512" y="102786"/>
            <a:ext cx="8712968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t-EE" sz="2800" dirty="0" smtClean="0"/>
              <a:t>Millised klassid on klassi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InputEvent</a:t>
            </a:r>
            <a:r>
              <a:rPr lang="et-EE" sz="2800" dirty="0" smtClean="0"/>
              <a:t> alamklassid? </a:t>
            </a:r>
            <a:endParaRPr lang="en-US" sz="2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508500" y="1651000"/>
            <a:ext cx="4239964" cy="494635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2636913"/>
            <a:ext cx="4114800" cy="136815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t-EE" dirty="0" err="1"/>
              <a:t>ActionEvent</a:t>
            </a:r>
            <a:r>
              <a:rPr lang="et-EE" dirty="0"/>
              <a:t> 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DragEvent</a:t>
            </a:r>
            <a:endParaRPr lang="et-EE" dirty="0" smtClean="0"/>
          </a:p>
          <a:p>
            <a:pPr marL="514350" indent="-514350">
              <a:buAutoNum type="arabicPeriod"/>
            </a:pPr>
            <a:r>
              <a:rPr lang="et-EE" dirty="0" err="1" smtClean="0"/>
              <a:t>KeyEvent</a:t>
            </a:r>
            <a:endParaRPr lang="et-EE" dirty="0"/>
          </a:p>
          <a:p>
            <a:pPr marL="514350" indent="-514350">
              <a:buAutoNum type="arabicPeriod"/>
            </a:pPr>
            <a:r>
              <a:rPr lang="et-EE" dirty="0" err="1" smtClean="0"/>
              <a:t>MouseEvent</a:t>
            </a:r>
            <a:endParaRPr lang="et-EE" dirty="0" smtClean="0"/>
          </a:p>
          <a:p>
            <a:pPr marL="514350" indent="-514350">
              <a:buAutoNum type="arabicPeriod"/>
            </a:pPr>
            <a:r>
              <a:rPr lang="et-EE" dirty="0" err="1" smtClean="0"/>
              <a:t>TouchEvent</a:t>
            </a:r>
            <a:endParaRPr lang="et-EE" dirty="0" smtClean="0"/>
          </a:p>
          <a:p>
            <a:pPr marL="514350" indent="-514350">
              <a:buAutoNum type="arabicPeriod"/>
            </a:pPr>
            <a:r>
              <a:rPr lang="et-EE" dirty="0" err="1" smtClean="0"/>
              <a:t>WindowEvent</a:t>
            </a:r>
            <a:endParaRPr lang="et-EE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91624" y="3326947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CAI2"/>
          <p:cNvSpPr/>
          <p:nvPr>
            <p:custDataLst>
              <p:tags r:id="rId5"/>
            </p:custDataLst>
          </p:nvPr>
        </p:nvSpPr>
        <p:spPr>
          <a:xfrm rot="10800000">
            <a:off x="91624" y="3912162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CAI3"/>
          <p:cNvSpPr/>
          <p:nvPr>
            <p:custDataLst>
              <p:tags r:id="rId6"/>
            </p:custDataLst>
          </p:nvPr>
        </p:nvSpPr>
        <p:spPr>
          <a:xfrm rot="10800000">
            <a:off x="91624" y="4497379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4"/>
          <p:cNvSpPr/>
          <p:nvPr>
            <p:custDataLst>
              <p:tags r:id="rId7"/>
            </p:custDataLst>
          </p:nvPr>
        </p:nvSpPr>
        <p:spPr>
          <a:xfrm rot="10800000">
            <a:off x="91624" y="5082594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1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3573" y="12370"/>
            <a:ext cx="8229600" cy="792088"/>
          </a:xfrm>
        </p:spPr>
        <p:txBody>
          <a:bodyPr/>
          <a:lstStyle/>
          <a:p>
            <a:r>
              <a:rPr lang="et-EE" dirty="0" smtClean="0"/>
              <a:t>Allikas ja siht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27893" y="804458"/>
            <a:ext cx="8640960" cy="5917017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Allikas (</a:t>
            </a:r>
            <a:r>
              <a:rPr lang="et-EE" i="1" dirty="0" err="1" smtClean="0"/>
              <a:t>source</a:t>
            </a:r>
            <a:r>
              <a:rPr lang="et-EE" dirty="0" smtClean="0"/>
              <a:t>)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ündmuse „algus“</a:t>
            </a:r>
          </a:p>
          <a:p>
            <a:pPr lvl="1"/>
            <a:r>
              <a:rPr lang="et-EE" dirty="0" smtClean="0"/>
              <a:t>muutub sündmuse teekonnal (</a:t>
            </a:r>
            <a:r>
              <a:rPr lang="et-EE" i="1" dirty="0" err="1" smtClean="0"/>
              <a:t>event</a:t>
            </a:r>
            <a:r>
              <a:rPr lang="et-EE" i="1" dirty="0" smtClean="0"/>
              <a:t> </a:t>
            </a:r>
            <a:r>
              <a:rPr lang="et-EE" i="1" dirty="0" err="1"/>
              <a:t>dispatch</a:t>
            </a:r>
            <a:r>
              <a:rPr lang="et-EE" i="1" dirty="0"/>
              <a:t> </a:t>
            </a:r>
            <a:r>
              <a:rPr lang="et-EE" i="1" dirty="0" err="1" smtClean="0"/>
              <a:t>chain</a:t>
            </a:r>
            <a:r>
              <a:rPr lang="et-EE" dirty="0" smtClean="0"/>
              <a:t>) mööda tippe </a:t>
            </a:r>
          </a:p>
          <a:p>
            <a:endParaRPr lang="et-EE" dirty="0" smtClean="0"/>
          </a:p>
          <a:p>
            <a:r>
              <a:rPr lang="et-EE" dirty="0" smtClean="0"/>
              <a:t>Siht (</a:t>
            </a:r>
            <a:r>
              <a:rPr lang="et-EE" i="1" dirty="0" err="1" smtClean="0"/>
              <a:t>target</a:t>
            </a:r>
            <a:r>
              <a:rPr lang="et-EE" dirty="0" smtClean="0"/>
              <a:t>)</a:t>
            </a:r>
          </a:p>
          <a:p>
            <a:pPr lvl="1"/>
            <a:r>
              <a:rPr lang="et-EE" dirty="0"/>
              <a:t>t</a:t>
            </a:r>
            <a:r>
              <a:rPr lang="et-EE" dirty="0" smtClean="0"/>
              <a:t>ipp, millega tegevus toimus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ündmuse teekonna lõpp</a:t>
            </a:r>
          </a:p>
          <a:p>
            <a:pPr lvl="1"/>
            <a:r>
              <a:rPr lang="et-EE" dirty="0" smtClean="0"/>
              <a:t>ei muutu </a:t>
            </a:r>
            <a:endParaRPr lang="et-EE" dirty="0"/>
          </a:p>
          <a:p>
            <a:pPr lvl="1"/>
            <a:r>
              <a:rPr lang="et-EE" dirty="0" smtClean="0"/>
              <a:t>määratakse vastavalt </a:t>
            </a:r>
            <a:r>
              <a:rPr lang="et-EE" dirty="0"/>
              <a:t>sündmuse klassile</a:t>
            </a:r>
          </a:p>
          <a:p>
            <a:pPr lvl="2"/>
            <a:r>
              <a:rPr lang="et-EE" dirty="0"/>
              <a:t>hiiresündmuse korral tipp, millel asub kursor</a:t>
            </a:r>
          </a:p>
          <a:p>
            <a:pPr lvl="3"/>
            <a:r>
              <a:rPr lang="et-EE" dirty="0"/>
              <a:t>kui mitu, siis pealmine</a:t>
            </a:r>
          </a:p>
          <a:p>
            <a:pPr lvl="2"/>
            <a:r>
              <a:rPr lang="et-EE" dirty="0"/>
              <a:t>klahvisündmuse korral tipp, millel on </a:t>
            </a:r>
            <a:r>
              <a:rPr lang="et-EE" dirty="0" smtClean="0"/>
              <a:t>fookus</a:t>
            </a:r>
          </a:p>
          <a:p>
            <a:pPr lvl="1"/>
            <a:r>
              <a:rPr lang="et-EE" dirty="0" smtClean="0"/>
              <a:t>peab </a:t>
            </a:r>
            <a:r>
              <a:rPr lang="et-EE" dirty="0"/>
              <a:t>realiseerima liidese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EventTarget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63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5201"/>
            <a:ext cx="8229600" cy="873519"/>
          </a:xfrm>
        </p:spPr>
        <p:txBody>
          <a:bodyPr/>
          <a:lstStyle/>
          <a:p>
            <a:r>
              <a:rPr lang="et-EE" dirty="0" err="1" smtClean="0"/>
              <a:t>Käsitleja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79982" y="980728"/>
            <a:ext cx="8406817" cy="5175567"/>
          </a:xfrm>
        </p:spPr>
        <p:txBody>
          <a:bodyPr>
            <a:normAutofit/>
          </a:bodyPr>
          <a:lstStyle/>
          <a:p>
            <a:r>
              <a:rPr lang="et-EE" dirty="0" err="1"/>
              <a:t>Käsitleja</a:t>
            </a:r>
            <a:r>
              <a:rPr lang="et-EE" dirty="0"/>
              <a:t> </a:t>
            </a:r>
          </a:p>
          <a:p>
            <a:pPr lvl="1"/>
            <a:r>
              <a:rPr lang="et-EE" dirty="0"/>
              <a:t>liidest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dirty="0"/>
              <a:t> realiseeriva klassi isend</a:t>
            </a:r>
          </a:p>
          <a:p>
            <a:pPr lvl="2"/>
            <a:r>
              <a:rPr lang="et-EE" dirty="0"/>
              <a:t>meetod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handle</a:t>
            </a:r>
            <a:r>
              <a:rPr lang="et-EE" dirty="0"/>
              <a:t> </a:t>
            </a:r>
          </a:p>
          <a:p>
            <a:r>
              <a:rPr lang="et-EE" dirty="0" smtClean="0"/>
              <a:t>Filter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err="1" smtClean="0"/>
              <a:t>Käsitleja</a:t>
            </a:r>
            <a:r>
              <a:rPr lang="et-EE" dirty="0"/>
              <a:t> </a:t>
            </a:r>
            <a:r>
              <a:rPr lang="et-EE" dirty="0" smtClean="0"/>
              <a:t>või filter lisatakse tipule</a:t>
            </a:r>
          </a:p>
          <a:p>
            <a:pPr lvl="1"/>
            <a:r>
              <a:rPr lang="et-EE" dirty="0" smtClean="0"/>
              <a:t>sündmuse tüüp</a:t>
            </a:r>
          </a:p>
          <a:p>
            <a:pPr lvl="1"/>
            <a:r>
              <a:rPr lang="et-EE" dirty="0" err="1" smtClean="0"/>
              <a:t>käsitleja</a:t>
            </a:r>
            <a:r>
              <a:rPr lang="et-EE" dirty="0" smtClean="0"/>
              <a:t> (filter)</a:t>
            </a:r>
          </a:p>
          <a:p>
            <a:pPr lvl="1"/>
            <a:r>
              <a:rPr lang="et-EE" dirty="0" smtClean="0"/>
              <a:t>kui on seda tüüpi sündmus, siis meetod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lang="et-EE" dirty="0" smtClean="0"/>
              <a:t> </a:t>
            </a:r>
            <a:endParaRPr lang="en-US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26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51520" y="6156295"/>
            <a:ext cx="800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hlinkClick r:id="rId2"/>
              </a:rPr>
              <a:t>https://openjfx.io/javadoc/11/javafx.base/javafx/event/EventHandler.html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6584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Käsitleja</a:t>
            </a:r>
            <a:r>
              <a:rPr lang="et-EE" dirty="0" smtClean="0"/>
              <a:t> eraldi klassis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726" y="1417638"/>
            <a:ext cx="8890548" cy="45243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HiireKäsitleja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"Siht </a:t>
            </a: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t-EE" altLang="et-EE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"Allikas </a:t>
            </a: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t-EE" altLang="et-EE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Milline käsitleja?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Lisada käsitleja/filter </a:t>
            </a: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addEventHandler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KeyEvent.KEY_PRESSED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>
                <a:latin typeface="Courier New" pitchFamily="49" charset="0"/>
                <a:cs typeface="Courier New" pitchFamily="49" charset="0"/>
              </a:rPr>
              <a:t>addEventFilter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KeyEvent.KEY_PRESSED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t-EE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Ümarnurk-ristkülik-viiktekst 4"/>
          <p:cNvSpPr/>
          <p:nvPr/>
        </p:nvSpPr>
        <p:spPr>
          <a:xfrm>
            <a:off x="6300192" y="5301208"/>
            <a:ext cx="2016224" cy="1224136"/>
          </a:xfrm>
          <a:prstGeom prst="wedgeRoundRectCallout">
            <a:avLst>
              <a:gd name="adj1" fmla="val -16459"/>
              <a:gd name="adj2" fmla="val -143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smtClean="0"/>
              <a:t>Sündmuse tüüp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t-EE" dirty="0" err="1" smtClean="0"/>
              <a:t>Käsitleja</a:t>
            </a:r>
            <a:r>
              <a:rPr lang="et-EE" dirty="0" smtClean="0"/>
              <a:t> lisamine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2956302"/>
            <a:ext cx="8956974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t-EE" altLang="et-EE" sz="24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altLang="et-EE" sz="2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lisamine</a:t>
            </a:r>
            <a:endParaRPr lang="et-EE" altLang="et-EE" sz="4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ring1.addEventHandler(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MOUSE_ENTERED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ringid.addEventHandler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MOUSE_ENTERED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587" y="1517883"/>
            <a:ext cx="8672567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HiireKäsitleja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Ümarnurkne ristkülik 5"/>
          <p:cNvSpPr/>
          <p:nvPr/>
        </p:nvSpPr>
        <p:spPr>
          <a:xfrm>
            <a:off x="323528" y="1235287"/>
            <a:ext cx="39604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Kas oleks võimalik, et slaidid pannakse enne loengut üles?</a:t>
            </a:r>
            <a:endParaRPr lang="et-EE" sz="2600" dirty="0"/>
          </a:p>
        </p:txBody>
      </p:sp>
      <p:sp>
        <p:nvSpPr>
          <p:cNvPr id="7" name="Ümarnurkne ristkülik 6"/>
          <p:cNvSpPr/>
          <p:nvPr/>
        </p:nvSpPr>
        <p:spPr>
          <a:xfrm>
            <a:off x="4694035" y="2531431"/>
            <a:ext cx="374441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Väga halvasti on ikkagi kuulda. Palju kajab.</a:t>
            </a:r>
            <a:endParaRPr lang="et-EE" sz="2600" dirty="0"/>
          </a:p>
        </p:txBody>
      </p:sp>
      <p:sp>
        <p:nvSpPr>
          <p:cNvPr id="8" name="Ümarnurkne ristkülik 7"/>
          <p:cNvSpPr/>
          <p:nvPr/>
        </p:nvSpPr>
        <p:spPr>
          <a:xfrm>
            <a:off x="2843808" y="4077072"/>
            <a:ext cx="554461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Teie mikrofon on väga vaikne – mis on tegelikult mõnes mõttes hea, sest pean pingsalt kuulama.</a:t>
            </a:r>
            <a:endParaRPr lang="et-EE" sz="2600" dirty="0"/>
          </a:p>
        </p:txBody>
      </p:sp>
      <p:sp>
        <p:nvSpPr>
          <p:cNvPr id="2" name="Ristkülik 1"/>
          <p:cNvSpPr/>
          <p:nvPr/>
        </p:nvSpPr>
        <p:spPr>
          <a:xfrm>
            <a:off x="1403648" y="216350"/>
            <a:ext cx="6532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4400" b="1" dirty="0"/>
              <a:t>Muresid seoses </a:t>
            </a:r>
            <a:r>
              <a:rPr lang="et-EE" sz="4400" b="1" dirty="0" smtClean="0"/>
              <a:t>loengutega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5685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et-EE" dirty="0"/>
              <a:t>Mugavusmeetod  (</a:t>
            </a:r>
            <a:r>
              <a:rPr lang="et-EE" i="1" dirty="0" err="1"/>
              <a:t>convenience</a:t>
            </a:r>
            <a:r>
              <a:rPr lang="et-EE" i="1" dirty="0"/>
              <a:t> </a:t>
            </a:r>
            <a:r>
              <a:rPr lang="et-EE" i="1" dirty="0" err="1"/>
              <a:t>method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80638" y="1196752"/>
            <a:ext cx="8964488" cy="5544616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setOn</a:t>
            </a:r>
            <a:r>
              <a:rPr lang="et-EE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Event-type</a:t>
            </a:r>
            <a:r>
              <a:rPr lang="et-E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event-class</a:t>
            </a:r>
            <a:r>
              <a:rPr lang="et-E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t-E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t-E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lvl="1">
              <a:spcBef>
                <a:spcPts val="1000"/>
              </a:spcBef>
            </a:pPr>
            <a:r>
              <a:rPr lang="et-EE" sz="3200" dirty="0" smtClean="0"/>
              <a:t>Võimaldab </a:t>
            </a:r>
            <a:r>
              <a:rPr lang="et-EE" sz="3200" dirty="0"/>
              <a:t>lühemalt </a:t>
            </a:r>
            <a:r>
              <a:rPr lang="et-EE" sz="3200" dirty="0" smtClean="0"/>
              <a:t>kirjutada</a:t>
            </a:r>
          </a:p>
          <a:p>
            <a:pPr marL="685800" lvl="2">
              <a:spcBef>
                <a:spcPts val="1000"/>
              </a:spcBef>
            </a:pPr>
            <a:r>
              <a:rPr lang="et-EE" sz="3000" dirty="0" smtClean="0"/>
              <a:t>Nt </a:t>
            </a:r>
            <a:r>
              <a:rPr lang="et-EE" sz="3000" dirty="0" err="1">
                <a:latin typeface="Courier New" pitchFamily="49" charset="0"/>
                <a:cs typeface="Courier New" pitchFamily="49" charset="0"/>
              </a:rPr>
              <a:t>setOnKeyPressed</a:t>
            </a:r>
            <a:r>
              <a:rPr lang="et-EE" sz="3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3000" dirty="0" err="1"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t-EE" sz="3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t-EE" sz="3000" dirty="0" smtClean="0"/>
              <a:t>Nt </a:t>
            </a:r>
            <a:r>
              <a:rPr lang="et-EE" sz="3000" dirty="0" err="1" smtClean="0">
                <a:latin typeface="Courier New" pitchFamily="49" charset="0"/>
                <a:cs typeface="Courier New" pitchFamily="49" charset="0"/>
              </a:rPr>
              <a:t>setOnMouseEntered</a:t>
            </a:r>
            <a:r>
              <a:rPr lang="et-EE" sz="3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3000" dirty="0" err="1" smtClean="0"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t-EE" sz="3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t-EE" sz="3000" dirty="0"/>
              <a:t>Nt </a:t>
            </a:r>
            <a:r>
              <a:rPr lang="et-EE" sz="3000" dirty="0" err="1" smtClean="0">
                <a:latin typeface="Courier New" pitchFamily="49" charset="0"/>
                <a:cs typeface="Courier New" pitchFamily="49" charset="0"/>
              </a:rPr>
              <a:t>setOnAction</a:t>
            </a:r>
            <a:r>
              <a:rPr lang="et-EE" sz="3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3000" dirty="0" err="1" smtClean="0"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t-EE" sz="3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t-EE" dirty="0" smtClean="0"/>
              <a:t>Piisav </a:t>
            </a:r>
            <a:r>
              <a:rPr lang="et-EE" dirty="0"/>
              <a:t>paljudel juhtudel</a:t>
            </a:r>
          </a:p>
          <a:p>
            <a:r>
              <a:rPr lang="et-EE" dirty="0" smtClean="0"/>
              <a:t>Ainult </a:t>
            </a:r>
            <a:r>
              <a:rPr lang="et-EE" dirty="0"/>
              <a:t>sagedasemate </a:t>
            </a:r>
            <a:r>
              <a:rPr lang="et-EE" dirty="0" smtClean="0"/>
              <a:t>jaoks</a:t>
            </a:r>
          </a:p>
          <a:p>
            <a:r>
              <a:rPr lang="et-EE" dirty="0" smtClean="0"/>
              <a:t>Enamasti kirjeldatud </a:t>
            </a:r>
            <a:r>
              <a:rPr lang="et-EE" dirty="0"/>
              <a:t>klassis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lvl="1">
              <a:spcBef>
                <a:spcPts val="1000"/>
              </a:spcBef>
            </a:pP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t-EE" sz="2600" dirty="0">
                <a:hlinkClick r:id="rId3"/>
              </a:rPr>
              <a:t>https://</a:t>
            </a:r>
            <a:r>
              <a:rPr lang="et-EE" sz="2600" dirty="0" smtClean="0">
                <a:hlinkClick r:id="rId3"/>
              </a:rPr>
              <a:t>docs.oracle.com/javase/8/javafx/events-tutorial/convenience_methods.htm</a:t>
            </a:r>
            <a:endParaRPr lang="et-EE" sz="2600" dirty="0" smtClean="0"/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68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t-EE" dirty="0" err="1" smtClean="0"/>
              <a:t>Käsitleja</a:t>
            </a:r>
            <a:r>
              <a:rPr lang="et-EE" dirty="0" smtClean="0"/>
              <a:t> lisamine, mugavusmeetod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587" y="1589891"/>
            <a:ext cx="8672567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HiireKäsitleja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587" y="2780928"/>
            <a:ext cx="6636753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//mugavusmeetod</a:t>
            </a:r>
            <a:endParaRPr lang="et-EE" altLang="et-EE" sz="4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ring1.setOnMouseEntered(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79512" y="102786"/>
            <a:ext cx="8712968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t-EE" sz="2800" dirty="0" smtClean="0"/>
              <a:t>Kuidas on võimalik määrata </a:t>
            </a:r>
            <a:r>
              <a:rPr lang="et-EE" sz="2800" dirty="0" err="1" smtClean="0"/>
              <a:t>käsitleja</a:t>
            </a:r>
            <a:r>
              <a:rPr lang="et-EE" sz="2800" dirty="0" smtClean="0"/>
              <a:t>? </a:t>
            </a:r>
            <a:endParaRPr lang="en-US" sz="2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5868144" y="3950606"/>
            <a:ext cx="2488276" cy="279931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1651000"/>
            <a:ext cx="8352928" cy="1368152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addEventHandler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ActionEvent.</a:t>
            </a:r>
            <a:r>
              <a:rPr lang="et-EE" altLang="et-EE" sz="28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t-EE" sz="2800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addActionHandler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Event.</a:t>
            </a:r>
            <a:r>
              <a:rPr lang="et-EE" altLang="et-EE" sz="28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t-EE" sz="2800" dirty="0" smtClean="0"/>
              <a:t> </a:t>
            </a:r>
            <a:endParaRPr lang="et-EE" sz="2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setOnAction</a:t>
            </a:r>
            <a:r>
              <a:rPr lang="et-E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setOnEvent</a:t>
            </a:r>
            <a:r>
              <a:rPr lang="et-E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t-EE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13668" y="1679305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CAI2"/>
          <p:cNvSpPr/>
          <p:nvPr>
            <p:custDataLst>
              <p:tags r:id="rId5"/>
            </p:custDataLst>
          </p:nvPr>
        </p:nvSpPr>
        <p:spPr>
          <a:xfrm rot="10800000">
            <a:off x="179512" y="356996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t-EE" sz="2800" dirty="0" smtClean="0"/>
              <a:t>Kas klassikirjelduses võib olla teise klassi kirjeldus? </a:t>
            </a:r>
            <a:endParaRPr lang="en-US" sz="2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897304" y="2780928"/>
            <a:ext cx="3604924" cy="40555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2636913"/>
            <a:ext cx="4114800" cy="1368152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52584" y="26826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5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-199774"/>
            <a:ext cx="8229600" cy="1143000"/>
          </a:xfrm>
        </p:spPr>
        <p:txBody>
          <a:bodyPr/>
          <a:lstStyle/>
          <a:p>
            <a:r>
              <a:rPr lang="et-EE" dirty="0" smtClean="0"/>
              <a:t>Klass teise sees???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29216"/>
            <a:ext cx="9144000" cy="6247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9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9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9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Loeng8 </a:t>
            </a:r>
            <a:r>
              <a:rPr lang="et-EE" altLang="et-EE" sz="19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9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</a:t>
            </a: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t-EE" altLang="et-EE" sz="19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19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900" b="1" dirty="0" smtClean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19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9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9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start(</a:t>
            </a:r>
            <a:r>
              <a:rPr lang="et-EE" altLang="et-EE" sz="19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t-EE" altLang="et-EE" sz="19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9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sz="19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9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9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ringid.getChildren</a:t>
            </a: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t-EE" altLang="et-EE" sz="19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(ring1);</a:t>
            </a:r>
            <a:endParaRPr lang="et-EE" altLang="et-EE" sz="19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HiireKäsitleja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19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"Siht "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19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"Allikas "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19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sees"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HiireKäsitleja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ring1.setOnMouseEntered(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19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19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9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t-EE" sz="3200" dirty="0" smtClean="0"/>
              <a:t>Millised .</a:t>
            </a:r>
            <a:r>
              <a:rPr lang="et-EE" sz="3200" dirty="0" err="1" smtClean="0"/>
              <a:t>class</a:t>
            </a:r>
            <a:r>
              <a:rPr lang="et-EE" sz="3200" dirty="0" smtClean="0"/>
              <a:t> failid tekivad kompileerimisel?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084168" y="4144014"/>
            <a:ext cx="2414587" cy="271641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73290" y="1725002"/>
            <a:ext cx="8113509" cy="1368152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Loeng8.class, </a:t>
            </a:r>
            <a:r>
              <a:rPr lang="et-EE" altLang="et-EE" dirty="0" err="1" smtClean="0">
                <a:solidFill>
                  <a:srgbClr val="000000"/>
                </a:solidFill>
                <a:cs typeface="Courier New" panose="02070309020205020404" pitchFamily="49" charset="0"/>
              </a:rPr>
              <a:t>HiireKäsitleja.class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Loeng8.class, </a:t>
            </a:r>
            <a:r>
              <a:rPr lang="et-EE" dirty="0" smtClean="0"/>
              <a:t>Loeng8$1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HiireKäsitleja.class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Loeng8.class, </a:t>
            </a:r>
            <a:r>
              <a:rPr lang="et-EE" dirty="0" smtClean="0"/>
              <a:t>Loeng8$</a:t>
            </a:r>
            <a:r>
              <a:rPr 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.class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Loeng8.class, 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HiireKäsitleja</a:t>
            </a:r>
            <a:r>
              <a:rPr lang="et-EE" dirty="0" smtClean="0"/>
              <a:t>$</a:t>
            </a:r>
            <a:r>
              <a:rPr lang="et-EE" dirty="0"/>
              <a:t>Loeng8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.class</a:t>
            </a:r>
            <a:endParaRPr lang="et-EE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11569" y="240907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5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t-EE" dirty="0" smtClean="0"/>
              <a:t>Anonüümne </a:t>
            </a:r>
            <a:r>
              <a:rPr lang="et-EE" dirty="0" err="1"/>
              <a:t>s</a:t>
            </a:r>
            <a:r>
              <a:rPr lang="et-EE" dirty="0" err="1" smtClean="0"/>
              <a:t>iseklass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887184"/>
            <a:ext cx="8686800" cy="56630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b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et-EE" altLang="et-EE" sz="2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"Siht 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"Allikas 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 anonüümne"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ring1.setOnMouseEntered(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t-EE" sz="3200" dirty="0" smtClean="0"/>
              <a:t>Millised .</a:t>
            </a:r>
            <a:r>
              <a:rPr lang="et-EE" sz="3200" dirty="0" err="1" smtClean="0"/>
              <a:t>class</a:t>
            </a:r>
            <a:r>
              <a:rPr lang="et-EE" sz="3200" dirty="0" smtClean="0"/>
              <a:t> failid tekivad kompileerimisel?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084168" y="4144014"/>
            <a:ext cx="2414587" cy="271641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73290" y="1725002"/>
            <a:ext cx="8113509" cy="1368152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Loeng8.class, </a:t>
            </a:r>
            <a:r>
              <a:rPr lang="et-EE" altLang="et-EE" dirty="0" err="1" smtClean="0">
                <a:solidFill>
                  <a:srgbClr val="000000"/>
                </a:solidFill>
                <a:cs typeface="Courier New" panose="02070309020205020404" pitchFamily="49" charset="0"/>
              </a:rPr>
              <a:t>Käsitleja.class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Loeng8.class, </a:t>
            </a:r>
            <a:r>
              <a:rPr lang="et-EE" dirty="0" smtClean="0"/>
              <a:t>Loeng8$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Käsitleja.class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Loeng8.class, </a:t>
            </a:r>
            <a:r>
              <a:rPr lang="et-EE" dirty="0" smtClean="0"/>
              <a:t>Loeng8$</a:t>
            </a:r>
            <a:r>
              <a:rPr 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.class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Loeng8.class, 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Käsitleja</a:t>
            </a:r>
            <a:r>
              <a:rPr lang="et-EE" dirty="0" smtClean="0"/>
              <a:t>$Loeng8</a:t>
            </a:r>
            <a:r>
              <a:rPr lang="et-EE" altLang="et-EE" dirty="0" smtClean="0">
                <a:solidFill>
                  <a:srgbClr val="000000"/>
                </a:solidFill>
                <a:cs typeface="Courier New" panose="02070309020205020404" pitchFamily="49" charset="0"/>
              </a:rPr>
              <a:t>.class</a:t>
            </a:r>
            <a:endParaRPr lang="et-EE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06459" y="302089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7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82689"/>
            <a:ext cx="8229600" cy="1143000"/>
          </a:xfrm>
        </p:spPr>
        <p:txBody>
          <a:bodyPr/>
          <a:lstStyle/>
          <a:p>
            <a:r>
              <a:rPr lang="et-EE" dirty="0" smtClean="0"/>
              <a:t>Nimetu isendiga</a:t>
            </a:r>
            <a:endParaRPr lang="et-EE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0758" y="1206602"/>
            <a:ext cx="9033242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ring1.setOnMouseEntered(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 {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"Siht "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"Allikas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nimetu"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60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4184"/>
            <a:ext cx="8229600" cy="850106"/>
          </a:xfrm>
        </p:spPr>
        <p:txBody>
          <a:bodyPr>
            <a:normAutofit/>
          </a:bodyPr>
          <a:lstStyle/>
          <a:p>
            <a:r>
              <a:rPr lang="et-EE" dirty="0" smtClean="0"/>
              <a:t>Erinevaid võimalusi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23528" y="874289"/>
            <a:ext cx="8568952" cy="5847185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Kolm järku</a:t>
            </a:r>
          </a:p>
          <a:p>
            <a:pPr lvl="1"/>
            <a:r>
              <a:rPr lang="et-EE" dirty="0" err="1" smtClean="0"/>
              <a:t>Käsitleja</a:t>
            </a:r>
            <a:r>
              <a:rPr lang="et-EE" dirty="0" smtClean="0"/>
              <a:t> klassi kirjeldus</a:t>
            </a:r>
          </a:p>
          <a:p>
            <a:pPr lvl="2"/>
            <a:r>
              <a:rPr lang="et-EE" dirty="0" smtClean="0"/>
              <a:t>eraldi klassina</a:t>
            </a:r>
          </a:p>
          <a:p>
            <a:pPr lvl="2"/>
            <a:r>
              <a:rPr lang="et-EE" dirty="0" err="1" smtClean="0"/>
              <a:t>siseklassina</a:t>
            </a:r>
            <a:endParaRPr lang="et-EE" dirty="0" smtClean="0"/>
          </a:p>
          <a:p>
            <a:pPr lvl="2"/>
            <a:r>
              <a:rPr lang="et-EE" dirty="0" smtClean="0"/>
              <a:t>anonüümse </a:t>
            </a:r>
            <a:r>
              <a:rPr lang="et-EE" dirty="0" err="1" smtClean="0"/>
              <a:t>siseklassina</a:t>
            </a:r>
            <a:endParaRPr lang="et-EE" dirty="0" smtClean="0"/>
          </a:p>
          <a:p>
            <a:pPr lvl="2"/>
            <a:endParaRPr lang="et-EE" dirty="0" smtClean="0"/>
          </a:p>
          <a:p>
            <a:pPr lvl="1"/>
            <a:r>
              <a:rPr lang="et-EE" dirty="0" err="1" smtClean="0"/>
              <a:t>Käsitleja</a:t>
            </a:r>
            <a:r>
              <a:rPr lang="et-EE" dirty="0" smtClean="0"/>
              <a:t> isendi loomine</a:t>
            </a:r>
          </a:p>
          <a:p>
            <a:pPr lvl="2"/>
            <a:r>
              <a:rPr lang="et-EE" dirty="0" smtClean="0"/>
              <a:t>nimega</a:t>
            </a:r>
          </a:p>
          <a:p>
            <a:pPr lvl="2"/>
            <a:r>
              <a:rPr lang="et-EE" dirty="0" smtClean="0"/>
              <a:t>nimetu</a:t>
            </a:r>
            <a:endParaRPr lang="et-EE" dirty="0"/>
          </a:p>
          <a:p>
            <a:pPr lvl="2"/>
            <a:endParaRPr lang="et-EE" dirty="0" smtClean="0"/>
          </a:p>
          <a:p>
            <a:pPr lvl="1"/>
            <a:r>
              <a:rPr lang="et-EE" dirty="0" smtClean="0"/>
              <a:t>Konkreetse tipuga sidumine</a:t>
            </a:r>
          </a:p>
          <a:p>
            <a:pPr lvl="2"/>
            <a:r>
              <a:rPr 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ring1.addEventHandler</a:t>
            </a:r>
            <a:br>
              <a:rPr 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(</a:t>
            </a:r>
            <a:r>
              <a:rPr lang="et-EE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MouseEvent.</a:t>
            </a:r>
            <a:r>
              <a:rPr lang="et-EE" i="1" dirty="0" err="1" smtClean="0">
                <a:solidFill>
                  <a:srgbClr val="000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MOUSE_ENTERED</a:t>
            </a:r>
            <a:r>
              <a:rPr lang="et-EE" i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i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i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dirty="0" smtClean="0"/>
          </a:p>
          <a:p>
            <a:pPr lvl="2"/>
            <a:r>
              <a:rPr lang="et-EE" dirty="0"/>
              <a:t>mugavusmeetod 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ring1.setOnMouseEntered(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1. kontrolltöö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79512" y="1603822"/>
            <a:ext cx="8784976" cy="4752528"/>
          </a:xfrm>
        </p:spPr>
        <p:txBody>
          <a:bodyPr>
            <a:normAutofit fontScale="62500" lnSpcReduction="20000"/>
          </a:bodyPr>
          <a:lstStyle/>
          <a:p>
            <a:r>
              <a:rPr lang="fi-FI" sz="4600" dirty="0" err="1"/>
              <a:t>Eksamile</a:t>
            </a:r>
            <a:r>
              <a:rPr lang="fi-FI" sz="4600" dirty="0"/>
              <a:t> </a:t>
            </a:r>
            <a:r>
              <a:rPr lang="fi-FI" sz="4600" dirty="0" err="1"/>
              <a:t>pääsemiseks</a:t>
            </a:r>
            <a:r>
              <a:rPr lang="fi-FI" sz="4600" dirty="0"/>
              <a:t> </a:t>
            </a:r>
            <a:r>
              <a:rPr lang="fi-FI" sz="4600" dirty="0" err="1"/>
              <a:t>tuleb</a:t>
            </a:r>
            <a:r>
              <a:rPr lang="fi-FI" sz="4600" dirty="0"/>
              <a:t> saada </a:t>
            </a:r>
            <a:r>
              <a:rPr lang="fi-FI" sz="4600" dirty="0" err="1"/>
              <a:t>vähemalt</a:t>
            </a:r>
            <a:r>
              <a:rPr lang="fi-FI" sz="4600" dirty="0"/>
              <a:t> 12 </a:t>
            </a:r>
            <a:r>
              <a:rPr lang="fi-FI" sz="4600" dirty="0" err="1" smtClean="0"/>
              <a:t>punkti</a:t>
            </a:r>
            <a:endParaRPr lang="et-EE" sz="4600" dirty="0"/>
          </a:p>
          <a:p>
            <a:endParaRPr lang="et-EE" sz="4600" dirty="0" smtClean="0"/>
          </a:p>
          <a:p>
            <a:r>
              <a:rPr lang="et-EE" sz="4600" dirty="0" err="1" smtClean="0"/>
              <a:t>Järeltöö</a:t>
            </a:r>
            <a:endParaRPr lang="et-EE" sz="4600" dirty="0" smtClean="0"/>
          </a:p>
          <a:p>
            <a:pPr lvl="1"/>
            <a:r>
              <a:rPr lang="et-EE" sz="4600" dirty="0" smtClean="0"/>
              <a:t>17. aprillil 18.15, registreerimine </a:t>
            </a:r>
            <a:r>
              <a:rPr lang="et-EE" sz="4600" dirty="0" err="1" smtClean="0"/>
              <a:t>ÕISis</a:t>
            </a:r>
            <a:r>
              <a:rPr lang="et-EE" sz="4600" dirty="0" smtClean="0"/>
              <a:t> (varsti)</a:t>
            </a:r>
          </a:p>
          <a:p>
            <a:pPr marL="0" indent="0">
              <a:buNone/>
            </a:pPr>
            <a:endParaRPr lang="et-EE" sz="4600" dirty="0"/>
          </a:p>
          <a:p>
            <a:r>
              <a:rPr lang="et-EE" sz="4600" dirty="0" smtClean="0"/>
              <a:t>Oma kontrolltöö analüüs</a:t>
            </a:r>
          </a:p>
          <a:p>
            <a:pPr lvl="1"/>
            <a:r>
              <a:rPr lang="et-EE" sz="4600" dirty="0" smtClean="0"/>
              <a:t>1 punkt</a:t>
            </a:r>
          </a:p>
          <a:p>
            <a:pPr lvl="1"/>
            <a:r>
              <a:rPr lang="et-EE" sz="4600" dirty="0"/>
              <a:t>enne 8. praktikumi </a:t>
            </a:r>
            <a:r>
              <a:rPr lang="et-EE" sz="4600" dirty="0" smtClean="0"/>
              <a:t>(11. aprill)</a:t>
            </a:r>
          </a:p>
          <a:p>
            <a:pPr marL="457200" lvl="1" indent="0"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 lvl="1">
              <a:buNone/>
            </a:pPr>
            <a:r>
              <a:rPr lang="et-EE" dirty="0" smtClean="0"/>
              <a:t>	</a:t>
            </a:r>
          </a:p>
          <a:p>
            <a:pPr lvl="1">
              <a:buNone/>
            </a:pPr>
            <a:r>
              <a:rPr lang="et-EE" dirty="0" smtClean="0"/>
              <a:t>	 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08720"/>
          </a:xfrm>
        </p:spPr>
        <p:txBody>
          <a:bodyPr/>
          <a:lstStyle/>
          <a:p>
            <a:r>
              <a:rPr lang="et-EE" dirty="0" smtClean="0"/>
              <a:t>Java 8, </a:t>
            </a:r>
            <a:r>
              <a:rPr lang="et-EE" dirty="0" err="1" smtClean="0"/>
              <a:t>lambda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0" y="1124744"/>
            <a:ext cx="9072880" cy="5596731"/>
          </a:xfrm>
        </p:spPr>
        <p:txBody>
          <a:bodyPr>
            <a:normAutofit fontScale="92500" lnSpcReduction="10000"/>
          </a:bodyPr>
          <a:lstStyle/>
          <a:p>
            <a:r>
              <a:rPr lang="et-EE" sz="3500" dirty="0" smtClean="0"/>
              <a:t>Kuna </a:t>
            </a:r>
            <a:r>
              <a:rPr lang="et-EE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setOnMouseEntered</a:t>
            </a:r>
            <a:r>
              <a:rPr lang="et-EE" sz="3500" dirty="0"/>
              <a:t> nõuab </a:t>
            </a:r>
            <a:r>
              <a:rPr lang="et-EE" sz="3500" dirty="0" smtClean="0"/>
              <a:t>argumendiks </a:t>
            </a:r>
            <a:r>
              <a:rPr lang="et-EE" sz="3500" dirty="0"/>
              <a:t>isendit, mille klass realiseeriks </a:t>
            </a:r>
            <a:r>
              <a:rPr lang="et-EE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sz="3500" dirty="0"/>
              <a:t> liidest, ning </a:t>
            </a:r>
            <a:r>
              <a:rPr lang="et-EE" sz="3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t-EE" sz="3500" dirty="0"/>
              <a:t> liidesel on vaid üks </a:t>
            </a:r>
            <a:r>
              <a:rPr lang="et-EE" sz="3500" dirty="0" smtClean="0"/>
              <a:t>meetod</a:t>
            </a:r>
            <a:endParaRPr lang="et-EE" sz="3500" dirty="0"/>
          </a:p>
          <a:p>
            <a:r>
              <a:rPr lang="et-EE" sz="3500" dirty="0"/>
              <a:t>S</a:t>
            </a:r>
            <a:r>
              <a:rPr lang="et-EE" sz="3500" dirty="0" smtClean="0"/>
              <a:t>aab </a:t>
            </a:r>
            <a:r>
              <a:rPr lang="et-EE" sz="3500" dirty="0"/>
              <a:t>kirjutada </a:t>
            </a:r>
            <a:r>
              <a:rPr lang="et-EE" sz="3500" dirty="0" smtClean="0"/>
              <a:t>veel lühemalt</a:t>
            </a:r>
          </a:p>
          <a:p>
            <a:endParaRPr lang="et-EE" sz="35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ring1.setOnMouseEntered(</a:t>
            </a:r>
            <a:r>
              <a:rPr lang="et-EE" altLang="et-EE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et-EE" altLang="et-EE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b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t-EE" altLang="et-EE" sz="2800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ring1</a:t>
            </a:r>
            <a:r>
              <a:rPr lang="et-EE" altLang="et-EE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.setFill(</a:t>
            </a:r>
            <a:r>
              <a:rPr lang="et-EE" altLang="et-EE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CHARTREUSE</a:t>
            </a: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t-EE" altLang="et-EE" sz="28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ring1.setOnMouseEntered(e </a:t>
            </a:r>
            <a:r>
              <a:rPr lang="et-EE" altLang="et-EE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t-EE" altLang="et-EE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lang="et-EE" altLang="et-EE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t-EE" altLang="et-EE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800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ring1</a:t>
            </a: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.setFill(</a:t>
            </a:r>
            <a:r>
              <a:rPr lang="et-EE" altLang="et-EE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lang="et-EE" altLang="et-EE" sz="28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CRIMSON</a:t>
            </a: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5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t-EE" altLang="et-EE" sz="28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t-EE" altLang="et-EE" sz="6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t-EE" sz="3500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7E92-83A9-4201-9452-815976622291}" type="slidenum">
              <a:rPr lang="et-EE" smtClean="0"/>
              <a:t>40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77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3326" y="105267"/>
            <a:ext cx="8229600" cy="1143000"/>
          </a:xfrm>
        </p:spPr>
        <p:txBody>
          <a:bodyPr/>
          <a:lstStyle/>
          <a:p>
            <a:r>
              <a:rPr lang="et-EE" dirty="0" smtClean="0"/>
              <a:t>Lisame sündmusi</a:t>
            </a:r>
            <a:endParaRPr lang="et-EE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6511" y="1132851"/>
            <a:ext cx="9289032" cy="54014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ring1.setOnMouseExited(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3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"Siht "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"Allikas "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Käsitleja,väljumisel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.getFill() ==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CRIMSON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.setFill(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DEEPSKYBLUE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.setFill(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FIREBRICK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736522"/>
            <a:ext cx="8956298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raadioNupp2.setOnAction(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 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silt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"Õige vastus!"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juur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.getChildren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(silt);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t-EE" dirty="0"/>
              <a:t>Nupud rühmas </a:t>
            </a:r>
          </a:p>
        </p:txBody>
      </p:sp>
    </p:spTree>
    <p:extLst>
      <p:ext uri="{BB962C8B-B14F-4D97-AF65-F5344CB8AC3E}">
        <p14:creationId xmlns:p14="http://schemas.microsoft.com/office/powerpoint/2010/main" val="12073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sündmus liigub?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Määratakse siht (</a:t>
            </a:r>
            <a:r>
              <a:rPr lang="et-EE" i="1" dirty="0" err="1" smtClean="0"/>
              <a:t>target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vastavalt sündmuse klassile</a:t>
            </a:r>
          </a:p>
          <a:p>
            <a:pPr lvl="2"/>
            <a:r>
              <a:rPr lang="et-EE" dirty="0" smtClean="0"/>
              <a:t>hiiresündmuse korral tipp, millel asub kursor</a:t>
            </a:r>
          </a:p>
          <a:p>
            <a:pPr lvl="3"/>
            <a:r>
              <a:rPr lang="et-EE" dirty="0" smtClean="0"/>
              <a:t>kui mitu, siis pealmine</a:t>
            </a:r>
          </a:p>
          <a:p>
            <a:pPr lvl="2"/>
            <a:r>
              <a:rPr lang="et-EE" dirty="0" smtClean="0"/>
              <a:t>klahvisündmuse korral tipp, millel on fookus</a:t>
            </a:r>
          </a:p>
          <a:p>
            <a:r>
              <a:rPr lang="et-EE" dirty="0" smtClean="0"/>
              <a:t>Konstrueeritakse tee</a:t>
            </a:r>
          </a:p>
          <a:p>
            <a:pPr lvl="1"/>
            <a:r>
              <a:rPr lang="et-EE" dirty="0" smtClean="0"/>
              <a:t>meetod</a:t>
            </a:r>
          </a:p>
          <a:p>
            <a:pPr lvl="2"/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buildEventDispatchChain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smtClean="0"/>
              <a:t>stseenigraaf, millele on lisatud lava (</a:t>
            </a:r>
            <a:r>
              <a:rPr lang="et-EE" i="1" dirty="0" err="1" smtClean="0"/>
              <a:t>stage</a:t>
            </a:r>
            <a:r>
              <a:rPr lang="et-EE" dirty="0" smtClean="0"/>
              <a:t>) ja stseen (</a:t>
            </a:r>
            <a:r>
              <a:rPr lang="et-EE" i="1" dirty="0" err="1" smtClean="0"/>
              <a:t>scene</a:t>
            </a:r>
            <a:r>
              <a:rPr lang="et-EE" dirty="0" smtClean="0"/>
              <a:t>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43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Stseenigraaf koos lava ja stseeniga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lavalt sihi poole ja tagasi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44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sündmus liigub?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püüdmisfaas (</a:t>
            </a:r>
            <a:r>
              <a:rPr lang="et-EE" i="1" dirty="0" err="1" smtClean="0"/>
              <a:t>capturing</a:t>
            </a:r>
            <a:r>
              <a:rPr lang="et-EE" i="1" dirty="0" smtClean="0"/>
              <a:t> </a:t>
            </a:r>
            <a:r>
              <a:rPr lang="et-EE" i="1" dirty="0" err="1" smtClean="0"/>
              <a:t>phase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lavalt sihi poole </a:t>
            </a:r>
            <a:endParaRPr lang="et-EE" dirty="0" smtClean="0">
              <a:sym typeface="Wingdings" pitchFamily="2" charset="2"/>
            </a:endParaRPr>
          </a:p>
          <a:p>
            <a:pPr lvl="1"/>
            <a:r>
              <a:rPr lang="et-EE" dirty="0" smtClean="0">
                <a:sym typeface="Wingdings" pitchFamily="2" charset="2"/>
              </a:rPr>
              <a:t>filtrid (</a:t>
            </a:r>
            <a:r>
              <a:rPr lang="et-EE" i="1" dirty="0" err="1" smtClean="0">
                <a:sym typeface="Wingdings" pitchFamily="2" charset="2"/>
              </a:rPr>
              <a:t>filters</a:t>
            </a:r>
            <a:r>
              <a:rPr lang="et-EE" dirty="0" smtClean="0">
                <a:sym typeface="Wingdings" pitchFamily="2" charset="2"/>
              </a:rPr>
              <a:t>)</a:t>
            </a:r>
            <a:endParaRPr lang="et-EE" dirty="0" smtClean="0"/>
          </a:p>
          <a:p>
            <a:r>
              <a:rPr lang="et-EE" dirty="0" smtClean="0"/>
              <a:t>kihisev faas (</a:t>
            </a:r>
            <a:r>
              <a:rPr lang="et-EE" i="1" dirty="0" err="1" smtClean="0"/>
              <a:t>bubbling</a:t>
            </a:r>
            <a:r>
              <a:rPr lang="et-EE" i="1" dirty="0" smtClean="0"/>
              <a:t> </a:t>
            </a:r>
            <a:r>
              <a:rPr lang="et-EE" i="1" dirty="0" err="1" smtClean="0"/>
              <a:t>phase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sihilt lava poole</a:t>
            </a:r>
          </a:p>
          <a:p>
            <a:pPr lvl="1"/>
            <a:r>
              <a:rPr lang="et-EE" dirty="0" smtClean="0"/>
              <a:t>käsitlejad (</a:t>
            </a:r>
            <a:r>
              <a:rPr lang="et-EE" i="1" dirty="0" err="1" smtClean="0"/>
              <a:t>handlers</a:t>
            </a:r>
            <a:r>
              <a:rPr lang="et-EE" dirty="0" smtClean="0"/>
              <a:t>)</a:t>
            </a:r>
          </a:p>
          <a:p>
            <a:r>
              <a:rPr lang="et-EE" dirty="0" smtClean="0"/>
              <a:t>filtrid enne käsitlejaid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45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Teel võib juhtuda asju!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46</a:t>
            </a:fld>
            <a:endParaRPr lang="et-EE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416359"/>
            <a:ext cx="9227206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ringid.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addEventFilter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et-EE" altLang="et-EE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"Siht 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"Allikas 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"Filter"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ring1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.setFill(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event.consume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});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Filtrid ja käsitlejad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Põhiline erinevus rakendamise ajas</a:t>
            </a:r>
          </a:p>
          <a:p>
            <a:r>
              <a:rPr lang="et-EE" dirty="0" smtClean="0"/>
              <a:t>Liides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t-EE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47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Käsitleja või filter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77154"/>
            <a:ext cx="8229600" cy="4675658"/>
          </a:xfrm>
        </p:spPr>
        <p:txBody>
          <a:bodyPr>
            <a:normAutofit/>
          </a:bodyPr>
          <a:lstStyle/>
          <a:p>
            <a:r>
              <a:rPr lang="et-EE" dirty="0" smtClean="0"/>
              <a:t>Käsitleja lehtede jaoks</a:t>
            </a:r>
          </a:p>
          <a:p>
            <a:r>
              <a:rPr lang="et-EE" dirty="0" smtClean="0"/>
              <a:t>Vahetippudele</a:t>
            </a:r>
          </a:p>
          <a:p>
            <a:pPr lvl="1"/>
            <a:r>
              <a:rPr lang="et-EE" dirty="0" smtClean="0"/>
              <a:t>käsitleja</a:t>
            </a:r>
          </a:p>
          <a:p>
            <a:pPr lvl="2"/>
            <a:r>
              <a:rPr lang="et-EE" dirty="0" smtClean="0"/>
              <a:t>saab alluvatele teha vaikereaktsiooni</a:t>
            </a:r>
          </a:p>
          <a:p>
            <a:pPr lvl="2"/>
            <a:r>
              <a:rPr lang="et-EE" dirty="0" smtClean="0"/>
              <a:t>alluv saab minna spetsiifilisemaks</a:t>
            </a:r>
          </a:p>
          <a:p>
            <a:pPr lvl="1"/>
            <a:r>
              <a:rPr lang="et-EE" dirty="0" smtClean="0"/>
              <a:t>filter</a:t>
            </a:r>
          </a:p>
          <a:p>
            <a:pPr lvl="2"/>
            <a:r>
              <a:rPr lang="et-EE" dirty="0" smtClean="0"/>
              <a:t>saab katta üle reaktsiooni</a:t>
            </a:r>
          </a:p>
          <a:p>
            <a:pPr lvl="2"/>
            <a:r>
              <a:rPr lang="et-EE" dirty="0" smtClean="0"/>
              <a:t>võib keelata sihini jõudmise</a:t>
            </a:r>
          </a:p>
          <a:p>
            <a:pPr marL="914400" lvl="2" indent="0"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Kogu stseen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314" y="1372127"/>
            <a:ext cx="9227206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stseen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.addEventHandler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t-EE" altLang="et-EE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"Siht 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"Allikas 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kumimoji="0" lang="et-EE" altLang="et-EE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stseen"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ristkülik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.setFill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PERU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});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6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Lava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04" y="1556792"/>
            <a:ext cx="8953092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.addEventHandler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&gt;(){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handle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t-EE" altLang="et-EE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"Siht 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event.getTarget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"Allikas 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event.getSource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Käsitleja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stseen"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ristkülik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.setFill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PERU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});</a:t>
            </a:r>
            <a:endParaRPr kumimoji="0" lang="et-EE" altLang="et-EE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Ümarnurkne ristkülik 2"/>
          <p:cNvSpPr/>
          <p:nvPr/>
        </p:nvSpPr>
        <p:spPr>
          <a:xfrm>
            <a:off x="2771800" y="5690944"/>
            <a:ext cx="5184576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Siht javafx.scene.Scene@7a978892</a:t>
            </a:r>
          </a:p>
          <a:p>
            <a:pPr algn="ctr"/>
            <a:r>
              <a:rPr lang="et-EE" sz="2400" b="1" dirty="0"/>
              <a:t>Allikas javafx.stage.Stage@5dd49826</a:t>
            </a:r>
          </a:p>
        </p:txBody>
      </p:sp>
    </p:spTree>
    <p:extLst>
      <p:ext uri="{BB962C8B-B14F-4D97-AF65-F5344CB8AC3E}">
        <p14:creationId xmlns:p14="http://schemas.microsoft.com/office/powerpoint/2010/main" val="18387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065"/>
          </a:xfrm>
        </p:spPr>
        <p:txBody>
          <a:bodyPr/>
          <a:lstStyle/>
          <a:p>
            <a:r>
              <a:rPr lang="et-EE" dirty="0" smtClean="0"/>
              <a:t>Omadused (</a:t>
            </a:r>
            <a:r>
              <a:rPr lang="et-EE" i="1" dirty="0" err="1" smtClean="0"/>
              <a:t>properties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214703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Idee </a:t>
            </a:r>
          </a:p>
          <a:p>
            <a:pPr lvl="1"/>
            <a:r>
              <a:rPr lang="et-EE" dirty="0" err="1" smtClean="0"/>
              <a:t>JavaBean</a:t>
            </a:r>
            <a:endParaRPr lang="et-EE" dirty="0" smtClean="0"/>
          </a:p>
          <a:p>
            <a:r>
              <a:rPr lang="et-EE" dirty="0" smtClean="0"/>
              <a:t>jälgida (</a:t>
            </a:r>
            <a:r>
              <a:rPr lang="et-EE" i="1" dirty="0" err="1" smtClean="0"/>
              <a:t>observe</a:t>
            </a:r>
            <a:r>
              <a:rPr lang="et-EE" dirty="0" smtClean="0"/>
              <a:t>) omaduste muutusi</a:t>
            </a:r>
          </a:p>
          <a:p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dirty="0" smtClean="0"/>
              <a:t> </a:t>
            </a:r>
            <a:r>
              <a:rPr lang="et-EE" dirty="0">
                <a:sym typeface="Wingdings" panose="05000000000000000000" pitchFamily="2" charset="2"/>
              </a:rPr>
              <a:t>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IntegerProperty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double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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DoubleProperty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t-EE" dirty="0" smtClean="0"/>
              <a:t> </a:t>
            </a:r>
            <a:r>
              <a:rPr lang="et-EE" dirty="0" smtClean="0">
                <a:sym typeface="Wingdings" panose="05000000000000000000" pitchFamily="2" charset="2"/>
              </a:rPr>
              <a:t>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StringProperty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t-EE" dirty="0">
              <a:cs typeface="Courier New" panose="02070309020205020404" pitchFamily="49" charset="0"/>
            </a:endParaRPr>
          </a:p>
          <a:p>
            <a:r>
              <a:rPr lang="et-EE" dirty="0" err="1" smtClean="0">
                <a:cs typeface="Courier New" panose="02070309020205020404" pitchFamily="49" charset="0"/>
              </a:rPr>
              <a:t>JavaFX</a:t>
            </a:r>
            <a:r>
              <a:rPr lang="et-EE" dirty="0" smtClean="0">
                <a:cs typeface="Courier New" panose="02070309020205020404" pitchFamily="49" charset="0"/>
              </a:rPr>
              <a:t> API </a:t>
            </a:r>
            <a:endParaRPr lang="et-EE" dirty="0">
              <a:cs typeface="Courier New" panose="02070309020205020404" pitchFamily="49" charset="0"/>
            </a:endParaRPr>
          </a:p>
          <a:p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804" y="6321365"/>
            <a:ext cx="8610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hlinkClick r:id="rId2"/>
              </a:rPr>
              <a:t>https://</a:t>
            </a:r>
            <a:r>
              <a:rPr lang="et-EE" sz="2000" dirty="0" smtClean="0">
                <a:hlinkClick r:id="rId2"/>
              </a:rPr>
              <a:t>docs.oracle.com/javase/8/javafx/properties-binding-tutorial/binding.htm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673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065"/>
          </a:xfrm>
        </p:spPr>
        <p:txBody>
          <a:bodyPr/>
          <a:lstStyle/>
          <a:p>
            <a:r>
              <a:rPr lang="et-EE" dirty="0" smtClean="0"/>
              <a:t>Omadused (</a:t>
            </a:r>
            <a:r>
              <a:rPr lang="et-EE" i="1" dirty="0" err="1" smtClean="0"/>
              <a:t>properties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170" y="1398199"/>
            <a:ext cx="9026830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StringProperty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parool  =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SimpleStringProperty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"parool"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parool.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"qwerty1234"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"Parool on vahetatud: " 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		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parool.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Ümarnurkne ristkülik 7"/>
          <p:cNvSpPr/>
          <p:nvPr/>
        </p:nvSpPr>
        <p:spPr>
          <a:xfrm>
            <a:off x="3707904" y="4433966"/>
            <a:ext cx="48245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/>
              <a:t>Parool on vahetatud: qwerty1234</a:t>
            </a:r>
          </a:p>
        </p:txBody>
      </p:sp>
    </p:spTree>
    <p:extLst>
      <p:ext uri="{BB962C8B-B14F-4D97-AF65-F5344CB8AC3E}">
        <p14:creationId xmlns:p14="http://schemas.microsoft.com/office/powerpoint/2010/main" val="29988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Kuularid (</a:t>
            </a:r>
            <a:r>
              <a:rPr lang="et-EE" i="1" dirty="0" err="1" smtClean="0"/>
              <a:t>listeners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ChangeListener</a:t>
            </a:r>
            <a:r>
              <a:rPr lang="et-EE" dirty="0" smtClean="0"/>
              <a:t> – muutuste kuular</a:t>
            </a:r>
          </a:p>
          <a:p>
            <a:pPr lvl="1"/>
            <a:r>
              <a:rPr lang="et-EE" dirty="0"/>
              <a:t>m</a:t>
            </a:r>
            <a:r>
              <a:rPr lang="et-EE" dirty="0" smtClean="0"/>
              <a:t>eetod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InvalidationListener</a:t>
            </a:r>
            <a:r>
              <a:rPr lang="et-EE" dirty="0" smtClean="0"/>
              <a:t> – kehtetuks muutumise kuular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istkülik 4"/>
          <p:cNvSpPr/>
          <p:nvPr/>
        </p:nvSpPr>
        <p:spPr>
          <a:xfrm>
            <a:off x="179512" y="5517232"/>
            <a:ext cx="871296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900" dirty="0">
                <a:hlinkClick r:id="rId2"/>
              </a:rPr>
              <a:t>https://</a:t>
            </a:r>
            <a:r>
              <a:rPr lang="et-EE" sz="1900" dirty="0" smtClean="0">
                <a:hlinkClick r:id="rId2"/>
              </a:rPr>
              <a:t>openjfx.io/javadoc/11/javafx.base/javafx/beans/value/ChangeListener.html</a:t>
            </a:r>
            <a:endParaRPr lang="et-EE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196672" y="6043211"/>
            <a:ext cx="81978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900" dirty="0">
                <a:hlinkClick r:id="rId3"/>
              </a:rPr>
              <a:t>https://</a:t>
            </a:r>
            <a:r>
              <a:rPr lang="et-EE" sz="1900" dirty="0" smtClean="0">
                <a:hlinkClick r:id="rId3"/>
              </a:rPr>
              <a:t>openjfx.io/javadoc/11/javafx.base/javafx/beans/InvalidationListener.html</a:t>
            </a:r>
            <a:endParaRPr lang="et-EE" sz="1900" dirty="0"/>
          </a:p>
        </p:txBody>
      </p:sp>
    </p:spTree>
    <p:extLst>
      <p:ext uri="{BB962C8B-B14F-4D97-AF65-F5344CB8AC3E}">
        <p14:creationId xmlns:p14="http://schemas.microsoft.com/office/powerpoint/2010/main" val="2601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170" y="716123"/>
            <a:ext cx="9026830" cy="6001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StringProperty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parool  =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SimpleStringProperty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"parool"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parool.addListener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ChangeListener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&lt;String&gt;()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Override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changed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ObservableValue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&lt;?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String&gt;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ov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String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oldVal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newVal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"Vana parool: 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oldVal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"Uus parool: 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newVal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parool.set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"qwerty1234"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"Parool on vahetatud: " 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	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parool.get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Pealkiri 1"/>
          <p:cNvSpPr>
            <a:spLocks noGrp="1"/>
          </p:cNvSpPr>
          <p:nvPr>
            <p:ph type="title"/>
          </p:nvPr>
        </p:nvSpPr>
        <p:spPr>
          <a:xfrm>
            <a:off x="457200" y="3909"/>
            <a:ext cx="8229600" cy="71071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Kuularid (</a:t>
            </a:r>
            <a:r>
              <a:rPr lang="et-EE" i="1" dirty="0" err="1" smtClean="0"/>
              <a:t>listeners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7" name="Ümarnurkne ristkülik 6"/>
          <p:cNvSpPr/>
          <p:nvPr/>
        </p:nvSpPr>
        <p:spPr>
          <a:xfrm>
            <a:off x="4319464" y="4509120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/>
              <a:t>Vana parool: parool</a:t>
            </a:r>
          </a:p>
          <a:p>
            <a:pPr algn="ctr"/>
            <a:r>
              <a:rPr lang="et-EE" sz="2400" dirty="0"/>
              <a:t>Uus parool: qwerty1234</a:t>
            </a:r>
          </a:p>
          <a:p>
            <a:pPr algn="ctr"/>
            <a:r>
              <a:rPr lang="et-EE" sz="2400" dirty="0"/>
              <a:t>Parool on vahetatud: qwerty1234</a:t>
            </a:r>
          </a:p>
        </p:txBody>
      </p:sp>
      <p:cxnSp>
        <p:nvCxnSpPr>
          <p:cNvPr id="8" name="Sirge noolkonnektor 7"/>
          <p:cNvCxnSpPr/>
          <p:nvPr/>
        </p:nvCxnSpPr>
        <p:spPr>
          <a:xfrm flipV="1">
            <a:off x="1691680" y="4725144"/>
            <a:ext cx="3744416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/>
          <p:nvPr/>
        </p:nvCxnSpPr>
        <p:spPr>
          <a:xfrm flipV="1">
            <a:off x="1763688" y="5085184"/>
            <a:ext cx="338437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Aga kasutajaliides?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Lava (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Stage</a:t>
            </a:r>
            <a:r>
              <a:rPr lang="et-EE" dirty="0" smtClean="0"/>
              <a:t>)</a:t>
            </a: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t-EE" dirty="0" smtClean="0"/>
              <a:t> alamklass</a:t>
            </a:r>
          </a:p>
          <a:p>
            <a:pPr lvl="1"/>
            <a:r>
              <a:rPr lang="et-EE" dirty="0" smtClean="0"/>
              <a:t>erinevaid omadusi</a:t>
            </a:r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r>
              <a:rPr lang="et-EE" dirty="0" err="1" smtClean="0"/>
              <a:t>JavaFX</a:t>
            </a:r>
            <a:r>
              <a:rPr lang="et-EE" dirty="0" smtClean="0"/>
              <a:t> API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6237312"/>
            <a:ext cx="8184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200" dirty="0">
                <a:hlinkClick r:id="rId2"/>
              </a:rPr>
              <a:t>https://</a:t>
            </a:r>
            <a:r>
              <a:rPr lang="et-EE" sz="2200" dirty="0" smtClean="0">
                <a:hlinkClick r:id="rId2"/>
              </a:rPr>
              <a:t>openjfx.io/javadoc/11/javafx.graphics/javafx/stage/Stage.html</a:t>
            </a: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15472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278"/>
            <a:ext cx="8352928" cy="65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Oleme </a:t>
            </a:r>
            <a:r>
              <a:rPr lang="et-EE" dirty="0"/>
              <a:t>juba kaudselt </a:t>
            </a:r>
            <a:r>
              <a:rPr lang="et-EE" dirty="0" smtClean="0"/>
              <a:t>omaduste </a:t>
            </a:r>
            <a:r>
              <a:rPr lang="et-EE" dirty="0"/>
              <a:t>poole pöördunud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istkülik 4"/>
          <p:cNvSpPr/>
          <p:nvPr/>
        </p:nvSpPr>
        <p:spPr>
          <a:xfrm>
            <a:off x="323528" y="191683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primaryStage.setTitle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"Ringid ja ristkülik"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sz="24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7461"/>
            <a:ext cx="5112568" cy="9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74948" y="116632"/>
            <a:ext cx="8229600" cy="936104"/>
          </a:xfrm>
        </p:spPr>
        <p:txBody>
          <a:bodyPr/>
          <a:lstStyle/>
          <a:p>
            <a:r>
              <a:rPr lang="et-EE" dirty="0" smtClean="0"/>
              <a:t>Kõrguse muutmine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96" y="1109057"/>
            <a:ext cx="9108504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primaryStage.heightProperty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addListener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ChangeListener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&lt;Number&gt;()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smtClean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t-EE" altLang="et-EE" sz="2400" b="1" dirty="0" err="1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t-EE" altLang="et-EE" sz="24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ObservableValue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Number&gt; 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Number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vana, Number uus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"Seis muutus. </a:t>
            </a: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Oli " 			  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vana +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nüüd on 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uus);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7336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Kasutajaliides, omadused, kuularid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207" y="1730424"/>
            <a:ext cx="8789586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TextField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raadius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TextField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Circle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ring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Circle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Color.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raadius.textProperty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addListener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ChangeListener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&lt;String&gt;()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Override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changed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ObservableValue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&lt;?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String&gt;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ov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 String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oldVal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newVal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.setRadius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Integer.</a:t>
            </a:r>
            <a:r>
              <a:rPr kumimoji="0" lang="et-EE" altLang="et-EE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parseInt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newVal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});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6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81402" y="173210"/>
            <a:ext cx="8229600" cy="902418"/>
          </a:xfrm>
        </p:spPr>
        <p:txBody>
          <a:bodyPr/>
          <a:lstStyle/>
          <a:p>
            <a:r>
              <a:rPr lang="et-EE" dirty="0" smtClean="0"/>
              <a:t>Sidumine (</a:t>
            </a:r>
            <a:r>
              <a:rPr lang="et-EE" i="1" dirty="0" err="1" smtClean="0"/>
              <a:t>binding</a:t>
            </a:r>
            <a:r>
              <a:rPr lang="et-EE" dirty="0"/>
              <a:t>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703" y="2066413"/>
            <a:ext cx="8581195" cy="289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arv1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arv2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arv1.bind(arv2);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(arv1.get());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05605" y="6323488"/>
            <a:ext cx="858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openjfx.io/javadoc/11/javafx.base/javafx/beans/property/Property.html</a:t>
            </a:r>
            <a:endParaRPr lang="et-EE" dirty="0"/>
          </a:p>
        </p:txBody>
      </p:sp>
      <p:sp>
        <p:nvSpPr>
          <p:cNvPr id="7" name="Kõver allanool 6"/>
          <p:cNvSpPr/>
          <p:nvPr/>
        </p:nvSpPr>
        <p:spPr>
          <a:xfrm flipH="1">
            <a:off x="539552" y="2924944"/>
            <a:ext cx="1944216" cy="2712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0" name="Ümarnurkne ristkülik 9"/>
          <p:cNvSpPr/>
          <p:nvPr/>
        </p:nvSpPr>
        <p:spPr>
          <a:xfrm>
            <a:off x="6084168" y="3717032"/>
            <a:ext cx="1152128" cy="611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/>
              <a:t>2</a:t>
            </a:r>
            <a:r>
              <a:rPr lang="et-EE" sz="2400" dirty="0" smtClean="0"/>
              <a:t>00</a:t>
            </a:r>
          </a:p>
        </p:txBody>
      </p:sp>
      <p:sp>
        <p:nvSpPr>
          <p:cNvPr id="13" name="Teksti kohatäide 2"/>
          <p:cNvSpPr txBox="1">
            <a:spLocks/>
          </p:cNvSpPr>
          <p:nvPr/>
        </p:nvSpPr>
        <p:spPr>
          <a:xfrm>
            <a:off x="125223" y="11835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meetod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Sidumine (</a:t>
            </a:r>
            <a:r>
              <a:rPr lang="et-EE" i="1" dirty="0" err="1" smtClean="0"/>
              <a:t>binding</a:t>
            </a:r>
            <a:r>
              <a:rPr lang="et-EE" dirty="0"/>
              <a:t>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556792"/>
            <a:ext cx="8581195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arv1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arv2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NumberBinding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summa = arv1.add(arv2);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summa.getValue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arv1.set(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summa.getValue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arv2.set(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300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summa.getValue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05605" y="6352143"/>
            <a:ext cx="858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2"/>
              </a:rPr>
              <a:t>https://openjfx.io/javadoc/11/javafx.base/javafx/beans/binding/NumberBinding.html</a:t>
            </a:r>
            <a:endParaRPr lang="et-EE" dirty="0"/>
          </a:p>
        </p:txBody>
      </p:sp>
      <p:sp>
        <p:nvSpPr>
          <p:cNvPr id="3" name="Kõver allanool 2"/>
          <p:cNvSpPr/>
          <p:nvPr/>
        </p:nvSpPr>
        <p:spPr>
          <a:xfrm flipH="1">
            <a:off x="2771800" y="2492896"/>
            <a:ext cx="100811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7" name="Kõver allanool 6"/>
          <p:cNvSpPr/>
          <p:nvPr/>
        </p:nvSpPr>
        <p:spPr>
          <a:xfrm flipH="1">
            <a:off x="3059832" y="2437690"/>
            <a:ext cx="2232248" cy="2712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0" name="Ümarnurkne ristkülik 9"/>
          <p:cNvSpPr/>
          <p:nvPr/>
        </p:nvSpPr>
        <p:spPr>
          <a:xfrm>
            <a:off x="6732240" y="3140968"/>
            <a:ext cx="1152128" cy="611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300</a:t>
            </a:r>
          </a:p>
        </p:txBody>
      </p:sp>
      <p:sp>
        <p:nvSpPr>
          <p:cNvPr id="11" name="Ümarnurkne ristkülik 10"/>
          <p:cNvSpPr/>
          <p:nvPr/>
        </p:nvSpPr>
        <p:spPr>
          <a:xfrm>
            <a:off x="6732240" y="4200382"/>
            <a:ext cx="1152128" cy="611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400</a:t>
            </a:r>
          </a:p>
        </p:txBody>
      </p:sp>
      <p:sp>
        <p:nvSpPr>
          <p:cNvPr id="12" name="Ümarnurkne ristkülik 11"/>
          <p:cNvSpPr/>
          <p:nvPr/>
        </p:nvSpPr>
        <p:spPr>
          <a:xfrm>
            <a:off x="6732240" y="5259796"/>
            <a:ext cx="1152128" cy="611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/>
              <a:t>5</a:t>
            </a:r>
            <a:r>
              <a:rPr lang="et-EE" sz="2400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157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7336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Kasutajaliides, omadused, sidumine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6061" y="1772816"/>
            <a:ext cx="8731878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Slider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sl1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Slider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Circle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ring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Circle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Color.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ring.radiusProperty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bind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sl1.valueProperty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multiply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endParaRPr lang="et-EE" altLang="et-E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363444" y="3653367"/>
            <a:ext cx="2564928" cy="28855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0284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1204" y="2858405"/>
            <a:ext cx="47908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1</a:t>
            </a:r>
            <a:r>
              <a:rPr lang="et-EE" sz="2800" dirty="0" smtClean="0"/>
              <a:t>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75840" y="3526367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223" y="727465"/>
            <a:ext cx="9031281" cy="150810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laius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kõrgus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kõrgus.bind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laius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laius.get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363444" y="3653367"/>
            <a:ext cx="2564928" cy="28855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30284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1204" y="2858405"/>
            <a:ext cx="47908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0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75840" y="4038254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839" y="803211"/>
            <a:ext cx="9089348" cy="150810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laius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kõrgus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NumberBinding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pindala =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laius.multiply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(kõrgus);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pindala.getValue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5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2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436096" y="3562261"/>
            <a:ext cx="2659916" cy="299240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1204" y="2858405"/>
            <a:ext cx="47908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0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75196" y="5013176"/>
            <a:ext cx="326008" cy="326008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64704"/>
            <a:ext cx="9089348" cy="186204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laius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kõrgus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NumberBinding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pindala =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laius.multiply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(kõrgus);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laius.set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pindala.getValue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2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436096" y="3562261"/>
            <a:ext cx="2659916" cy="299240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8421" y="3068960"/>
            <a:ext cx="47908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0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95745" y="4725144"/>
            <a:ext cx="342675" cy="28803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87733"/>
            <a:ext cx="9089348" cy="2215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laius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kõrgus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SimpleIntegerProperty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NumberBinding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pindala =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laius.multiply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(kõrgus);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kõrgus.bind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(laius);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laius.set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pindala.getValue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2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27984" y="26027"/>
            <a:ext cx="4989240" cy="578848"/>
          </a:xfrm>
        </p:spPr>
        <p:txBody>
          <a:bodyPr>
            <a:normAutofit/>
          </a:bodyPr>
          <a:lstStyle/>
          <a:p>
            <a:r>
              <a:rPr lang="et-EE" sz="3000" dirty="0" smtClean="0"/>
              <a:t>Tunnikontroll</a:t>
            </a:r>
            <a:endParaRPr lang="et-EE" sz="30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79512" y="315451"/>
            <a:ext cx="8229600" cy="6655792"/>
          </a:xfrm>
        </p:spPr>
        <p:txBody>
          <a:bodyPr>
            <a:normAutofit fontScale="92500" lnSpcReduction="20000"/>
          </a:bodyPr>
          <a:lstStyle/>
          <a:p>
            <a:r>
              <a:rPr lang="et-EE" sz="2400" b="1" dirty="0" smtClean="0"/>
              <a:t>Miks Te loengusse tulite?</a:t>
            </a:r>
          </a:p>
          <a:p>
            <a:pPr lvl="1"/>
            <a:r>
              <a:rPr lang="et-EE" sz="2200" b="1" dirty="0" smtClean="0"/>
              <a:t>Miks Te ei kuula videoloengut?</a:t>
            </a:r>
          </a:p>
          <a:p>
            <a:pPr lvl="1"/>
            <a:r>
              <a:rPr lang="et-EE" sz="2200" b="1" dirty="0"/>
              <a:t>Kuivõrd loengut üldse on vaja?</a:t>
            </a:r>
            <a:endParaRPr lang="et-EE" sz="2200" b="1" dirty="0" smtClean="0"/>
          </a:p>
          <a:p>
            <a:pPr lvl="1"/>
            <a:r>
              <a:rPr lang="et-EE" sz="2000" b="1" dirty="0" smtClean="0"/>
              <a:t>…</a:t>
            </a:r>
            <a:r>
              <a:rPr lang="et-EE" sz="2400" dirty="0" smtClean="0"/>
              <a:t/>
            </a:r>
            <a:br>
              <a:rPr lang="et-EE" sz="2400" dirty="0" smtClean="0"/>
            </a:br>
            <a:endParaRPr lang="et-EE" sz="1900" dirty="0" smtClean="0"/>
          </a:p>
          <a:p>
            <a:r>
              <a:rPr lang="et-EE" sz="2400" dirty="0" smtClean="0"/>
              <a:t>Paus loengu keskel</a:t>
            </a:r>
          </a:p>
          <a:p>
            <a:pPr lvl="1"/>
            <a:r>
              <a:rPr lang="et-EE" sz="2200" dirty="0" smtClean="0"/>
              <a:t>Kas on vajalik või pigem segab?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/>
            <a:endParaRPr lang="et-EE" sz="1900" dirty="0" smtClean="0"/>
          </a:p>
          <a:p>
            <a:r>
              <a:rPr lang="et-EE" sz="2400" dirty="0" smtClean="0"/>
              <a:t>Kuidas suhtute </a:t>
            </a:r>
            <a:r>
              <a:rPr lang="et-EE" sz="2400" dirty="0" err="1" smtClean="0"/>
              <a:t>klikkerite</a:t>
            </a:r>
            <a:r>
              <a:rPr lang="et-EE" sz="2400" dirty="0" smtClean="0"/>
              <a:t> kasutamisse?</a:t>
            </a:r>
          </a:p>
          <a:p>
            <a:pPr lvl="1"/>
            <a:r>
              <a:rPr lang="et-EE" sz="2200" dirty="0" smtClean="0"/>
              <a:t>üldküsimused alguses ja lõpus</a:t>
            </a:r>
          </a:p>
          <a:p>
            <a:pPr lvl="1"/>
            <a:r>
              <a:rPr lang="et-EE" sz="2200" dirty="0" smtClean="0"/>
              <a:t>küsimused asjade kohta, mida pole veel täpsemalt käsitletud</a:t>
            </a:r>
          </a:p>
          <a:p>
            <a:pPr lvl="1"/>
            <a:r>
              <a:rPr lang="et-EE" sz="2200" dirty="0" smtClean="0"/>
              <a:t>küsimused teadmiste kontrolliks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>
              <a:buNone/>
            </a:pPr>
            <a:endParaRPr lang="et-EE" sz="1900" dirty="0" smtClean="0"/>
          </a:p>
          <a:p>
            <a:r>
              <a:rPr lang="et-EE" sz="2400" dirty="0" smtClean="0"/>
              <a:t>Sülearvutite kasutamine loengus</a:t>
            </a:r>
          </a:p>
          <a:p>
            <a:pPr lvl="1"/>
            <a:r>
              <a:rPr lang="et-EE" sz="2200" dirty="0" smtClean="0"/>
              <a:t>Kas soovitus sülearvuti loengus ära panna, on asjakohane?</a:t>
            </a:r>
          </a:p>
          <a:p>
            <a:pPr lvl="1"/>
            <a:r>
              <a:rPr lang="et-EE" sz="2200" dirty="0"/>
              <a:t>Miks te ikkagi kasutate?</a:t>
            </a:r>
          </a:p>
          <a:p>
            <a:pPr lvl="1"/>
            <a:r>
              <a:rPr lang="et-EE" sz="2000" dirty="0" smtClean="0"/>
              <a:t>…</a:t>
            </a:r>
            <a:br>
              <a:rPr lang="et-EE" sz="2000" dirty="0" smtClean="0"/>
            </a:br>
            <a:endParaRPr lang="et-EE" sz="1900" dirty="0" smtClean="0"/>
          </a:p>
          <a:p>
            <a:r>
              <a:rPr lang="et-EE" sz="2400" dirty="0" smtClean="0"/>
              <a:t>Muresid seoses loengutega/praktikumidega/…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9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Ümarnurkne ristkülik 4"/>
          <p:cNvSpPr/>
          <p:nvPr/>
        </p:nvSpPr>
        <p:spPr>
          <a:xfrm>
            <a:off x="251520" y="44624"/>
            <a:ext cx="4464496" cy="1636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Loengus käin, kuna seal seletatakse kõik ilusti lahti ja on lihtsam koduseid ülesandeid teha.</a:t>
            </a:r>
            <a:endParaRPr lang="et-EE" sz="2600" dirty="0"/>
          </a:p>
        </p:txBody>
      </p:sp>
      <p:sp>
        <p:nvSpPr>
          <p:cNvPr id="6" name="Ümarnurkne ristkülik 5"/>
          <p:cNvSpPr/>
          <p:nvPr/>
        </p:nvSpPr>
        <p:spPr>
          <a:xfrm>
            <a:off x="5302424" y="262770"/>
            <a:ext cx="3384376" cy="997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Loengud võiksid jääda.</a:t>
            </a:r>
            <a:endParaRPr lang="et-EE" sz="2600" dirty="0"/>
          </a:p>
        </p:txBody>
      </p:sp>
      <p:sp>
        <p:nvSpPr>
          <p:cNvPr id="7" name="Ümarnurkne ristkülik 6"/>
          <p:cNvSpPr/>
          <p:nvPr/>
        </p:nvSpPr>
        <p:spPr>
          <a:xfrm>
            <a:off x="5382019" y="1655954"/>
            <a:ext cx="3384376" cy="1217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Tulin loengusse loengupunkti saama.</a:t>
            </a:r>
            <a:endParaRPr lang="et-EE" sz="2600" dirty="0"/>
          </a:p>
        </p:txBody>
      </p:sp>
      <p:sp>
        <p:nvSpPr>
          <p:cNvPr id="8" name="Ümarnurkne ristkülik 7"/>
          <p:cNvSpPr/>
          <p:nvPr/>
        </p:nvSpPr>
        <p:spPr>
          <a:xfrm>
            <a:off x="575556" y="1772816"/>
            <a:ext cx="4464496" cy="1480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/>
              <a:t>Loengut oleks vaja ehk iga teine nädal, praktikas õpin asju palju </a:t>
            </a:r>
            <a:r>
              <a:rPr lang="et-EE" sz="2600" dirty="0" smtClean="0"/>
              <a:t>paremini.</a:t>
            </a:r>
            <a:endParaRPr lang="et-EE" sz="2600" dirty="0"/>
          </a:p>
        </p:txBody>
      </p:sp>
      <p:sp>
        <p:nvSpPr>
          <p:cNvPr id="9" name="Ümarnurkne ristkülik 8"/>
          <p:cNvSpPr/>
          <p:nvPr/>
        </p:nvSpPr>
        <p:spPr>
          <a:xfrm>
            <a:off x="5220072" y="3240035"/>
            <a:ext cx="3384376" cy="1149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Tulin loengusse, et näha sõpru.</a:t>
            </a:r>
            <a:endParaRPr lang="et-EE" sz="2600" dirty="0"/>
          </a:p>
        </p:txBody>
      </p:sp>
      <p:sp>
        <p:nvSpPr>
          <p:cNvPr id="10" name="Ümarnurkne ristkülik 9"/>
          <p:cNvSpPr/>
          <p:nvPr/>
        </p:nvSpPr>
        <p:spPr>
          <a:xfrm>
            <a:off x="251520" y="3356992"/>
            <a:ext cx="4464496" cy="160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Tulin loengusse, kuna kindlal ajal loengusse tulemine on mugavam kui ise leida aega videoloengu jaoks.</a:t>
            </a:r>
            <a:endParaRPr lang="et-EE" sz="2600" dirty="0"/>
          </a:p>
        </p:txBody>
      </p:sp>
      <p:sp>
        <p:nvSpPr>
          <p:cNvPr id="11" name="Ümarnurkne ristkülik 10"/>
          <p:cNvSpPr/>
          <p:nvPr/>
        </p:nvSpPr>
        <p:spPr>
          <a:xfrm>
            <a:off x="5508104" y="4614230"/>
            <a:ext cx="3384376" cy="1742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Tulin loengusse, kuna tunniplaanis oleks vastasel juhul see aeg auk.</a:t>
            </a:r>
            <a:endParaRPr lang="et-EE" sz="2600" dirty="0"/>
          </a:p>
        </p:txBody>
      </p:sp>
      <p:sp>
        <p:nvSpPr>
          <p:cNvPr id="12" name="Ümarnurkne ristkülik 11"/>
          <p:cNvSpPr/>
          <p:nvPr/>
        </p:nvSpPr>
        <p:spPr>
          <a:xfrm>
            <a:off x="251520" y="5085184"/>
            <a:ext cx="5040560" cy="160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Kontrolltööks videoid üle vaadates saan nüüd mõnedest asjadest palju paremini aru. Seega ära need videod kaduda ei tohi.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35755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27984" y="26027"/>
            <a:ext cx="4989240" cy="578848"/>
          </a:xfrm>
        </p:spPr>
        <p:txBody>
          <a:bodyPr>
            <a:normAutofit/>
          </a:bodyPr>
          <a:lstStyle/>
          <a:p>
            <a:r>
              <a:rPr lang="et-EE" sz="3000" dirty="0" smtClean="0"/>
              <a:t>Tunnikontroll</a:t>
            </a:r>
            <a:endParaRPr lang="et-EE" sz="30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79512" y="315451"/>
            <a:ext cx="8229600" cy="6655792"/>
          </a:xfrm>
        </p:spPr>
        <p:txBody>
          <a:bodyPr>
            <a:normAutofit fontScale="92500" lnSpcReduction="20000"/>
          </a:bodyPr>
          <a:lstStyle/>
          <a:p>
            <a:r>
              <a:rPr lang="et-EE" sz="2400" dirty="0" smtClean="0"/>
              <a:t>Miks Te loengusse tulite?</a:t>
            </a:r>
          </a:p>
          <a:p>
            <a:pPr lvl="1"/>
            <a:r>
              <a:rPr lang="et-EE" sz="2200" dirty="0" smtClean="0"/>
              <a:t>Miks Te ei kuula videoloengut?</a:t>
            </a:r>
          </a:p>
          <a:p>
            <a:pPr lvl="1"/>
            <a:r>
              <a:rPr lang="et-EE" sz="2200" dirty="0"/>
              <a:t>Kuivõrd loengut üldse on vaja?</a:t>
            </a:r>
            <a:endParaRPr lang="et-EE" sz="2200" dirty="0" smtClean="0"/>
          </a:p>
          <a:p>
            <a:pPr lvl="1"/>
            <a:r>
              <a:rPr lang="et-EE" sz="2000" dirty="0" smtClean="0"/>
              <a:t>…</a:t>
            </a:r>
            <a:r>
              <a:rPr lang="et-EE" sz="2400" dirty="0" smtClean="0"/>
              <a:t/>
            </a:r>
            <a:br>
              <a:rPr lang="et-EE" sz="2400" dirty="0" smtClean="0"/>
            </a:br>
            <a:endParaRPr lang="et-EE" sz="1900" dirty="0" smtClean="0"/>
          </a:p>
          <a:p>
            <a:r>
              <a:rPr lang="et-EE" sz="2400" b="1" dirty="0" smtClean="0"/>
              <a:t>Paus loengu keskel</a:t>
            </a:r>
          </a:p>
          <a:p>
            <a:pPr lvl="1"/>
            <a:r>
              <a:rPr lang="et-EE" sz="2200" b="1" dirty="0" smtClean="0"/>
              <a:t>Kas on vajalik või pigem segab?</a:t>
            </a:r>
          </a:p>
          <a:p>
            <a:pPr lvl="1"/>
            <a:r>
              <a:rPr lang="et-EE" sz="2000" b="1" dirty="0" smtClean="0"/>
              <a:t>…</a:t>
            </a:r>
          </a:p>
          <a:p>
            <a:pPr lvl="1"/>
            <a:endParaRPr lang="et-EE" sz="1900" dirty="0" smtClean="0"/>
          </a:p>
          <a:p>
            <a:r>
              <a:rPr lang="et-EE" sz="2400" dirty="0" smtClean="0"/>
              <a:t>Kuidas suhtute </a:t>
            </a:r>
            <a:r>
              <a:rPr lang="et-EE" sz="2400" dirty="0" err="1" smtClean="0"/>
              <a:t>klikkerite</a:t>
            </a:r>
            <a:r>
              <a:rPr lang="et-EE" sz="2400" dirty="0" smtClean="0"/>
              <a:t> kasutamisse?</a:t>
            </a:r>
          </a:p>
          <a:p>
            <a:pPr lvl="1"/>
            <a:r>
              <a:rPr lang="et-EE" sz="2200" dirty="0" smtClean="0"/>
              <a:t>üldküsimused alguses ja lõpus</a:t>
            </a:r>
          </a:p>
          <a:p>
            <a:pPr lvl="1"/>
            <a:r>
              <a:rPr lang="et-EE" sz="2200" dirty="0" smtClean="0"/>
              <a:t>küsimused asjade kohta, mida pole veel täpsemalt käsitletud</a:t>
            </a:r>
          </a:p>
          <a:p>
            <a:pPr lvl="1"/>
            <a:r>
              <a:rPr lang="et-EE" sz="2200" dirty="0" smtClean="0"/>
              <a:t>küsimused teadmiste kontrolliks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>
              <a:buNone/>
            </a:pPr>
            <a:endParaRPr lang="et-EE" sz="1900" dirty="0" smtClean="0"/>
          </a:p>
          <a:p>
            <a:r>
              <a:rPr lang="et-EE" sz="2400" dirty="0" smtClean="0"/>
              <a:t>Sülearvutite kasutamine loengus</a:t>
            </a:r>
          </a:p>
          <a:p>
            <a:pPr lvl="1"/>
            <a:r>
              <a:rPr lang="et-EE" sz="2200" dirty="0" smtClean="0"/>
              <a:t>Kas soovitus sülearvuti loengus ära panna, on asjakohane?</a:t>
            </a:r>
          </a:p>
          <a:p>
            <a:pPr lvl="1"/>
            <a:r>
              <a:rPr lang="et-EE" sz="2200" dirty="0"/>
              <a:t>Miks te ikkagi kasutate?</a:t>
            </a:r>
          </a:p>
          <a:p>
            <a:pPr lvl="1"/>
            <a:r>
              <a:rPr lang="et-EE" sz="2000" dirty="0" smtClean="0"/>
              <a:t>…</a:t>
            </a:r>
            <a:br>
              <a:rPr lang="et-EE" sz="2000" dirty="0" smtClean="0"/>
            </a:br>
            <a:endParaRPr lang="et-EE" sz="1900" dirty="0" smtClean="0"/>
          </a:p>
          <a:p>
            <a:r>
              <a:rPr lang="et-EE" sz="2400" dirty="0" smtClean="0"/>
              <a:t>Muresid seoses loengutega/praktikumidega/…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t-EE" dirty="0" smtClean="0"/>
              <a:t>Sündmused</a:t>
            </a:r>
          </a:p>
          <a:p>
            <a:r>
              <a:rPr lang="et-EE" dirty="0" smtClean="0"/>
              <a:t>Omadused</a:t>
            </a:r>
          </a:p>
          <a:p>
            <a:r>
              <a:rPr lang="et-EE" dirty="0" smtClean="0"/>
              <a:t>Tunnikontrollist </a:t>
            </a:r>
          </a:p>
          <a:p>
            <a:pPr lvl="1"/>
            <a:r>
              <a:rPr lang="et-EE" dirty="0" smtClean="0"/>
              <a:t>tulevikust</a:t>
            </a:r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6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Ümarnurkne ristkülik 4"/>
          <p:cNvSpPr/>
          <p:nvPr/>
        </p:nvSpPr>
        <p:spPr>
          <a:xfrm>
            <a:off x="395536" y="325572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Väga vajalik.</a:t>
            </a:r>
            <a:endParaRPr lang="et-EE" sz="2600" dirty="0"/>
          </a:p>
        </p:txBody>
      </p:sp>
      <p:sp>
        <p:nvSpPr>
          <p:cNvPr id="7" name="Ümarnurkne ristkülik 6"/>
          <p:cNvSpPr/>
          <p:nvPr/>
        </p:nvSpPr>
        <p:spPr>
          <a:xfrm>
            <a:off x="395536" y="1988840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Paus on hea.</a:t>
            </a:r>
            <a:br>
              <a:rPr lang="et-EE" sz="2600" dirty="0" smtClean="0"/>
            </a:br>
            <a:r>
              <a:rPr lang="et-EE" sz="2600" dirty="0" smtClean="0"/>
              <a:t> 1 piisav.</a:t>
            </a:r>
            <a:endParaRPr lang="et-EE" sz="2600" dirty="0"/>
          </a:p>
        </p:txBody>
      </p:sp>
      <p:sp>
        <p:nvSpPr>
          <p:cNvPr id="9" name="Ümarnurkne ristkülik 8"/>
          <p:cNvSpPr/>
          <p:nvPr/>
        </p:nvSpPr>
        <p:spPr>
          <a:xfrm>
            <a:off x="420482" y="3652108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Ei ole vahet, kas paus on või mitte.</a:t>
            </a:r>
            <a:endParaRPr lang="et-EE" sz="2600" dirty="0"/>
          </a:p>
        </p:txBody>
      </p:sp>
      <p:sp>
        <p:nvSpPr>
          <p:cNvPr id="10" name="Ümarnurkne ristkülik 9"/>
          <p:cNvSpPr/>
          <p:nvPr/>
        </p:nvSpPr>
        <p:spPr>
          <a:xfrm>
            <a:off x="447818" y="5315376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Paus pole vajalik.</a:t>
            </a:r>
            <a:endParaRPr lang="et-EE" sz="2600" dirty="0"/>
          </a:p>
        </p:txBody>
      </p:sp>
      <p:sp>
        <p:nvSpPr>
          <p:cNvPr id="11" name="Ümarnurkne ristkülik 10"/>
          <p:cNvSpPr/>
          <p:nvPr/>
        </p:nvSpPr>
        <p:spPr>
          <a:xfrm>
            <a:off x="4211960" y="664967"/>
            <a:ext cx="4402832" cy="1519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Paus loengu keskel on väga hea, saab jalgu sirutada ja parkimiskella keerata.</a:t>
            </a:r>
            <a:endParaRPr lang="et-EE" sz="2600" dirty="0"/>
          </a:p>
        </p:txBody>
      </p:sp>
      <p:sp>
        <p:nvSpPr>
          <p:cNvPr id="12" name="Ümarnurkne ristkülik 11"/>
          <p:cNvSpPr/>
          <p:nvPr/>
        </p:nvSpPr>
        <p:spPr>
          <a:xfrm>
            <a:off x="4211960" y="2564904"/>
            <a:ext cx="4402832" cy="1519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Väga hea, aga kui oleks mugavamad pingid, siis ei oleks vaja.</a:t>
            </a:r>
            <a:endParaRPr lang="et-EE" sz="2600" dirty="0"/>
          </a:p>
        </p:txBody>
      </p:sp>
      <p:sp>
        <p:nvSpPr>
          <p:cNvPr id="13" name="Ümarnurkne ristkülik 12"/>
          <p:cNvSpPr/>
          <p:nvPr/>
        </p:nvSpPr>
        <p:spPr>
          <a:xfrm>
            <a:off x="4211960" y="4456413"/>
            <a:ext cx="4402832" cy="1969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Paus aitab arutada läbi olnud materjali nii, et vestlus kursusekaaslasi ei segaks.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20676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27984" y="26027"/>
            <a:ext cx="4989240" cy="578848"/>
          </a:xfrm>
        </p:spPr>
        <p:txBody>
          <a:bodyPr>
            <a:normAutofit/>
          </a:bodyPr>
          <a:lstStyle/>
          <a:p>
            <a:r>
              <a:rPr lang="et-EE" sz="3000" dirty="0" smtClean="0"/>
              <a:t>Tunnikontroll</a:t>
            </a:r>
            <a:endParaRPr lang="et-EE" sz="30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79512" y="315451"/>
            <a:ext cx="8229600" cy="6655792"/>
          </a:xfrm>
        </p:spPr>
        <p:txBody>
          <a:bodyPr>
            <a:normAutofit fontScale="92500" lnSpcReduction="20000"/>
          </a:bodyPr>
          <a:lstStyle/>
          <a:p>
            <a:r>
              <a:rPr lang="et-EE" sz="2400" dirty="0" smtClean="0"/>
              <a:t>Miks Te loengusse tulite?</a:t>
            </a:r>
          </a:p>
          <a:p>
            <a:pPr lvl="1"/>
            <a:r>
              <a:rPr lang="et-EE" sz="2200" dirty="0" smtClean="0"/>
              <a:t>Miks Te ei kuula videoloengut?</a:t>
            </a:r>
          </a:p>
          <a:p>
            <a:pPr lvl="1"/>
            <a:r>
              <a:rPr lang="et-EE" sz="2200" dirty="0"/>
              <a:t>Kuivõrd loengut üldse on vaja?</a:t>
            </a:r>
            <a:endParaRPr lang="et-EE" sz="2200" dirty="0" smtClean="0"/>
          </a:p>
          <a:p>
            <a:pPr lvl="1"/>
            <a:r>
              <a:rPr lang="et-EE" sz="2000" dirty="0" smtClean="0"/>
              <a:t>…</a:t>
            </a:r>
            <a:r>
              <a:rPr lang="et-EE" sz="2400" dirty="0" smtClean="0"/>
              <a:t/>
            </a:r>
            <a:br>
              <a:rPr lang="et-EE" sz="2400" dirty="0" smtClean="0"/>
            </a:br>
            <a:endParaRPr lang="et-EE" sz="1900" dirty="0" smtClean="0"/>
          </a:p>
          <a:p>
            <a:r>
              <a:rPr lang="et-EE" sz="2400" dirty="0" smtClean="0"/>
              <a:t>Paus loengu keskel</a:t>
            </a:r>
          </a:p>
          <a:p>
            <a:pPr lvl="1"/>
            <a:r>
              <a:rPr lang="et-EE" sz="2200" dirty="0" smtClean="0"/>
              <a:t>Kas on vajalik või pigem segab?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/>
            <a:endParaRPr lang="et-EE" sz="1900" dirty="0" smtClean="0"/>
          </a:p>
          <a:p>
            <a:r>
              <a:rPr lang="et-EE" sz="2400" b="1" dirty="0" smtClean="0"/>
              <a:t>Kuidas suhtute </a:t>
            </a:r>
            <a:r>
              <a:rPr lang="et-EE" sz="2400" b="1" dirty="0" err="1" smtClean="0"/>
              <a:t>klikkerite</a:t>
            </a:r>
            <a:r>
              <a:rPr lang="et-EE" sz="2400" b="1" dirty="0" smtClean="0"/>
              <a:t> kasutamisse?</a:t>
            </a:r>
          </a:p>
          <a:p>
            <a:pPr lvl="1"/>
            <a:r>
              <a:rPr lang="et-EE" sz="2200" b="1" dirty="0" smtClean="0"/>
              <a:t>üldküsimused alguses ja lõpus</a:t>
            </a:r>
          </a:p>
          <a:p>
            <a:pPr lvl="1"/>
            <a:r>
              <a:rPr lang="et-EE" sz="2200" b="1" dirty="0" smtClean="0"/>
              <a:t>küsimused asjade kohta, mida pole veel täpsemalt käsitletud</a:t>
            </a:r>
          </a:p>
          <a:p>
            <a:pPr lvl="1"/>
            <a:r>
              <a:rPr lang="et-EE" sz="2200" b="1" dirty="0" smtClean="0"/>
              <a:t>küsimused teadmiste kontrolliks</a:t>
            </a:r>
          </a:p>
          <a:p>
            <a:pPr lvl="1"/>
            <a:r>
              <a:rPr lang="et-EE" sz="2000" b="1" dirty="0" smtClean="0"/>
              <a:t>…</a:t>
            </a:r>
          </a:p>
          <a:p>
            <a:pPr lvl="1">
              <a:buNone/>
            </a:pPr>
            <a:endParaRPr lang="et-EE" sz="1900" dirty="0" smtClean="0"/>
          </a:p>
          <a:p>
            <a:r>
              <a:rPr lang="et-EE" sz="2400" dirty="0" smtClean="0"/>
              <a:t>Sülearvutite kasutamine loengus</a:t>
            </a:r>
          </a:p>
          <a:p>
            <a:pPr lvl="1"/>
            <a:r>
              <a:rPr lang="et-EE" sz="2200" dirty="0" smtClean="0"/>
              <a:t>Kas soovitus sülearvuti loengus ära panna, on asjakohane?</a:t>
            </a:r>
          </a:p>
          <a:p>
            <a:pPr lvl="1"/>
            <a:r>
              <a:rPr lang="et-EE" sz="2200" dirty="0"/>
              <a:t>Miks te ikkagi kasutate?</a:t>
            </a:r>
          </a:p>
          <a:p>
            <a:pPr lvl="1"/>
            <a:r>
              <a:rPr lang="et-EE" sz="2000" dirty="0" smtClean="0"/>
              <a:t>…</a:t>
            </a:r>
            <a:br>
              <a:rPr lang="et-EE" sz="2000" dirty="0" smtClean="0"/>
            </a:br>
            <a:endParaRPr lang="et-EE" sz="1900" dirty="0" smtClean="0"/>
          </a:p>
          <a:p>
            <a:r>
              <a:rPr lang="et-EE" sz="2400" dirty="0" smtClean="0"/>
              <a:t>Muresid seoses loengutega/praktikumidega/…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9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Ümarnurkne ristkülik 4"/>
          <p:cNvSpPr/>
          <p:nvPr/>
        </p:nvSpPr>
        <p:spPr>
          <a:xfrm>
            <a:off x="219944" y="188640"/>
            <a:ext cx="40324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Klikkeriküsimused on toredad! Kõik küsimused meeldivad ja on arendavad.</a:t>
            </a:r>
            <a:endParaRPr lang="et-EE" sz="2600" dirty="0"/>
          </a:p>
        </p:txBody>
      </p:sp>
      <p:sp>
        <p:nvSpPr>
          <p:cNvPr id="6" name="Ümarnurkne ristkülik 5"/>
          <p:cNvSpPr/>
          <p:nvPr/>
        </p:nvSpPr>
        <p:spPr>
          <a:xfrm>
            <a:off x="5401589" y="260648"/>
            <a:ext cx="2795509" cy="122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Kõik </a:t>
            </a:r>
            <a:r>
              <a:rPr lang="et-EE" sz="2600" dirty="0" err="1" smtClean="0"/>
              <a:t>klikkeritega</a:t>
            </a:r>
            <a:r>
              <a:rPr lang="et-EE" sz="2600" dirty="0" smtClean="0"/>
              <a:t> seonduv on hea.</a:t>
            </a:r>
            <a:endParaRPr lang="et-EE" sz="2600" dirty="0"/>
          </a:p>
        </p:txBody>
      </p:sp>
      <p:sp>
        <p:nvSpPr>
          <p:cNvPr id="7" name="Ümarnurkne ristkülik 6"/>
          <p:cNvSpPr/>
          <p:nvPr/>
        </p:nvSpPr>
        <p:spPr>
          <a:xfrm>
            <a:off x="575556" y="1916832"/>
            <a:ext cx="396044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err="1" smtClean="0"/>
              <a:t>Klikker</a:t>
            </a:r>
            <a:r>
              <a:rPr lang="et-EE" sz="2600" dirty="0" smtClean="0"/>
              <a:t> on tore, paneb kaasa mõtlema, aga küsimused on päris rasked.</a:t>
            </a:r>
            <a:endParaRPr lang="et-EE" sz="2600" dirty="0"/>
          </a:p>
        </p:txBody>
      </p:sp>
      <p:sp>
        <p:nvSpPr>
          <p:cNvPr id="8" name="Ümarnurkne ristkülik 7"/>
          <p:cNvSpPr/>
          <p:nvPr/>
        </p:nvSpPr>
        <p:spPr>
          <a:xfrm>
            <a:off x="5230415" y="3140968"/>
            <a:ext cx="3456385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err="1" smtClean="0"/>
              <a:t>Klikkerite</a:t>
            </a:r>
            <a:r>
              <a:rPr lang="et-EE" sz="2600" dirty="0" smtClean="0"/>
              <a:t> asemel võik kasutada veebiteenust.</a:t>
            </a:r>
            <a:endParaRPr lang="et-EE" sz="2600" dirty="0"/>
          </a:p>
        </p:txBody>
      </p:sp>
      <p:sp>
        <p:nvSpPr>
          <p:cNvPr id="9" name="Ümarnurkne ristkülik 8"/>
          <p:cNvSpPr/>
          <p:nvPr/>
        </p:nvSpPr>
        <p:spPr>
          <a:xfrm>
            <a:off x="184595" y="3645024"/>
            <a:ext cx="4608512" cy="148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Suhtun hästi </a:t>
            </a:r>
            <a:r>
              <a:rPr lang="et-EE" sz="2600" dirty="0" err="1" smtClean="0"/>
              <a:t>klikkeritesse</a:t>
            </a:r>
            <a:r>
              <a:rPr lang="et-EE" sz="2600" dirty="0" smtClean="0"/>
              <a:t>, saab loengust interaktiivselt osa võtta ja teadmisi kontrollida.</a:t>
            </a:r>
            <a:endParaRPr lang="et-EE" sz="2600" dirty="0"/>
          </a:p>
        </p:txBody>
      </p:sp>
      <p:sp>
        <p:nvSpPr>
          <p:cNvPr id="10" name="Ümarnurkne ristkülik 9"/>
          <p:cNvSpPr/>
          <p:nvPr/>
        </p:nvSpPr>
        <p:spPr>
          <a:xfrm>
            <a:off x="899592" y="5275140"/>
            <a:ext cx="4790030" cy="1446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Klikkeri küsimused on head, sest saab näha, kas oled teistest maas või samal tasemel.</a:t>
            </a:r>
            <a:endParaRPr lang="et-EE" sz="2600" dirty="0"/>
          </a:p>
        </p:txBody>
      </p:sp>
      <p:sp>
        <p:nvSpPr>
          <p:cNvPr id="11" name="Ümarnurkne ristkülik 10"/>
          <p:cNvSpPr/>
          <p:nvPr/>
        </p:nvSpPr>
        <p:spPr>
          <a:xfrm>
            <a:off x="6062465" y="1700808"/>
            <a:ext cx="2795509" cy="1172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err="1" smtClean="0"/>
              <a:t>Klikkerid</a:t>
            </a:r>
            <a:r>
              <a:rPr lang="et-EE" sz="2600" dirty="0" smtClean="0"/>
              <a:t> ei tööta enamasti </a:t>
            </a:r>
            <a:r>
              <a:rPr lang="et-EE" sz="2600" dirty="0" smtClean="0">
                <a:sym typeface="Wingdings" panose="05000000000000000000" pitchFamily="2" charset="2"/>
              </a:rPr>
              <a:t></a:t>
            </a:r>
            <a:endParaRPr lang="et-EE" sz="2600" dirty="0"/>
          </a:p>
        </p:txBody>
      </p:sp>
      <p:sp>
        <p:nvSpPr>
          <p:cNvPr id="12" name="Ümarnurkne ristkülik 11"/>
          <p:cNvSpPr/>
          <p:nvPr/>
        </p:nvSpPr>
        <p:spPr>
          <a:xfrm>
            <a:off x="6062464" y="4935847"/>
            <a:ext cx="2795509" cy="122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Hoiavad ärkvel.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2932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27984" y="26027"/>
            <a:ext cx="4989240" cy="578848"/>
          </a:xfrm>
        </p:spPr>
        <p:txBody>
          <a:bodyPr>
            <a:normAutofit/>
          </a:bodyPr>
          <a:lstStyle/>
          <a:p>
            <a:r>
              <a:rPr lang="et-EE" sz="3000" dirty="0" smtClean="0"/>
              <a:t>Tunnikontroll</a:t>
            </a:r>
            <a:endParaRPr lang="et-EE" sz="30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79512" y="315451"/>
            <a:ext cx="8229600" cy="6655792"/>
          </a:xfrm>
        </p:spPr>
        <p:txBody>
          <a:bodyPr>
            <a:normAutofit fontScale="92500" lnSpcReduction="20000"/>
          </a:bodyPr>
          <a:lstStyle/>
          <a:p>
            <a:r>
              <a:rPr lang="et-EE" sz="2400" dirty="0" smtClean="0"/>
              <a:t>Miks Te loengusse tulite?</a:t>
            </a:r>
          </a:p>
          <a:p>
            <a:pPr lvl="1"/>
            <a:r>
              <a:rPr lang="et-EE" sz="2200" dirty="0" smtClean="0"/>
              <a:t>Miks Te ei kuula videoloengut?</a:t>
            </a:r>
          </a:p>
          <a:p>
            <a:pPr lvl="1"/>
            <a:r>
              <a:rPr lang="et-EE" sz="2200" dirty="0"/>
              <a:t>Kuivõrd loengut üldse on vaja?</a:t>
            </a:r>
            <a:endParaRPr lang="et-EE" sz="2200" dirty="0" smtClean="0"/>
          </a:p>
          <a:p>
            <a:pPr lvl="1"/>
            <a:r>
              <a:rPr lang="et-EE" sz="2000" dirty="0" smtClean="0"/>
              <a:t>…</a:t>
            </a:r>
            <a:r>
              <a:rPr lang="et-EE" sz="2400" dirty="0" smtClean="0"/>
              <a:t/>
            </a:r>
            <a:br>
              <a:rPr lang="et-EE" sz="2400" dirty="0" smtClean="0"/>
            </a:br>
            <a:endParaRPr lang="et-EE" sz="1900" dirty="0" smtClean="0"/>
          </a:p>
          <a:p>
            <a:r>
              <a:rPr lang="et-EE" sz="2400" dirty="0" smtClean="0"/>
              <a:t>Paus loengu keskel</a:t>
            </a:r>
          </a:p>
          <a:p>
            <a:pPr lvl="1"/>
            <a:r>
              <a:rPr lang="et-EE" sz="2200" dirty="0" smtClean="0"/>
              <a:t>Kas on vajalik või pigem segab?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/>
            <a:endParaRPr lang="et-EE" sz="1900" dirty="0" smtClean="0"/>
          </a:p>
          <a:p>
            <a:r>
              <a:rPr lang="et-EE" sz="2400" dirty="0" smtClean="0"/>
              <a:t>Kuidas suhtute </a:t>
            </a:r>
            <a:r>
              <a:rPr lang="et-EE" sz="2400" dirty="0" err="1" smtClean="0"/>
              <a:t>klikkerite</a:t>
            </a:r>
            <a:r>
              <a:rPr lang="et-EE" sz="2400" dirty="0" smtClean="0"/>
              <a:t> kasutamisse?</a:t>
            </a:r>
          </a:p>
          <a:p>
            <a:pPr lvl="1"/>
            <a:r>
              <a:rPr lang="et-EE" sz="2200" dirty="0" smtClean="0"/>
              <a:t>üldküsimused alguses ja lõpus</a:t>
            </a:r>
          </a:p>
          <a:p>
            <a:pPr lvl="1"/>
            <a:r>
              <a:rPr lang="et-EE" sz="2200" dirty="0" smtClean="0"/>
              <a:t>küsimused asjade kohta, mida pole veel täpsemalt käsitletud</a:t>
            </a:r>
          </a:p>
          <a:p>
            <a:pPr lvl="1"/>
            <a:r>
              <a:rPr lang="et-EE" sz="2200" dirty="0" smtClean="0"/>
              <a:t>küsimused teadmiste kontrolliks</a:t>
            </a:r>
          </a:p>
          <a:p>
            <a:pPr lvl="1"/>
            <a:r>
              <a:rPr lang="et-EE" sz="2000" dirty="0" smtClean="0"/>
              <a:t>…</a:t>
            </a:r>
          </a:p>
          <a:p>
            <a:pPr lvl="1">
              <a:buNone/>
            </a:pPr>
            <a:endParaRPr lang="et-EE" sz="1900" dirty="0" smtClean="0"/>
          </a:p>
          <a:p>
            <a:r>
              <a:rPr lang="et-EE" sz="2400" b="1" dirty="0" smtClean="0"/>
              <a:t>Sülearvutite kasutamine loengus</a:t>
            </a:r>
          </a:p>
          <a:p>
            <a:pPr lvl="1"/>
            <a:r>
              <a:rPr lang="et-EE" sz="2200" b="1" dirty="0" smtClean="0"/>
              <a:t>Kas soovitus sülearvuti loengus ära panna, on asjakohane?</a:t>
            </a:r>
          </a:p>
          <a:p>
            <a:pPr lvl="1"/>
            <a:r>
              <a:rPr lang="et-EE" sz="2200" b="1" dirty="0"/>
              <a:t>Miks te ikkagi kasutate?</a:t>
            </a:r>
          </a:p>
          <a:p>
            <a:pPr lvl="1"/>
            <a:r>
              <a:rPr lang="et-EE" sz="2000" b="1" dirty="0" smtClean="0"/>
              <a:t>…</a:t>
            </a:r>
            <a:r>
              <a:rPr lang="et-EE" sz="2000" dirty="0" smtClean="0"/>
              <a:t/>
            </a:r>
            <a:br>
              <a:rPr lang="et-EE" sz="2000" dirty="0" smtClean="0"/>
            </a:br>
            <a:endParaRPr lang="et-EE" sz="1900" dirty="0" smtClean="0"/>
          </a:p>
          <a:p>
            <a:r>
              <a:rPr lang="et-EE" sz="2400" dirty="0" smtClean="0"/>
              <a:t>Muresid seoses loengutega/praktikumidega/…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Ümarnurkne ristkülik 4"/>
          <p:cNvSpPr/>
          <p:nvPr/>
        </p:nvSpPr>
        <p:spPr>
          <a:xfrm>
            <a:off x="219552" y="1839402"/>
            <a:ext cx="3672408" cy="1709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Arvan, et see on hea mõte, et üleval saab arvutit kasutada, aga muidu mitte.</a:t>
            </a:r>
            <a:endParaRPr lang="et-EE" sz="2600" dirty="0"/>
          </a:p>
        </p:txBody>
      </p:sp>
      <p:sp>
        <p:nvSpPr>
          <p:cNvPr id="6" name="Ümarnurkne ristkülik 5"/>
          <p:cNvSpPr/>
          <p:nvPr/>
        </p:nvSpPr>
        <p:spPr>
          <a:xfrm>
            <a:off x="4183832" y="332657"/>
            <a:ext cx="47086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On küll asjakohane, tänases loengus keegi kasutas, istus Facebookis, häiris.</a:t>
            </a:r>
            <a:endParaRPr lang="et-EE" sz="2600" dirty="0"/>
          </a:p>
        </p:txBody>
      </p:sp>
      <p:sp>
        <p:nvSpPr>
          <p:cNvPr id="7" name="Ümarnurkne ristkülik 6"/>
          <p:cNvSpPr/>
          <p:nvPr/>
        </p:nvSpPr>
        <p:spPr>
          <a:xfrm>
            <a:off x="363568" y="3864458"/>
            <a:ext cx="3528392" cy="2228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Ise ei kasuta loengus sülearvutit ja arvan, et on mõistlik, et loengus ei tegeleta kõrvaliste asjadega.</a:t>
            </a:r>
            <a:endParaRPr lang="et-EE" sz="2600" dirty="0"/>
          </a:p>
        </p:txBody>
      </p:sp>
      <p:sp>
        <p:nvSpPr>
          <p:cNvPr id="8" name="Ümarnurkne ristkülik 7"/>
          <p:cNvSpPr/>
          <p:nvPr/>
        </p:nvSpPr>
        <p:spPr>
          <a:xfrm>
            <a:off x="4272528" y="2114076"/>
            <a:ext cx="4708648" cy="230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Arvan, et sülearvutite keeld on mõttetu, peamiselt sellepärast, et loeng ei ole nii kasulik kõigile, et kõik peaksid olema sunnitud seda kuulama.</a:t>
            </a:r>
            <a:endParaRPr lang="et-EE" sz="2600" dirty="0"/>
          </a:p>
        </p:txBody>
      </p:sp>
      <p:sp>
        <p:nvSpPr>
          <p:cNvPr id="9" name="Ümarnurkne ristkülik 8"/>
          <p:cNvSpPr/>
          <p:nvPr/>
        </p:nvSpPr>
        <p:spPr>
          <a:xfrm>
            <a:off x="251520" y="215642"/>
            <a:ext cx="3528392" cy="139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Sülearvutite keelamine on hea, saab paremini keskenduda.</a:t>
            </a:r>
            <a:endParaRPr lang="et-EE" sz="2600" dirty="0"/>
          </a:p>
        </p:txBody>
      </p:sp>
      <p:sp>
        <p:nvSpPr>
          <p:cNvPr id="10" name="Ümarnurkne ristkülik 9"/>
          <p:cNvSpPr/>
          <p:nvPr/>
        </p:nvSpPr>
        <p:spPr>
          <a:xfrm>
            <a:off x="4203197" y="4681244"/>
            <a:ext cx="4708648" cy="1668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/>
              <a:t>Ei näe vajadust sülearvutit loengus kasutada, tahvlil tehtud näiteid ei jõua nagunii maha kirjutada.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1421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Ümarnurkne ristkülik 4"/>
          <p:cNvSpPr/>
          <p:nvPr/>
        </p:nvSpPr>
        <p:spPr>
          <a:xfrm>
            <a:off x="1115616" y="1340768"/>
            <a:ext cx="6696744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err="1"/>
              <a:t>i</a:t>
            </a:r>
            <a:r>
              <a:rPr lang="et-EE" sz="2800" dirty="0" err="1" smtClean="0"/>
              <a:t>f</a:t>
            </a:r>
            <a:r>
              <a:rPr lang="et-EE" sz="2800" dirty="0" smtClean="0"/>
              <a:t> (arvuti kasutamine loengus = </a:t>
            </a:r>
            <a:r>
              <a:rPr lang="et-EE" sz="2800" dirty="0" err="1" smtClean="0"/>
              <a:t>true</a:t>
            </a:r>
            <a:r>
              <a:rPr lang="et-EE" sz="2800" dirty="0" smtClean="0"/>
              <a:t>) {</a:t>
            </a:r>
          </a:p>
          <a:p>
            <a:pPr algn="ctr"/>
            <a:r>
              <a:rPr lang="et-EE" sz="2800" dirty="0" err="1"/>
              <a:t>r</a:t>
            </a:r>
            <a:r>
              <a:rPr lang="et-EE" sz="2800" dirty="0" err="1" smtClean="0"/>
              <a:t>eturn</a:t>
            </a:r>
            <a:r>
              <a:rPr lang="et-EE" sz="2800" dirty="0" smtClean="0"/>
              <a:t> “ei suuda süveneda“;</a:t>
            </a:r>
          </a:p>
          <a:p>
            <a:r>
              <a:rPr lang="et-EE" sz="2800" dirty="0" smtClean="0"/>
              <a:t>     }</a:t>
            </a:r>
          </a:p>
          <a:p>
            <a:r>
              <a:rPr lang="et-EE" sz="2800" dirty="0"/>
              <a:t> </a:t>
            </a:r>
            <a:r>
              <a:rPr lang="et-EE" sz="2800" dirty="0" smtClean="0"/>
              <a:t>    </a:t>
            </a:r>
            <a:r>
              <a:rPr lang="et-EE" sz="2800" dirty="0" err="1" smtClean="0"/>
              <a:t>else</a:t>
            </a:r>
            <a:r>
              <a:rPr lang="et-EE" sz="2800" dirty="0" smtClean="0"/>
              <a:t> {</a:t>
            </a:r>
          </a:p>
          <a:p>
            <a:r>
              <a:rPr lang="et-EE" sz="2800" dirty="0"/>
              <a:t> </a:t>
            </a:r>
            <a:r>
              <a:rPr lang="et-EE" sz="2800" dirty="0" smtClean="0"/>
              <a:t>             </a:t>
            </a:r>
            <a:r>
              <a:rPr lang="et-EE" sz="2800" dirty="0" err="1" smtClean="0"/>
              <a:t>return</a:t>
            </a:r>
            <a:r>
              <a:rPr lang="et-EE" sz="2800" dirty="0" smtClean="0"/>
              <a:t> “suudan süveneda“;</a:t>
            </a:r>
            <a:br>
              <a:rPr lang="et-EE" sz="2800" dirty="0" smtClean="0"/>
            </a:br>
            <a:r>
              <a:rPr lang="et-EE" sz="2800" dirty="0" smtClean="0"/>
              <a:t>     }</a:t>
            </a:r>
          </a:p>
          <a:p>
            <a:pPr algn="ctr"/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12348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3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78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9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t-EE" dirty="0" smtClean="0"/>
              <a:t>Kasutajaliidesega edasi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t-EE" dirty="0" err="1" smtClean="0"/>
              <a:t>JavaFX</a:t>
            </a:r>
            <a:endParaRPr lang="et-EE" dirty="0" smtClean="0"/>
          </a:p>
          <a:p>
            <a:pPr marL="914400" lvl="2" indent="0">
              <a:buNone/>
            </a:pPr>
            <a:endParaRPr lang="et-EE" dirty="0" smtClean="0"/>
          </a:p>
          <a:p>
            <a:r>
              <a:rPr lang="et-EE" dirty="0" smtClean="0"/>
              <a:t>Olid </a:t>
            </a:r>
          </a:p>
          <a:p>
            <a:pPr lvl="1"/>
            <a:r>
              <a:rPr lang="et-EE" sz="3000" dirty="0" smtClean="0"/>
              <a:t>lava </a:t>
            </a:r>
          </a:p>
          <a:p>
            <a:pPr lvl="1"/>
            <a:r>
              <a:rPr lang="et-EE" sz="3000" dirty="0" smtClean="0"/>
              <a:t>stseen</a:t>
            </a:r>
          </a:p>
          <a:p>
            <a:pPr lvl="2"/>
            <a:r>
              <a:rPr lang="et-EE" sz="2800" dirty="0" smtClean="0"/>
              <a:t>stseenigraaf</a:t>
            </a:r>
          </a:p>
          <a:p>
            <a:pPr lvl="3"/>
            <a:r>
              <a:rPr lang="et-EE" sz="2800" dirty="0" smtClean="0"/>
              <a:t>juur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740130" y="3284984"/>
            <a:ext cx="2764306" cy="31098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rmAutofit/>
          </a:bodyPr>
          <a:lstStyle/>
          <a:p>
            <a:r>
              <a:rPr lang="et-EE" sz="3600" dirty="0" smtClean="0"/>
              <a:t>Kas juur on vahetipp?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6169" y="2500144"/>
            <a:ext cx="5256584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Ei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42484" y="2564904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9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ec440bbe-61df-4799-bfe7-0b91787dbb4c"/>
  <p:tag name="WASPOLLED" val="A42760E467944481990CD77ED61B1504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sama sündmust võib töödelda mitu erinevat kuularit?"/>
  <p:tag name="ANSWERSALIAS" val="jah|smicln|ei"/>
  <p:tag name="SLIDEORDER" val="31"/>
  <p:tag name="SLIDEGUID" val="BCA2A7418C134283BCB997C335A8DAC5"/>
  <p:tag name="VALUES" val="Correct|smicln|Incorrect"/>
  <p:tag name="RESPONSESGATHERED" val="True"/>
  <p:tag name="TOTALRESPONSES" val="78"/>
  <p:tag name="RESPONSECOUNT" val="78"/>
  <p:tag name="SLICED" val="False"/>
  <p:tag name="RESPONSES" val="-;1;1;1;1;2;1;1;1;-;1;2;2;1;1;-;1;2;1;1;2;1;1;-;1;1;1;1;1;1;2;-;2;1;1;2;-;1;1;2;-;1;1;1;-;-;2;1;1;1;1;-;1;2;1;-;1;1;-;1;1;1;1;1;1;1;2;1;-;1;1;1;1;-;1;1;1;2;1;2;1;-;1;1;2;1;-;1;-;1;1;1;2;-;1;1;"/>
  <p:tag name="CHARTSTRINGSTD" val="62 16"/>
  <p:tag name="CHARTSTRINGREV" val="16 62"/>
  <p:tag name="CHARTSTRINGSTDPER" val="0,794871794871795 0,205128205128205"/>
  <p:tag name="CHARTSTRINGREVPER" val="0,205128205128205 0,79487179487179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D1EBA09BC884611A092BE2025DD27E6&lt;/guid&gt;&#10;        &lt;description /&gt;&#10;        &lt;date&gt;3/21/2016 12:37:4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EB83144AEB4475BC9379010E809C60&lt;/guid&gt;&#10;            &lt;repollguid&gt;9900D6F959E2413B866ACABB1A8A4FF5&lt;/repollguid&gt;&#10;            &lt;sourceid&gt;8DDF0418143B4CAB9CB6689D11522452&lt;/sourceid&gt;&#10;            &lt;questiontext&gt;Kas juur on vahetipp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3DF28B41B674850A2BA417098F9E955&lt;/guid&gt;&#10;                    &lt;answertext&gt;Jah&lt;/answertext&gt;&#10;                    &lt;valuetype&gt;1&lt;/valuetype&gt;&#10;                &lt;/answer&gt;&#10;                &lt;answer&gt;&#10;                    &lt;guid&gt;9C54E7316F0441DA8FA24F240F74C858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juur on vahetipp?[;crlf;]51[;]76[;]51[;]False[;]40[;][;crlf;]1,2156862745098[;]1[;]0,411297587517707[;]0,169165705497885[;crlf;]40[;]1[;]Jah1[;]Jah[;][;crlf;]11[;]-1[;]Ei2[;]Ei[;]"/>
  <p:tag name="HASRESULTS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4B0E1677CC74B438E4CDD0513A4CB9C&lt;/guid&gt;&#10;            &lt;repollguid&gt;4AD4F52BF5CD4B7FB728E0EA3126045B&lt;/repollguid&gt;&#10;            &lt;sourceid&gt;D715ABF687BF4934B524876E5CC89587&lt;/sourceid&gt;&#10;            &lt;questiontext&gt;Mis tule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tekst a vasakul&lt;/answertext&gt;&#10;                    &lt;valuetype&gt;-1&lt;/valuetype&gt;&#10;                &lt;/answer&gt;&#10;                &lt;answer&gt;&#10;                    &lt;guid&gt;AA2EB81375994FAEA4791A1372728B65&lt;/guid&gt;&#10;                    &lt;answertext&gt;tekst a paremal&lt;/answertext&gt;&#10;                    &lt;valuetype&gt;1&lt;/valuetype&gt;&#10;                &lt;/answer&gt;&#10;                &lt;answer&gt;&#10;                    &lt;guid&gt;3E8E35D15DE04F2E8AF1792955A00231&lt;/guid&gt;&#10;                    &lt;answertext&gt;tekst a nii vasakul kui ka paremal&lt;/answertext&gt;&#10;                    &lt;valuetype&gt;-1&lt;/valuetype&gt;&#10;                &lt;/answer&gt;&#10;                &lt;answer&gt;&#10;                    &lt;guid&gt;2FB00752DD2C41F2A03A42D940B77122&lt;/guid&gt;&#10;                    &lt;answertext&gt;tühi aken&lt;/answertext&gt;&#10;                    &lt;valuetype&gt;-1&lt;/valuetype&gt;&#10;                &lt;/answer&gt;&#10;                &lt;answer&gt;&#10;                    &lt;guid&gt;2BAB805E26E3471CBB57EDBF565302E8&lt;/guid&gt;&#10;                    &lt;answertext&gt;midagi muud&lt;/answertext&gt;&#10;                    &lt;valuetype&gt;-1&lt;/valuetype&gt;&#10;                &lt;/answer&gt;&#10;                &lt;answer&gt;&#10;                    &lt;guid&gt;67544E74638243EC843A91EBF5AF0FAE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SCHEME"/>
  <p:tag name="NUMBERFORMA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EFD34D139E4FD7A9ED3AABB88C320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Kas Math.random() võib kunagi tagastada väärtuse 0.0?"/>
  <p:tag name="ANSWERSALIAS" val="Jah|smicln|Ei"/>
  <p:tag name="NUMRESPONSES" val="1"/>
  <p:tag name="SLIDEORDER" val="3"/>
  <p:tag name="SLIDEGUID" val="DAE0C0B4352F466F83521C8FD38A3778"/>
  <p:tag name="VALUES" val="Correct|smicln|Incorrect"/>
  <p:tag name="ANONYMOUSTEMP" val="False"/>
  <p:tag name="CHARTSTRINGREVPER" val="0,307692307692308 0,692307692307692"/>
  <p:tag name="CHARTSTRINGSTDPER" val="0,692307692307692 0,307692307692308"/>
  <p:tag name="CHARTSTRINGREV" val="24 54"/>
  <p:tag name="CHARTSTRINGSTD" val="54 24"/>
  <p:tag name="RESPONSES" val="1;1;1;2;1;1;1;2;1;1;1;1;2;1;1;2;1;1;-;1;1;1;1;1;1;1;2;1;-;1;2;2;1;2;2;2;-;2;2;1;1;1;2;1;2;1;1;1;2;2;2;1;1;1;1;1;1;2;1;2;1;1;2;1;1;1;2;1;1;1;1;1;1;2;1;1;-;1;2;1;1;2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D27A5F72A3E4161B3D1F87C54EEA6FD&lt;/guid&gt;&#10;        &lt;description /&gt;&#10;        &lt;date&gt;3/27/2017 12:3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AD72DA431F64AAB9DD51A6C5FD78590&lt;/guid&gt;&#10;            &lt;repollguid&gt;FD0E23B1688B456EB8C50268B7F999FB&lt;/repollguid&gt;&#10;            &lt;sourceid&gt;4BE1A89B52E346348D90C8F281CE53BD&lt;/sourceid&gt;&#10;            &lt;questiontext&gt;Millistele tüüpidele vastab hiirenupule klõpsimine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CC1A0C95445344BDB7E9C8D4E5A09B78&lt;/guid&gt;&#10;                    &lt;answertext&gt;ANY&lt;/answertext&gt;&#10;                    &lt;valuetype&gt;1&lt;/valuetype&gt;&#10;                &lt;/answer&gt;&#10;                &lt;answer&gt;&#10;                    &lt;guid&gt;42FCB057A0794EE796AFDF4D53454141&lt;/guid&gt;&#10;                    &lt;answertext&gt;DRAG_DETECTED&lt;/answertext&gt;&#10;                    &lt;valuetype&gt;-1&lt;/valuetype&gt;&#10;                &lt;/answer&gt;&#10;                &lt;answer&gt;&#10;                    &lt;guid&gt;E8D662EA9F59474DA141A3DF503B6151&lt;/guid&gt;&#10;                    &lt;answertext&gt;MOUSE_CLICKED&lt;/answertext&gt;&#10;                    &lt;valuetype&gt;1&lt;/valuetype&gt;&#10;                &lt;/answer&gt;&#10;                &lt;answer&gt;&#10;                    &lt;guid&gt;2FC50929280E4658837744D9EA5378F4&lt;/guid&gt;&#10;                    &lt;answertext&gt;MOUSE_DRAGGED&lt;/answertext&gt;&#10;                    &lt;valuetype&gt;-1&lt;/valuetype&gt;&#10;                &lt;/answer&gt;&#10;                &lt;answer&gt;&#10;                    &lt;guid&gt;79AC5A9C01884E999A9261BAF02AAE84&lt;/guid&gt;&#10;                    &lt;answertext&gt;MOUSE_ENTERE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tele tüüpidele vastab hiirenupule klõpsimine? [;crlf;]51[;]78[;]70[;]False[;]11[;][;crlf;]2,45714285714286[;]3[;]1,24997959167013[;]1,56244897959184[;crlf;]25[;]1[;]ANY1[;]ANY[;][;crlf;]3[;]-1[;]DRAG_DETECTED2[;]DRAG_DETECTED[;][;crlf;]33[;]1[;]MOUSE_CLICKED3[;]MOUSE_CLICKED[;][;crlf;]3[;]-1[;]MOUSE_DRAGGED4[;]MOUSE_DRAGGED[;][;crlf;]6[;]-1[;]MOUSE_ENTERED5[;]MOUSE_ENTERED[;]"/>
  <p:tag name="HASRESULTS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SCHEME"/>
  <p:tag name="NUMBERFORMAT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EFD34D139E4FD7A9ED3AABB88C320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Kas Math.random() võib kunagi tagastada väärtuse 0.0?"/>
  <p:tag name="ANSWERSALIAS" val="Jah|smicln|Ei"/>
  <p:tag name="NUMRESPONSES" val="1"/>
  <p:tag name="SLIDEORDER" val="3"/>
  <p:tag name="SLIDEGUID" val="DAE0C0B4352F466F83521C8FD38A3778"/>
  <p:tag name="VALUES" val="Correct|smicln|Incorrect"/>
  <p:tag name="ANONYMOUSTEMP" val="False"/>
  <p:tag name="CHARTSTRINGREVPER" val="0,307692307692308 0,692307692307692"/>
  <p:tag name="CHARTSTRINGSTDPER" val="0,692307692307692 0,307692307692308"/>
  <p:tag name="CHARTSTRINGREV" val="24 54"/>
  <p:tag name="CHARTSTRINGSTD" val="54 24"/>
  <p:tag name="RESPONSES" val="1;1;1;2;1;1;1;2;1;1;1;1;2;1;1;2;1;1;-;1;1;1;1;1;1;1;2;1;-;1;2;2;1;2;2;2;-;2;2;1;1;1;2;1;2;1;1;1;2;2;2;1;1;1;1;1;1;2;1;2;1;1;2;1;1;1;2;1;1;1;1;1;1;2;1;1;-;1;2;1;1;2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D27A5F72A3E4161B3D1F87C54EEA6FD&lt;/guid&gt;&#10;        &lt;description /&gt;&#10;        &lt;date&gt;3/27/2017 12:37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F5695341524915A3EA4A7701DAED7E&lt;/guid&gt;&#10;            &lt;repollguid&gt;FD0E23B1688B456EB8C50268B7F999FB&lt;/repollguid&gt;&#10;            &lt;sourceid&gt;4BE1A89B52E346348D90C8F281CE53BD&lt;/sourceid&gt;&#10;            &lt;questiontext&gt;Millised klassid on klassi InputEvent alamklassid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6&lt;/responselimit&gt;&#10;            &lt;bulletstyle&gt;0&lt;/bulletstyle&gt;&#10;            &lt;correctanswerindicator&gt;True&lt;/correctanswerindicator&gt;&#10;            &lt;answers&gt;&#10;                &lt;answer&gt;&#10;                    &lt;guid&gt;CC1A0C95445344BDB7E9C8D4E5A09B78&lt;/guid&gt;&#10;                    &lt;answertext&gt;ActionEvent &lt;/answertext&gt;&#10;                    &lt;valuetype&gt;-1&lt;/valuetype&gt;&#10;                &lt;/answer&gt;&#10;                &lt;answer&gt;&#10;                    &lt;guid&gt;42FCB057A0794EE796AFDF4D53454141&lt;/guid&gt;&#10;                    &lt;answertext&gt;DragEvent&lt;/answertext&gt;&#10;                    &lt;valuetype&gt;1&lt;/valuetype&gt;&#10;                &lt;/answer&gt;&#10;                &lt;answer&gt;&#10;                    &lt;guid&gt;E8D662EA9F59474DA141A3DF503B6151&lt;/guid&gt;&#10;                    &lt;answertext&gt;KeyEvent&lt;/answertext&gt;&#10;                    &lt;valuetype&gt;1&lt;/valuetype&gt;&#10;                &lt;/answer&gt;&#10;                &lt;answer&gt;&#10;                    &lt;guid&gt;2FC50929280E4658837744D9EA5378F4&lt;/guid&gt;&#10;                    &lt;answertext&gt;MouseEvent&lt;/answertext&gt;&#10;                    &lt;valuetype&gt;1&lt;/valuetype&gt;&#10;                &lt;/answer&gt;&#10;                &lt;answer&gt;&#10;                    &lt;guid&gt;79AC5A9C01884E999A9261BAF02AAE84&lt;/guid&gt;&#10;                    &lt;answertext&gt;TouchEvent&lt;/answertext&gt;&#10;                    &lt;valuetype&gt;1&lt;/valuetype&gt;&#10;                &lt;/answer&gt;&#10;                &lt;answer&gt;&#10;                    &lt;guid&gt;1ECB2279A01D4153820CDC05349315FA&lt;/guid&gt;&#10;                    &lt;answertext&gt;WindowEve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d klassid on klassi InputEvent alamklassid? [;crlf;]55[;]83[;]99[;]False[;]3[;][;crlf;]3,29292929292929[;]3[;]1,13041089563942[;]1,27782879298031[;crlf;]6[;]-1[;]ActionEvent 1[;]ActionEvent [;][;crlf;]16[;]1[;]DragEvent2[;]DragEvent[;][;crlf;]37[;]1[;]KeyEvent3[;]KeyEvent[;][;crlf;]25[;]1[;]MouseEvent4[;]MouseEvent[;][;crlf;]13[;]1[;]TouchEvent5[;]TouchEvent[;][;crlf;]2[;]-1[;]WindowEvent6[;]WindowEvent[;]"/>
  <p:tag name="HASRESULTS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NUMBERFORMAT" val="3"/>
  <p:tag name="LABELFORMAT" val="1"/>
  <p:tag name="COLORTYPE" val="SCHE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EFD34D139E4FD7A9ED3AABB88C320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Kas Math.random() võib kunagi tagastada väärtuse 0.0?"/>
  <p:tag name="ANSWERSALIAS" val="Jah|smicln|Ei"/>
  <p:tag name="NUMRESPONSES" val="1"/>
  <p:tag name="SLIDEORDER" val="3"/>
  <p:tag name="SLIDEGUID" val="DAE0C0B4352F466F83521C8FD38A3778"/>
  <p:tag name="VALUES" val="Correct|smicln|Incorrect"/>
  <p:tag name="ANONYMOUSTEMP" val="False"/>
  <p:tag name="CHARTSTRINGREVPER" val="0,307692307692308 0,692307692307692"/>
  <p:tag name="CHARTSTRINGSTDPER" val="0,692307692307692 0,307692307692308"/>
  <p:tag name="CHARTSTRINGREV" val="24 54"/>
  <p:tag name="CHARTSTRINGSTD" val="54 24"/>
  <p:tag name="RESPONSES" val="1;1;1;2;1;1;1;2;1;1;1;1;2;1;1;2;1;1;-;1;1;1;1;1;1;1;2;1;-;1;2;2;1;2;2;2;-;2;2;1;1;1;2;1;2;1;1;1;2;2;2;1;1;1;1;1;1;2;1;2;1;1;2;1;1;1;2;1;1;1;1;1;1;2;1;1;-;1;2;1;1;2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D27A5F72A3E4161B3D1F87C54EEA6FD&lt;/guid&gt;&#10;        &lt;description /&gt;&#10;        &lt;date&gt;3/27/2017 12:37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88CD4945DCE4CBD8B3A2EAB38903828&lt;/guid&gt;&#10;            &lt;repollguid&gt;FD0E23B1688B456EB8C50268B7F999FB&lt;/repollguid&gt;&#10;            &lt;sourceid&gt;4BE1A89B52E346348D90C8F281CE53BD&lt;/sourceid&gt;&#10;            &lt;questiontext&gt;Kuidas on võimalik määrata käsitleja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answers&gt;&#10;                &lt;answer&gt;&#10;                    &lt;guid&gt;CC1A0C95445344BDB7E9C8D4E5A09B78&lt;/guid&gt;&#10;                    &lt;answertext&gt;addEventHandler(ActionEvent.ANY,      käsitleja) &lt;/answertext&gt;&#10;                    &lt;valuetype&gt;1&lt;/valuetype&gt;&#10;                &lt;/answer&gt;&#10;                &lt;answer&gt;&#10;                    &lt;guid&gt;42FCB057A0794EE796AFDF4D53454141&lt;/guid&gt;&#10;                    &lt;answertext&gt;addActionHandler(Event.ANY,      käsitleja) &lt;/answertext&gt;&#10;                    &lt;valuetype&gt;-1&lt;/valuetype&gt;&#10;                &lt;/answer&gt;&#10;                &lt;answer&gt;&#10;                    &lt;guid&gt;E8D662EA9F59474DA141A3DF503B6151&lt;/guid&gt;&#10;                    &lt;answertext&gt;setOnAction(käsitleja)&lt;/answertext&gt;&#10;                    &lt;valuetype&gt;1&lt;/valuetype&gt;&#10;                &lt;/answer&gt;&#10;                &lt;answer&gt;&#10;                    &lt;guid&gt;2FC50929280E4658837744D9EA5378F4&lt;/guid&gt;&#10;                    &lt;answertext&gt;setOnEvent(käsitleja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das on võimalik määrata käsitleja? [;crlf;]43[;]85[;]64[;]False[;]4[;][;crlf;]2,046875[;]2[;]1,13783906347734[;]1,294677734375[;crlf;]28[;]1[;]addEventHandler(ActionEvent.ANY,      käsitleja) 1[;]addEventHandler(ActionEvent.ANY,      käsitleja) [;][;crlf;]17[;]-1[;]addActionHandler(Event.ANY,      käsitleja) 2[;]addActionHandler(Event.ANY,      käsitleja) [;][;crlf;]7[;]1[;]setOnAction(käsitleja)3[;]setOnAction(käsitleja)[;][;crlf;]12[;]-1[;]setOnEvent(käsitleja)4[;]setOnEvent(käsitleja)[;]"/>
  <p:tag name="HASRESULTS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LABELFORMAT" val="1"/>
  <p:tag name="COLORTYPE" val="SCHEME"/>
  <p:tag name="NUMBERFORMAT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EFD34D139E4FD7A9ED3AABB88C320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Kas Math.random() võib kunagi tagastada väärtuse 0.0?"/>
  <p:tag name="ANSWERSALIAS" val="Jah|smicln|Ei"/>
  <p:tag name="NUMRESPONSES" val="1"/>
  <p:tag name="SLIDEORDER" val="3"/>
  <p:tag name="SLIDEGUID" val="DAE0C0B4352F466F83521C8FD38A3778"/>
  <p:tag name="VALUES" val="Correct|smicln|Incorrect"/>
  <p:tag name="ANONYMOUSTEMP" val="False"/>
  <p:tag name="CHARTSTRINGREVPER" val="0,307692307692308 0,692307692307692"/>
  <p:tag name="CHARTSTRINGSTDPER" val="0,692307692307692 0,307692307692308"/>
  <p:tag name="CHARTSTRINGREV" val="24 54"/>
  <p:tag name="CHARTSTRINGSTD" val="54 24"/>
  <p:tag name="RESPONSES" val="1;1;1;2;1;1;1;2;1;1;1;1;2;1;1;2;1;1;-;1;1;1;1;1;1;1;2;1;-;1;2;2;1;2;2;2;-;2;2;1;1;1;2;1;2;1;1;1;2;2;2;1;1;1;1;1;1;2;1;2;1;1;2;1;1;1;2;1;1;1;1;1;1;2;1;1;-;1;2;1;1;2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D27A5F72A3E4161B3D1F87C54EEA6FD&lt;/guid&gt;&#10;        &lt;description /&gt;&#10;        &lt;date&gt;3/27/2017 12:50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FD14CE3192489CA370FE16F1F03DBB&lt;/guid&gt;&#10;            &lt;repollguid&gt;FD0E23B1688B456EB8C50268B7F999FB&lt;/repollguid&gt;&#10;            &lt;sourceid&gt;4BE1A89B52E346348D90C8F281CE53BD&lt;/sourceid&gt;&#10;            &lt;questiontext&gt;Kas klassikirjelduses võib olla teise klassi kirjeldus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C1A0C95445344BDB7E9C8D4E5A09B78&lt;/guid&gt;&#10;                    &lt;answertext&gt;Jah &lt;/answertext&gt;&#10;                    &lt;valuetype&gt;1&lt;/valuetype&gt;&#10;                &lt;/answer&gt;&#10;                &lt;answer&gt;&#10;                    &lt;guid&gt;42FCB057A0794EE796AFDF4D53454141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lassikirjelduses võib olla teise klassi kirjeldus? [;crlf;]43[;]85[;]43[;]False[;]32[;][;crlf;]1,25581395348837[;]1[;]0,436317745099854[;]0,190373174689021[;crlf;]32[;]1[;]Jah1[;]Jah[;][;crlf;]11[;]-1[;]Ei2[;]Ei[;]"/>
  <p:tag name="HASRESULTS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SCHEME"/>
  <p:tag name="NUMBERFORMA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EFD34D139E4FD7A9ED3AABB88C320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Kas Math.random() võib kunagi tagastada väärtuse 0.0?"/>
  <p:tag name="ANSWERSALIAS" val="Jah|smicln|Ei"/>
  <p:tag name="NUMRESPONSES" val="1"/>
  <p:tag name="SLIDEORDER" val="3"/>
  <p:tag name="SLIDEGUID" val="DAE0C0B4352F466F83521C8FD38A3778"/>
  <p:tag name="VALUES" val="Correct|smicln|Incorrect"/>
  <p:tag name="ANONYMOUSTEMP" val="False"/>
  <p:tag name="CHARTSTRINGREVPER" val="0,307692307692308 0,692307692307692"/>
  <p:tag name="CHARTSTRINGSTDPER" val="0,692307692307692 0,307692307692308"/>
  <p:tag name="CHARTSTRINGREV" val="24 54"/>
  <p:tag name="CHARTSTRINGSTD" val="54 24"/>
  <p:tag name="RESPONSES" val="1;1;1;2;1;1;1;2;1;1;1;1;2;1;1;2;1;1;-;1;1;1;1;1;1;1;2;1;-;1;2;2;1;2;2;2;-;2;2;1;1;1;2;1;2;1;1;1;2;2;2;1;1;1;1;1;1;2;1;2;1;1;2;1;1;1;2;1;1;1;1;1;1;2;1;1;-;1;2;1;1;2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D27A5F72A3E4161B3D1F87C54EEA6FD&lt;/guid&gt;&#10;        &lt;description /&gt;&#10;        &lt;date&gt;3/27/2017 12:50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9659433A9214AEE9E0D2773DDD556BA&lt;/guid&gt;&#10;            &lt;repollguid&gt;FD0E23B1688B456EB8C50268B7F999FB&lt;/repollguid&gt;&#10;            &lt;sourceid&gt;4BE1A89B52E346348D90C8F281CE53BD&lt;/sourceid&gt;&#10;            &lt;questiontext&gt;Millised .class failid tekivad kompileerimisel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C1A0C95445344BDB7E9C8D4E5A09B78&lt;/guid&gt;&#10;                    &lt;answertext&gt;Loeng8.class, HiireKäsitleja.class&lt;/answertext&gt;&#10;                    &lt;valuetype&gt;-1&lt;/valuetype&gt;&#10;                &lt;/answer&gt;&#10;                &lt;answer&gt;&#10;                    &lt;guid&gt;42FCB057A0794EE796AFDF4D53454141&lt;/guid&gt;&#10;                    &lt;answertext&gt;Loeng8.class, Loeng8$1HiireKäsitleja.class&lt;/answertext&gt;&#10;                    &lt;valuetype&gt;1&lt;/valuetype&gt;&#10;                &lt;/answer&gt;&#10;                &lt;answer&gt;&#10;                    &lt;guid&gt;C6A4F8854E1045BAA922BE120D451708&lt;/guid&gt;&#10;                    &lt;answertext&gt;Loeng8.class, Loeng8$1.class&lt;/answertext&gt;&#10;                    &lt;valuetype&gt;-1&lt;/valuetype&gt;&#10;                &lt;/answer&gt;&#10;                &lt;answer&gt;&#10;                    &lt;guid&gt;D8682BF9CE674A39AFCA9C332D6C53C8&lt;/guid&gt;&#10;                    &lt;answertext&gt;Loeng8.class, HiireKäsitleja$Loeng8.clas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d .class failid tekivad kompileerimisel?[;crlf;]46[;]85[;]46[;]False[;]26[;][;crlf;]1,97826086956522[;]2[;]0,79370157667516[;]0,629962192816635[;crlf;]12[;]-1[;]Loeng8.class, HiireKäsitleja.class1[;]Loeng8.class, HiireKäsitleja.class[;][;crlf;]26[;]1[;]Loeng8.class, Loeng8$1HiireKäsitleja.class2[;]Loeng8.class, Loeng8$1HiireKäsitleja.class[;][;crlf;]5[;]-1[;]Loeng8.class, Loeng8$1.class3[;]Loeng8.class, Loeng8$1.class[;][;crlf;]3[;]-1[;]Loeng8.class, HiireKäsitleja$Loeng8.class4[;]Loeng8.class, HiireKäsitleja$Loeng8.class[;]"/>
  <p:tag name="HASRESULTS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NUMBERFORMAT" val="0"/>
  <p:tag name="COLORTYPE" val="SCHEM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098346FF12745E68D70464B435B5A7E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63[;]63[;]88[;]False[;]0[;][;crlf;]3,90909090909091[;]4[;]1,59997417334528[;]2,5599173553719[;crlf;]2[;]0[;]0-2 tundi1[;]0-2 tundi[;][;crlf;]17[;]0[;]2-4 tundi2[;]2-4 tundi[;][;crlf;]18[;]0[;]4-6 tundi  3[;]4-6 tundi  [;][;crlf;]25[;]0[;]6-8 tundi4[;]6-8 tundi[;][;crlf;]11[;]0[;]8-10 tundi5[;]8-10 tundi[;][;crlf;]9[;]0[;]10-12 tundi6[;]10-12 tundi[;][;crlf;]3[;]0[;]12-14 tundi7[;]12-14 tundi[;][;crlf;]3[;]0[;]üle 14 tunni8[;]üle 14 tunni[;]"/>
  <p:tag name="HASRESULTS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EFD34D139E4FD7A9ED3AABB88C320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Kas Math.random() võib kunagi tagastada väärtuse 0.0?"/>
  <p:tag name="ANSWERSALIAS" val="Jah|smicln|Ei"/>
  <p:tag name="NUMRESPONSES" val="1"/>
  <p:tag name="SLIDEORDER" val="3"/>
  <p:tag name="SLIDEGUID" val="DAE0C0B4352F466F83521C8FD38A3778"/>
  <p:tag name="VALUES" val="Correct|smicln|Incorrect"/>
  <p:tag name="ANONYMOUSTEMP" val="False"/>
  <p:tag name="CHARTSTRINGREVPER" val="0,307692307692308 0,692307692307692"/>
  <p:tag name="CHARTSTRINGSTDPER" val="0,692307692307692 0,307692307692308"/>
  <p:tag name="CHARTSTRINGREV" val="24 54"/>
  <p:tag name="CHARTSTRINGSTD" val="54 24"/>
  <p:tag name="RESPONSES" val="1;1;1;2;1;1;1;2;1;1;1;1;2;1;1;2;1;1;-;1;1;1;1;1;1;1;2;1;-;1;2;2;1;2;2;2;-;2;2;1;1;1;2;1;2;1;1;1;2;2;2;1;1;1;1;1;1;2;1;2;1;1;2;1;1;1;2;1;1;1;1;1;1;2;1;1;-;1;2;1;1;2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D27A5F72A3E4161B3D1F87C54EEA6FD&lt;/guid&gt;&#10;        &lt;description /&gt;&#10;        &lt;date&gt;3/27/2017 12:50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E169EA4A6044066BCA5AB43F2C5852E&lt;/guid&gt;&#10;            &lt;repollguid&gt;FD0E23B1688B456EB8C50268B7F999FB&lt;/repollguid&gt;&#10;            &lt;sourceid&gt;4BE1A89B52E346348D90C8F281CE53BD&lt;/sourceid&gt;&#10;            &lt;questiontext&gt;Millised .class failid tekivad kompileerimisel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C1A0C95445344BDB7E9C8D4E5A09B78&lt;/guid&gt;&#10;                    &lt;answertext&gt;Loeng8.class, Käsitleja.class&lt;/answertext&gt;&#10;                    &lt;valuetype&gt;-1&lt;/valuetype&gt;&#10;                &lt;/answer&gt;&#10;                &lt;answer&gt;&#10;                    &lt;guid&gt;42FCB057A0794EE796AFDF4D53454141&lt;/guid&gt;&#10;                    &lt;answertext&gt;Loeng8.class, Loeng8$Käsitleja.class&lt;/answertext&gt;&#10;                    &lt;valuetype&gt;-1&lt;/valuetype&gt;&#10;                &lt;/answer&gt;&#10;                &lt;answer&gt;&#10;                    &lt;guid&gt;C6A4F8854E1045BAA922BE120D451708&lt;/guid&gt;&#10;                    &lt;answertext&gt;Loeng8.class, Loeng8$1.class&lt;/answertext&gt;&#10;                    &lt;valuetype&gt;1&lt;/valuetype&gt;&#10;                &lt;/answer&gt;&#10;                &lt;answer&gt;&#10;                    &lt;guid&gt;D8682BF9CE674A39AFCA9C332D6C53C8&lt;/guid&gt;&#10;                    &lt;answertext&gt;Loeng8.class, Käsitleja$Loeng8.clas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d .class failid tekivad kompileerimisel?[;crlf;]42[;]88[;]42[;]False[;]26[;][;crlf;]2,73809523809524[;]3[;]0,818230489401885[;]0,669501133786848[;crlf;]5[;]-1[;]Loeng8.class, Käsitleja.class1[;]Loeng8.class, Käsitleja.class[;][;crlf;]6[;]-1[;]Loeng8.class, Loeng8$Käsitleja.class2[;]Loeng8.class, Loeng8$Käsitleja.class[;][;crlf;]26[;]1[;]Loeng8.class, Loeng8$1.class3[;]Loeng8.class, Loeng8$1.class[;][;crlf;]5[;]-1[;]Loeng8.class, Käsitleja$Loeng8.class4[;]Loeng8.class, Käsitleja$Loeng8.class[;]"/>
  <p:tag name="HASRESULTS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NUMBERFORMAT" val="0"/>
  <p:tag name="COLORTYPE" val="SCHEM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6FFE4D20E8044318B17A2F0FD16483B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0&lt;/answertext&gt;&#10;                    &lt;valuetype&gt;-1&lt;/valuetype&gt;&#10;                &lt;/answer&gt;&#10;                &lt;answer&gt;&#10;                    &lt;guid&gt;AA2EB81375994FAEA4791A1372728B65&lt;/guid&gt;&#10;                    &lt;answertext&gt;5&lt;/answertext&gt;&#10;                    &lt;valuetype&gt;1&lt;/valuetype&gt;&#10;                &lt;/answer&gt;&#10;                &lt;answer&gt;&#10;                    &lt;guid&gt;3E8E35D15DE04F2E8AF1792955A00231&lt;/guid&gt;&#10;                    &lt;answertext&gt;10&lt;/answertext&gt;&#10;                    &lt;valuetype&gt;-1&lt;/valuetype&gt;&#10;                &lt;/answer&gt;&#10;                &lt;answer&gt;&#10;                    &lt;guid&gt;2FB00752DD2C41F2A03A42D940B77122&lt;/guid&gt;&#10;                    &lt;answertext&gt;15&lt;/answertext&gt;&#10;                    &lt;valuetype&gt;-1&lt;/valuetype&gt;&#10;                &lt;/answer&gt;&#10;                &lt;answer&gt;&#10;                    &lt;guid&gt;615B595E75134308A256E163B3585B63&lt;/guid&gt;&#10;                    &lt;answertext&gt;midagi muud&lt;/answertext&gt;&#10;                    &lt;valuetype&gt;-1&lt;/valuetype&gt;&#10;                &lt;/answer&gt;&#10;                &lt;answer&gt;&#10;                    &lt;guid&gt;E744734D3A5C41A493C42367A4D57394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52[;]91[;]52[;]False[;]31[;][;crlf;]2,53846153846154[;]2[;]0,92946507489189[;]0,863905325443787[;crlf;]2[;]-1[;]01[;]0[;][;crlf;]31[;]1[;]52[;]5[;][;crlf;]11[;]-1[;]103[;]10[;][;crlf;]5[;]-1[;]154[;]15[;][;crlf;]3[;]-1[;]midagi muud5[;]midagi muud[;][;crlf;]0[;]-1[;]veateate6[;]veateate[;]"/>
  <p:tag name="HASRESULTS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80F52B802234939B4B684453B3EA335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0&lt;/answertext&gt;&#10;                    &lt;valuetype&gt;-1&lt;/valuetype&gt;&#10;                &lt;/answer&gt;&#10;                &lt;answer&gt;&#10;                    &lt;guid&gt;AA2EB81375994FAEA4791A1372728B65&lt;/guid&gt;&#10;                    &lt;answertext&gt;0&lt;/answertext&gt;&#10;                    &lt;valuetype&gt;-1&lt;/valuetype&gt;&#10;                &lt;/answer&gt;&#10;                &lt;answer&gt;&#10;                    &lt;guid&gt;3E8E35D15DE04F2E8AF1792955A00231&lt;/guid&gt;&#10;                    &lt;answertext&gt;100&lt;/answertext&gt;&#10;                    &lt;valuetype&gt;1&lt;/valuetype&gt;&#10;                &lt;/answer&gt;&#10;                &lt;answer&gt;&#10;                    &lt;guid&gt;2FB00752DD2C41F2A03A42D940B77122&lt;/guid&gt;&#10;                    &lt;answertext&gt;20&lt;/answertext&gt;&#10;                    &lt;valuetype&gt;-1&lt;/valuetype&gt;&#10;                &lt;/answer&gt;&#10;                &lt;answer&gt;&#10;                    &lt;guid&gt;615B595E75134308A256E163B3585B63&lt;/guid&gt;&#10;                    &lt;answertext&gt;midagi muud&lt;/answertext&gt;&#10;                    &lt;valuetype&gt;-1&lt;/valuetype&gt;&#10;                &lt;/answer&gt;&#10;                &lt;answer&gt;&#10;                    &lt;guid&gt;E744734D3A5C41A493C42367A4D57394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41[;]92[;]41[;]False[;]38[;][;crlf;]2,95121951219512[;]3[;]0,379423150880586[;]0,143961927424152[;crlf;]1[;]-1[;]101[;]10[;][;crlf;]1[;]-1[;]02[;]0[;][;crlf;]38[;]1[;]1003[;]100[;][;crlf;]1[;]-1[;]204[;]20[;][;crlf;]0[;]-1[;]midagi muud5[;]midagi muud[;][;crlf;]0[;]-1[;]veateate6[;]veateate[;]"/>
  <p:tag name="HASRESULTS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A75B2DC51D54AEFABE1F88B92E67C78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0&lt;/answertext&gt;&#10;                    &lt;valuetype&gt;-1&lt;/valuetype&gt;&#10;                &lt;/answer&gt;&#10;                &lt;answer&gt;&#10;                    &lt;guid&gt;AA2EB81375994FAEA4791A1372728B65&lt;/guid&gt;&#10;                    &lt;answertext&gt;0&lt;/answertext&gt;&#10;                    &lt;valuetype&gt;-1&lt;/valuetype&gt;&#10;                &lt;/answer&gt;&#10;                &lt;answer&gt;&#10;                    &lt;guid&gt;3E8E35D15DE04F2E8AF1792955A00231&lt;/guid&gt;&#10;                    &lt;answertext&gt;100&lt;/answertext&gt;&#10;                    &lt;valuetype&gt;-1&lt;/valuetype&gt;&#10;                &lt;/answer&gt;&#10;                &lt;answer&gt;&#10;                    &lt;guid&gt;2FB00752DD2C41F2A03A42D940B77122&lt;/guid&gt;&#10;                    &lt;answertext&gt;15&lt;/answertext&gt;&#10;                    &lt;valuetype&gt;-1&lt;/valuetype&gt;&#10;                &lt;/answer&gt;&#10;                &lt;answer&gt;&#10;                    &lt;guid&gt;615B595E75134308A256E163B3585B63&lt;/guid&gt;&#10;                    &lt;answertext&gt;50&lt;/answertext&gt;&#10;                    &lt;valuetype&gt;1&lt;/valuetype&gt;&#10;                &lt;/answer&gt;&#10;                &lt;answer&gt;&#10;                    &lt;guid&gt;15AEC6A794BF4125A49D45F2107457C8&lt;/guid&gt;&#10;                    &lt;answertext&gt;midagi muud&lt;/answertext&gt;&#10;                    &lt;valuetype&gt;-1&lt;/valuetype&gt;&#10;                &lt;/answer&gt;&#10;                &lt;answer&gt;&#10;                    &lt;guid&gt;F4F3CFBC7304471089DF2A635465CA5B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46[;]92[;]46[;]False[;]31[;][;crlf;]4,60869565217391[;]5[;]1,07295327645679[;]1,15122873345936[;crlf;]0[;]-1[;]101[;]10[;][;crlf;]0[;]-1[;]02[;]0[;][;crlf;]12[;]-1[;]1003[;]100[;][;crlf;]0[;]-1[;]154[;]15[;][;crlf;]31[;]1[;]505[;]50[;][;crlf;]0[;]-1[;]midagi muud6[;]midagi muud[;][;crlf;]3[;]-1[;]veateate7[;]veateate[;]"/>
  <p:tag name="HASRESULTS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B65A4533DB54F9EA22C8CBFF8037531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0&lt;/answertext&gt;&#10;                    &lt;valuetype&gt;-1&lt;/valuetype&gt;&#10;                &lt;/answer&gt;&#10;                &lt;answer&gt;&#10;                    &lt;guid&gt;AA2EB81375994FAEA4791A1372728B65&lt;/guid&gt;&#10;                    &lt;answertext&gt;0&lt;/answertext&gt;&#10;                    &lt;valuetype&gt;-1&lt;/valuetype&gt;&#10;                &lt;/answer&gt;&#10;                &lt;answer&gt;&#10;                    &lt;guid&gt;3E8E35D15DE04F2E8AF1792955A00231&lt;/guid&gt;&#10;                    &lt;answertext&gt;100&lt;/answertext&gt;&#10;                    &lt;valuetype&gt;-1&lt;/valuetype&gt;&#10;                &lt;/answer&gt;&#10;                &lt;answer&gt;&#10;                    &lt;guid&gt;2FB00752DD2C41F2A03A42D940B77122&lt;/guid&gt;&#10;                    &lt;answertext&gt;25&lt;/answertext&gt;&#10;                    &lt;valuetype&gt;1&lt;/valuetype&gt;&#10;                &lt;/answer&gt;&#10;                &lt;answer&gt;&#10;                    &lt;guid&gt;615B595E75134308A256E163B3585B63&lt;/guid&gt;&#10;                    &lt;answertext&gt;50&lt;/answertext&gt;&#10;                    &lt;valuetype&gt;-1&lt;/valuetype&gt;&#10;                &lt;/answer&gt;&#10;                &lt;answer&gt;&#10;                    &lt;guid&gt;15AEC6A794BF4125A49D45F2107457C8&lt;/guid&gt;&#10;                    &lt;answertext&gt;midagi muud&lt;/answertext&gt;&#10;                    &lt;valuetype&gt;-1&lt;/valuetype&gt;&#10;                &lt;/answer&gt;&#10;                &lt;answer&gt;&#10;                    &lt;guid&gt;F4F3CFBC7304471089DF2A635465CA5B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43[;]92[;]43[;]False[;]38[;][;crlf;]4,11627906976744[;]4[;]0,537405581780993[;]0,288804759329367[;crlf;]0[;]-1[;]101[;]10[;][;crlf;]0[;]-1[;]02[;]0[;][;crlf;]1[;]-1[;]1003[;]100[;][;crlf;]38[;]1[;]254[;]25[;][;crlf;]3[;]-1[;]505[;]50[;][;crlf;]0[;]-1[;]midagi muud6[;]midagi muud[;][;crlf;]1[;]-1[;]veateate7[;]veateate[;]"/>
  <p:tag name="HASRESULTS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4844B3722AB4BB28312FA42E6FD7A34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49[;]92[;]67[;]False[;]0[;][;crlf;]1,94029850746269[;]2[;]0,453200789572805[;]0,205390955669414[;crlf;]9[;]0[;]liiga kiire1[;]liiga kiire[;][;crlf;]53[;]0[;]paras2[;]paras[;][;crlf;]5[;]0[;]liiga aeglane3[;]liiga aeglane[;]"/>
  <p:tag name="HASRESULTS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C9CC6EB2154333A4B87313A1785559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44[;]92[;]57[;]False[;]0[;][;crlf;]2,21052631578947[;]2[;]0,407682457495518[;]0,166204986149585[;crlf;]0[;]0[;]liiga lihtne1[;]liiga lihtne[;][;crlf;]45[;]0[;]parajalt jõukohane2[;]parajalt jõukohane[;][;crlf;]12[;]0[;]liiga keeruline3[;]liiga keeruline[;]"/>
  <p:tag name="HASRESULTS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24537063E894081826F107A9061087B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60[;]72[;]82[;]False[;]0[;][;crlf;]2,39024390243902[;]2[;]0,711509860771455[;]0,506246281975015[;crlf;]3[;]0[;]Isegi ees1[;]Isegi ees[;][;crlf;]51[;]0[;]Täiesti graafikus2[;]Täiesti graafikus[;][;crlf;]22[;]0[;]Veidi maas, aga saan ise hakkama  3[;]Veidi maas, aga saan ise hakkama  [;][;crlf;]5[;]0[;]Kõvasti maas, vajan abi4[;]Kõvasti maas, vajan abi[;][;crlf;]1[;]0[;]Ei oska öelda5[;]Ei oska öelda[;]"/>
  <p:tag name="HASRESULTS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17165</TotalTime>
  <Words>1694</Words>
  <Application>Microsoft Office PowerPoint</Application>
  <PresentationFormat>Ekraaniseanss (4:3)</PresentationFormat>
  <Paragraphs>663</Paragraphs>
  <Slides>78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78</vt:i4>
      </vt:variant>
    </vt:vector>
  </HeadingPairs>
  <TitlesOfParts>
    <vt:vector size="84" baseType="lpstr">
      <vt:lpstr>Consolas</vt:lpstr>
      <vt:lpstr>Arial</vt:lpstr>
      <vt:lpstr>Wingdings</vt:lpstr>
      <vt:lpstr>Courier New</vt:lpstr>
      <vt:lpstr>Calibri</vt:lpstr>
      <vt:lpstr>Tarkvarakomplekti Office kujundus</vt:lpstr>
      <vt:lpstr>Objektorienteeritud programmeerimine</vt:lpstr>
      <vt:lpstr>Eelmisel nädalal</vt:lpstr>
      <vt:lpstr>PowerPointi esitlus</vt:lpstr>
      <vt:lpstr>1. kontrolltöö</vt:lpstr>
      <vt:lpstr>Umbes mitu tundi tegelesite eelmisel nädalal selle ainega (loeng+praktikum+iseseisvalt)? </vt:lpstr>
      <vt:lpstr>Kuivõrd olete selle ainega graafikus? </vt:lpstr>
      <vt:lpstr>Täna</vt:lpstr>
      <vt:lpstr>Kasutajaliidesega edasi</vt:lpstr>
      <vt:lpstr>Kas juur on vahetipp?</vt:lpstr>
      <vt:lpstr>Stseenigraaf (Scene Graph)</vt:lpstr>
      <vt:lpstr>PowerPointi esitlus</vt:lpstr>
      <vt:lpstr>Ringid ja ristkülik</vt:lpstr>
      <vt:lpstr>Mis tuleb ekraanile?</vt:lpstr>
      <vt:lpstr>PowerPointi esitlus</vt:lpstr>
      <vt:lpstr>Nupud rühmas </vt:lpstr>
      <vt:lpstr>Nupud rühmas </vt:lpstr>
      <vt:lpstr>Sündmused</vt:lpstr>
      <vt:lpstr>Sündmus</vt:lpstr>
      <vt:lpstr>Sündmus</vt:lpstr>
      <vt:lpstr>Sündmus</vt:lpstr>
      <vt:lpstr>Sündmuse tüüp. EventType</vt:lpstr>
      <vt:lpstr>https://docs.oracle.com/javase/8/javafx/events-tutorial/processing.htm</vt:lpstr>
      <vt:lpstr>Millistele tüüpidele vastab hiirenupule klõpsimine? </vt:lpstr>
      <vt:lpstr>Millised klassid on klassi InputEvent alamklassid? </vt:lpstr>
      <vt:lpstr>Allikas ja siht</vt:lpstr>
      <vt:lpstr>Käsitleja</vt:lpstr>
      <vt:lpstr>Käsitleja eraldi klassis</vt:lpstr>
      <vt:lpstr>Milline käsitleja?</vt:lpstr>
      <vt:lpstr>Käsitleja lisamine</vt:lpstr>
      <vt:lpstr>Mugavusmeetod  (convenience method)</vt:lpstr>
      <vt:lpstr>Käsitleja lisamine, mugavusmeetod</vt:lpstr>
      <vt:lpstr>Kuidas on võimalik määrata käsitleja? </vt:lpstr>
      <vt:lpstr>Kas klassikirjelduses võib olla teise klassi kirjeldus? </vt:lpstr>
      <vt:lpstr>Klass teise sees???</vt:lpstr>
      <vt:lpstr>Millised .class failid tekivad kompileerimisel?</vt:lpstr>
      <vt:lpstr>Anonüümne siseklass</vt:lpstr>
      <vt:lpstr>Millised .class failid tekivad kompileerimisel?</vt:lpstr>
      <vt:lpstr>Nimetu isendiga</vt:lpstr>
      <vt:lpstr>Erinevaid võimalusi</vt:lpstr>
      <vt:lpstr>Java 8, lambda</vt:lpstr>
      <vt:lpstr>Lisame sündmusi</vt:lpstr>
      <vt:lpstr>Nupud rühmas </vt:lpstr>
      <vt:lpstr>Kuidas sündmus liigub?</vt:lpstr>
      <vt:lpstr>Stseenigraaf koos lava ja stseeniga</vt:lpstr>
      <vt:lpstr>Kuidas sündmus liigub?</vt:lpstr>
      <vt:lpstr>Teel võib juhtuda asju!</vt:lpstr>
      <vt:lpstr>Filtrid ja käsitlejad</vt:lpstr>
      <vt:lpstr>Käsitleja või filter</vt:lpstr>
      <vt:lpstr>Kogu stseen</vt:lpstr>
      <vt:lpstr>Lava</vt:lpstr>
      <vt:lpstr>Omadused (properties)</vt:lpstr>
      <vt:lpstr>Omadused (properties)</vt:lpstr>
      <vt:lpstr>Kuularid (listeners)</vt:lpstr>
      <vt:lpstr>Kuularid (listeners)</vt:lpstr>
      <vt:lpstr>Aga kasutajaliides?</vt:lpstr>
      <vt:lpstr>PowerPointi esitlus</vt:lpstr>
      <vt:lpstr>Oleme juba kaudselt omaduste poole pöördunud</vt:lpstr>
      <vt:lpstr>Kõrguse muutmine</vt:lpstr>
      <vt:lpstr>Kasutajaliides, omadused, kuularid</vt:lpstr>
      <vt:lpstr>Sidumine (binding)</vt:lpstr>
      <vt:lpstr>Sidumine (binding)</vt:lpstr>
      <vt:lpstr>Kasutajaliides, omadused, sidumine</vt:lpstr>
      <vt:lpstr>Mida väljastab järgmine programmilõik?</vt:lpstr>
      <vt:lpstr>Mida väljastab järgmine programmilõik?</vt:lpstr>
      <vt:lpstr>Mida väljastab järgmine programmilõik?</vt:lpstr>
      <vt:lpstr>Mida väljastab järgmine programmilõik?</vt:lpstr>
      <vt:lpstr>Tunnikontroll</vt:lpstr>
      <vt:lpstr>PowerPointi esitlus</vt:lpstr>
      <vt:lpstr>Tunnikontroll</vt:lpstr>
      <vt:lpstr>PowerPointi esitlus</vt:lpstr>
      <vt:lpstr>Tunnikontroll</vt:lpstr>
      <vt:lpstr>PowerPointi esitlus</vt:lpstr>
      <vt:lpstr>Tunnikontroll</vt:lpstr>
      <vt:lpstr>PowerPointi esitlus</vt:lpstr>
      <vt:lpstr>PowerPointi esitlus</vt:lpstr>
      <vt:lpstr>Loengu tempo oli</vt:lpstr>
      <vt:lpstr>Materjal tundus 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1591</cp:revision>
  <cp:lastPrinted>2018-04-02T08:20:47Z</cp:lastPrinted>
  <dcterms:created xsi:type="dcterms:W3CDTF">2012-02-16T12:14:12Z</dcterms:created>
  <dcterms:modified xsi:type="dcterms:W3CDTF">2019-04-01T11:24:49Z</dcterms:modified>
</cp:coreProperties>
</file>