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8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7" r:id="rId2"/>
    <p:sldId id="862" r:id="rId3"/>
    <p:sldId id="863" r:id="rId4"/>
    <p:sldId id="864" r:id="rId5"/>
    <p:sldId id="881" r:id="rId6"/>
    <p:sldId id="855" r:id="rId7"/>
    <p:sldId id="856" r:id="rId8"/>
    <p:sldId id="818" r:id="rId9"/>
    <p:sldId id="819" r:id="rId10"/>
    <p:sldId id="904" r:id="rId11"/>
    <p:sldId id="820" r:id="rId12"/>
    <p:sldId id="907" r:id="rId13"/>
    <p:sldId id="857" r:id="rId14"/>
    <p:sldId id="908" r:id="rId15"/>
    <p:sldId id="905" r:id="rId16"/>
    <p:sldId id="906" r:id="rId17"/>
    <p:sldId id="822" r:id="rId18"/>
    <p:sldId id="823" r:id="rId19"/>
    <p:sldId id="824" r:id="rId20"/>
    <p:sldId id="901" r:id="rId21"/>
    <p:sldId id="826" r:id="rId22"/>
    <p:sldId id="934" r:id="rId23"/>
    <p:sldId id="832" r:id="rId24"/>
    <p:sldId id="833" r:id="rId25"/>
    <p:sldId id="910" r:id="rId26"/>
    <p:sldId id="902" r:id="rId27"/>
    <p:sldId id="911" r:id="rId28"/>
    <p:sldId id="829" r:id="rId29"/>
    <p:sldId id="912" r:id="rId30"/>
    <p:sldId id="942" r:id="rId31"/>
    <p:sldId id="831" r:id="rId32"/>
    <p:sldId id="839" r:id="rId33"/>
    <p:sldId id="840" r:id="rId34"/>
    <p:sldId id="841" r:id="rId35"/>
    <p:sldId id="834" r:id="rId36"/>
    <p:sldId id="835" r:id="rId37"/>
    <p:sldId id="836" r:id="rId38"/>
    <p:sldId id="837" r:id="rId39"/>
    <p:sldId id="838" r:id="rId40"/>
    <p:sldId id="913" r:id="rId41"/>
    <p:sldId id="941" r:id="rId42"/>
    <p:sldId id="843" r:id="rId43"/>
    <p:sldId id="844" r:id="rId44"/>
    <p:sldId id="845" r:id="rId45"/>
    <p:sldId id="916" r:id="rId46"/>
    <p:sldId id="917" r:id="rId47"/>
    <p:sldId id="918" r:id="rId48"/>
    <p:sldId id="919" r:id="rId49"/>
    <p:sldId id="920" r:id="rId50"/>
    <p:sldId id="921" r:id="rId51"/>
    <p:sldId id="935" r:id="rId52"/>
    <p:sldId id="936" r:id="rId53"/>
    <p:sldId id="937" r:id="rId54"/>
    <p:sldId id="938" r:id="rId55"/>
    <p:sldId id="939" r:id="rId56"/>
    <p:sldId id="940" r:id="rId57"/>
    <p:sldId id="922" r:id="rId58"/>
    <p:sldId id="923" r:id="rId59"/>
    <p:sldId id="924" r:id="rId60"/>
    <p:sldId id="925" r:id="rId61"/>
    <p:sldId id="926" r:id="rId62"/>
    <p:sldId id="927" r:id="rId63"/>
    <p:sldId id="928" r:id="rId64"/>
    <p:sldId id="929" r:id="rId65"/>
    <p:sldId id="930" r:id="rId66"/>
    <p:sldId id="931" r:id="rId67"/>
    <p:sldId id="932" r:id="rId68"/>
    <p:sldId id="933" r:id="rId69"/>
    <p:sldId id="865" r:id="rId70"/>
    <p:sldId id="866" r:id="rId71"/>
    <p:sldId id="867" r:id="rId72"/>
  </p:sldIdLst>
  <p:sldSz cx="9144000" cy="6858000" type="screen4x3"/>
  <p:notesSz cx="6669088" cy="9753600"/>
  <p:embeddedFontLst>
    <p:embeddedFont>
      <p:font typeface="Consolas" panose="020B0609020204030204" pitchFamily="49" charset="0"/>
      <p:regular r:id="rId75"/>
      <p:bold r:id="rId76"/>
      <p:italic r:id="rId77"/>
      <p:boldItalic r:id="rId78"/>
    </p:embeddedFont>
    <p:embeddedFont>
      <p:font typeface="Calibri" panose="020F0502020204030204" pitchFamily="34" charset="0"/>
      <p:regular r:id="rId79"/>
      <p:bold r:id="rId80"/>
      <p:italic r:id="rId81"/>
      <p:boldItalic r:id="rId82"/>
    </p:embeddedFont>
  </p:embeddedFontLst>
  <p:custDataLst>
    <p:tags r:id="rId83"/>
  </p:custDataLst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2B2B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89758" autoAdjust="0"/>
  </p:normalViewPr>
  <p:slideViewPr>
    <p:cSldViewPr>
      <p:cViewPr varScale="1">
        <p:scale>
          <a:sx n="104" d="100"/>
          <a:sy n="104" d="100"/>
        </p:scale>
        <p:origin x="16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2.fntdata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font" Target="fonts/font5.fntdata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8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7C987E12-61FE-4749-AC32-9080D75594A1}" type="datetimeFigureOut">
              <a:rPr lang="et-EE" smtClean="0"/>
              <a:t>8.04.2019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BADAE8C2-9EA3-41C3-9D9D-6ED20C951BA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64868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3FCDBB3B-BA69-45B4-AD19-C0754C04E29C}" type="datetimeFigureOut">
              <a:rPr lang="et-EE" smtClean="0"/>
              <a:pPr/>
              <a:t>8.04.2019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1838"/>
            <a:ext cx="4878388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66909" y="4632961"/>
            <a:ext cx="5335270" cy="4389120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1" y="9264227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B50B6BAB-3031-4B6F-8449-997434C0FA7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928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3265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68204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22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5797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25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01747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26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32435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27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9677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29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08340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86C37-62AC-44DF-9E50-48A60EEAA972}" type="slidenum">
              <a:rPr lang="et-EE" smtClean="0"/>
              <a:t>41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3803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7F0A-8638-402A-8E28-6B99E6CE0DE6}" type="datetime1">
              <a:rPr lang="et-EE" smtClean="0"/>
              <a:pPr/>
              <a:t>8.04.2019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6188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CFD5-629F-4540-B413-2D57C302CE57}" type="datetime1">
              <a:rPr lang="et-EE" smtClean="0"/>
              <a:pPr/>
              <a:t>8.04.2019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260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C154-AF94-4E48-8087-1731396E35CE}" type="datetime1">
              <a:rPr lang="et-EE" smtClean="0"/>
              <a:pPr/>
              <a:t>8.04.2019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58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D2A1-EAC9-459A-BACF-BB5D1C539DAB}" type="datetime1">
              <a:rPr lang="et-EE" smtClean="0"/>
              <a:pPr/>
              <a:t>8.04.2019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A16-0D4A-4B51-8193-345BEDFD222C}" type="datetime1">
              <a:rPr lang="et-EE" smtClean="0"/>
              <a:pPr/>
              <a:t>8.04.2019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8487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9CA4-D2B8-49E4-8D7A-9278E3D4290D}" type="datetime1">
              <a:rPr lang="et-EE" smtClean="0"/>
              <a:pPr/>
              <a:t>8.04.2019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462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6222-1CFE-44C4-870B-7E18E7F922BD}" type="datetime1">
              <a:rPr lang="et-EE" smtClean="0"/>
              <a:pPr/>
              <a:t>8.04.2019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809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6C8-53A0-410B-B7B2-3DC5B20C1652}" type="datetime1">
              <a:rPr lang="et-EE" smtClean="0"/>
              <a:pPr/>
              <a:t>8.04.2019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2274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8BE6-AFF5-4DAF-8FE3-24217CE69B0B}" type="datetime1">
              <a:rPr lang="et-EE" smtClean="0"/>
              <a:pPr/>
              <a:t>8.04.2019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256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9053-8B55-478B-BEFE-4A50BC3AC2BD}" type="datetime1">
              <a:rPr lang="et-EE" smtClean="0"/>
              <a:pPr/>
              <a:t>8.04.2019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8977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01E-894B-4F49-B5D6-AF84AA0DD770}" type="datetime1">
              <a:rPr lang="et-EE" smtClean="0"/>
              <a:pPr/>
              <a:t>8.04.2019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2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2E63-29D3-44CC-AFE1-22C79C8D6F75}" type="datetime1">
              <a:rPr lang="et-EE" smtClean="0"/>
              <a:pPr/>
              <a:t>8.04.2019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946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0B82C-60DD-4D9D-A1D9-B0D26A0F2BE0}" type="datetime1">
              <a:rPr lang="et-EE" smtClean="0"/>
              <a:pPr/>
              <a:t>8.04.2019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064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nio/file/Path.html" TargetMode="External"/><Relationship Id="rId2" Type="http://schemas.openxmlformats.org/officeDocument/2006/relationships/hyperlink" Target="https://docs.oracle.com/en/java/javase/11/docs/api/java.base/java/nio/file/Files.html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tutorial/essential/io/stream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io/InputStream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s.oracle.com/en/java/javase/11/docs/api/java.base/java/io/OutputStream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7/docs/api/java/io/BufferedInputStream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io/Reader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s.oracle.com/en/java/javase/11/docs/api/java.base/java/io/Writer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io/BufferedReader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hyperlink" Target="https://docs.oracle.com/en/java/javase/11/docs/api/java.base/java/io/PrintWriter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io/DataOutputStream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io/DataInputStream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6.xml"/><Relationship Id="rId4" Type="http://schemas.openxmlformats.org/officeDocument/2006/relationships/hyperlink" Target="https://docs.oracle.com/en/java/javase/11/docs/api/java.base/java/lang/System.html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net/URL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io/RandomAccessFile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io/ObjectOutputStream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hyperlink" Target="https://docs.oracle.com/en/java/javase/11/docs/api/java.base/java/io/ObjectInputStream.html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io/Serializable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d.org/pubs/monograph_reports/MR1418.html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1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util/Random.html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e9pu_TrQzY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1/docs/api/java.base/java/io/File.html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Objektorienteeritud programmeerimine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772400" cy="2971800"/>
          </a:xfrm>
        </p:spPr>
        <p:txBody>
          <a:bodyPr>
            <a:normAutofit/>
          </a:bodyPr>
          <a:lstStyle/>
          <a:p>
            <a:endParaRPr lang="et-EE" dirty="0" smtClean="0"/>
          </a:p>
          <a:p>
            <a:r>
              <a:rPr lang="et-EE" dirty="0" smtClean="0"/>
              <a:t>9. </a:t>
            </a:r>
            <a:r>
              <a:rPr lang="et-EE" dirty="0"/>
              <a:t>loeng, 8</a:t>
            </a:r>
            <a:r>
              <a:rPr lang="et-EE" dirty="0" smtClean="0"/>
              <a:t>. </a:t>
            </a:r>
            <a:r>
              <a:rPr lang="et-EE" dirty="0"/>
              <a:t>aprill</a:t>
            </a:r>
          </a:p>
          <a:p>
            <a:endParaRPr lang="et-EE" dirty="0"/>
          </a:p>
          <a:p>
            <a:r>
              <a:rPr lang="et-EE" dirty="0"/>
              <a:t>Marina Lepp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1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3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Klass </a:t>
            </a:r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Erinevad meetodid</a:t>
            </a:r>
          </a:p>
          <a:p>
            <a:pPr lvl="1"/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</a:p>
          <a:p>
            <a:pPr lvl="1"/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isFile</a:t>
            </a:r>
            <a:endParaRPr lang="et-E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isDirectory</a:t>
            </a:r>
            <a:endParaRPr lang="et-E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  <a:endParaRPr lang="et-E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renameTo</a:t>
            </a:r>
            <a:endParaRPr lang="et-E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lastModified</a:t>
            </a:r>
            <a:endParaRPr lang="et-E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endParaRPr lang="et-E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t-EE" dirty="0" smtClean="0"/>
              <a:t>….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808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653136"/>
            <a:ext cx="5112568" cy="178510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Tee: c:\temp\raamatud.txt</a:t>
            </a:r>
          </a:p>
          <a:p>
            <a:r>
              <a:rPr lang="fi-FI" sz="2200" dirty="0" smtClean="0">
                <a:latin typeface="Courier New" pitchFamily="49" charset="0"/>
                <a:cs typeface="Courier New" pitchFamily="49" charset="0"/>
              </a:rPr>
              <a:t>on </a:t>
            </a:r>
            <a:r>
              <a:rPr lang="fi-FI" sz="2200" dirty="0" err="1" smtClean="0">
                <a:latin typeface="Courier New" pitchFamily="49" charset="0"/>
                <a:cs typeface="Courier New" pitchFamily="49" charset="0"/>
              </a:rPr>
              <a:t>olemas</a:t>
            </a:r>
            <a:r>
              <a:rPr lang="fi-FI" sz="2200" dirty="0" smtClean="0">
                <a:latin typeface="Courier New" pitchFamily="49" charset="0"/>
                <a:cs typeface="Courier New" pitchFamily="49" charset="0"/>
              </a:rPr>
              <a:t> ja </a:t>
            </a:r>
            <a:r>
              <a:rPr lang="fi-FI" sz="2200" dirty="0" err="1" smtClean="0">
                <a:latin typeface="Courier New" pitchFamily="49" charset="0"/>
                <a:cs typeface="Courier New" pitchFamily="49" charset="0"/>
              </a:rPr>
              <a:t>tavaline</a:t>
            </a:r>
            <a:r>
              <a:rPr lang="fi-FI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fi-FI" sz="2200" dirty="0" err="1" smtClean="0">
                <a:latin typeface="Courier New" pitchFamily="49" charset="0"/>
                <a:cs typeface="Courier New" pitchFamily="49" charset="0"/>
              </a:rPr>
              <a:t>fail</a:t>
            </a:r>
            <a:endParaRPr lang="fi-FI" sz="2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absoluutne</a:t>
            </a:r>
            <a:endParaRPr lang="en-US" sz="2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Faili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muudeti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: 1332270347921</a:t>
            </a:r>
          </a:p>
          <a:p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Faili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suurus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: 69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baiti</a:t>
            </a:r>
            <a:endParaRPr lang="en-US" sz="22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260648"/>
            <a:ext cx="8928992" cy="415498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f1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"c: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\\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temp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\\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raamatud.txt"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"Tee: "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f1.getPath());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(f1.isFile() ?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 olemas ja 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tavaline fail"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"pole olemas või pole tavaline"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(f1.isAbsolute() ?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"absoluutne"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		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"ei ole absoluutne"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"Faili muudeti: "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			f1.lastModified());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"Faili suurus: "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f1.length() + 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				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baiti"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5" name="Sirge noolkonnektor 4"/>
          <p:cNvCxnSpPr/>
          <p:nvPr/>
        </p:nvCxnSpPr>
        <p:spPr>
          <a:xfrm flipH="1">
            <a:off x="7956376" y="476672"/>
            <a:ext cx="86409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Ümarnurkne ristkülik 2"/>
          <p:cNvSpPr/>
          <p:nvPr/>
        </p:nvSpPr>
        <p:spPr>
          <a:xfrm>
            <a:off x="5076056" y="5013176"/>
            <a:ext cx="4067944" cy="1065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  <a:r>
              <a:rPr lang="et-EE" altLang="et-EE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(f1.lastModified</a:t>
            </a:r>
            <a:r>
              <a:rPr lang="et-EE" alt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t-EE" altLang="et-EE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t-EE" sz="1600" dirty="0">
                <a:solidFill>
                  <a:schemeClr val="tx1"/>
                </a:solidFill>
                <a:latin typeface="Arial" panose="020B0604020202020204" pitchFamily="34" charset="0"/>
              </a:rPr>
              <a:t>Thu Jan 01 02:00:00 EET 1970</a:t>
            </a:r>
            <a:endParaRPr lang="et-EE" altLang="et-EE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640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0707" y="110237"/>
            <a:ext cx="8613290" cy="526297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f1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(f1.isDirectory())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"Kataloog "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f1.getName());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String s[] = f1.list();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i=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 &lt;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length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i++)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f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(f1.getName() + 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	</a:t>
            </a:r>
            <a:r>
              <a:rPr lang="et-EE" altLang="et-EE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File.</a:t>
            </a:r>
            <a:r>
              <a:rPr lang="et-EE" altLang="et-EE" sz="2400" b="1" i="1" dirty="0" err="1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separator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s[i]);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f.isDirectory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 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(f +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on kataloog"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24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(f +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ei ole kataloog"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707" y="5489356"/>
            <a:ext cx="6157664" cy="11079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200" dirty="0" err="1">
                <a:latin typeface="Courier New" pitchFamily="49" charset="0"/>
                <a:cs typeface="Courier New" pitchFamily="49" charset="0"/>
              </a:rPr>
              <a:t>Kataloog</a:t>
            </a:r>
            <a:r>
              <a:rPr lang="fi-FI" sz="2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i-FI" sz="2200" dirty="0" err="1">
                <a:latin typeface="Courier New" pitchFamily="49" charset="0"/>
                <a:cs typeface="Courier New" pitchFamily="49" charset="0"/>
              </a:rPr>
              <a:t>src</a:t>
            </a:r>
            <a:endParaRPr lang="fi-FI" sz="2200" dirty="0">
              <a:latin typeface="Courier New" pitchFamily="49" charset="0"/>
              <a:cs typeface="Courier New" pitchFamily="49" charset="0"/>
            </a:endParaRPr>
          </a:p>
          <a:p>
            <a:r>
              <a:rPr lang="fi-FI" sz="2200" dirty="0" err="1">
                <a:latin typeface="Courier New" pitchFamily="49" charset="0"/>
                <a:cs typeface="Courier New" pitchFamily="49" charset="0"/>
              </a:rPr>
              <a:t>src</a:t>
            </a:r>
            <a:r>
              <a:rPr lang="fi-FI" sz="2200" dirty="0">
                <a:latin typeface="Courier New" pitchFamily="49" charset="0"/>
                <a:cs typeface="Courier New" pitchFamily="49" charset="0"/>
              </a:rPr>
              <a:t>\</a:t>
            </a:r>
            <a:r>
              <a:rPr lang="fi-FI" sz="2200" dirty="0" err="1">
                <a:latin typeface="Courier New" pitchFamily="49" charset="0"/>
                <a:cs typeface="Courier New" pitchFamily="49" charset="0"/>
              </a:rPr>
              <a:t>application</a:t>
            </a:r>
            <a:r>
              <a:rPr lang="fi-FI" sz="2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i-FI" sz="2200" dirty="0" smtClean="0">
                <a:latin typeface="Courier New" pitchFamily="49" charset="0"/>
                <a:cs typeface="Courier New" pitchFamily="49" charset="0"/>
              </a:rPr>
              <a:t>on </a:t>
            </a:r>
            <a:r>
              <a:rPr lang="fi-FI" sz="2200" dirty="0" err="1">
                <a:latin typeface="Courier New" pitchFamily="49" charset="0"/>
                <a:cs typeface="Courier New" pitchFamily="49" charset="0"/>
              </a:rPr>
              <a:t>kataloog</a:t>
            </a:r>
            <a:endParaRPr lang="fi-FI" sz="2200" dirty="0">
              <a:latin typeface="Courier New" pitchFamily="49" charset="0"/>
              <a:cs typeface="Courier New" pitchFamily="49" charset="0"/>
            </a:endParaRPr>
          </a:p>
          <a:p>
            <a:r>
              <a:rPr lang="fi-FI" sz="2200" dirty="0" err="1">
                <a:latin typeface="Courier New" pitchFamily="49" charset="0"/>
                <a:cs typeface="Courier New" pitchFamily="49" charset="0"/>
              </a:rPr>
              <a:t>src</a:t>
            </a:r>
            <a:r>
              <a:rPr lang="fi-FI" sz="2200" dirty="0">
                <a:latin typeface="Courier New" pitchFamily="49" charset="0"/>
                <a:cs typeface="Courier New" pitchFamily="49" charset="0"/>
              </a:rPr>
              <a:t>\FailiTest.java ei ole </a:t>
            </a:r>
            <a:r>
              <a:rPr lang="fi-FI" sz="2200" dirty="0" err="1">
                <a:latin typeface="Courier New" pitchFamily="49" charset="0"/>
                <a:cs typeface="Courier New" pitchFamily="49" charset="0"/>
              </a:rPr>
              <a:t>kataloog</a:t>
            </a:r>
            <a:endParaRPr lang="en-US" sz="22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" name="Sirge noolkonnektor 4"/>
          <p:cNvCxnSpPr/>
          <p:nvPr/>
        </p:nvCxnSpPr>
        <p:spPr>
          <a:xfrm flipH="1">
            <a:off x="5004048" y="476672"/>
            <a:ext cx="86409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076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Teistmoodi ka failid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java.nio.Files</a:t>
            </a:r>
            <a:endParaRPr lang="et-E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t-EE" dirty="0" smtClean="0">
                <a:cs typeface="Courier New" panose="02070309020205020404" pitchFamily="49" charset="0"/>
              </a:rPr>
              <a:t>Ainult klassimeetodid</a:t>
            </a:r>
          </a:p>
          <a:p>
            <a:pPr lvl="1"/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endParaRPr lang="et-E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t-EE" dirty="0" smtClean="0">
                <a:cs typeface="Courier New" panose="02070309020205020404" pitchFamily="49" charset="0"/>
              </a:rPr>
              <a:t>Liides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endParaRPr lang="et-E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istkülik 5"/>
          <p:cNvSpPr/>
          <p:nvPr/>
        </p:nvSpPr>
        <p:spPr>
          <a:xfrm>
            <a:off x="107504" y="5733256"/>
            <a:ext cx="885698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900" dirty="0">
                <a:hlinkClick r:id="rId2"/>
              </a:rPr>
              <a:t>https://</a:t>
            </a:r>
            <a:r>
              <a:rPr lang="et-EE" sz="1900" dirty="0" smtClean="0">
                <a:hlinkClick r:id="rId2"/>
              </a:rPr>
              <a:t>docs.oracle.com/en/java/javase/11/docs/api/java.base/java/nio/file/Files.html</a:t>
            </a:r>
            <a:endParaRPr lang="et-EE" sz="1900" dirty="0"/>
          </a:p>
        </p:txBody>
      </p:sp>
      <p:sp>
        <p:nvSpPr>
          <p:cNvPr id="8" name="Ristkülik 7"/>
          <p:cNvSpPr/>
          <p:nvPr/>
        </p:nvSpPr>
        <p:spPr>
          <a:xfrm>
            <a:off x="107504" y="6116229"/>
            <a:ext cx="878497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900" dirty="0">
                <a:hlinkClick r:id="rId3"/>
              </a:rPr>
              <a:t>https://</a:t>
            </a:r>
            <a:r>
              <a:rPr lang="et-EE" sz="1900" dirty="0" smtClean="0">
                <a:hlinkClick r:id="rId3"/>
              </a:rPr>
              <a:t>docs.oracle.com/en/java/javase/11/docs/api/java.base/java/nio/file/Path.html</a:t>
            </a:r>
            <a:endParaRPr lang="et-EE" sz="1900" dirty="0"/>
          </a:p>
        </p:txBody>
      </p:sp>
    </p:spTree>
    <p:extLst>
      <p:ext uri="{BB962C8B-B14F-4D97-AF65-F5344CB8AC3E}">
        <p14:creationId xmlns:p14="http://schemas.microsoft.com/office/powerpoint/2010/main" val="15059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0707" y="955467"/>
            <a:ext cx="8736687" cy="24622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Path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jooksevKataloog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Paths.</a:t>
            </a:r>
            <a:r>
              <a:rPr kumimoji="0" lang="et-EE" altLang="et-EE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"."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jooksevKataloog.toAbsolutePath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Files.</a:t>
            </a:r>
            <a:r>
              <a:rPr kumimoji="0" lang="et-EE" altLang="et-EE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isDirectory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jooksevKataloog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Path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fail = 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Paths.</a:t>
            </a:r>
            <a:r>
              <a:rPr kumimoji="0" lang="et-EE" altLang="et-EE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"mingifail.txt"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Files.</a:t>
            </a:r>
            <a:r>
              <a:rPr kumimoji="0" lang="et-EE" altLang="et-EE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getLastModifiedTime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(fail));</a:t>
            </a:r>
            <a:b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2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Files.</a:t>
            </a:r>
            <a:r>
              <a:rPr kumimoji="0" lang="et-EE" altLang="et-EE" sz="2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kumimoji="0" lang="et-EE" altLang="et-EE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(fail));</a:t>
            </a:r>
            <a:endParaRPr kumimoji="0" lang="et-EE" altLang="et-E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707" y="4909800"/>
            <a:ext cx="6157664" cy="14465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22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fi-FI" sz="2200" dirty="0" smtClean="0">
                <a:latin typeface="Courier New" pitchFamily="49" charset="0"/>
                <a:cs typeface="Courier New" pitchFamily="49" charset="0"/>
              </a:rPr>
              <a:t>:\</a:t>
            </a:r>
            <a:r>
              <a:rPr lang="et-EE" sz="2200" dirty="0" smtClean="0">
                <a:latin typeface="Courier New" pitchFamily="49" charset="0"/>
                <a:cs typeface="Courier New" pitchFamily="49" charset="0"/>
              </a:rPr>
              <a:t>temp</a:t>
            </a:r>
            <a:r>
              <a:rPr lang="fi-FI" sz="2200" dirty="0" smtClean="0">
                <a:latin typeface="Courier New" pitchFamily="49" charset="0"/>
                <a:cs typeface="Courier New" pitchFamily="49" charset="0"/>
              </a:rPr>
              <a:t>\Loeng9</a:t>
            </a:r>
            <a:r>
              <a:rPr lang="fi-FI" sz="2200" dirty="0">
                <a:latin typeface="Courier New" pitchFamily="49" charset="0"/>
                <a:cs typeface="Courier New" pitchFamily="49" charset="0"/>
              </a:rPr>
              <a:t>\.</a:t>
            </a:r>
          </a:p>
          <a:p>
            <a:r>
              <a:rPr lang="fi-FI" sz="2200" dirty="0" err="1">
                <a:latin typeface="Courier New" pitchFamily="49" charset="0"/>
                <a:cs typeface="Courier New" pitchFamily="49" charset="0"/>
              </a:rPr>
              <a:t>true</a:t>
            </a:r>
            <a:endParaRPr lang="fi-FI" sz="2200" dirty="0">
              <a:latin typeface="Courier New" pitchFamily="49" charset="0"/>
              <a:cs typeface="Courier New" pitchFamily="49" charset="0"/>
            </a:endParaRPr>
          </a:p>
          <a:p>
            <a:r>
              <a:rPr lang="fi-FI" sz="2200" dirty="0">
                <a:latin typeface="Courier New" pitchFamily="49" charset="0"/>
                <a:cs typeface="Courier New" pitchFamily="49" charset="0"/>
              </a:rPr>
              <a:t>2018-01-19T08:59:06.825972Z</a:t>
            </a:r>
          </a:p>
          <a:p>
            <a:r>
              <a:rPr lang="fi-FI" sz="2200" dirty="0">
                <a:latin typeface="Courier New" pitchFamily="49" charset="0"/>
                <a:cs typeface="Courier New" pitchFamily="49" charset="0"/>
              </a:rPr>
              <a:t>226</a:t>
            </a:r>
            <a:endParaRPr lang="en-US" sz="22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521101" y="4540243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-99392"/>
            <a:ext cx="8711325" cy="1967706"/>
          </a:xfrm>
        </p:spPr>
        <p:txBody>
          <a:bodyPr>
            <a:normAutofit/>
          </a:bodyPr>
          <a:lstStyle/>
          <a:p>
            <a:r>
              <a:rPr lang="et-EE" sz="3600" dirty="0" smtClean="0"/>
              <a:t>Klassi </a:t>
            </a:r>
            <a:r>
              <a:rPr lang="et-EE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t-EE" sz="3600" dirty="0" smtClean="0"/>
              <a:t> objektid võivad olla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72429" y="2759123"/>
            <a:ext cx="6048672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a</a:t>
            </a:r>
            <a:r>
              <a:rPr lang="et-EE" dirty="0" smtClean="0"/>
              <a:t>inult failid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a</a:t>
            </a:r>
            <a:r>
              <a:rPr lang="et-EE" dirty="0" smtClean="0"/>
              <a:t>inult kataloogid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n</a:t>
            </a:r>
            <a:r>
              <a:rPr lang="et-EE" dirty="0" smtClean="0"/>
              <a:t>ii failid kui ka kataloogid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m</a:t>
            </a:r>
            <a:r>
              <a:rPr lang="et-EE" dirty="0" smtClean="0"/>
              <a:t>idagi muud</a:t>
            </a:r>
            <a:endParaRPr lang="en-US" sz="2800" dirty="0"/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129529" y="4077072"/>
            <a:ext cx="342900" cy="342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56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228184" y="4403718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-99392"/>
            <a:ext cx="8711325" cy="1967706"/>
          </a:xfrm>
        </p:spPr>
        <p:txBody>
          <a:bodyPr>
            <a:normAutofit/>
          </a:bodyPr>
          <a:lstStyle/>
          <a:p>
            <a:r>
              <a:rPr lang="et-EE" sz="3600" dirty="0" smtClean="0"/>
              <a:t>Kui faili </a:t>
            </a:r>
            <a:r>
              <a:rPr lang="et-EE" sz="3600" i="1" dirty="0" smtClean="0"/>
              <a:t>temp.txt</a:t>
            </a:r>
            <a:r>
              <a:rPr lang="et-EE" sz="3600" dirty="0" smtClean="0"/>
              <a:t> ei ole olemas, siis </a:t>
            </a:r>
            <a:br>
              <a:rPr lang="et-EE" sz="3600" dirty="0" smtClean="0"/>
            </a:br>
            <a:r>
              <a:rPr lang="et-EE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sz="3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t-EE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("temp.txt")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72429" y="2759123"/>
            <a:ext cx="6048672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t</a:t>
            </a:r>
            <a:r>
              <a:rPr lang="et-EE" dirty="0" smtClean="0"/>
              <a:t>agastab 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annab veateate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loob tühja faili </a:t>
            </a:r>
            <a:r>
              <a:rPr lang="et-EE" i="1" dirty="0" smtClean="0"/>
              <a:t>temp.txt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t</a:t>
            </a:r>
            <a:r>
              <a:rPr lang="et-EE" dirty="0" smtClean="0"/>
              <a:t>eeb midagi muud</a:t>
            </a:r>
            <a:endParaRPr lang="en-US" sz="2800" dirty="0"/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129529" y="4653136"/>
            <a:ext cx="342900" cy="342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78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t-EE" dirty="0" smtClean="0"/>
              <a:t>Voog (ingl. </a:t>
            </a:r>
            <a:r>
              <a:rPr lang="et-EE" i="1" dirty="0" err="1" smtClean="0"/>
              <a:t>stream</a:t>
            </a:r>
            <a:r>
              <a:rPr lang="et-EE" dirty="0" smtClean="0"/>
              <a:t>)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42849" y="894730"/>
            <a:ext cx="8229600" cy="4525963"/>
          </a:xfrm>
        </p:spPr>
        <p:txBody>
          <a:bodyPr>
            <a:normAutofit/>
          </a:bodyPr>
          <a:lstStyle/>
          <a:p>
            <a:r>
              <a:rPr lang="et-EE" dirty="0" smtClean="0"/>
              <a:t>osa lihtsalt kannab andmeid, osa ka töötleb</a:t>
            </a:r>
          </a:p>
          <a:p>
            <a:r>
              <a:rPr lang="et-EE" dirty="0" smtClean="0"/>
              <a:t>ühendatakse Java I/O süsteemi abil füüsilise seadmega</a:t>
            </a:r>
          </a:p>
          <a:p>
            <a:r>
              <a:rPr lang="et-EE" dirty="0" smtClean="0"/>
              <a:t>ühel pool tootja (allikas), teisel pool tarbija</a:t>
            </a:r>
          </a:p>
          <a:p>
            <a:r>
              <a:rPr lang="et-EE" dirty="0" smtClean="0"/>
              <a:t>voo andmetele juurdepääs järjestikune 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17</a:t>
            </a:fld>
            <a:endParaRPr lang="et-EE" dirty="0"/>
          </a:p>
        </p:txBody>
      </p:sp>
      <p:sp>
        <p:nvSpPr>
          <p:cNvPr id="5" name="Ristkülik 4"/>
          <p:cNvSpPr/>
          <p:nvPr/>
        </p:nvSpPr>
        <p:spPr>
          <a:xfrm>
            <a:off x="251520" y="6356350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>
                <a:hlinkClick r:id="rId3"/>
              </a:rPr>
              <a:t>https://</a:t>
            </a:r>
            <a:r>
              <a:rPr lang="et-EE" sz="2000" dirty="0" smtClean="0">
                <a:hlinkClick r:id="rId3"/>
              </a:rPr>
              <a:t>docs.oracle.com/javase/tutorial/essential/io/streams.html</a:t>
            </a:r>
            <a:endParaRPr lang="et-EE" sz="2000" dirty="0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8" y="3689994"/>
            <a:ext cx="4369266" cy="1676259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045" y="4201096"/>
            <a:ext cx="4658459" cy="1892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70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t-EE" dirty="0" smtClean="0"/>
              <a:t>Jaotus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79512" y="1012319"/>
            <a:ext cx="8964488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 smtClean="0"/>
              <a:t>Java </a:t>
            </a:r>
            <a:r>
              <a:rPr lang="en-US" sz="3500" dirty="0" err="1" smtClean="0"/>
              <a:t>seisukohalt</a:t>
            </a:r>
            <a:r>
              <a:rPr lang="en-US" sz="3500" dirty="0" smtClean="0"/>
              <a:t> </a:t>
            </a:r>
            <a:r>
              <a:rPr lang="en-US" sz="3500" dirty="0" err="1" smtClean="0"/>
              <a:t>jagunevad</a:t>
            </a:r>
            <a:r>
              <a:rPr lang="en-US" sz="3500" dirty="0" smtClean="0"/>
              <a:t> </a:t>
            </a:r>
            <a:r>
              <a:rPr lang="en-US" sz="3500" dirty="0" err="1" smtClean="0"/>
              <a:t>vood</a:t>
            </a:r>
            <a:r>
              <a:rPr lang="en-US" sz="3500" dirty="0" smtClean="0"/>
              <a:t>: </a:t>
            </a:r>
            <a:endParaRPr lang="et-EE" sz="3500" dirty="0" smtClean="0"/>
          </a:p>
          <a:p>
            <a:r>
              <a:rPr lang="en-US" sz="3000" dirty="0" err="1" smtClean="0"/>
              <a:t>sisendvoog</a:t>
            </a:r>
            <a:r>
              <a:rPr lang="en-US" sz="3000" dirty="0" smtClean="0"/>
              <a:t> </a:t>
            </a:r>
            <a:r>
              <a:rPr lang="et-EE" sz="3000" dirty="0" smtClean="0"/>
              <a:t>(</a:t>
            </a:r>
            <a:r>
              <a:rPr lang="et-EE" sz="3000" i="1" dirty="0" err="1" smtClean="0"/>
              <a:t>input</a:t>
            </a:r>
            <a:r>
              <a:rPr lang="et-EE" sz="3000" i="1" dirty="0" smtClean="0"/>
              <a:t> </a:t>
            </a:r>
            <a:r>
              <a:rPr lang="et-EE" sz="3000" i="1" dirty="0" err="1" smtClean="0"/>
              <a:t>stream</a:t>
            </a:r>
            <a:r>
              <a:rPr lang="et-EE" sz="3000" dirty="0" smtClean="0"/>
              <a:t>) ja väljundvoog (</a:t>
            </a:r>
            <a:r>
              <a:rPr lang="et-EE" sz="3000" i="1" dirty="0" err="1" smtClean="0"/>
              <a:t>output</a:t>
            </a:r>
            <a:r>
              <a:rPr lang="et-EE" sz="3000" i="1" dirty="0" smtClean="0"/>
              <a:t> </a:t>
            </a:r>
            <a:r>
              <a:rPr lang="et-EE" sz="3000" i="1" dirty="0" err="1" smtClean="0"/>
              <a:t>stream</a:t>
            </a:r>
            <a:r>
              <a:rPr lang="et-EE" sz="3000" dirty="0" smtClean="0"/>
              <a:t>)</a:t>
            </a:r>
            <a:r>
              <a:rPr lang="en-US" sz="3000" dirty="0" smtClean="0"/>
              <a:t> </a:t>
            </a:r>
            <a:endParaRPr lang="et-EE" sz="3000" dirty="0" smtClean="0"/>
          </a:p>
          <a:p>
            <a:pPr lvl="1"/>
            <a:r>
              <a:rPr lang="en-US" dirty="0" err="1" smtClean="0"/>
              <a:t>vastavalt</a:t>
            </a:r>
            <a:r>
              <a:rPr lang="en-US" dirty="0" smtClean="0"/>
              <a:t> </a:t>
            </a:r>
            <a:r>
              <a:rPr lang="en-US" dirty="0" err="1" smtClean="0"/>
              <a:t>rollile</a:t>
            </a:r>
            <a:r>
              <a:rPr lang="en-US" dirty="0" smtClean="0"/>
              <a:t> "</a:t>
            </a:r>
            <a:r>
              <a:rPr lang="en-US" dirty="0" err="1" smtClean="0"/>
              <a:t>tootja-tarbija</a:t>
            </a:r>
            <a:r>
              <a:rPr lang="en-US" dirty="0" smtClean="0"/>
              <a:t>" </a:t>
            </a:r>
            <a:r>
              <a:rPr lang="en-US" dirty="0" err="1" smtClean="0"/>
              <a:t>suhtes</a:t>
            </a:r>
            <a:endParaRPr lang="et-EE" dirty="0" smtClean="0"/>
          </a:p>
          <a:p>
            <a:r>
              <a:rPr lang="nn-NO" sz="3000" dirty="0" smtClean="0"/>
              <a:t>baidivoog (</a:t>
            </a:r>
            <a:r>
              <a:rPr lang="et-EE" sz="3000" i="1" dirty="0" err="1" smtClean="0"/>
              <a:t>byte</a:t>
            </a:r>
            <a:r>
              <a:rPr lang="nn-NO" sz="3000" i="1" dirty="0" smtClean="0"/>
              <a:t> stream</a:t>
            </a:r>
            <a:r>
              <a:rPr lang="nn-NO" sz="3000" dirty="0" smtClean="0"/>
              <a:t>) ja </a:t>
            </a:r>
            <a:r>
              <a:rPr lang="et-EE" sz="3000" dirty="0" smtClean="0"/>
              <a:t>märgi</a:t>
            </a:r>
            <a:r>
              <a:rPr lang="nn-NO" sz="3000" dirty="0" smtClean="0"/>
              <a:t>voog (</a:t>
            </a:r>
            <a:r>
              <a:rPr lang="nn-NO" sz="3000" i="1" dirty="0" smtClean="0"/>
              <a:t>character stream</a:t>
            </a:r>
            <a:r>
              <a:rPr lang="nn-NO" sz="3000" dirty="0" smtClean="0"/>
              <a:t>) </a:t>
            </a:r>
            <a:endParaRPr lang="et-EE" sz="3000" dirty="0" smtClean="0"/>
          </a:p>
          <a:p>
            <a:pPr lvl="1"/>
            <a:r>
              <a:rPr lang="nn-NO" dirty="0" smtClean="0"/>
              <a:t>vastavalt andmete tüübile</a:t>
            </a:r>
            <a:endParaRPr lang="et-EE" dirty="0" smtClean="0"/>
          </a:p>
          <a:p>
            <a:r>
              <a:rPr lang="et-EE" sz="3000" dirty="0" smtClean="0"/>
              <a:t>p</a:t>
            </a:r>
            <a:r>
              <a:rPr lang="en-US" sz="3000" dirty="0" err="1" smtClean="0"/>
              <a:t>uhverdatud</a:t>
            </a:r>
            <a:r>
              <a:rPr lang="en-US" sz="3000" dirty="0" smtClean="0"/>
              <a:t> (</a:t>
            </a:r>
            <a:r>
              <a:rPr lang="en-US" sz="3000" i="1" dirty="0" smtClean="0"/>
              <a:t>buffered</a:t>
            </a:r>
            <a:r>
              <a:rPr lang="en-US" sz="3000" dirty="0" smtClean="0"/>
              <a:t>) </a:t>
            </a:r>
            <a:r>
              <a:rPr lang="en-US" sz="3000" dirty="0" err="1" smtClean="0"/>
              <a:t>ja</a:t>
            </a:r>
            <a:r>
              <a:rPr lang="en-US" sz="3000" dirty="0" smtClean="0"/>
              <a:t> </a:t>
            </a:r>
            <a:r>
              <a:rPr lang="en-US" sz="3000" dirty="0" err="1" smtClean="0"/>
              <a:t>puhverdamata</a:t>
            </a:r>
            <a:r>
              <a:rPr lang="en-US" sz="3000" dirty="0" smtClean="0"/>
              <a:t> </a:t>
            </a:r>
            <a:r>
              <a:rPr lang="en-US" sz="3000" dirty="0" err="1" smtClean="0"/>
              <a:t>voog</a:t>
            </a:r>
            <a:endParaRPr lang="et-EE" sz="3000" dirty="0" smtClean="0"/>
          </a:p>
          <a:p>
            <a:pPr lvl="1"/>
            <a:r>
              <a:rPr lang="en-US" dirty="0" err="1" smtClean="0"/>
              <a:t>efektiivsuse</a:t>
            </a:r>
            <a:r>
              <a:rPr lang="en-US" dirty="0" smtClean="0"/>
              <a:t> </a:t>
            </a:r>
            <a:r>
              <a:rPr lang="en-US" dirty="0" err="1" smtClean="0"/>
              <a:t>kaalutlustel</a:t>
            </a:r>
            <a:r>
              <a:rPr lang="en-US" dirty="0" smtClean="0"/>
              <a:t> </a:t>
            </a:r>
            <a:r>
              <a:rPr lang="en-US" dirty="0" err="1" smtClean="0"/>
              <a:t>puhverdada</a:t>
            </a:r>
            <a:endParaRPr lang="et-EE" dirty="0" smtClean="0"/>
          </a:p>
          <a:p>
            <a:r>
              <a:rPr lang="en-US" sz="3000" dirty="0" err="1" smtClean="0"/>
              <a:t>vastavalt</a:t>
            </a:r>
            <a:r>
              <a:rPr lang="en-US" sz="3000" dirty="0" smtClean="0"/>
              <a:t> </a:t>
            </a:r>
            <a:r>
              <a:rPr lang="en-US" sz="3000" dirty="0" err="1" smtClean="0"/>
              <a:t>voo</a:t>
            </a:r>
            <a:r>
              <a:rPr lang="en-US" sz="3000" dirty="0" smtClean="0"/>
              <a:t> </a:t>
            </a:r>
            <a:r>
              <a:rPr lang="en-US" sz="3000" dirty="0" err="1" smtClean="0"/>
              <a:t>kandjale</a:t>
            </a:r>
            <a:endParaRPr lang="et-EE" sz="3000" dirty="0" smtClean="0"/>
          </a:p>
          <a:p>
            <a:pPr lvl="1"/>
            <a:r>
              <a:rPr lang="en-US" dirty="0" err="1" smtClean="0"/>
              <a:t>failivoog</a:t>
            </a:r>
            <a:r>
              <a:rPr lang="en-US" dirty="0" smtClean="0"/>
              <a:t> (</a:t>
            </a:r>
            <a:r>
              <a:rPr lang="en-US" i="1" dirty="0" smtClean="0"/>
              <a:t>file stream</a:t>
            </a:r>
            <a:r>
              <a:rPr lang="en-US" dirty="0" smtClean="0"/>
              <a:t>)</a:t>
            </a:r>
            <a:endParaRPr lang="et-EE" dirty="0" smtClean="0"/>
          </a:p>
          <a:p>
            <a:pPr lvl="1"/>
            <a:r>
              <a:rPr lang="en-US" dirty="0" err="1" smtClean="0"/>
              <a:t>massiivivoog</a:t>
            </a:r>
            <a:r>
              <a:rPr lang="en-US" dirty="0" smtClean="0"/>
              <a:t> (</a:t>
            </a:r>
            <a:r>
              <a:rPr lang="en-US" i="1" dirty="0" smtClean="0"/>
              <a:t>array stream</a:t>
            </a:r>
            <a:r>
              <a:rPr lang="en-US" dirty="0" smtClean="0"/>
              <a:t>)</a:t>
            </a:r>
            <a:endParaRPr lang="et-EE" dirty="0" smtClean="0"/>
          </a:p>
          <a:p>
            <a:pPr lvl="1"/>
            <a:r>
              <a:rPr lang="en-US" dirty="0" err="1" smtClean="0"/>
              <a:t>toruvoog</a:t>
            </a:r>
            <a:r>
              <a:rPr lang="en-US" dirty="0" smtClean="0"/>
              <a:t> (</a:t>
            </a:r>
            <a:r>
              <a:rPr lang="en-US" i="1" dirty="0" smtClean="0"/>
              <a:t>piped stream</a:t>
            </a:r>
            <a:r>
              <a:rPr lang="en-US" dirty="0" smtClean="0"/>
              <a:t>)</a:t>
            </a:r>
            <a:endParaRPr lang="et-EE" dirty="0" smtClean="0"/>
          </a:p>
          <a:p>
            <a:pPr lvl="1"/>
            <a:r>
              <a:rPr lang="et-EE" dirty="0" smtClean="0"/>
              <a:t>…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18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54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et-EE" dirty="0" smtClean="0"/>
              <a:t>Sisend- ja väljundvoog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0364" y="1126963"/>
            <a:ext cx="8502116" cy="5594511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Programmi mõttes</a:t>
            </a:r>
          </a:p>
          <a:p>
            <a:pPr lvl="1"/>
            <a:r>
              <a:rPr lang="et-EE" dirty="0" smtClean="0"/>
              <a:t>sisendvoog (</a:t>
            </a:r>
            <a:r>
              <a:rPr lang="et-EE" i="1" dirty="0" err="1" smtClean="0"/>
              <a:t>input</a:t>
            </a:r>
            <a:r>
              <a:rPr lang="et-EE" i="1" dirty="0" smtClean="0"/>
              <a:t> </a:t>
            </a:r>
            <a:r>
              <a:rPr lang="et-EE" i="1" dirty="0" err="1" smtClean="0"/>
              <a:t>stream</a:t>
            </a:r>
            <a:r>
              <a:rPr lang="et-EE" dirty="0" smtClean="0"/>
              <a:t>)</a:t>
            </a:r>
          </a:p>
          <a:p>
            <a:pPr lvl="1"/>
            <a:r>
              <a:rPr lang="et-EE" dirty="0" smtClean="0"/>
              <a:t>väljundvoog (</a:t>
            </a:r>
            <a:r>
              <a:rPr lang="et-EE" i="1" dirty="0" err="1" smtClean="0"/>
              <a:t>output</a:t>
            </a:r>
            <a:r>
              <a:rPr lang="et-EE" i="1" dirty="0" smtClean="0"/>
              <a:t> </a:t>
            </a:r>
            <a:r>
              <a:rPr lang="et-EE" i="1" dirty="0" err="1" smtClean="0"/>
              <a:t>stream</a:t>
            </a:r>
            <a:r>
              <a:rPr lang="et-EE" dirty="0" smtClean="0"/>
              <a:t>)</a:t>
            </a:r>
            <a:br>
              <a:rPr lang="et-EE" dirty="0" smtClean="0"/>
            </a:br>
            <a:endParaRPr lang="en-US" dirty="0" smtClean="0"/>
          </a:p>
          <a:p>
            <a:r>
              <a:rPr lang="en-US" dirty="0" err="1" smtClean="0"/>
              <a:t>Väljundvoog</a:t>
            </a:r>
            <a:r>
              <a:rPr lang="et-EE" dirty="0" smtClean="0"/>
              <a:t> </a:t>
            </a:r>
            <a:r>
              <a:rPr lang="en-US" dirty="0" err="1" smtClean="0"/>
              <a:t>võib</a:t>
            </a:r>
            <a:r>
              <a:rPr lang="en-US" dirty="0" smtClean="0"/>
              <a:t> </a:t>
            </a:r>
            <a:r>
              <a:rPr lang="et-EE" dirty="0" smtClean="0"/>
              <a:t>viia</a:t>
            </a:r>
            <a:r>
              <a:rPr lang="en-US" dirty="0" smtClean="0"/>
              <a:t> </a:t>
            </a:r>
            <a:r>
              <a:rPr lang="en-US" dirty="0" err="1" smtClean="0"/>
              <a:t>infot</a:t>
            </a:r>
            <a:r>
              <a:rPr lang="en-US" dirty="0" smtClean="0"/>
              <a:t> </a:t>
            </a:r>
            <a:r>
              <a:rPr lang="en-US" dirty="0" err="1" smtClean="0"/>
              <a:t>suvalisele</a:t>
            </a:r>
            <a:r>
              <a:rPr lang="en-US" dirty="0" smtClean="0"/>
              <a:t> </a:t>
            </a:r>
            <a:r>
              <a:rPr lang="en-US" dirty="0" err="1" smtClean="0"/>
              <a:t>välisseadmele</a:t>
            </a:r>
            <a:r>
              <a:rPr lang="en-US" dirty="0" smtClean="0"/>
              <a:t> (fail, </a:t>
            </a:r>
            <a:r>
              <a:rPr lang="en-US" dirty="0" err="1" smtClean="0"/>
              <a:t>kõvaketas</a:t>
            </a:r>
            <a:r>
              <a:rPr lang="en-US" dirty="0" smtClean="0"/>
              <a:t>, </a:t>
            </a:r>
            <a:r>
              <a:rPr lang="en-US" dirty="0" err="1" smtClean="0"/>
              <a:t>konsool</a:t>
            </a:r>
            <a:r>
              <a:rPr lang="en-US" dirty="0" smtClean="0"/>
              <a:t>, …),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toetab</a:t>
            </a:r>
            <a:r>
              <a:rPr lang="en-US" dirty="0" smtClean="0"/>
              <a:t> </a:t>
            </a:r>
            <a:r>
              <a:rPr lang="en-US" dirty="0" err="1" smtClean="0"/>
              <a:t>baidijadade</a:t>
            </a:r>
            <a:r>
              <a:rPr lang="en-US" dirty="0" smtClean="0"/>
              <a:t> </a:t>
            </a:r>
            <a:r>
              <a:rPr lang="en-US" dirty="0" err="1" smtClean="0"/>
              <a:t>vastuvõtmist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Sisendvoo</a:t>
            </a:r>
            <a:r>
              <a:rPr lang="en-US" dirty="0" smtClean="0"/>
              <a:t> </a:t>
            </a:r>
            <a:r>
              <a:rPr lang="en-US" dirty="0" err="1" smtClean="0"/>
              <a:t>allikaks</a:t>
            </a:r>
            <a:r>
              <a:rPr lang="en-US" dirty="0" smtClean="0"/>
              <a:t> on </a:t>
            </a:r>
            <a:r>
              <a:rPr lang="en-US" dirty="0" err="1" smtClean="0"/>
              <a:t>tüüpiliselt</a:t>
            </a:r>
            <a:r>
              <a:rPr lang="en-US" dirty="0" smtClean="0"/>
              <a:t> </a:t>
            </a:r>
            <a:r>
              <a:rPr lang="en-US" dirty="0" err="1" smtClean="0"/>
              <a:t>klaviatuur</a:t>
            </a:r>
            <a:r>
              <a:rPr lang="en-US" dirty="0" smtClean="0"/>
              <a:t>, fail, </a:t>
            </a:r>
            <a:r>
              <a:rPr lang="en-US" dirty="0" err="1" smtClean="0"/>
              <a:t>baidimassiiv</a:t>
            </a:r>
            <a:r>
              <a:rPr lang="en-US" dirty="0" smtClean="0"/>
              <a:t>, … </a:t>
            </a:r>
          </a:p>
          <a:p>
            <a:endParaRPr lang="en-US" dirty="0" smtClean="0"/>
          </a:p>
          <a:p>
            <a:r>
              <a:rPr lang="en-US" dirty="0" err="1" smtClean="0"/>
              <a:t>Sisend</a:t>
            </a:r>
            <a:r>
              <a:rPr lang="en-US" dirty="0" smtClean="0"/>
              <a:t>-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väljundvoo</a:t>
            </a:r>
            <a:r>
              <a:rPr lang="en-US" dirty="0" smtClean="0"/>
              <a:t> </a:t>
            </a:r>
            <a:r>
              <a:rPr lang="en-US" dirty="0" err="1" smtClean="0"/>
              <a:t>muudab</a:t>
            </a:r>
            <a:r>
              <a:rPr lang="en-US" dirty="0" smtClean="0"/>
              <a:t> </a:t>
            </a:r>
            <a:r>
              <a:rPr lang="en-US" dirty="0" err="1" smtClean="0"/>
              <a:t>efektiivsemaks</a:t>
            </a:r>
            <a:r>
              <a:rPr lang="en-US" dirty="0" smtClean="0"/>
              <a:t> </a:t>
            </a:r>
            <a:r>
              <a:rPr lang="en-US" dirty="0" err="1" smtClean="0"/>
              <a:t>puhverdamine</a:t>
            </a:r>
            <a:r>
              <a:rPr lang="en-US" dirty="0" smtClean="0"/>
              <a:t> </a:t>
            </a:r>
          </a:p>
          <a:p>
            <a:endParaRPr lang="et-EE" dirty="0" smtClean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19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4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t-EE" dirty="0" smtClean="0"/>
              <a:t>Eelmisel nädalal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9617" y="1131051"/>
            <a:ext cx="8229600" cy="5466301"/>
          </a:xfrm>
        </p:spPr>
        <p:txBody>
          <a:bodyPr>
            <a:normAutofit lnSpcReduction="10000"/>
          </a:bodyPr>
          <a:lstStyle/>
          <a:p>
            <a:r>
              <a:rPr lang="et-EE" dirty="0"/>
              <a:t>L</a:t>
            </a:r>
            <a:r>
              <a:rPr lang="et-EE" dirty="0" smtClean="0"/>
              <a:t>oeng</a:t>
            </a:r>
          </a:p>
          <a:p>
            <a:pPr lvl="1"/>
            <a:r>
              <a:rPr lang="et-EE" dirty="0" smtClean="0"/>
              <a:t>sündmused, omadused </a:t>
            </a:r>
          </a:p>
          <a:p>
            <a:r>
              <a:rPr lang="et-EE" dirty="0" smtClean="0"/>
              <a:t>Lisapraktikum</a:t>
            </a:r>
          </a:p>
          <a:p>
            <a:r>
              <a:rPr lang="et-EE" dirty="0" smtClean="0"/>
              <a:t>Praktikum</a:t>
            </a:r>
          </a:p>
          <a:p>
            <a:pPr lvl="1"/>
            <a:r>
              <a:rPr lang="et-EE" dirty="0" smtClean="0"/>
              <a:t>graafiline kasutajaliides</a:t>
            </a:r>
          </a:p>
          <a:p>
            <a:pPr lvl="1"/>
            <a:r>
              <a:rPr lang="et-EE" dirty="0" smtClean="0"/>
              <a:t>1. rühmatöö</a:t>
            </a:r>
          </a:p>
          <a:p>
            <a:pPr marL="457200" lvl="1" indent="0">
              <a:buNone/>
            </a:pPr>
            <a:endParaRPr lang="et-EE" dirty="0" smtClean="0"/>
          </a:p>
          <a:p>
            <a:r>
              <a:rPr lang="et-EE" dirty="0" err="1" smtClean="0"/>
              <a:t>World</a:t>
            </a:r>
            <a:r>
              <a:rPr lang="et-EE" dirty="0" smtClean="0"/>
              <a:t> </a:t>
            </a:r>
            <a:r>
              <a:rPr lang="et-EE" dirty="0" err="1" smtClean="0"/>
              <a:t>party</a:t>
            </a:r>
            <a:r>
              <a:rPr lang="et-EE" dirty="0" smtClean="0"/>
              <a:t> </a:t>
            </a:r>
            <a:r>
              <a:rPr lang="et-EE" dirty="0" err="1" smtClean="0"/>
              <a:t>day</a:t>
            </a:r>
            <a:r>
              <a:rPr lang="et-EE" dirty="0" smtClean="0"/>
              <a:t> (03.04)</a:t>
            </a:r>
          </a:p>
          <a:p>
            <a:r>
              <a:rPr lang="et-EE" dirty="0" smtClean="0"/>
              <a:t>Rahvusvaheline spordipäev (06.04)</a:t>
            </a:r>
          </a:p>
          <a:p>
            <a:r>
              <a:rPr lang="et-EE" dirty="0" smtClean="0"/>
              <a:t>Ülemaailmne tervisepäev (07.04)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2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t-EE" dirty="0"/>
              <a:t>Baidivoog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323726"/>
            <a:ext cx="4038600" cy="4525963"/>
          </a:xfrm>
        </p:spPr>
        <p:txBody>
          <a:bodyPr/>
          <a:lstStyle/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InputStream</a:t>
            </a:r>
            <a:endParaRPr lang="et-EE" sz="2800" dirty="0"/>
          </a:p>
          <a:p>
            <a:pPr lvl="1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FileInputStream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AudioInputStream</a:t>
            </a:r>
            <a:endParaRPr lang="et-EE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FilterInputStream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DataInputStream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ObjectInputStream</a:t>
            </a:r>
            <a:endParaRPr lang="et-EE" dirty="0"/>
          </a:p>
          <a:p>
            <a:pPr lvl="1"/>
            <a:r>
              <a:rPr lang="et-EE" dirty="0" smtClean="0"/>
              <a:t>…</a:t>
            </a:r>
          </a:p>
          <a:p>
            <a:pPr lvl="1"/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39110" y="1323725"/>
            <a:ext cx="4253369" cy="4525963"/>
          </a:xfrm>
        </p:spPr>
        <p:txBody>
          <a:bodyPr/>
          <a:lstStyle/>
          <a:p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OutputStream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FileOutputStream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PipedOutputStream</a:t>
            </a:r>
            <a:endParaRPr lang="et-EE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FilterOutputStream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DataOutputStream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PrintStream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ObjectOutputStream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1478242" y="4762414"/>
            <a:ext cx="6664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800" dirty="0"/>
              <a:t>üks bait korraga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800" dirty="0"/>
              <a:t>binaarandmed (nt .</a:t>
            </a:r>
            <a:r>
              <a:rPr lang="et-EE" sz="2800" i="1" dirty="0" err="1"/>
              <a:t>class</a:t>
            </a:r>
            <a:r>
              <a:rPr lang="et-EE" sz="2800" dirty="0"/>
              <a:t>-failid)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sz="2800" dirty="0"/>
              <a:t>masinale orienteeritud</a:t>
            </a:r>
          </a:p>
        </p:txBody>
      </p:sp>
      <p:sp>
        <p:nvSpPr>
          <p:cNvPr id="9" name="Ristkülik 8"/>
          <p:cNvSpPr/>
          <p:nvPr/>
        </p:nvSpPr>
        <p:spPr>
          <a:xfrm>
            <a:off x="251520" y="720179"/>
            <a:ext cx="202656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>
                <a:solidFill>
                  <a:schemeClr val="accent1"/>
                </a:solidFill>
              </a:rPr>
              <a:t>Abstraktne</a:t>
            </a:r>
            <a:endParaRPr lang="et-EE" sz="2600" dirty="0">
              <a:solidFill>
                <a:schemeClr val="accent1"/>
              </a:solidFill>
            </a:endParaRPr>
          </a:p>
        </p:txBody>
      </p:sp>
      <p:cxnSp>
        <p:nvCxnSpPr>
          <p:cNvPr id="11" name="Sirge noolkonnektor 10"/>
          <p:cNvCxnSpPr>
            <a:stCxn id="9" idx="2"/>
          </p:cNvCxnSpPr>
          <p:nvPr/>
        </p:nvCxnSpPr>
        <p:spPr>
          <a:xfrm>
            <a:off x="1264804" y="1152227"/>
            <a:ext cx="426876" cy="332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irge noolkonnektor 12"/>
          <p:cNvCxnSpPr>
            <a:stCxn id="9" idx="2"/>
          </p:cNvCxnSpPr>
          <p:nvPr/>
        </p:nvCxnSpPr>
        <p:spPr>
          <a:xfrm>
            <a:off x="1264804" y="1152227"/>
            <a:ext cx="3955268" cy="274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aidinumbri kohatä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20</a:t>
            </a:fld>
            <a:endParaRPr lang="et-EE" dirty="0"/>
          </a:p>
        </p:txBody>
      </p:sp>
      <p:sp>
        <p:nvSpPr>
          <p:cNvPr id="15" name="Ristkülik 14"/>
          <p:cNvSpPr/>
          <p:nvPr/>
        </p:nvSpPr>
        <p:spPr>
          <a:xfrm>
            <a:off x="273122" y="6147410"/>
            <a:ext cx="8763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docs.oracle.com/en/java/javase/11/docs/api/java.base/java/io/InputStream.html</a:t>
            </a:r>
            <a:endParaRPr lang="et-EE" dirty="0" smtClean="0"/>
          </a:p>
          <a:p>
            <a:r>
              <a:rPr lang="et-EE" dirty="0">
                <a:hlinkClick r:id="rId4"/>
              </a:rPr>
              <a:t>https://</a:t>
            </a:r>
            <a:r>
              <a:rPr lang="et-EE" dirty="0" smtClean="0">
                <a:hlinkClick r:id="rId4"/>
              </a:rPr>
              <a:t>docs.oracle.com/en/java/javase/11/docs/api/java.base/java/io/OutputStream.html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410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21</a:t>
            </a:fld>
            <a:endParaRPr lang="et-E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12776"/>
            <a:ext cx="9251251" cy="4339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InputStream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sisse =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FileInputStream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"pilt.png"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OutputStream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välja = </a:t>
            </a: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FileOutputStream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"koopia.png"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3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omistamine ja kontroll kombineeritud!</a:t>
            </a:r>
            <a:endParaRPr lang="et-EE" altLang="et-EE" sz="2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3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kumimoji="0" lang="et-EE" altLang="et-EE" sz="2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((c =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sisse.read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 != -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välja.write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3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//vood tuleb alati kinni panna</a:t>
            </a:r>
            <a:endParaRPr lang="et-EE" altLang="et-EE" sz="2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sisse.close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välja.close</a:t>
            </a:r>
            <a:r>
              <a:rPr kumimoji="0" lang="et-EE" altLang="et-EE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kumimoji="0" lang="et-EE" altLang="et-EE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Baidivoog, failide kopeerimine</a:t>
            </a:r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0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22</a:t>
            </a:fld>
            <a:endParaRPr lang="et-EE"/>
          </a:p>
        </p:txBody>
      </p:sp>
      <p:sp>
        <p:nvSpPr>
          <p:cNvPr id="7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Baidivoog, failide kopeerimine,</a:t>
            </a:r>
            <a:br>
              <a:rPr lang="et-EE" dirty="0" smtClean="0"/>
            </a:br>
            <a:r>
              <a:rPr lang="et-EE" dirty="0" smtClean="0"/>
              <a:t> </a:t>
            </a:r>
            <a:r>
              <a:rPr lang="en-GB" dirty="0" err="1"/>
              <a:t>voo</a:t>
            </a:r>
            <a:r>
              <a:rPr lang="en-GB" dirty="0"/>
              <a:t> </a:t>
            </a:r>
            <a:r>
              <a:rPr lang="en-GB" dirty="0" err="1"/>
              <a:t>sulgemisega</a:t>
            </a:r>
            <a:endParaRPr lang="et-EE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1899265"/>
            <a:ext cx="8928991" cy="3323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t-EE" altLang="et-EE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1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InputStream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sisse = </a:t>
            </a:r>
            <a:r>
              <a:rPr kumimoji="0" lang="et-EE" altLang="et-EE" sz="21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FileInputStream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"pilt.png"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OutputStream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välja = </a:t>
            </a:r>
            <a:r>
              <a:rPr kumimoji="0" lang="et-EE" altLang="et-EE" sz="21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FileOutputStream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"koopia.png"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kumimoji="0" lang="et-EE" altLang="et-EE" sz="21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c;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kumimoji="0" lang="et-EE" altLang="et-EE" sz="21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kumimoji="0" lang="et-EE" altLang="et-EE" sz="21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((c =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sisse.read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 != -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t-EE" altLang="et-EE" sz="2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välja.write</a:t>
            </a: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(c);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  <a:br>
              <a:rPr kumimoji="0" lang="et-EE" altLang="et-EE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76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Puhverdamine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Puhver</a:t>
            </a:r>
            <a:r>
              <a:rPr lang="en-US" dirty="0" smtClean="0"/>
              <a:t> </a:t>
            </a:r>
            <a:endParaRPr lang="et-EE" dirty="0" smtClean="0"/>
          </a:p>
          <a:p>
            <a:pPr lvl="1"/>
            <a:r>
              <a:rPr lang="et-EE" dirty="0" smtClean="0"/>
              <a:t>info </a:t>
            </a:r>
            <a:r>
              <a:rPr lang="en-US" dirty="0" err="1" smtClean="0"/>
              <a:t>ajutiseks</a:t>
            </a:r>
            <a:r>
              <a:rPr lang="en-US" dirty="0" smtClean="0"/>
              <a:t> </a:t>
            </a:r>
            <a:r>
              <a:rPr lang="en-US" dirty="0" err="1" smtClean="0"/>
              <a:t>salvest</a:t>
            </a:r>
            <a:r>
              <a:rPr lang="et-EE" dirty="0" err="1" smtClean="0"/>
              <a:t>ami</a:t>
            </a:r>
            <a:r>
              <a:rPr lang="en-US" dirty="0" err="1" smtClean="0"/>
              <a:t>seks</a:t>
            </a:r>
            <a:r>
              <a:rPr lang="et-EE" dirty="0" smtClean="0"/>
              <a:t> </a:t>
            </a:r>
            <a:r>
              <a:rPr lang="en-US" dirty="0" err="1" smtClean="0"/>
              <a:t>mäluosa</a:t>
            </a:r>
            <a:endParaRPr lang="et-EE" dirty="0" smtClean="0"/>
          </a:p>
          <a:p>
            <a:pPr lvl="1"/>
            <a:r>
              <a:rPr lang="en-US" dirty="0" err="1" smtClean="0"/>
              <a:t>ülesandeks</a:t>
            </a:r>
            <a:r>
              <a:rPr lang="en-US" dirty="0" smtClean="0"/>
              <a:t> on </a:t>
            </a:r>
            <a:r>
              <a:rPr lang="en-US" dirty="0" err="1" smtClean="0"/>
              <a:t>säilitada</a:t>
            </a:r>
            <a:r>
              <a:rPr lang="en-US" dirty="0" smtClean="0"/>
              <a:t> </a:t>
            </a:r>
            <a:r>
              <a:rPr lang="en-US" dirty="0" err="1" smtClean="0"/>
              <a:t>andmeid</a:t>
            </a:r>
            <a:r>
              <a:rPr lang="en-US" dirty="0" smtClean="0"/>
              <a:t> </a:t>
            </a:r>
            <a:r>
              <a:rPr lang="en-US" dirty="0" err="1" smtClean="0"/>
              <a:t>enne</a:t>
            </a:r>
            <a:r>
              <a:rPr lang="en-US" dirty="0" smtClean="0"/>
              <a:t> </a:t>
            </a:r>
            <a:r>
              <a:rPr lang="en-US" dirty="0" err="1" smtClean="0"/>
              <a:t>nende</a:t>
            </a:r>
            <a:r>
              <a:rPr lang="en-US" dirty="0" smtClean="0"/>
              <a:t> </a:t>
            </a:r>
            <a:r>
              <a:rPr lang="en-US" dirty="0" err="1" smtClean="0"/>
              <a:t>saatmist</a:t>
            </a:r>
            <a:r>
              <a:rPr lang="en-US" dirty="0" smtClean="0"/>
              <a:t> </a:t>
            </a:r>
            <a:r>
              <a:rPr lang="en-US" dirty="0" err="1" smtClean="0"/>
              <a:t>sihtkohta</a:t>
            </a:r>
            <a:r>
              <a:rPr lang="en-US" dirty="0" smtClean="0"/>
              <a:t> (nt. </a:t>
            </a:r>
            <a:r>
              <a:rPr lang="en-US" dirty="0" err="1" smtClean="0"/>
              <a:t>kõvakettale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Andmete</a:t>
            </a:r>
            <a:r>
              <a:rPr lang="en-US" dirty="0" smtClean="0"/>
              <a:t> </a:t>
            </a:r>
            <a:r>
              <a:rPr lang="en-US" dirty="0" err="1" smtClean="0"/>
              <a:t>lugemise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kirjutamise</a:t>
            </a:r>
            <a:r>
              <a:rPr lang="en-US" dirty="0" smtClean="0"/>
              <a:t> </a:t>
            </a:r>
            <a:r>
              <a:rPr lang="en-US" dirty="0" err="1" smtClean="0"/>
              <a:t>protseduurid</a:t>
            </a:r>
            <a:r>
              <a:rPr lang="en-US" dirty="0" smtClean="0"/>
              <a:t> on </a:t>
            </a:r>
            <a:r>
              <a:rPr lang="en-US" dirty="0" err="1" smtClean="0"/>
              <a:t>aeglased</a:t>
            </a:r>
            <a:endParaRPr lang="et-EE" dirty="0" smtClean="0"/>
          </a:p>
          <a:p>
            <a:pPr lvl="1"/>
            <a:r>
              <a:rPr lang="et-EE" dirty="0" smtClean="0"/>
              <a:t>vahel võib ühe infoühiku saatmine olla praktiliselt sama “hinnaga” kui komplekti </a:t>
            </a:r>
          </a:p>
          <a:p>
            <a:r>
              <a:rPr lang="et-EE" dirty="0" smtClean="0"/>
              <a:t>Klasse</a:t>
            </a:r>
            <a:endParaRPr lang="et-EE" dirty="0" smtClean="0">
              <a:hlinkClick r:id="rId3"/>
            </a:endParaRP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BufferedInputStream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BufferedOutputStream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BufferedReader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BufferedWriter</a:t>
            </a:r>
            <a:endParaRPr lang="en-US" dirty="0" smtClean="0"/>
          </a:p>
          <a:p>
            <a:pPr lvl="1"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23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32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Puhvrist teele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kui</a:t>
            </a:r>
            <a:r>
              <a:rPr lang="en-US" dirty="0" smtClean="0"/>
              <a:t> t</a:t>
            </a:r>
            <a:r>
              <a:rPr lang="et-EE" dirty="0" err="1" smtClean="0"/>
              <a:t>äis</a:t>
            </a:r>
            <a:endParaRPr lang="et-EE" dirty="0" smtClean="0"/>
          </a:p>
          <a:p>
            <a:r>
              <a:rPr lang="et-EE" dirty="0" smtClean="0"/>
              <a:t>meetod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flush(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)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err="1" smtClean="0">
                <a:cs typeface="Courier New" pitchFamily="49" charset="0"/>
              </a:rPr>
              <a:t>uhtuma</a:t>
            </a:r>
            <a:endParaRPr lang="et-EE" dirty="0" smtClean="0">
              <a:cs typeface="Courier New" pitchFamily="49" charset="0"/>
            </a:endParaRPr>
          </a:p>
          <a:p>
            <a:r>
              <a:rPr lang="et-EE" dirty="0" smtClean="0">
                <a:cs typeface="Courier New" pitchFamily="49" charset="0"/>
              </a:rPr>
              <a:t>teatud meetoditega</a:t>
            </a:r>
          </a:p>
          <a:p>
            <a:endParaRPr lang="et-EE" dirty="0" smtClean="0">
              <a:cs typeface="Courier New" pitchFamily="49" charset="0"/>
            </a:endParaRPr>
          </a:p>
          <a:p>
            <a:r>
              <a:rPr lang="et-EE" dirty="0" smtClean="0">
                <a:cs typeface="Courier New" pitchFamily="49" charset="0"/>
              </a:rPr>
              <a:t>Klass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t-EE" dirty="0" smtClean="0">
                <a:cs typeface="Courier New" pitchFamily="49" charset="0"/>
              </a:rPr>
              <a:t> </a:t>
            </a:r>
          </a:p>
          <a:p>
            <a:pPr lvl="1"/>
            <a:r>
              <a:rPr lang="et-EE" dirty="0" smtClean="0">
                <a:cs typeface="Courier New" pitchFamily="49" charset="0"/>
              </a:rPr>
              <a:t>realiseerib liidese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Flushable</a:t>
            </a:r>
            <a:r>
              <a:rPr lang="et-EE" dirty="0" smtClean="0">
                <a:cs typeface="Courier New" pitchFamily="49" charset="0"/>
              </a:rPr>
              <a:t> </a:t>
            </a:r>
          </a:p>
          <a:p>
            <a:pPr lvl="1"/>
            <a:r>
              <a:rPr lang="et-EE" dirty="0" smtClean="0">
                <a:cs typeface="Courier New" pitchFamily="49" charset="0"/>
              </a:rPr>
              <a:t>loomisel saab märkida, kas iseuhtumine (</a:t>
            </a:r>
            <a:r>
              <a:rPr lang="et-EE" i="1" dirty="0" err="1" smtClean="0">
                <a:cs typeface="Courier New" pitchFamily="49" charset="0"/>
              </a:rPr>
              <a:t>autoflush</a:t>
            </a:r>
            <a:r>
              <a:rPr lang="et-EE" dirty="0" smtClean="0">
                <a:cs typeface="Courier New" pitchFamily="49" charset="0"/>
              </a:rPr>
              <a:t>) toimib</a:t>
            </a:r>
          </a:p>
          <a:p>
            <a:pPr lvl="1"/>
            <a:r>
              <a:rPr lang="et-EE" dirty="0" smtClean="0">
                <a:cs typeface="Courier New" pitchFamily="49" charset="0"/>
              </a:rPr>
              <a:t>meetodid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println</a:t>
            </a:r>
            <a:r>
              <a:rPr lang="et-EE" dirty="0" smtClean="0">
                <a:cs typeface="Courier New" pitchFamily="49" charset="0"/>
              </a:rPr>
              <a:t> ,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t-EE" dirty="0" smtClean="0">
                <a:cs typeface="Courier New" pitchFamily="49" charset="0"/>
              </a:rPr>
              <a:t> ja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format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24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2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25</a:t>
            </a:fld>
            <a:endParaRPr lang="et-EE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674386"/>
            <a:ext cx="9203160" cy="38164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t-EE" altLang="et-EE" sz="22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InputStream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sisse =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FileInputStream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2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"pilt.png"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t-EE" altLang="et-EE" sz="22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OutputStream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välja =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FileOutputStream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2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"koopia.png</a:t>
            </a:r>
            <a:r>
              <a:rPr lang="et-EE" altLang="et-EE" sz="2200" b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 {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byte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[] puhver =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byte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t-EE" altLang="et-EE" sz="2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1024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loetud =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sisse.read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(puhver);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(loetud &gt; </a:t>
            </a:r>
            <a:r>
              <a:rPr lang="et-EE" altLang="et-EE" sz="2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t-EE" altLang="et-EE" sz="22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välja.write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(puhver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loetud); </a:t>
            </a:r>
            <a:endParaRPr lang="et-EE" altLang="et-EE" sz="2200" dirty="0" smtClean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loetud 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t-EE" altLang="et-EE" sz="22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sisse.read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(puhver); </a:t>
            </a:r>
            <a:r>
              <a:rPr lang="et-EE" altLang="et-EE" sz="22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loeme järgmise tüki</a:t>
            </a:r>
            <a:br>
              <a:rPr lang="et-EE" altLang="et-EE" sz="22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Baidivoog, failide kopeerimine, v.2</a:t>
            </a:r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8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/>
          <a:lstStyle/>
          <a:p>
            <a:r>
              <a:rPr lang="et-EE" dirty="0" smtClean="0"/>
              <a:t>Märgivoog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09972" y="1406740"/>
            <a:ext cx="4341855" cy="4518797"/>
          </a:xfrm>
        </p:spPr>
        <p:txBody>
          <a:bodyPr/>
          <a:lstStyle/>
          <a:p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Writer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1000"/>
              </a:spcBef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OutputStreamWriter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2">
              <a:spcBef>
                <a:spcPts val="1000"/>
              </a:spcBef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FileWriter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BufferedWriter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1000"/>
              </a:spcBef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PrintWriter</a:t>
            </a:r>
            <a:endParaRPr lang="et-EE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smtClean="0"/>
              <a:t>…</a:t>
            </a: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1664684" y="4365104"/>
            <a:ext cx="6664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800" dirty="0"/>
              <a:t>üks märk korraga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2800" dirty="0"/>
              <a:t>tekst (</a:t>
            </a:r>
            <a:r>
              <a:rPr lang="et-EE" sz="2800" dirty="0" smtClean="0"/>
              <a:t>nt </a:t>
            </a:r>
            <a:r>
              <a:rPr lang="et-EE" sz="2800" dirty="0"/>
              <a:t>.</a:t>
            </a:r>
            <a:r>
              <a:rPr lang="et-EE" sz="2800" i="1" dirty="0" err="1"/>
              <a:t>java</a:t>
            </a:r>
            <a:r>
              <a:rPr lang="et-EE" sz="2800" dirty="0"/>
              <a:t>-failid)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t-EE" sz="2800" dirty="0"/>
              <a:t>inimesele orienteeritud</a:t>
            </a:r>
          </a:p>
        </p:txBody>
      </p:sp>
      <p:sp>
        <p:nvSpPr>
          <p:cNvPr id="7" name="Sisu kohatäide 6"/>
          <p:cNvSpPr>
            <a:spLocks noGrp="1"/>
          </p:cNvSpPr>
          <p:nvPr>
            <p:ph sz="half" idx="1"/>
          </p:nvPr>
        </p:nvSpPr>
        <p:spPr>
          <a:xfrm>
            <a:off x="451373" y="1412776"/>
            <a:ext cx="4038600" cy="4525963"/>
          </a:xfrm>
        </p:spPr>
        <p:txBody>
          <a:bodyPr/>
          <a:lstStyle/>
          <a:p>
            <a:r>
              <a:rPr lang="et-EE" dirty="0" err="1">
                <a:latin typeface="Courier New" pitchFamily="49" charset="0"/>
                <a:cs typeface="Courier New" pitchFamily="49" charset="0"/>
              </a:rPr>
              <a:t>Reader</a:t>
            </a:r>
            <a:endParaRPr lang="et-EE" dirty="0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1000"/>
              </a:spcBef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InputStreamReader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2">
              <a:spcBef>
                <a:spcPts val="1000"/>
              </a:spcBef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FileReader</a:t>
            </a:r>
            <a:endParaRPr lang="et-EE" dirty="0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1000"/>
              </a:spcBef>
            </a:pPr>
            <a:r>
              <a:rPr lang="et-EE" dirty="0" err="1">
                <a:latin typeface="Courier New" pitchFamily="49" charset="0"/>
                <a:cs typeface="Courier New" pitchFamily="49" charset="0"/>
              </a:rPr>
              <a:t>BufferedReader</a:t>
            </a:r>
            <a:endParaRPr lang="et-EE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smtClean="0"/>
              <a:t>…</a:t>
            </a:r>
            <a:endParaRPr lang="et-EE" dirty="0"/>
          </a:p>
          <a:p>
            <a:endParaRPr lang="et-EE" dirty="0"/>
          </a:p>
        </p:txBody>
      </p:sp>
      <p:sp>
        <p:nvSpPr>
          <p:cNvPr id="8" name="Ristkülik 7"/>
          <p:cNvSpPr/>
          <p:nvPr/>
        </p:nvSpPr>
        <p:spPr>
          <a:xfrm>
            <a:off x="251520" y="720179"/>
            <a:ext cx="202656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00" dirty="0" smtClean="0">
                <a:solidFill>
                  <a:schemeClr val="accent1"/>
                </a:solidFill>
              </a:rPr>
              <a:t>Abstraktne</a:t>
            </a:r>
            <a:endParaRPr lang="et-EE" sz="2600" dirty="0">
              <a:solidFill>
                <a:schemeClr val="accent1"/>
              </a:solidFill>
            </a:endParaRPr>
          </a:p>
        </p:txBody>
      </p:sp>
      <p:cxnSp>
        <p:nvCxnSpPr>
          <p:cNvPr id="9" name="Sirge noolkonnektor 8"/>
          <p:cNvCxnSpPr>
            <a:stCxn id="8" idx="2"/>
          </p:cNvCxnSpPr>
          <p:nvPr/>
        </p:nvCxnSpPr>
        <p:spPr>
          <a:xfrm>
            <a:off x="1264804" y="1152227"/>
            <a:ext cx="426876" cy="332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irge noolkonnektor 9"/>
          <p:cNvCxnSpPr>
            <a:stCxn id="8" idx="2"/>
          </p:cNvCxnSpPr>
          <p:nvPr/>
        </p:nvCxnSpPr>
        <p:spPr>
          <a:xfrm>
            <a:off x="1264804" y="1152227"/>
            <a:ext cx="3955268" cy="274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aidinumbri kohatä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26</a:t>
            </a:fld>
            <a:endParaRPr lang="et-EE"/>
          </a:p>
        </p:txBody>
      </p:sp>
      <p:sp>
        <p:nvSpPr>
          <p:cNvPr id="12" name="Ristkülik 11"/>
          <p:cNvSpPr/>
          <p:nvPr/>
        </p:nvSpPr>
        <p:spPr>
          <a:xfrm>
            <a:off x="107504" y="6021288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>
                <a:hlinkClick r:id="rId3"/>
              </a:rPr>
              <a:t>https://</a:t>
            </a:r>
            <a:r>
              <a:rPr lang="et-EE" sz="2000" dirty="0" smtClean="0">
                <a:hlinkClick r:id="rId3"/>
              </a:rPr>
              <a:t>docs.oracle.com/en/java/javase/11/docs/api/java.base/java/io/Reader.html</a:t>
            </a:r>
            <a:endParaRPr lang="et-EE" sz="2000" dirty="0" smtClean="0"/>
          </a:p>
          <a:p>
            <a:r>
              <a:rPr lang="et-EE" sz="2000" dirty="0">
                <a:hlinkClick r:id="rId4"/>
              </a:rPr>
              <a:t>https://</a:t>
            </a:r>
            <a:r>
              <a:rPr lang="et-EE" sz="2000" dirty="0" smtClean="0">
                <a:hlinkClick r:id="rId4"/>
              </a:rPr>
              <a:t>docs.oracle.com/en/java/javase/11/docs/api/java.base/java/io/Writer.html</a:t>
            </a: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39140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27</a:t>
            </a:fld>
            <a:endParaRPr lang="et-E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1453425"/>
            <a:ext cx="8340745" cy="41549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Reader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sisse =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FileReader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"minemine.txt"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t-EE" altLang="et-EE" sz="24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Writer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välja =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FileWriter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"koopia.txt</a:t>
            </a:r>
            <a:r>
              <a:rPr lang="et-EE" altLang="et-EE" sz="2400" b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omistamine ja kontroll kombineeritud!</a:t>
            </a:r>
            <a:br>
              <a:rPr lang="et-EE" altLang="et-EE" sz="24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((c =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sisse.read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 != -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välja.write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(c);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Märgivoog, failide kopeerimine</a:t>
            </a:r>
            <a:endParaRPr lang="et-EE" dirty="0"/>
          </a:p>
        </p:txBody>
      </p:sp>
      <p:cxnSp>
        <p:nvCxnSpPr>
          <p:cNvPr id="6" name="Sirge noolkonnektor 5"/>
          <p:cNvCxnSpPr/>
          <p:nvPr/>
        </p:nvCxnSpPr>
        <p:spPr>
          <a:xfrm flipH="1">
            <a:off x="8398768" y="2060848"/>
            <a:ext cx="6377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irge noolkonnektor 8"/>
          <p:cNvCxnSpPr/>
          <p:nvPr/>
        </p:nvCxnSpPr>
        <p:spPr>
          <a:xfrm flipH="1">
            <a:off x="7956376" y="2420888"/>
            <a:ext cx="10801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196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1266"/>
            <a:ext cx="8229600" cy="922114"/>
          </a:xfrm>
        </p:spPr>
        <p:txBody>
          <a:bodyPr/>
          <a:lstStyle/>
          <a:p>
            <a:r>
              <a:rPr lang="et-EE" dirty="0" smtClean="0"/>
              <a:t>Märgivoog ridahaaval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528" y="1177198"/>
            <a:ext cx="8363272" cy="5276138"/>
          </a:xfrm>
        </p:spPr>
        <p:txBody>
          <a:bodyPr>
            <a:normAutofit/>
          </a:bodyPr>
          <a:lstStyle/>
          <a:p>
            <a:r>
              <a:rPr lang="et-EE" dirty="0" smtClean="0"/>
              <a:t>Võtame ridahaaval</a:t>
            </a:r>
          </a:p>
          <a:p>
            <a:pPr lvl="1"/>
            <a:r>
              <a:rPr lang="et-E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BufferedReader</a:t>
            </a:r>
            <a:endParaRPr lang="et-E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readline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PrintWriter</a:t>
            </a:r>
            <a:endParaRPr lang="et-EE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t-EE" dirty="0" smtClean="0">
                <a:latin typeface="Courier New" pitchFamily="49" charset="0"/>
                <a:cs typeface="Courier New" pitchFamily="49" charset="0"/>
              </a:rPr>
              <a:t>print</a:t>
            </a:r>
          </a:p>
          <a:p>
            <a:pPr lvl="2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println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printf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sz="2200" dirty="0" smtClean="0">
                <a:latin typeface="Courier New" pitchFamily="49" charset="0"/>
                <a:cs typeface="Courier New" pitchFamily="49" charset="0"/>
              </a:rPr>
              <a:t>"\r\n" "\r" "\n" </a:t>
            </a:r>
          </a:p>
          <a:p>
            <a:r>
              <a:rPr lang="et-EE" sz="2200" dirty="0" err="1" smtClean="0">
                <a:latin typeface="Courier New" pitchFamily="49" charset="0"/>
                <a:cs typeface="Courier New" pitchFamily="49" charset="0"/>
              </a:rPr>
              <a:t>System.lineSeparator</a:t>
            </a:r>
            <a:r>
              <a:rPr lang="et-EE" sz="22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2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28</a:t>
            </a:fld>
            <a:endParaRPr lang="et-EE"/>
          </a:p>
        </p:txBody>
      </p:sp>
      <p:sp>
        <p:nvSpPr>
          <p:cNvPr id="5" name="Ristkülik 4"/>
          <p:cNvSpPr/>
          <p:nvPr/>
        </p:nvSpPr>
        <p:spPr>
          <a:xfrm>
            <a:off x="107504" y="6099393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docs.oracle.com/en/java/javase/11/docs/api/java.base/java/io/BufferedReader.html</a:t>
            </a:r>
            <a:endParaRPr lang="et-EE" dirty="0" smtClean="0"/>
          </a:p>
          <a:p>
            <a:r>
              <a:rPr lang="et-EE" dirty="0" smtClean="0">
                <a:hlinkClick r:id="rId4"/>
              </a:rPr>
              <a:t>https</a:t>
            </a:r>
            <a:r>
              <a:rPr lang="et-EE" dirty="0">
                <a:hlinkClick r:id="rId4"/>
              </a:rPr>
              <a:t>://</a:t>
            </a:r>
            <a:r>
              <a:rPr lang="et-EE" dirty="0" smtClean="0">
                <a:hlinkClick r:id="rId4"/>
              </a:rPr>
              <a:t>docs.oracle.com/en/java/javase/11/docs/api/java.base/java/io/PrintWriter.html</a:t>
            </a:r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5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29</a:t>
            </a:fld>
            <a:endParaRPr lang="et-EE"/>
          </a:p>
        </p:txBody>
      </p:sp>
      <p:sp>
        <p:nvSpPr>
          <p:cNvPr id="7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Märgivoog, failide kopeerimine, v.2</a:t>
            </a:r>
            <a:endParaRPr lang="et-EE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5110" y="1412776"/>
            <a:ext cx="9058890" cy="46935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3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t-EE" altLang="et-EE" sz="23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t-EE" altLang="et-EE" sz="23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BufferedReader</a:t>
            </a:r>
            <a:r>
              <a:rPr lang="et-EE" altLang="et-EE" sz="23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sisse = </a:t>
            </a:r>
            <a:r>
              <a:rPr lang="et-EE" altLang="et-EE" sz="23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3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BufferedReader</a:t>
            </a:r>
            <a:r>
              <a:rPr lang="et-EE" altLang="et-EE" sz="23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3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lang="et-EE" altLang="et-EE" sz="2300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3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FileReader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3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"minemine.txt"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t-EE" altLang="et-EE" sz="23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PrintWriter</a:t>
            </a:r>
            <a:r>
              <a:rPr lang="et-EE" altLang="et-EE" sz="23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välja = </a:t>
            </a:r>
            <a:r>
              <a:rPr lang="et-EE" altLang="et-EE" sz="23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3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PrintWriter</a:t>
            </a:r>
            <a:r>
              <a:rPr lang="et-EE" altLang="et-EE" sz="23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3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lang="et-EE" altLang="et-EE" sz="2300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3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FileWriter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3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"koopia.txt"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String rida = </a:t>
            </a:r>
            <a:r>
              <a:rPr lang="et-EE" altLang="et-EE" sz="2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sisse.readLine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3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t-EE" altLang="et-EE" sz="23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(rida != </a:t>
            </a:r>
            <a:r>
              <a:rPr lang="et-EE" altLang="et-EE" sz="23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300" b="1" i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3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"lugesin voost: " 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rida);</a:t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välja.println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(rida);</a:t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rida = </a:t>
            </a:r>
            <a:r>
              <a:rPr lang="et-EE" altLang="et-EE" sz="2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sisse.readLine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et-EE" altLang="et-EE" sz="23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loeb järgmise rea</a:t>
            </a:r>
            <a:br>
              <a:rPr lang="et-EE" altLang="et-EE" sz="23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23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86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PQuestion"/>
          <p:cNvSpPr>
            <a:spLocks noGrp="1"/>
          </p:cNvSpPr>
          <p:nvPr>
            <p:ph type="title"/>
          </p:nvPr>
        </p:nvSpPr>
        <p:spPr>
          <a:xfrm>
            <a:off x="0" y="274637"/>
            <a:ext cx="8892480" cy="1143000"/>
          </a:xfrm>
        </p:spPr>
        <p:txBody>
          <a:bodyPr>
            <a:noAutofit/>
          </a:bodyPr>
          <a:lstStyle/>
          <a:p>
            <a:r>
              <a:rPr lang="et-EE" sz="3600" dirty="0" smtClean="0"/>
              <a:t>Umbes mitu tundi tegelesite eelmisel nädalal selle ainega (</a:t>
            </a:r>
            <a:r>
              <a:rPr lang="et-EE" sz="3600" dirty="0" err="1" smtClean="0"/>
              <a:t>loeng+praktikum+iseseisvalt</a:t>
            </a:r>
            <a:r>
              <a:rPr lang="et-EE" sz="3600" dirty="0" smtClean="0"/>
              <a:t>)? 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830387"/>
            <a:ext cx="4114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0-2 tundi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2-4 tundi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4-6 tundi 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6-8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8-10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10-12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12-14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üle 14 tunni</a:t>
            </a:r>
          </a:p>
        </p:txBody>
      </p:sp>
      <p:sp>
        <p:nvSpPr>
          <p:cNvPr id="5" name="TPChart"/>
          <p:cNvSpPr/>
          <p:nvPr>
            <p:custDataLst>
              <p:tags r:id="rId3"/>
            </p:custDataLst>
          </p:nvPr>
        </p:nvSpPr>
        <p:spPr>
          <a:xfrm>
            <a:off x="4067944" y="17145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95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Faili lõppu juurde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30</a:t>
            </a:fld>
            <a:endParaRPr lang="et-EE"/>
          </a:p>
        </p:txBody>
      </p:sp>
      <p:pic>
        <p:nvPicPr>
          <p:cNvPr id="904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6840760" cy="2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4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077072"/>
            <a:ext cx="6687732" cy="25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irge noolkonnektor 4"/>
          <p:cNvCxnSpPr/>
          <p:nvPr/>
        </p:nvCxnSpPr>
        <p:spPr>
          <a:xfrm flipH="1">
            <a:off x="4716016" y="2132856"/>
            <a:ext cx="1584176" cy="720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irge noolkonnektor 7"/>
          <p:cNvCxnSpPr/>
          <p:nvPr/>
        </p:nvCxnSpPr>
        <p:spPr>
          <a:xfrm flipH="1">
            <a:off x="5652120" y="5144703"/>
            <a:ext cx="1584176" cy="720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845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2671" y="44624"/>
            <a:ext cx="8229600" cy="864096"/>
          </a:xfrm>
        </p:spPr>
        <p:txBody>
          <a:bodyPr/>
          <a:lstStyle/>
          <a:p>
            <a:r>
              <a:rPr lang="et-EE" dirty="0" smtClean="0"/>
              <a:t>Baidivoog, märgivoog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525963"/>
          </a:xfrm>
        </p:spPr>
        <p:txBody>
          <a:bodyPr/>
          <a:lstStyle/>
          <a:p>
            <a:r>
              <a:rPr lang="et-EE" dirty="0" smtClean="0"/>
              <a:t>“Sillaks”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InputStreamReader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OutputStreamWriter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fi-FI" dirty="0" err="1"/>
              <a:t>Üks</a:t>
            </a:r>
            <a:r>
              <a:rPr lang="fi-FI" dirty="0"/>
              <a:t> </a:t>
            </a:r>
            <a:r>
              <a:rPr lang="fi-FI" dirty="0" err="1"/>
              <a:t>voog</a:t>
            </a:r>
            <a:r>
              <a:rPr lang="fi-FI" dirty="0"/>
              <a:t> </a:t>
            </a:r>
            <a:r>
              <a:rPr lang="fi-FI" dirty="0" err="1"/>
              <a:t>teise</a:t>
            </a:r>
            <a:r>
              <a:rPr lang="fi-FI" dirty="0"/>
              <a:t> </a:t>
            </a:r>
            <a:r>
              <a:rPr lang="fi-FI" dirty="0" err="1"/>
              <a:t>voo</a:t>
            </a:r>
            <a:r>
              <a:rPr lang="fi-FI" dirty="0"/>
              <a:t> </a:t>
            </a:r>
            <a:r>
              <a:rPr lang="fi-FI" dirty="0" err="1"/>
              <a:t>allikaks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31</a:t>
            </a:fld>
            <a:endParaRPr lang="et-EE"/>
          </a:p>
        </p:txBody>
      </p:sp>
      <p:sp>
        <p:nvSpPr>
          <p:cNvPr id="5" name="Sisu kohatäide 2"/>
          <p:cNvSpPr txBox="1">
            <a:spLocks/>
          </p:cNvSpPr>
          <p:nvPr/>
        </p:nvSpPr>
        <p:spPr>
          <a:xfrm>
            <a:off x="251520" y="3405486"/>
            <a:ext cx="8810516" cy="34525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et-EE" sz="3000" dirty="0" err="1" smtClean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et-EE" sz="3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3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BufferedReader</a:t>
            </a:r>
            <a:r>
              <a:rPr lang="et-EE" sz="3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et-EE" sz="3000" dirty="0" smtClean="0">
                <a:solidFill>
                  <a:srgbClr val="7F0055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t-EE" sz="3000" dirty="0" err="1" smtClean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et-EE" sz="3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3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InputStreamReader</a:t>
            </a:r>
            <a:r>
              <a:rPr lang="et-EE" sz="3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et-EE" sz="3000" dirty="0" smtClean="0">
                <a:solidFill>
                  <a:srgbClr val="7F0055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t-EE" sz="3000" dirty="0" err="1" smtClean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et-EE" sz="3000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3000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FileInputStream</a:t>
            </a:r>
            <a:r>
              <a:rPr lang="et-EE" sz="3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t-EE" sz="3000" dirty="0" smtClean="0">
                <a:solidFill>
                  <a:srgbClr val="0000C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failinimi</a:t>
            </a:r>
            <a:r>
              <a:rPr lang="et-EE" sz="3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sz="3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  <a:r>
              <a:rPr lang="et-EE" sz="3000" dirty="0" smtClean="0">
                <a:solidFill>
                  <a:srgbClr val="008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"UTF-8"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et-EE" sz="3000" dirty="0">
                <a:solidFill>
                  <a:srgbClr val="2A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t-EE" sz="3000" dirty="0" smtClean="0">
                <a:solidFill>
                  <a:srgbClr val="2A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t-EE" sz="3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itchFamily="34" charset="0"/>
              <a:buNone/>
            </a:pPr>
            <a:r>
              <a:rPr lang="et-EE" sz="30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t-EE" sz="3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stkülik-viiktekst 5"/>
          <p:cNvSpPr/>
          <p:nvPr/>
        </p:nvSpPr>
        <p:spPr>
          <a:xfrm>
            <a:off x="5854468" y="2708803"/>
            <a:ext cx="1822265" cy="608257"/>
          </a:xfrm>
          <a:prstGeom prst="wedgeRectCallout">
            <a:avLst>
              <a:gd name="adj1" fmla="val -129895"/>
              <a:gd name="adj2" fmla="val 8753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smtClean="0">
                <a:solidFill>
                  <a:schemeClr val="tx1"/>
                </a:solidFill>
              </a:rPr>
              <a:t>Märgivoog</a:t>
            </a:r>
            <a:endParaRPr lang="et-EE" sz="2400" dirty="0">
              <a:solidFill>
                <a:schemeClr val="tx1"/>
              </a:solidFill>
            </a:endParaRPr>
          </a:p>
        </p:txBody>
      </p:sp>
      <p:sp>
        <p:nvSpPr>
          <p:cNvPr id="7" name="Ristkülik-viiktekst 6"/>
          <p:cNvSpPr/>
          <p:nvPr/>
        </p:nvSpPr>
        <p:spPr>
          <a:xfrm>
            <a:off x="4720831" y="5527760"/>
            <a:ext cx="1822265" cy="608257"/>
          </a:xfrm>
          <a:prstGeom prst="wedgeRectCallout">
            <a:avLst>
              <a:gd name="adj1" fmla="val -49903"/>
              <a:gd name="adj2" fmla="val -13846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smtClean="0">
                <a:solidFill>
                  <a:schemeClr val="tx1"/>
                </a:solidFill>
              </a:rPr>
              <a:t>Baidivoog</a:t>
            </a:r>
            <a:endParaRPr lang="et-EE" sz="2400" dirty="0">
              <a:solidFill>
                <a:schemeClr val="tx1"/>
              </a:solidFill>
            </a:endParaRPr>
          </a:p>
        </p:txBody>
      </p:sp>
      <p:sp>
        <p:nvSpPr>
          <p:cNvPr id="8" name="Ristkülik-viiktekst 7"/>
          <p:cNvSpPr/>
          <p:nvPr/>
        </p:nvSpPr>
        <p:spPr>
          <a:xfrm>
            <a:off x="6872346" y="3555455"/>
            <a:ext cx="1822265" cy="608257"/>
          </a:xfrm>
          <a:prstGeom prst="wedgeRectCallout">
            <a:avLst>
              <a:gd name="adj1" fmla="val -96949"/>
              <a:gd name="adj2" fmla="val 4805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smtClean="0">
                <a:solidFill>
                  <a:schemeClr val="tx1"/>
                </a:solidFill>
              </a:rPr>
              <a:t>„Sild“</a:t>
            </a:r>
            <a:endParaRPr lang="et-EE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6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Sisendmärgivoogu saab realiseerida järgmise klassi alamklassidega    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2"/>
            </p:custDataLst>
          </p:nvPr>
        </p:nvSpPr>
        <p:spPr>
          <a:xfrm>
            <a:off x="4644008" y="2332037"/>
            <a:ext cx="3918046" cy="440780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5536" y="23320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InputStream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OutputStream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Reader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Writer</a:t>
            </a:r>
            <a:r>
              <a:rPr lang="et-EE" dirty="0" smtClean="0">
                <a:cs typeface="Courier New" pitchFamily="49" charset="0"/>
              </a:rPr>
              <a:t> </a:t>
            </a:r>
            <a:endParaRPr lang="en-US" dirty="0" smtClean="0"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muu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78846" y="360288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Väljundbaidivoogu saab realiseerida järgmise klassi alamklassidega    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2"/>
            </p:custDataLst>
          </p:nvPr>
        </p:nvSpPr>
        <p:spPr>
          <a:xfrm>
            <a:off x="5004048" y="2691122"/>
            <a:ext cx="3693910" cy="415564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5536" y="23320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InputStream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OutputStream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Reader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Writer</a:t>
            </a:r>
            <a:r>
              <a:rPr lang="et-EE" dirty="0" smtClean="0">
                <a:cs typeface="Courier New" pitchFamily="49" charset="0"/>
              </a:rPr>
              <a:t> </a:t>
            </a:r>
            <a:endParaRPr lang="en-US" dirty="0" smtClean="0"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muu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73844" y="305695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963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Baidivoo lõputunnuseks on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4712498" y="2524229"/>
            <a:ext cx="3681403" cy="414157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5536" y="2332037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latin typeface="Courier New" pitchFamily="49" charset="0"/>
                <a:cs typeface="Courier New" pitchFamily="49" charset="0"/>
              </a:rPr>
              <a:t>-1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latin typeface="Courier New" pitchFamily="49" charset="0"/>
                <a:cs typeface="Courier New" pitchFamily="49" charset="0"/>
              </a:rPr>
              <a:t>null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95181" y="2961195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614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Erinevaid võimalusi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Olid näited failist faili</a:t>
            </a:r>
          </a:p>
          <a:p>
            <a:pPr lvl="1"/>
            <a:r>
              <a:rPr lang="et-EE" dirty="0" smtClean="0"/>
              <a:t>baithaaval</a:t>
            </a:r>
          </a:p>
          <a:p>
            <a:pPr lvl="1"/>
            <a:r>
              <a:rPr lang="et-EE" dirty="0" smtClean="0"/>
              <a:t>märkhaaval</a:t>
            </a:r>
          </a:p>
          <a:p>
            <a:pPr lvl="1"/>
            <a:r>
              <a:rPr lang="et-EE" dirty="0" smtClean="0"/>
              <a:t>ridahaaval</a:t>
            </a:r>
          </a:p>
          <a:p>
            <a:r>
              <a:rPr lang="et-EE" dirty="0" smtClean="0"/>
              <a:t>Veel</a:t>
            </a:r>
          </a:p>
          <a:p>
            <a:pPr lvl="1"/>
            <a:r>
              <a:rPr lang="et-EE" dirty="0" smtClean="0"/>
              <a:t>klaviatuurilt</a:t>
            </a:r>
          </a:p>
          <a:p>
            <a:pPr lvl="1"/>
            <a:r>
              <a:rPr lang="et-EE" dirty="0" smtClean="0"/>
              <a:t>andmed</a:t>
            </a:r>
          </a:p>
          <a:p>
            <a:pPr lvl="1"/>
            <a:r>
              <a:rPr lang="et-EE" dirty="0">
                <a:cs typeface="Courier New" pitchFamily="49" charset="0"/>
              </a:rPr>
              <a:t>v</a:t>
            </a:r>
            <a:r>
              <a:rPr lang="et-EE" dirty="0" smtClean="0">
                <a:cs typeface="Courier New" pitchFamily="49" charset="0"/>
              </a:rPr>
              <a:t>eebist</a:t>
            </a:r>
            <a:endParaRPr lang="et-EE" dirty="0"/>
          </a:p>
          <a:p>
            <a:pPr lvl="1"/>
            <a:r>
              <a:rPr lang="et-EE" dirty="0" smtClean="0"/>
              <a:t>baidimassiivi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35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8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36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1002795"/>
            <a:ext cx="8850500" cy="526297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java.io.*;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Klaviatuurilt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(String[]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			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throws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Exception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400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t-EE" altLang="et-EE" sz="24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BufferedReader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br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BufferedReader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InputStreamReader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(System.</a:t>
            </a:r>
            <a:r>
              <a:rPr kumimoji="0" lang="et-EE" altLang="et-EE" sz="24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"Sisesta tekst: 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String s =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br.readLine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"Sisestasid: "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s);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}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Pealkiri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dirty="0" smtClean="0"/>
              <a:t>Klaviatuurilt</a:t>
            </a:r>
            <a:endParaRPr lang="en-US" dirty="0"/>
          </a:p>
        </p:txBody>
      </p:sp>
      <p:cxnSp>
        <p:nvCxnSpPr>
          <p:cNvPr id="7" name="Sirge noolkonnektor 6"/>
          <p:cNvCxnSpPr/>
          <p:nvPr/>
        </p:nvCxnSpPr>
        <p:spPr>
          <a:xfrm flipH="1">
            <a:off x="7618218" y="1281699"/>
            <a:ext cx="1296144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irge noolkonnektor 11"/>
          <p:cNvCxnSpPr/>
          <p:nvPr/>
        </p:nvCxnSpPr>
        <p:spPr>
          <a:xfrm flipH="1">
            <a:off x="7733868" y="2527694"/>
            <a:ext cx="1296144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978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Miks erinevat tüüpi andmeid? 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Baidid</a:t>
            </a:r>
          </a:p>
          <a:p>
            <a:r>
              <a:rPr lang="et-EE" dirty="0" smtClean="0"/>
              <a:t>Kas ei võiks ainult baithaaval?</a:t>
            </a:r>
          </a:p>
          <a:p>
            <a:pPr lvl="1"/>
            <a:r>
              <a:rPr lang="et-EE" dirty="0" smtClean="0"/>
              <a:t>Kas vedaja võiks teada, mis liiki kaupa ta veab?</a:t>
            </a:r>
          </a:p>
          <a:p>
            <a:pPr lvl="1"/>
            <a:r>
              <a:rPr lang="et-EE" dirty="0" smtClean="0"/>
              <a:t>Midagi lisaks kasulikku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37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38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6921" y="116632"/>
            <a:ext cx="8229600" cy="1143000"/>
          </a:xfrm>
        </p:spPr>
        <p:txBody>
          <a:bodyPr/>
          <a:lstStyle/>
          <a:p>
            <a:r>
              <a:rPr lang="et-EE" dirty="0" smtClean="0"/>
              <a:t>Andmete kirjutamine faili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38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9445" y="1521078"/>
            <a:ext cx="8590813" cy="28931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6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t-EE" altLang="et-EE" sz="26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br>
              <a:rPr lang="et-EE" altLang="et-EE" sz="2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t-EE" altLang="et-EE" sz="2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DataOutputStream</a:t>
            </a:r>
            <a:r>
              <a:rPr lang="et-EE" altLang="et-EE" sz="2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dos</a:t>
            </a:r>
            <a:r>
              <a:rPr lang="et-EE" altLang="et-EE" sz="2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sz="26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6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DataOutputStream</a:t>
            </a:r>
            <a:r>
              <a:rPr lang="et-EE" altLang="et-EE" sz="2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br>
              <a:rPr lang="et-EE" altLang="et-EE" sz="2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6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6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FileOutputStream</a:t>
            </a:r>
            <a:r>
              <a:rPr lang="et-EE" altLang="et-EE" sz="2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6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t-EE" altLang="et-EE" sz="2600" b="1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andmed.bin</a:t>
            </a:r>
            <a:r>
              <a:rPr lang="et-EE" altLang="et-EE" sz="26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t-EE" altLang="et-EE" sz="2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br>
              <a:rPr lang="et-EE" altLang="et-EE" sz="2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t-EE" altLang="et-EE" sz="2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dos.writeInt</a:t>
            </a:r>
            <a:r>
              <a:rPr lang="et-EE" altLang="et-EE" sz="2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25</a:t>
            </a:r>
            <a:r>
              <a:rPr lang="et-EE" altLang="et-EE" sz="2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dos.writeDouble</a:t>
            </a:r>
            <a:r>
              <a:rPr lang="et-EE" altLang="et-EE" sz="2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6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5.22</a:t>
            </a:r>
            <a:r>
              <a:rPr lang="et-EE" altLang="et-EE" sz="2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0" y="609329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docs.oracle.com/en/java/javase/11/docs/api/java.base/java/io/DataOutputStream.html</a:t>
            </a:r>
            <a:endParaRPr lang="et-EE" dirty="0"/>
          </a:p>
        </p:txBody>
      </p:sp>
      <p:sp>
        <p:nvSpPr>
          <p:cNvPr id="7" name="Sisu kohatäide 2"/>
          <p:cNvSpPr>
            <a:spLocks noGrp="1"/>
          </p:cNvSpPr>
          <p:nvPr>
            <p:ph idx="1"/>
          </p:nvPr>
        </p:nvSpPr>
        <p:spPr>
          <a:xfrm>
            <a:off x="107504" y="5229200"/>
            <a:ext cx="8229600" cy="8249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t-EE" dirty="0" smtClean="0"/>
              <a:t>Java API</a:t>
            </a:r>
          </a:p>
          <a:p>
            <a:pPr marL="0" indent="0">
              <a:buNone/>
            </a:pPr>
            <a:r>
              <a:rPr lang="et-EE" dirty="0" smtClean="0"/>
              <a:t>	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 </a:t>
            </a:r>
            <a:r>
              <a:rPr lang="et-EE" dirty="0" smtClean="0"/>
              <a:t>, 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writeUTF</a:t>
            </a:r>
            <a:endParaRPr lang="et-E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91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Andmed (teadaoleva struktuuriga) failist 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39</a:t>
            </a:fld>
            <a:endParaRPr lang="et-EE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5996" y="1556792"/>
            <a:ext cx="8850500" cy="30469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DataInputStream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DataInputStream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FileInputStream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t-EE" altLang="et-EE" sz="2400" b="1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andmed.bin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sz="24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 =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dis.readInt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 =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dis.readDouble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"Loeti: "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n + 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ja "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d);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107504" y="6093296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docs.oracle.com/en/java/javase/11/docs/api/java.base/java/io/DataInputStream.html</a:t>
            </a:r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1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Kuivõrd olete selle ainega graafikus?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0059" y="1700808"/>
            <a:ext cx="4690864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Isegi ees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Täiesti graafikus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Veidi maas, aga saan ise hakkama 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Kõvasti maas, vajan abi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 oska öelda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87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785086"/>
          </a:xfrm>
        </p:spPr>
        <p:txBody>
          <a:bodyPr>
            <a:normAutofit/>
          </a:bodyPr>
          <a:lstStyle/>
          <a:p>
            <a:r>
              <a:rPr lang="et-EE" sz="3800" dirty="0" smtClean="0"/>
              <a:t>Mitu baiti kirjutab järgmine programm faili?</a:t>
            </a:r>
            <a:endParaRPr lang="en-US" sz="3800" dirty="0"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5148064" y="3645025"/>
            <a:ext cx="3313268" cy="289388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11560" y="3340149"/>
            <a:ext cx="4114800" cy="3545235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25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30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12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>
                <a:cs typeface="Courier New" pitchFamily="49" charset="0"/>
              </a:rPr>
              <a:t>8</a:t>
            </a:r>
            <a:endParaRPr lang="en-US" dirty="0" smtClean="0"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muu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145852" y="4619476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5536" y="676130"/>
            <a:ext cx="8000908" cy="267765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DataOutputStream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dos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DataOutputStream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FileOutputStream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t-EE" altLang="et-EE" sz="2400" b="1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andmed.bin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dos.writeInt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25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dos.writeDouble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5.22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9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Arvud, tüübid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5536" y="1000179"/>
            <a:ext cx="8676456" cy="5517232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t-EE" sz="2800" dirty="0" smtClean="0"/>
              <a:t>Täisarvud</a:t>
            </a:r>
          </a:p>
          <a:p>
            <a:pPr lvl="1"/>
            <a:r>
              <a:rPr lang="et-EE" b="1" dirty="0" err="1">
                <a:latin typeface="Courier New" pitchFamily="49" charset="0"/>
                <a:cs typeface="Courier New" pitchFamily="49" charset="0"/>
              </a:rPr>
              <a:t>byte</a:t>
            </a:r>
            <a:r>
              <a:rPr lang="et-EE" dirty="0">
                <a:cs typeface="Courier New" pitchFamily="49" charset="0"/>
              </a:rPr>
              <a:t> </a:t>
            </a:r>
          </a:p>
          <a:p>
            <a:pPr lvl="2"/>
            <a:r>
              <a:rPr lang="et-EE" sz="2000" dirty="0">
                <a:cs typeface="Courier New" pitchFamily="49" charset="0"/>
              </a:rPr>
              <a:t>8-bitiline </a:t>
            </a:r>
          </a:p>
          <a:p>
            <a:pPr lvl="2"/>
            <a:r>
              <a:rPr lang="en-US" sz="2000" dirty="0"/>
              <a:t>-128 </a:t>
            </a:r>
            <a:r>
              <a:rPr lang="et-EE" sz="2000" dirty="0"/>
              <a:t>kuni</a:t>
            </a:r>
            <a:r>
              <a:rPr lang="en-US" sz="2000" dirty="0"/>
              <a:t> 127</a:t>
            </a:r>
            <a:endParaRPr lang="et-EE" sz="2000" dirty="0">
              <a:cs typeface="Courier New" pitchFamily="49" charset="0"/>
            </a:endParaRPr>
          </a:p>
          <a:p>
            <a:pPr lvl="1"/>
            <a:r>
              <a:rPr lang="et-EE" b="1" dirty="0" err="1">
                <a:latin typeface="Courier New" pitchFamily="49" charset="0"/>
                <a:cs typeface="Courier New" pitchFamily="49" charset="0"/>
              </a:rPr>
              <a:t>short</a:t>
            </a:r>
            <a:r>
              <a:rPr lang="et-EE" dirty="0">
                <a:cs typeface="Courier New" pitchFamily="49" charset="0"/>
              </a:rPr>
              <a:t> </a:t>
            </a:r>
          </a:p>
          <a:p>
            <a:pPr lvl="2"/>
            <a:r>
              <a:rPr lang="et-EE" sz="2000" dirty="0">
                <a:cs typeface="Courier New" pitchFamily="49" charset="0"/>
              </a:rPr>
              <a:t>16-bitiline </a:t>
            </a:r>
          </a:p>
          <a:p>
            <a:pPr lvl="2"/>
            <a:r>
              <a:rPr lang="en-US" sz="2000" dirty="0"/>
              <a:t>-32</a:t>
            </a:r>
            <a:r>
              <a:rPr lang="et-EE" sz="2000" dirty="0"/>
              <a:t> </a:t>
            </a:r>
            <a:r>
              <a:rPr lang="en-US" sz="2000" dirty="0"/>
              <a:t>768 </a:t>
            </a:r>
            <a:r>
              <a:rPr lang="et-EE" sz="2000" dirty="0"/>
              <a:t>kuni </a:t>
            </a:r>
            <a:r>
              <a:rPr lang="en-US" sz="2000" dirty="0"/>
              <a:t>32</a:t>
            </a:r>
            <a:r>
              <a:rPr lang="et-EE" sz="2000" dirty="0"/>
              <a:t> </a:t>
            </a:r>
            <a:r>
              <a:rPr lang="en-US" sz="2000" dirty="0"/>
              <a:t>767 </a:t>
            </a:r>
            <a:endParaRPr lang="et-EE" sz="20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b="1" dirty="0" err="1">
                <a:latin typeface="Courier New" pitchFamily="49" charset="0"/>
                <a:cs typeface="Courier New" pitchFamily="49" charset="0"/>
              </a:rPr>
              <a:t>int</a:t>
            </a:r>
            <a:endParaRPr lang="et-EE" b="1" dirty="0">
              <a:cs typeface="Courier New" pitchFamily="49" charset="0"/>
            </a:endParaRPr>
          </a:p>
          <a:p>
            <a:pPr lvl="2"/>
            <a:r>
              <a:rPr lang="et-EE" sz="2000" dirty="0">
                <a:cs typeface="Courier New" pitchFamily="49" charset="0"/>
              </a:rPr>
              <a:t>32-bitiline</a:t>
            </a:r>
          </a:p>
          <a:p>
            <a:pPr lvl="2"/>
            <a:r>
              <a:rPr lang="et-EE" sz="2000" dirty="0">
                <a:cs typeface="Courier New" pitchFamily="49" charset="0"/>
              </a:rPr>
              <a:t> </a:t>
            </a:r>
            <a:r>
              <a:rPr lang="en-US" sz="2000" dirty="0"/>
              <a:t>-2</a:t>
            </a:r>
            <a:r>
              <a:rPr lang="et-EE" sz="2000" dirty="0"/>
              <a:t> </a:t>
            </a:r>
            <a:r>
              <a:rPr lang="en-US" sz="2000" dirty="0"/>
              <a:t>147</a:t>
            </a:r>
            <a:r>
              <a:rPr lang="et-EE" sz="2000" dirty="0"/>
              <a:t> </a:t>
            </a:r>
            <a:r>
              <a:rPr lang="en-US" sz="2000" dirty="0"/>
              <a:t>483</a:t>
            </a:r>
            <a:r>
              <a:rPr lang="et-EE" sz="2000" dirty="0"/>
              <a:t> </a:t>
            </a:r>
            <a:r>
              <a:rPr lang="en-US" sz="2000" dirty="0"/>
              <a:t>648</a:t>
            </a:r>
            <a:r>
              <a:rPr lang="et-EE" sz="2000" dirty="0"/>
              <a:t> kuni </a:t>
            </a:r>
            <a:r>
              <a:rPr lang="en-US" sz="2000" dirty="0"/>
              <a:t>2</a:t>
            </a:r>
            <a:r>
              <a:rPr lang="et-EE" sz="2000" dirty="0"/>
              <a:t> </a:t>
            </a:r>
            <a:r>
              <a:rPr lang="en-US" sz="2000" dirty="0"/>
              <a:t>147</a:t>
            </a:r>
            <a:r>
              <a:rPr lang="et-EE" sz="2000" dirty="0"/>
              <a:t> </a:t>
            </a:r>
            <a:r>
              <a:rPr lang="en-US" sz="2000" dirty="0"/>
              <a:t>483</a:t>
            </a:r>
            <a:r>
              <a:rPr lang="et-EE" sz="2000" dirty="0"/>
              <a:t> </a:t>
            </a:r>
            <a:r>
              <a:rPr lang="en-US" sz="2000" dirty="0"/>
              <a:t>647 </a:t>
            </a:r>
            <a:endParaRPr lang="et-EE" sz="20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b="1" dirty="0" err="1">
                <a:latin typeface="Courier New" pitchFamily="49" charset="0"/>
                <a:cs typeface="Courier New" pitchFamily="49" charset="0"/>
              </a:rPr>
              <a:t>long</a:t>
            </a:r>
            <a:r>
              <a:rPr lang="et-EE" dirty="0">
                <a:cs typeface="Courier New" pitchFamily="49" charset="0"/>
              </a:rPr>
              <a:t> </a:t>
            </a:r>
          </a:p>
          <a:p>
            <a:pPr lvl="2"/>
            <a:r>
              <a:rPr lang="et-EE" sz="2000" dirty="0">
                <a:cs typeface="Courier New" pitchFamily="49" charset="0"/>
              </a:rPr>
              <a:t>64-bitiline</a:t>
            </a:r>
          </a:p>
          <a:p>
            <a:pPr lvl="2"/>
            <a:r>
              <a:rPr lang="en-US" sz="2000" dirty="0"/>
              <a:t>-9</a:t>
            </a:r>
            <a:r>
              <a:rPr lang="et-EE" sz="2000" dirty="0"/>
              <a:t> </a:t>
            </a:r>
            <a:r>
              <a:rPr lang="en-US" sz="2000" dirty="0"/>
              <a:t>223</a:t>
            </a:r>
            <a:r>
              <a:rPr lang="et-EE" sz="2000" dirty="0"/>
              <a:t> </a:t>
            </a:r>
            <a:r>
              <a:rPr lang="en-US" sz="2000" dirty="0"/>
              <a:t>372</a:t>
            </a:r>
            <a:r>
              <a:rPr lang="et-EE" sz="2000" dirty="0"/>
              <a:t> </a:t>
            </a:r>
            <a:r>
              <a:rPr lang="en-US" sz="2000" dirty="0"/>
              <a:t>036</a:t>
            </a:r>
            <a:r>
              <a:rPr lang="et-EE" sz="2000" dirty="0"/>
              <a:t> </a:t>
            </a:r>
            <a:r>
              <a:rPr lang="en-US" sz="2000" dirty="0"/>
              <a:t>854</a:t>
            </a:r>
            <a:r>
              <a:rPr lang="et-EE" sz="2000" dirty="0"/>
              <a:t> </a:t>
            </a:r>
            <a:r>
              <a:rPr lang="en-US" sz="2000" dirty="0"/>
              <a:t>775</a:t>
            </a:r>
            <a:r>
              <a:rPr lang="et-EE" sz="2000" dirty="0"/>
              <a:t> </a:t>
            </a:r>
            <a:r>
              <a:rPr lang="en-US" sz="2000" dirty="0"/>
              <a:t>808 </a:t>
            </a:r>
            <a:r>
              <a:rPr lang="et-EE" sz="2000" dirty="0"/>
              <a:t>kuni </a:t>
            </a:r>
            <a:r>
              <a:rPr lang="en-US" sz="2000" dirty="0"/>
              <a:t>9</a:t>
            </a:r>
            <a:r>
              <a:rPr lang="et-EE" sz="2000" dirty="0"/>
              <a:t> </a:t>
            </a:r>
            <a:r>
              <a:rPr lang="en-US" sz="2000" dirty="0"/>
              <a:t>223</a:t>
            </a:r>
            <a:r>
              <a:rPr lang="et-EE" sz="2000" dirty="0"/>
              <a:t> </a:t>
            </a:r>
            <a:r>
              <a:rPr lang="en-US" sz="2000" dirty="0"/>
              <a:t>372</a:t>
            </a:r>
            <a:r>
              <a:rPr lang="et-EE" sz="2000" dirty="0"/>
              <a:t> </a:t>
            </a:r>
            <a:r>
              <a:rPr lang="en-US" sz="2000" dirty="0"/>
              <a:t>036</a:t>
            </a:r>
            <a:r>
              <a:rPr lang="et-EE" sz="2000" dirty="0"/>
              <a:t> </a:t>
            </a:r>
            <a:r>
              <a:rPr lang="en-US" sz="2000" dirty="0"/>
              <a:t>854</a:t>
            </a:r>
            <a:r>
              <a:rPr lang="et-EE" sz="2000" dirty="0"/>
              <a:t> </a:t>
            </a:r>
            <a:r>
              <a:rPr lang="en-US" sz="2000" dirty="0"/>
              <a:t>775</a:t>
            </a:r>
            <a:r>
              <a:rPr lang="et-EE" sz="2000" dirty="0"/>
              <a:t> </a:t>
            </a:r>
            <a:r>
              <a:rPr lang="en-US" sz="2000" dirty="0"/>
              <a:t>807</a:t>
            </a:r>
            <a:endParaRPr lang="et-EE" sz="2000" dirty="0"/>
          </a:p>
          <a:p>
            <a:pPr eaLnBrk="1" hangingPunct="1"/>
            <a:r>
              <a:rPr lang="et-EE" sz="2800" dirty="0" smtClean="0"/>
              <a:t>Ujukomaarvud</a:t>
            </a:r>
          </a:p>
          <a:p>
            <a:pPr lvl="1"/>
            <a:r>
              <a:rPr lang="et-EE" b="1" dirty="0" err="1">
                <a:latin typeface="Courier New" pitchFamily="49" charset="0"/>
                <a:cs typeface="Courier New" pitchFamily="49" charset="0"/>
              </a:rPr>
              <a:t>float</a:t>
            </a:r>
            <a:endParaRPr lang="et-EE" b="1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t-EE" sz="2100" dirty="0">
                <a:cs typeface="Courier New" pitchFamily="49" charset="0"/>
              </a:rPr>
              <a:t>32-bitiline</a:t>
            </a:r>
          </a:p>
          <a:p>
            <a:pPr lvl="1"/>
            <a:r>
              <a:rPr lang="et-EE" b="1" dirty="0" err="1">
                <a:latin typeface="Courier New" pitchFamily="49" charset="0"/>
                <a:cs typeface="Courier New" pitchFamily="49" charset="0"/>
              </a:rPr>
              <a:t>double</a:t>
            </a:r>
            <a:endParaRPr lang="et-EE" b="1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t-EE" sz="2100" dirty="0">
                <a:cs typeface="Courier New" pitchFamily="49" charset="0"/>
              </a:rPr>
              <a:t>64-bitiline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89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2898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Kas meetodi </a:t>
            </a:r>
            <a:r>
              <a:rPr lang="et-E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t-EE" dirty="0" smtClean="0"/>
              <a:t> abil saab kirjutada faili?</a:t>
            </a:r>
            <a:endParaRPr lang="et-EE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7544" y="2195512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3"/>
            </p:custDataLst>
          </p:nvPr>
        </p:nvSpPr>
        <p:spPr>
          <a:xfrm>
            <a:off x="4695957" y="2542679"/>
            <a:ext cx="3714485" cy="417879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191186" y="2276872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33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7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t-EE" dirty="0" smtClean="0"/>
              <a:t>Klass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System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laidinumbri kohatä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43</a:t>
            </a:fld>
            <a:endParaRPr lang="et-EE" dirty="0"/>
          </a:p>
        </p:txBody>
      </p:sp>
      <p:pic>
        <p:nvPicPr>
          <p:cNvPr id="808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8256"/>
            <a:ext cx="6803082" cy="264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isu kohatäide 2"/>
          <p:cNvSpPr txBox="1">
            <a:spLocks/>
          </p:cNvSpPr>
          <p:nvPr/>
        </p:nvSpPr>
        <p:spPr>
          <a:xfrm>
            <a:off x="457200" y="4293096"/>
            <a:ext cx="8229600" cy="180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t-EE" sz="3200" dirty="0" err="1" smtClean="0">
                <a:latin typeface="Courier New" pitchFamily="49" charset="0"/>
                <a:cs typeface="Courier New" pitchFamily="49" charset="0"/>
              </a:rPr>
              <a:t>System.in</a:t>
            </a:r>
            <a:r>
              <a:rPr lang="et-EE" sz="3200" dirty="0" smtClean="0"/>
              <a:t> – vaikimisi klaviatuurilt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t-E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System.out</a:t>
            </a:r>
            <a:r>
              <a:rPr lang="et-EE" sz="3200" dirty="0" smtClean="0"/>
              <a:t>, </a:t>
            </a:r>
            <a:r>
              <a:rPr lang="et-EE" sz="3200" dirty="0" err="1" smtClean="0">
                <a:latin typeface="Courier New" pitchFamily="49" charset="0"/>
                <a:cs typeface="Courier New" pitchFamily="49" charset="0"/>
              </a:rPr>
              <a:t>System.err</a:t>
            </a:r>
            <a:r>
              <a:rPr lang="et-EE" sz="3200" dirty="0" smtClean="0"/>
              <a:t> – vaikimisi ekraanile (konsoolile)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istkülik 3"/>
          <p:cNvSpPr/>
          <p:nvPr/>
        </p:nvSpPr>
        <p:spPr>
          <a:xfrm>
            <a:off x="0" y="625596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>
                <a:hlinkClick r:id="rId4"/>
              </a:rPr>
              <a:t>https://</a:t>
            </a:r>
            <a:r>
              <a:rPr lang="et-EE" sz="2000" dirty="0" smtClean="0">
                <a:hlinkClick r:id="rId4"/>
              </a:rPr>
              <a:t>docs.oracle.com/en/java/javase/11/docs/api/java.base/java/lang/System.html</a:t>
            </a:r>
            <a:endParaRPr lang="et-EE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9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Muudame väljundit </a:t>
            </a:r>
            <a:endParaRPr lang="en-US" dirty="0"/>
          </a:p>
        </p:txBody>
      </p:sp>
      <p:sp>
        <p:nvSpPr>
          <p:cNvPr id="3" name="Slaidinumbri kohatä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44</a:t>
            </a:fld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970" y="1417638"/>
            <a:ext cx="8828058" cy="341632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OutputStream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  </a:t>
            </a:r>
            <a:r>
              <a:rPr lang="et-EE" altLang="et-EE" sz="2400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FileOutputStream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"systemout.txt"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PrintStream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printOut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PrintStream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400" i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setOut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printOut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"Tere"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" name="Sirge noolkonnektor 6"/>
          <p:cNvCxnSpPr/>
          <p:nvPr/>
        </p:nvCxnSpPr>
        <p:spPr>
          <a:xfrm flipH="1">
            <a:off x="5148064" y="3501008"/>
            <a:ext cx="194421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392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Veebist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45</a:t>
            </a:fld>
            <a:endParaRPr lang="et-EE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8278" y="1196752"/>
            <a:ext cx="8927444" cy="4708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 aadress = </a:t>
            </a:r>
            <a:endParaRPr lang="et-EE" altLang="et-EE" sz="2300" dirty="0" smtClean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3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b="1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t-EE" altLang="et-EE" sz="2300" b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t-EE" altLang="et-EE" sz="23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https://courses.cs.ut.ee/2019/OOP/spring/"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t-EE" altLang="et-EE" sz="23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InputStream</a:t>
            </a:r>
            <a:r>
              <a:rPr lang="et-EE" altLang="et-EE" sz="23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sisse =  </a:t>
            </a:r>
            <a:r>
              <a:rPr lang="et-EE" altLang="et-EE" sz="23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3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URL(aadress).</a:t>
            </a:r>
            <a:r>
              <a:rPr lang="et-EE" altLang="et-EE" sz="2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openStream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OutputStream</a:t>
            </a:r>
            <a:r>
              <a:rPr lang="et-EE" altLang="et-EE" sz="23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välja = </a:t>
            </a:r>
            <a:r>
              <a:rPr lang="et-EE" altLang="et-EE" sz="23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3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3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FileOutputStream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3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"uus.html"</a:t>
            </a:r>
            <a: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t-EE" altLang="et-EE" sz="23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byte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[] puhver =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byte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1024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loetud =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sisse.read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(puhver);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t-EE" altLang="et-EE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(loetud &gt;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välja.write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(puhver, </a:t>
            </a:r>
            <a:r>
              <a:rPr lang="et-EE" altLang="et-EE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loetud); </a:t>
            </a:r>
            <a:endParaRPr lang="et-EE" altLang="et-EE" dirty="0" smtClean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loetud 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t-EE" altLang="et-EE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sisse.read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(puhver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lang="et-EE" altLang="et-EE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i="1" dirty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" name="Sirge noolkonnektor 7"/>
          <p:cNvCxnSpPr/>
          <p:nvPr/>
        </p:nvCxnSpPr>
        <p:spPr>
          <a:xfrm flipH="1">
            <a:off x="8531666" y="2852936"/>
            <a:ext cx="50405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stkülik 8"/>
          <p:cNvSpPr/>
          <p:nvPr/>
        </p:nvSpPr>
        <p:spPr>
          <a:xfrm>
            <a:off x="184731" y="6156295"/>
            <a:ext cx="8707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>
                <a:hlinkClick r:id="rId3"/>
              </a:rPr>
              <a:t>https://</a:t>
            </a:r>
            <a:r>
              <a:rPr lang="et-EE" sz="2000" dirty="0" smtClean="0">
                <a:hlinkClick r:id="rId3"/>
              </a:rPr>
              <a:t>docs.oracle.com/en/java/javase/11/docs/api/java.base/java/net/URL.html</a:t>
            </a:r>
            <a:endParaRPr lang="et-EE" sz="20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1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Otsejuurdepääsuga failid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46</a:t>
            </a:fld>
            <a:endParaRPr lang="et-EE"/>
          </a:p>
        </p:txBody>
      </p:sp>
      <p:sp>
        <p:nvSpPr>
          <p:cNvPr id="6" name="Sisu kohatäid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Courier New"/>
              </a:rPr>
              <a:t>RandomAccessFile</a:t>
            </a:r>
            <a:endParaRPr lang="et-EE" dirty="0">
              <a:solidFill>
                <a:srgbClr val="000000"/>
              </a:solidFill>
              <a:latin typeface="Courier New"/>
            </a:endParaRPr>
          </a:p>
          <a:p>
            <a:r>
              <a:rPr lang="et-EE" dirty="0" smtClean="0"/>
              <a:t>Osuti (ingl. k. </a:t>
            </a:r>
            <a:r>
              <a:rPr lang="et-EE" i="1" dirty="0" smtClean="0"/>
              <a:t>pointer</a:t>
            </a:r>
            <a:r>
              <a:rPr lang="et-EE" dirty="0" smtClean="0"/>
              <a:t>) näitab, millises kohas ollakse</a:t>
            </a:r>
          </a:p>
          <a:p>
            <a:pPr marL="0" indent="0">
              <a:buNone/>
            </a:pPr>
            <a:r>
              <a:rPr 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t-EE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seek(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t-EE" dirty="0">
                <a:solidFill>
                  <a:srgbClr val="000000"/>
                </a:solidFill>
                <a:latin typeface="Courier New"/>
              </a:rPr>
              <a:t>)</a:t>
            </a:r>
            <a:endParaRPr lang="et-EE" dirty="0"/>
          </a:p>
          <a:p>
            <a:endParaRPr lang="en-US" dirty="0"/>
          </a:p>
        </p:txBody>
      </p:sp>
      <p:sp>
        <p:nvSpPr>
          <p:cNvPr id="3" name="Ristkülik 2"/>
          <p:cNvSpPr/>
          <p:nvPr/>
        </p:nvSpPr>
        <p:spPr>
          <a:xfrm>
            <a:off x="251520" y="5949280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200" dirty="0">
                <a:hlinkClick r:id="rId3"/>
              </a:rPr>
              <a:t>https://</a:t>
            </a:r>
            <a:r>
              <a:rPr lang="et-EE" sz="2200" dirty="0" smtClean="0">
                <a:hlinkClick r:id="rId3"/>
              </a:rPr>
              <a:t>docs.oracle.com/en/java/javase/11/docs/api/java.base/java/io/RandomAccessFile.html</a:t>
            </a:r>
            <a:endParaRPr lang="et-EE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1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504" y="733346"/>
            <a:ext cx="8928992" cy="600164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java.io.*;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Otsejuurde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throws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IOException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RandomAccessFile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raf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RandomAccessFile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"raf.dat"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raf.writeDouble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3.1415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raf.writeInt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25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raf.writeDouble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2.7182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raf.seek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raf.readDouble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+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"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raf.readInt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raf.seek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raf.readInt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84282" y="0"/>
            <a:ext cx="8496944" cy="836712"/>
          </a:xfrm>
        </p:spPr>
        <p:txBody>
          <a:bodyPr>
            <a:normAutofit/>
          </a:bodyPr>
          <a:lstStyle/>
          <a:p>
            <a:r>
              <a:rPr lang="et-EE" dirty="0" smtClean="0"/>
              <a:t>Otsejuurdepääsuga failid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47</a:t>
            </a:fld>
            <a:endParaRPr lang="et-EE"/>
          </a:p>
        </p:txBody>
      </p:sp>
      <p:sp>
        <p:nvSpPr>
          <p:cNvPr id="6" name="Ristkülik 5"/>
          <p:cNvSpPr/>
          <p:nvPr/>
        </p:nvSpPr>
        <p:spPr>
          <a:xfrm>
            <a:off x="7308304" y="5357423"/>
            <a:ext cx="17281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3.1415 25</a:t>
            </a:r>
          </a:p>
          <a:p>
            <a:r>
              <a:rPr lang="en-US" sz="2800" dirty="0" smtClean="0"/>
              <a:t>25</a:t>
            </a:r>
            <a:endParaRPr lang="en-US" sz="2800" dirty="0"/>
          </a:p>
        </p:txBody>
      </p:sp>
      <p:sp>
        <p:nvSpPr>
          <p:cNvPr id="3" name="Ovaalne viiktekst 2"/>
          <p:cNvSpPr/>
          <p:nvPr/>
        </p:nvSpPr>
        <p:spPr>
          <a:xfrm>
            <a:off x="3068840" y="6055829"/>
            <a:ext cx="1224136" cy="601042"/>
          </a:xfrm>
          <a:prstGeom prst="wedgeEllipseCallout">
            <a:avLst>
              <a:gd name="adj1" fmla="val -39007"/>
              <a:gd name="adj2" fmla="val -12801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tx2">
                    <a:lumMod val="75000"/>
                  </a:schemeClr>
                </a:solidFill>
              </a:rPr>
              <a:t>Aga 6?</a:t>
            </a:r>
            <a:endParaRPr lang="et-E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9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07504" y="68632"/>
            <a:ext cx="8229600" cy="877839"/>
          </a:xfrm>
        </p:spPr>
        <p:txBody>
          <a:bodyPr>
            <a:normAutofit/>
          </a:bodyPr>
          <a:lstStyle/>
          <a:p>
            <a:pPr algn="l"/>
            <a:r>
              <a:rPr lang="et-EE" dirty="0" smtClean="0"/>
              <a:t>Mis ilmub ekraanile?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5405042" y="4653136"/>
            <a:ext cx="2263302" cy="216024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36331" y="2738677"/>
            <a:ext cx="4114800" cy="3761259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latin typeface="Courier New" pitchFamily="49" charset="0"/>
                <a:cs typeface="Courier New" pitchFamily="49" charset="0"/>
              </a:rPr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latin typeface="Courier New" pitchFamily="49" charset="0"/>
                <a:cs typeface="Courier New" pitchFamily="49" charset="0"/>
              </a:rPr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latin typeface="Courier New" pitchFamily="49" charset="0"/>
                <a:cs typeface="Courier New" pitchFamily="49" charset="0"/>
              </a:rPr>
              <a:t>A</a:t>
            </a:r>
            <a:br>
              <a:rPr lang="et-EE" dirty="0" smtClean="0">
                <a:latin typeface="Courier New" pitchFamily="49" charset="0"/>
                <a:cs typeface="Courier New" pitchFamily="49" charset="0"/>
              </a:rPr>
            </a:br>
            <a:r>
              <a:rPr lang="et-EE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et-EE" dirty="0" smtClean="0">
                <a:cs typeface="Courier New" pitchFamily="49" charset="0"/>
              </a:rPr>
              <a:t> </a:t>
            </a:r>
            <a:endParaRPr lang="en-US" dirty="0" smtClean="0"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muu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242631" y="5013176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ectangle 71"/>
          <p:cNvSpPr>
            <a:spLocks noChangeArrowheads="1"/>
          </p:cNvSpPr>
          <p:nvPr/>
        </p:nvSpPr>
        <p:spPr bwMode="auto">
          <a:xfrm>
            <a:off x="2693731" y="795476"/>
            <a:ext cx="5961888" cy="378565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OutputStream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FileOutputStream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"a.txt"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PrintStream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printOut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PrintStream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setOut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printOut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"B"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8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7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0154" y="103618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t-EE" dirty="0" smtClean="0"/>
              <a:t>Mis ilmub ekraanile?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23528" y="2661146"/>
            <a:ext cx="4114800" cy="3761259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latin typeface="Courier New" pitchFamily="49" charset="0"/>
                <a:cs typeface="Courier New" pitchFamily="49" charset="0"/>
              </a:rPr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latin typeface="Courier New" pitchFamily="49" charset="0"/>
                <a:cs typeface="Courier New" pitchFamily="49" charset="0"/>
              </a:rPr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latin typeface="Courier New" pitchFamily="49" charset="0"/>
                <a:cs typeface="Courier New" pitchFamily="49" charset="0"/>
              </a:rPr>
              <a:t>A</a:t>
            </a:r>
            <a:br>
              <a:rPr lang="et-EE" dirty="0" smtClean="0">
                <a:latin typeface="Courier New" pitchFamily="49" charset="0"/>
                <a:cs typeface="Courier New" pitchFamily="49" charset="0"/>
              </a:rPr>
            </a:br>
            <a:r>
              <a:rPr lang="et-EE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et-EE" dirty="0" smtClean="0">
                <a:cs typeface="Courier New" pitchFamily="49" charset="0"/>
              </a:rPr>
              <a:t> </a:t>
            </a:r>
            <a:endParaRPr lang="en-US" dirty="0" smtClean="0"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muu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8" name="CAI1"/>
          <p:cNvSpPr/>
          <p:nvPr>
            <p:custDataLst>
              <p:tags r:id="rId3"/>
            </p:custDataLst>
          </p:nvPr>
        </p:nvSpPr>
        <p:spPr>
          <a:xfrm rot="10800000">
            <a:off x="35496" y="3356992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ectangle 71"/>
          <p:cNvSpPr>
            <a:spLocks noChangeArrowheads="1"/>
          </p:cNvSpPr>
          <p:nvPr/>
        </p:nvSpPr>
        <p:spPr bwMode="auto">
          <a:xfrm>
            <a:off x="3074608" y="764704"/>
            <a:ext cx="5961888" cy="452431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PrintStream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vana =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OutputStream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FileOutputStream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"a.txt"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PrintStream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printOut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PrintStream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setOut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printOut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setOut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(vana);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"B"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TPChart"/>
          <p:cNvSpPr/>
          <p:nvPr>
            <p:custDataLst>
              <p:tags r:id="rId4"/>
            </p:custDataLst>
          </p:nvPr>
        </p:nvSpPr>
        <p:spPr>
          <a:xfrm>
            <a:off x="5580112" y="4869160"/>
            <a:ext cx="2376264" cy="192533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18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Täna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t-EE" dirty="0"/>
              <a:t>Sisend-väljund</a:t>
            </a:r>
          </a:p>
          <a:p>
            <a:r>
              <a:rPr lang="et-EE" dirty="0"/>
              <a:t>Failid</a:t>
            </a:r>
          </a:p>
          <a:p>
            <a:r>
              <a:rPr lang="et-EE" dirty="0"/>
              <a:t>Vood</a:t>
            </a:r>
            <a:endParaRPr lang="en-US" dirty="0"/>
          </a:p>
          <a:p>
            <a:r>
              <a:rPr lang="et-EE" dirty="0" smtClean="0"/>
              <a:t>Natuke </a:t>
            </a:r>
            <a:r>
              <a:rPr lang="et-EE" dirty="0"/>
              <a:t>kordavalt</a:t>
            </a:r>
          </a:p>
          <a:p>
            <a:pPr lvl="1"/>
            <a:r>
              <a:rPr lang="et-EE" dirty="0" smtClean="0"/>
              <a:t>juhuslik arv</a:t>
            </a:r>
            <a:endParaRPr lang="et-EE" dirty="0"/>
          </a:p>
          <a:p>
            <a:endParaRPr lang="et-EE" dirty="0" smtClean="0"/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7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83765" y="139856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t-EE" dirty="0" smtClean="0"/>
              <a:t>Mis ilmub ekraanile?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9426" y="2777653"/>
            <a:ext cx="4114800" cy="3761259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>
                <a:cs typeface="Courier New" pitchFamily="49" charset="0"/>
              </a:rPr>
              <a:t>9</a:t>
            </a:r>
            <a:endParaRPr lang="et-EE" dirty="0" smtClean="0"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>
                <a:cs typeface="Courier New" pitchFamily="49" charset="0"/>
              </a:rPr>
              <a:t>4</a:t>
            </a:r>
            <a:endParaRPr lang="et-EE" dirty="0" smtClean="0"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12</a:t>
            </a:r>
            <a:endParaRPr lang="et-EE" dirty="0"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18</a:t>
            </a:r>
            <a:endParaRPr lang="en-US" dirty="0" smtClean="0"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muu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8" name="CAI1"/>
          <p:cNvSpPr/>
          <p:nvPr>
            <p:custDataLst>
              <p:tags r:id="rId3"/>
            </p:custDataLst>
          </p:nvPr>
        </p:nvSpPr>
        <p:spPr>
          <a:xfrm rot="10800000">
            <a:off x="83766" y="4658282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89413" y="930200"/>
            <a:ext cx="6641562" cy="415498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RandomAccessFile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raf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RandomAccessFile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"raf.dat"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raf.writeInt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raf.writeInt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raf.writeInt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raf.writeInt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18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raf.seek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raf.readInt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TPChart"/>
          <p:cNvSpPr/>
          <p:nvPr>
            <p:custDataLst>
              <p:tags r:id="rId4"/>
            </p:custDataLst>
          </p:nvPr>
        </p:nvSpPr>
        <p:spPr>
          <a:xfrm>
            <a:off x="5652120" y="4677159"/>
            <a:ext cx="2232248" cy="213621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9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6" grpId="1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4676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Objektid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60595" y="889225"/>
            <a:ext cx="8229600" cy="1956909"/>
          </a:xfrm>
        </p:spPr>
        <p:txBody>
          <a:bodyPr/>
          <a:lstStyle/>
          <a:p>
            <a:r>
              <a:rPr lang="et-EE" dirty="0" smtClean="0"/>
              <a:t>Olid võimalused algtüüpide jaoks</a:t>
            </a:r>
          </a:p>
          <a:p>
            <a:pPr lvl="1"/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t-EE" dirty="0" smtClean="0"/>
              <a:t>,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t-EE" dirty="0" smtClean="0"/>
              <a:t>,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t-EE" dirty="0" smtClean="0"/>
              <a:t> …</a:t>
            </a:r>
          </a:p>
          <a:p>
            <a:r>
              <a:rPr lang="et-EE" dirty="0" smtClean="0"/>
              <a:t>Objektid?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51</a:t>
            </a:fld>
            <a:endParaRPr lang="et-EE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496" y="2564904"/>
            <a:ext cx="9020418" cy="15696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ObjectOutputStream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oos =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ObjectOutputStream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FileOutputStream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"o.dat"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))) {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oos.writeObject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[]{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7504" y="4221088"/>
            <a:ext cx="8806465" cy="19389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ObjectInputStream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ois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ObjectInputStream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FileInputStream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"o.dat"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))) {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[] a = (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[])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ois.readObject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(a[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Ristkülik 8"/>
          <p:cNvSpPr/>
          <p:nvPr/>
        </p:nvSpPr>
        <p:spPr>
          <a:xfrm>
            <a:off x="0" y="6149459"/>
            <a:ext cx="903649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700" dirty="0">
                <a:hlinkClick r:id="rId3"/>
              </a:rPr>
              <a:t>https://</a:t>
            </a:r>
            <a:r>
              <a:rPr lang="et-EE" sz="1700" dirty="0" smtClean="0">
                <a:hlinkClick r:id="rId3"/>
              </a:rPr>
              <a:t>docs.oracle.com/en/java/javase/11/docs/api/java.base/java/io/ObjectOutputStream.html</a:t>
            </a:r>
            <a:endParaRPr lang="et-EE" sz="1700" dirty="0"/>
          </a:p>
        </p:txBody>
      </p:sp>
      <p:sp>
        <p:nvSpPr>
          <p:cNvPr id="10" name="Ristkülik 9"/>
          <p:cNvSpPr/>
          <p:nvPr/>
        </p:nvSpPr>
        <p:spPr>
          <a:xfrm>
            <a:off x="0" y="6455809"/>
            <a:ext cx="882047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700" dirty="0">
                <a:hlinkClick r:id="rId4"/>
              </a:rPr>
              <a:t>https://</a:t>
            </a:r>
            <a:r>
              <a:rPr lang="et-EE" sz="1700" dirty="0" smtClean="0">
                <a:hlinkClick r:id="rId4"/>
              </a:rPr>
              <a:t>docs.oracle.com/en/java/javase/11/docs/api/java.base/java/io/ObjectInputStream.html</a:t>
            </a:r>
            <a:endParaRPr lang="et-EE" sz="1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4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Teeme ise klassi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52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1397272"/>
            <a:ext cx="8680581" cy="489364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SKlass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t-EE" altLang="et-EE" sz="2400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SKlass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 s,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i,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d)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s;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i;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d;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"s="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"; i="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"; d="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Proovime isendi faili saata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53</a:t>
            </a:fld>
            <a:endParaRPr lang="et-E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1797286"/>
            <a:ext cx="9020418" cy="19389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SKlass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sk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SKlass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"A"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2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1.5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ObjectOutputStream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oos = </a:t>
            </a:r>
            <a:r>
              <a:rPr lang="et-EE" altLang="et-EE" sz="24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ObjectOutputStream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b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lang="et-EE" altLang="et-EE" sz="2400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4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 err="1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FileOutputStream</a:t>
            </a:r>
            <a:r>
              <a:rPr lang="et-EE" altLang="et-EE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"o.dat"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))) {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oos.writeObject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sk</a:t>
            </a: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3059832" y="3429000"/>
            <a:ext cx="568863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java.io.NotSerializableException</a:t>
            </a:r>
            <a:endParaRPr lang="en-US" sz="3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057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25517"/>
            <a:ext cx="8229600" cy="850106"/>
          </a:xfrm>
        </p:spPr>
        <p:txBody>
          <a:bodyPr/>
          <a:lstStyle/>
          <a:p>
            <a:r>
              <a:rPr lang="et-EE" dirty="0" smtClean="0"/>
              <a:t>Liides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Serializable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79512" y="894378"/>
            <a:ext cx="8856984" cy="555195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Java </a:t>
            </a:r>
            <a:r>
              <a:rPr lang="en-US" sz="3400" dirty="0" err="1" smtClean="0"/>
              <a:t>väljundvoogu</a:t>
            </a:r>
            <a:r>
              <a:rPr lang="en-US" sz="3400" dirty="0" smtClean="0"/>
              <a:t> </a:t>
            </a:r>
            <a:r>
              <a:rPr lang="en-US" sz="3400" dirty="0" err="1" smtClean="0"/>
              <a:t>saab</a:t>
            </a:r>
            <a:r>
              <a:rPr lang="en-US" sz="3400" dirty="0" smtClean="0"/>
              <a:t> </a:t>
            </a:r>
            <a:r>
              <a:rPr lang="en-US" sz="3400" dirty="0" err="1" smtClean="0"/>
              <a:t>kirjutada</a:t>
            </a:r>
            <a:r>
              <a:rPr lang="en-US" sz="3400" dirty="0" smtClean="0"/>
              <a:t> </a:t>
            </a:r>
            <a:r>
              <a:rPr lang="en-US" sz="3400" dirty="0" err="1" smtClean="0"/>
              <a:t>vaid</a:t>
            </a:r>
            <a:r>
              <a:rPr lang="en-US" sz="3400" dirty="0" smtClean="0"/>
              <a:t> </a:t>
            </a:r>
            <a:r>
              <a:rPr lang="en-US" sz="3400" dirty="0" err="1" smtClean="0"/>
              <a:t>neid</a:t>
            </a:r>
            <a:r>
              <a:rPr lang="en-US" sz="3400" dirty="0" smtClean="0"/>
              <a:t> </a:t>
            </a:r>
            <a:r>
              <a:rPr lang="en-US" sz="3400" dirty="0" err="1" smtClean="0"/>
              <a:t>objekte</a:t>
            </a:r>
            <a:r>
              <a:rPr lang="en-US" sz="3400" dirty="0" smtClean="0"/>
              <a:t>, </a:t>
            </a:r>
            <a:r>
              <a:rPr lang="en-US" sz="3400" dirty="0" err="1" smtClean="0"/>
              <a:t>mis</a:t>
            </a:r>
            <a:r>
              <a:rPr lang="en-US" sz="3400" dirty="0" smtClean="0"/>
              <a:t> </a:t>
            </a:r>
            <a:r>
              <a:rPr lang="et-EE" sz="3400" dirty="0" smtClean="0"/>
              <a:t>realiseerivad</a:t>
            </a:r>
            <a:r>
              <a:rPr lang="en-US" sz="3400" dirty="0" smtClean="0"/>
              <a:t> </a:t>
            </a:r>
            <a:r>
              <a:rPr lang="en-US" sz="3400" dirty="0" err="1" smtClean="0"/>
              <a:t>liidest</a:t>
            </a:r>
            <a:r>
              <a:rPr lang="en-US" sz="3400" dirty="0" smtClean="0"/>
              <a:t> </a:t>
            </a:r>
            <a:r>
              <a:rPr lang="en-US" sz="3400" dirty="0" err="1" smtClean="0">
                <a:latin typeface="Courier New" pitchFamily="49" charset="0"/>
                <a:cs typeface="Courier New" pitchFamily="49" charset="0"/>
              </a:rPr>
              <a:t>Serializable</a:t>
            </a:r>
            <a:r>
              <a:rPr lang="en-US" sz="3400" dirty="0" smtClean="0"/>
              <a:t>. </a:t>
            </a:r>
            <a:r>
              <a:rPr lang="en-US" sz="3400" dirty="0" err="1" smtClean="0"/>
              <a:t>Neid</a:t>
            </a:r>
            <a:r>
              <a:rPr lang="en-US" sz="3400" dirty="0" smtClean="0"/>
              <a:t> </a:t>
            </a:r>
            <a:r>
              <a:rPr lang="en-US" sz="3400" dirty="0" err="1" smtClean="0"/>
              <a:t>objekte</a:t>
            </a:r>
            <a:r>
              <a:rPr lang="en-US" sz="3400" dirty="0" smtClean="0"/>
              <a:t> </a:t>
            </a:r>
            <a:r>
              <a:rPr lang="en-US" sz="3400" dirty="0" err="1" smtClean="0"/>
              <a:t>nimetatakse</a:t>
            </a:r>
            <a:r>
              <a:rPr lang="en-US" sz="3400" dirty="0" smtClean="0"/>
              <a:t> </a:t>
            </a:r>
            <a:r>
              <a:rPr lang="en-US" sz="3400" dirty="0" err="1" smtClean="0"/>
              <a:t>serialiseeritavateks</a:t>
            </a:r>
            <a:r>
              <a:rPr lang="en-US" sz="3400" dirty="0" smtClean="0"/>
              <a:t>. </a:t>
            </a:r>
            <a:endParaRPr lang="et-EE" sz="3400" dirty="0" smtClean="0"/>
          </a:p>
          <a:p>
            <a:endParaRPr lang="et-EE" dirty="0" smtClean="0"/>
          </a:p>
          <a:p>
            <a:r>
              <a:rPr lang="et-EE" sz="3400" dirty="0" err="1" smtClean="0"/>
              <a:t>Serialiseerimine</a:t>
            </a:r>
            <a:r>
              <a:rPr lang="et-EE" sz="3400" dirty="0" smtClean="0"/>
              <a:t> – andmejadana esitamine</a:t>
            </a:r>
            <a:endParaRPr lang="en-US" sz="3400" dirty="0" smtClean="0"/>
          </a:p>
          <a:p>
            <a:endParaRPr lang="en-US" dirty="0" smtClean="0"/>
          </a:p>
          <a:p>
            <a:r>
              <a:rPr lang="en-US" sz="3400" dirty="0" err="1" smtClean="0"/>
              <a:t>Liides</a:t>
            </a:r>
            <a:r>
              <a:rPr lang="en-US" sz="3400" dirty="0" smtClean="0"/>
              <a:t> </a:t>
            </a:r>
            <a:r>
              <a:rPr lang="en-US" sz="3400" b="1" dirty="0" err="1" smtClean="0">
                <a:latin typeface="Courier New" pitchFamily="49" charset="0"/>
                <a:cs typeface="Courier New" pitchFamily="49" charset="0"/>
              </a:rPr>
              <a:t>Serializable</a:t>
            </a:r>
            <a:r>
              <a:rPr lang="en-US" sz="3400" dirty="0" smtClean="0"/>
              <a:t> </a:t>
            </a:r>
            <a:endParaRPr lang="et-EE" sz="3400" dirty="0" smtClean="0"/>
          </a:p>
          <a:p>
            <a:pPr lvl="1"/>
            <a:r>
              <a:rPr lang="en-US" sz="3100" dirty="0" err="1" smtClean="0"/>
              <a:t>ei</a:t>
            </a:r>
            <a:r>
              <a:rPr lang="en-US" sz="3100" dirty="0" smtClean="0"/>
              <a:t> ole </a:t>
            </a:r>
            <a:r>
              <a:rPr lang="en-US" sz="3100" dirty="0" err="1" smtClean="0"/>
              <a:t>meetodeid</a:t>
            </a:r>
            <a:r>
              <a:rPr lang="en-US" sz="3100" dirty="0" smtClean="0"/>
              <a:t> </a:t>
            </a:r>
            <a:r>
              <a:rPr lang="en-US" sz="3100" dirty="0" err="1" smtClean="0"/>
              <a:t>ega</a:t>
            </a:r>
            <a:r>
              <a:rPr lang="en-US" sz="3100" dirty="0" smtClean="0"/>
              <a:t> </a:t>
            </a:r>
            <a:r>
              <a:rPr lang="en-US" sz="3100" dirty="0" err="1" smtClean="0"/>
              <a:t>muutujaid</a:t>
            </a:r>
            <a:endParaRPr lang="et-EE" sz="3100" dirty="0" smtClean="0"/>
          </a:p>
          <a:p>
            <a:pPr lvl="1"/>
            <a:r>
              <a:rPr lang="en-US" sz="3100" dirty="0" err="1" smtClean="0"/>
              <a:t>kasutatakse</a:t>
            </a:r>
            <a:r>
              <a:rPr lang="en-US" sz="3100" dirty="0" smtClean="0"/>
              <a:t> </a:t>
            </a:r>
            <a:r>
              <a:rPr lang="en-US" sz="3100" dirty="0" err="1" smtClean="0"/>
              <a:t>vaid</a:t>
            </a:r>
            <a:r>
              <a:rPr lang="en-US" sz="3100" dirty="0" smtClean="0"/>
              <a:t> </a:t>
            </a:r>
            <a:r>
              <a:rPr lang="en-US" sz="3100" dirty="0" err="1" smtClean="0"/>
              <a:t>märkimiseks</a:t>
            </a:r>
            <a:r>
              <a:rPr lang="en-US" sz="3100" dirty="0" smtClean="0"/>
              <a:t>, et </a:t>
            </a:r>
            <a:r>
              <a:rPr lang="et-EE" sz="3100" dirty="0" smtClean="0"/>
              <a:t>vastavat </a:t>
            </a:r>
            <a:r>
              <a:rPr lang="en-US" sz="3100" dirty="0" err="1" smtClean="0"/>
              <a:t>objekti</a:t>
            </a:r>
            <a:r>
              <a:rPr lang="en-US" sz="3100" dirty="0" smtClean="0"/>
              <a:t> on </a:t>
            </a:r>
            <a:r>
              <a:rPr lang="en-US" sz="3100" dirty="0" err="1" smtClean="0"/>
              <a:t>võimalik</a:t>
            </a:r>
            <a:r>
              <a:rPr lang="en-US" sz="3100" dirty="0" smtClean="0"/>
              <a:t> </a:t>
            </a:r>
            <a:r>
              <a:rPr lang="en-US" sz="3100" dirty="0" err="1" smtClean="0"/>
              <a:t>saata</a:t>
            </a:r>
            <a:r>
              <a:rPr lang="en-US" sz="3100" dirty="0" smtClean="0"/>
              <a:t> </a:t>
            </a:r>
            <a:r>
              <a:rPr lang="en-US" sz="3100" dirty="0" err="1" smtClean="0"/>
              <a:t>voogu</a:t>
            </a:r>
            <a:endParaRPr lang="en-US" sz="3100" dirty="0" smtClean="0"/>
          </a:p>
          <a:p>
            <a:endParaRPr lang="en-US" dirty="0" smtClean="0"/>
          </a:p>
          <a:p>
            <a:r>
              <a:rPr lang="en-US" sz="3400" dirty="0" err="1" smtClean="0"/>
              <a:t>Massiiv</a:t>
            </a:r>
            <a:r>
              <a:rPr lang="en-US" sz="3400" dirty="0" smtClean="0"/>
              <a:t> on </a:t>
            </a:r>
            <a:r>
              <a:rPr lang="en-US" sz="3400" dirty="0" err="1" smtClean="0"/>
              <a:t>serialiseeritav</a:t>
            </a:r>
            <a:r>
              <a:rPr lang="en-US" sz="3400" dirty="0" smtClean="0"/>
              <a:t>, </a:t>
            </a:r>
            <a:r>
              <a:rPr lang="en-US" sz="3400" dirty="0" err="1" smtClean="0"/>
              <a:t>kui</a:t>
            </a:r>
            <a:r>
              <a:rPr lang="en-US" sz="3400" dirty="0" smtClean="0"/>
              <a:t> </a:t>
            </a:r>
            <a:r>
              <a:rPr lang="en-US" sz="3400" dirty="0" err="1" smtClean="0"/>
              <a:t>tema</a:t>
            </a:r>
            <a:r>
              <a:rPr lang="en-US" sz="3400" dirty="0" smtClean="0"/>
              <a:t> </a:t>
            </a:r>
            <a:r>
              <a:rPr lang="en-US" sz="3400" dirty="0" err="1" smtClean="0"/>
              <a:t>kõik</a:t>
            </a:r>
            <a:r>
              <a:rPr lang="en-US" sz="3400" dirty="0" smtClean="0"/>
              <a:t> </a:t>
            </a:r>
            <a:r>
              <a:rPr lang="en-US" sz="3400" dirty="0" err="1" smtClean="0"/>
              <a:t>liikmed</a:t>
            </a:r>
            <a:r>
              <a:rPr lang="en-US" sz="3400" dirty="0" smtClean="0"/>
              <a:t> r</a:t>
            </a:r>
            <a:r>
              <a:rPr lang="et-EE" sz="3400" dirty="0" err="1" smtClean="0"/>
              <a:t>ealiseerivad</a:t>
            </a:r>
            <a:r>
              <a:rPr lang="en-US" sz="3400" dirty="0" smtClean="0"/>
              <a:t> </a:t>
            </a:r>
            <a:r>
              <a:rPr lang="en-US" sz="3400" dirty="0" err="1" smtClean="0"/>
              <a:t>liidest</a:t>
            </a:r>
            <a:r>
              <a:rPr lang="en-US" sz="3400" dirty="0" smtClean="0"/>
              <a:t> </a:t>
            </a:r>
            <a:r>
              <a:rPr lang="en-US" sz="3400" b="1" dirty="0" smtClean="0">
                <a:latin typeface="Courier New" pitchFamily="49" charset="0"/>
                <a:cs typeface="Courier New" pitchFamily="49" charset="0"/>
              </a:rPr>
              <a:t>Serializable</a:t>
            </a:r>
            <a:endParaRPr lang="en-US" sz="3400" dirty="0" smtClean="0"/>
          </a:p>
          <a:p>
            <a:endParaRPr lang="en-US" dirty="0" smtClean="0"/>
          </a:p>
          <a:p>
            <a:r>
              <a:rPr lang="et-EE" sz="3400" dirty="0" smtClean="0"/>
              <a:t>Alg</a:t>
            </a:r>
            <a:r>
              <a:rPr lang="en-US" sz="3400" dirty="0" err="1" smtClean="0"/>
              <a:t>tüüpidele</a:t>
            </a:r>
            <a:r>
              <a:rPr lang="en-US" sz="3400" dirty="0" smtClean="0"/>
              <a:t> </a:t>
            </a:r>
            <a:r>
              <a:rPr lang="en-US" sz="3400" dirty="0" err="1" smtClean="0"/>
              <a:t>vastavad</a:t>
            </a:r>
            <a:r>
              <a:rPr lang="en-US" sz="3400" dirty="0" smtClean="0"/>
              <a:t> </a:t>
            </a:r>
            <a:r>
              <a:rPr lang="en-US" sz="3400" dirty="0" err="1" smtClean="0"/>
              <a:t>mähisklassid</a:t>
            </a:r>
            <a:r>
              <a:rPr lang="en-US" sz="3400" dirty="0" smtClean="0"/>
              <a:t> </a:t>
            </a:r>
            <a:r>
              <a:rPr lang="et-EE" sz="3400" dirty="0" smtClean="0"/>
              <a:t>realiseerivad</a:t>
            </a:r>
            <a:r>
              <a:rPr lang="en-US" sz="3400" dirty="0" smtClean="0"/>
              <a:t> </a:t>
            </a:r>
            <a:r>
              <a:rPr lang="en-US" sz="3400" dirty="0" err="1" smtClean="0"/>
              <a:t>liidest</a:t>
            </a:r>
            <a:r>
              <a:rPr lang="en-US" sz="3400" dirty="0" smtClean="0"/>
              <a:t> </a:t>
            </a:r>
            <a:r>
              <a:rPr lang="en-US" sz="3400" b="1" dirty="0" smtClean="0">
                <a:latin typeface="Courier New" pitchFamily="49" charset="0"/>
                <a:cs typeface="Courier New" pitchFamily="49" charset="0"/>
              </a:rPr>
              <a:t>Serializable</a:t>
            </a:r>
            <a:endParaRPr lang="en-US" sz="340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54</a:t>
            </a:fld>
            <a:endParaRPr lang="et-EE" dirty="0"/>
          </a:p>
        </p:txBody>
      </p:sp>
      <p:sp>
        <p:nvSpPr>
          <p:cNvPr id="5" name="Ristkülik 4"/>
          <p:cNvSpPr/>
          <p:nvPr/>
        </p:nvSpPr>
        <p:spPr>
          <a:xfrm>
            <a:off x="107504" y="6280417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docs.oracle.com/en/java/javase/11/docs/api/java.base/java/io/Serializable.html</a:t>
            </a:r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1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47855"/>
            <a:ext cx="8229600" cy="716849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Realiseerime liidese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55</a:t>
            </a:fld>
            <a:endParaRPr lang="et-E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7504" y="1106465"/>
            <a:ext cx="8680581" cy="526297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java.io.Serializable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SKlass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implements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Serializable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t-EE" altLang="et-EE" sz="2400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t-EE" altLang="et-EE" sz="2400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400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t-EE" altLang="et-EE" sz="2400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SKlass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(String s,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i,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d)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s;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i;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d;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kumimoji="0" lang="et-EE" altLang="et-EE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"s="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"; i="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"; d=" 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t-EE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1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5002" y="0"/>
            <a:ext cx="7931224" cy="838822"/>
          </a:xfrm>
        </p:spPr>
        <p:txBody>
          <a:bodyPr/>
          <a:lstStyle/>
          <a:p>
            <a:r>
              <a:rPr lang="et-EE" dirty="0" smtClean="0"/>
              <a:t>Liides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Serializable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92467" y="692696"/>
            <a:ext cx="8229600" cy="4680520"/>
          </a:xfrm>
        </p:spPr>
        <p:txBody>
          <a:bodyPr>
            <a:normAutofit fontScale="62500" lnSpcReduction="20000"/>
          </a:bodyPr>
          <a:lstStyle/>
          <a:p>
            <a:r>
              <a:rPr lang="et-EE" sz="3800" dirty="0" smtClean="0"/>
              <a:t>Saab anda indeksi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 smtClean="0"/>
          </a:p>
          <a:p>
            <a:r>
              <a:rPr lang="en-US" sz="3800" dirty="0" err="1" smtClean="0"/>
              <a:t>Kui</a:t>
            </a:r>
            <a:r>
              <a:rPr lang="en-US" sz="3800" dirty="0" smtClean="0"/>
              <a:t> </a:t>
            </a:r>
            <a:r>
              <a:rPr lang="en-US" sz="3800" dirty="0" err="1" smtClean="0"/>
              <a:t>klass</a:t>
            </a:r>
            <a:r>
              <a:rPr lang="en-US" sz="3800" dirty="0" smtClean="0"/>
              <a:t> r</a:t>
            </a:r>
            <a:r>
              <a:rPr lang="et-EE" sz="3800" dirty="0" err="1" smtClean="0"/>
              <a:t>ealiseeri</a:t>
            </a:r>
            <a:r>
              <a:rPr lang="en-US" sz="3800" dirty="0" smtClean="0"/>
              <a:t>b </a:t>
            </a:r>
            <a:r>
              <a:rPr lang="en-US" sz="3800" dirty="0" err="1" smtClean="0"/>
              <a:t>liidest</a:t>
            </a:r>
            <a:r>
              <a:rPr lang="en-US" sz="3800" dirty="0" smtClean="0"/>
              <a:t> </a:t>
            </a:r>
            <a:r>
              <a:rPr lang="en-US" sz="3800" b="1" dirty="0" smtClean="0">
                <a:latin typeface="Courier New" pitchFamily="49" charset="0"/>
                <a:cs typeface="Courier New" pitchFamily="49" charset="0"/>
              </a:rPr>
              <a:t>Serializable</a:t>
            </a:r>
            <a:r>
              <a:rPr lang="en-US" sz="3800" dirty="0" smtClean="0"/>
              <a:t>, </a:t>
            </a:r>
            <a:r>
              <a:rPr lang="en-US" sz="3800" dirty="0" err="1" smtClean="0"/>
              <a:t>siis</a:t>
            </a:r>
            <a:r>
              <a:rPr lang="en-US" sz="3800" dirty="0" smtClean="0"/>
              <a:t> </a:t>
            </a:r>
            <a:r>
              <a:rPr lang="en-US" sz="3800" dirty="0" err="1" smtClean="0"/>
              <a:t>kõik</a:t>
            </a:r>
            <a:r>
              <a:rPr lang="en-US" sz="3800" dirty="0" smtClean="0"/>
              <a:t> </a:t>
            </a:r>
            <a:r>
              <a:rPr lang="en-US" sz="3800" dirty="0" err="1" smtClean="0"/>
              <a:t>tema</a:t>
            </a:r>
            <a:r>
              <a:rPr lang="en-US" sz="3800" dirty="0" smtClean="0"/>
              <a:t> </a:t>
            </a:r>
            <a:r>
              <a:rPr lang="en-US" sz="3800" dirty="0" err="1" smtClean="0"/>
              <a:t>alamklassid</a:t>
            </a:r>
            <a:r>
              <a:rPr lang="en-US" sz="3800" dirty="0" smtClean="0"/>
              <a:t> on </a:t>
            </a:r>
            <a:r>
              <a:rPr lang="en-US" sz="3800" dirty="0" err="1" smtClean="0"/>
              <a:t>serialiseeritavad</a:t>
            </a:r>
            <a:endParaRPr lang="en-US" sz="3800" dirty="0" smtClean="0"/>
          </a:p>
          <a:p>
            <a:endParaRPr lang="en-US" dirty="0" smtClean="0"/>
          </a:p>
          <a:p>
            <a:r>
              <a:rPr lang="en-US" sz="3800" dirty="0" err="1" smtClean="0"/>
              <a:t>Kui</a:t>
            </a:r>
            <a:r>
              <a:rPr lang="en-US" sz="3800" dirty="0" smtClean="0"/>
              <a:t> </a:t>
            </a:r>
            <a:r>
              <a:rPr lang="en-US" sz="3800" dirty="0" err="1" smtClean="0"/>
              <a:t>klass</a:t>
            </a:r>
            <a:r>
              <a:rPr lang="en-US" sz="3800" dirty="0" smtClean="0"/>
              <a:t> r</a:t>
            </a:r>
            <a:r>
              <a:rPr lang="et-EE" sz="3800" dirty="0" err="1" smtClean="0"/>
              <a:t>ealiseerib</a:t>
            </a:r>
            <a:r>
              <a:rPr lang="en-US" sz="3800" dirty="0" smtClean="0"/>
              <a:t> </a:t>
            </a:r>
            <a:r>
              <a:rPr lang="en-US" sz="3800" dirty="0" err="1" smtClean="0"/>
              <a:t>liidest</a:t>
            </a:r>
            <a:r>
              <a:rPr lang="en-US" sz="3800" dirty="0" smtClean="0"/>
              <a:t> </a:t>
            </a:r>
            <a:r>
              <a:rPr lang="en-US" sz="3800" b="1" dirty="0" err="1" smtClean="0">
                <a:latin typeface="Courier New" pitchFamily="49" charset="0"/>
                <a:cs typeface="Courier New" pitchFamily="49" charset="0"/>
              </a:rPr>
              <a:t>Serializable</a:t>
            </a:r>
            <a:r>
              <a:rPr lang="en-US" sz="3800" dirty="0" smtClean="0"/>
              <a:t>, </a:t>
            </a:r>
            <a:r>
              <a:rPr lang="en-US" sz="3800" dirty="0" err="1" smtClean="0"/>
              <a:t>kuid</a:t>
            </a:r>
            <a:r>
              <a:rPr lang="en-US" sz="3800" dirty="0" smtClean="0"/>
              <a:t> </a:t>
            </a:r>
            <a:r>
              <a:rPr lang="en-US" sz="3800" dirty="0" err="1" smtClean="0"/>
              <a:t>sisaldab</a:t>
            </a:r>
            <a:r>
              <a:rPr lang="en-US" sz="3800" dirty="0" smtClean="0"/>
              <a:t> </a:t>
            </a:r>
            <a:r>
              <a:rPr lang="en-US" sz="3800" dirty="0" err="1" smtClean="0"/>
              <a:t>liikmeid</a:t>
            </a:r>
            <a:r>
              <a:rPr lang="en-US" sz="3800" dirty="0" smtClean="0"/>
              <a:t>, </a:t>
            </a:r>
            <a:r>
              <a:rPr lang="en-US" sz="3800" dirty="0" err="1" smtClean="0"/>
              <a:t>mis</a:t>
            </a:r>
            <a:r>
              <a:rPr lang="en-US" sz="3800" dirty="0" smtClean="0"/>
              <a:t> </a:t>
            </a:r>
            <a:r>
              <a:rPr lang="en-US" sz="3800" dirty="0" err="1" smtClean="0"/>
              <a:t>ei</a:t>
            </a:r>
            <a:r>
              <a:rPr lang="en-US" sz="3800" dirty="0" smtClean="0"/>
              <a:t> r</a:t>
            </a:r>
            <a:r>
              <a:rPr lang="et-EE" sz="3800" dirty="0" err="1" smtClean="0"/>
              <a:t>ealiseeri</a:t>
            </a:r>
            <a:r>
              <a:rPr lang="en-US" sz="3800" dirty="0" smtClean="0"/>
              <a:t> </a:t>
            </a:r>
            <a:r>
              <a:rPr lang="en-US" sz="3800" dirty="0" err="1" smtClean="0"/>
              <a:t>liidest</a:t>
            </a:r>
            <a:r>
              <a:rPr lang="en-US" sz="3800" dirty="0" smtClean="0"/>
              <a:t> </a:t>
            </a:r>
            <a:r>
              <a:rPr lang="en-US" sz="3800" b="1" dirty="0" smtClean="0">
                <a:latin typeface="Courier New" pitchFamily="49" charset="0"/>
                <a:cs typeface="Courier New" pitchFamily="49" charset="0"/>
              </a:rPr>
              <a:t>Serializable</a:t>
            </a:r>
            <a:r>
              <a:rPr lang="en-US" sz="3800" dirty="0" smtClean="0"/>
              <a:t>, </a:t>
            </a:r>
            <a:r>
              <a:rPr lang="en-US" sz="3800" dirty="0" err="1" smtClean="0"/>
              <a:t>siis</a:t>
            </a:r>
            <a:r>
              <a:rPr lang="en-US" sz="3800" dirty="0" smtClean="0"/>
              <a:t> </a:t>
            </a:r>
            <a:r>
              <a:rPr lang="en-US" sz="3800" dirty="0" err="1" smtClean="0"/>
              <a:t>isendit</a:t>
            </a:r>
            <a:r>
              <a:rPr lang="en-US" sz="3800" dirty="0" smtClean="0"/>
              <a:t> </a:t>
            </a:r>
            <a:r>
              <a:rPr lang="en-US" sz="3800" dirty="0" err="1" smtClean="0"/>
              <a:t>ei</a:t>
            </a:r>
            <a:r>
              <a:rPr lang="en-US" sz="3800" dirty="0" smtClean="0"/>
              <a:t> </a:t>
            </a:r>
            <a:r>
              <a:rPr lang="en-US" sz="3800" dirty="0" err="1" smtClean="0"/>
              <a:t>saa</a:t>
            </a:r>
            <a:r>
              <a:rPr lang="en-US" sz="3800" dirty="0" smtClean="0"/>
              <a:t> </a:t>
            </a:r>
            <a:r>
              <a:rPr lang="en-US" sz="3800" dirty="0" err="1" smtClean="0"/>
              <a:t>kirjutada</a:t>
            </a:r>
            <a:r>
              <a:rPr lang="en-US" sz="3800" dirty="0" smtClean="0"/>
              <a:t> </a:t>
            </a:r>
            <a:r>
              <a:rPr lang="en-US" sz="3800" dirty="0" err="1" smtClean="0"/>
              <a:t>väljundvoogu</a:t>
            </a:r>
            <a:endParaRPr lang="en-US" sz="3800" dirty="0" smtClean="0"/>
          </a:p>
          <a:p>
            <a:endParaRPr lang="en-US" dirty="0" smtClean="0"/>
          </a:p>
          <a:p>
            <a:r>
              <a:rPr lang="en-US" sz="3800" dirty="0" err="1" smtClean="0"/>
              <a:t>Mitteserialiseeritavate</a:t>
            </a:r>
            <a:r>
              <a:rPr lang="en-US" sz="3800" dirty="0" smtClean="0"/>
              <a:t> </a:t>
            </a:r>
            <a:r>
              <a:rPr lang="en-US" sz="3800" dirty="0" err="1" smtClean="0"/>
              <a:t>liikmete</a:t>
            </a:r>
            <a:r>
              <a:rPr lang="en-US" sz="3800" dirty="0" smtClean="0"/>
              <a:t> </a:t>
            </a:r>
            <a:r>
              <a:rPr lang="en-US" sz="3800" dirty="0" err="1" smtClean="0"/>
              <a:t>ignoreerimiseks</a:t>
            </a:r>
            <a:r>
              <a:rPr lang="en-US" sz="3800" dirty="0" smtClean="0"/>
              <a:t> </a:t>
            </a:r>
            <a:r>
              <a:rPr lang="en-US" sz="3800" dirty="0" err="1" smtClean="0"/>
              <a:t>tuleb</a:t>
            </a:r>
            <a:r>
              <a:rPr lang="en-US" sz="3800" dirty="0" smtClean="0"/>
              <a:t> </a:t>
            </a:r>
            <a:r>
              <a:rPr lang="en-US" sz="3800" dirty="0" err="1" smtClean="0"/>
              <a:t>kasutada</a:t>
            </a:r>
            <a:r>
              <a:rPr lang="en-US" sz="3800" dirty="0" smtClean="0"/>
              <a:t> </a:t>
            </a:r>
            <a:r>
              <a:rPr lang="en-US" sz="3800" dirty="0" err="1" smtClean="0"/>
              <a:t>piiritlejat</a:t>
            </a:r>
            <a:r>
              <a:rPr lang="en-US" sz="3800" dirty="0" smtClean="0"/>
              <a:t> </a:t>
            </a:r>
            <a:r>
              <a:rPr lang="en-US" sz="3800" b="1" dirty="0" smtClean="0">
                <a:latin typeface="Courier New" pitchFamily="49" charset="0"/>
                <a:cs typeface="Courier New" pitchFamily="49" charset="0"/>
              </a:rPr>
              <a:t>transient</a:t>
            </a:r>
            <a:r>
              <a:rPr lang="en-US" sz="3800" b="1" dirty="0" smtClean="0"/>
              <a:t> </a:t>
            </a:r>
            <a:endParaRPr lang="et-EE" sz="3800" b="1" dirty="0" smtClean="0"/>
          </a:p>
          <a:p>
            <a:pPr lvl="1"/>
            <a:r>
              <a:rPr lang="et-EE" sz="3200" dirty="0" smtClean="0"/>
              <a:t>Milleks?</a:t>
            </a:r>
          </a:p>
          <a:p>
            <a:pPr lvl="2"/>
            <a:r>
              <a:rPr lang="et-EE" sz="3200" dirty="0"/>
              <a:t>Midagi ajutisemat, mida pole mõtet alles </a:t>
            </a:r>
            <a:r>
              <a:rPr lang="et-EE" sz="3200" dirty="0" smtClean="0"/>
              <a:t>hoida</a:t>
            </a:r>
          </a:p>
          <a:p>
            <a:pPr lvl="1"/>
            <a:r>
              <a:rPr lang="et-EE" sz="3200" dirty="0" smtClean="0"/>
              <a:t>Kuidas?</a:t>
            </a:r>
            <a:endParaRPr lang="en-US" sz="3200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56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929666" y="5157192"/>
            <a:ext cx="6954702" cy="16312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public class </a:t>
            </a:r>
            <a:r>
              <a:rPr lang="et-EE" sz="2000" b="1" dirty="0" smtClean="0">
                <a:solidFill>
                  <a:srgbClr val="000000"/>
                </a:solidFill>
                <a:latin typeface="Courier New"/>
              </a:rPr>
              <a:t>Klass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implements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Serializable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{ </a:t>
            </a:r>
            <a:endParaRPr lang="et-EE" sz="20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t-EE" sz="20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private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 v1; </a:t>
            </a:r>
            <a:endParaRPr lang="et-EE" sz="20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t-EE" sz="20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private static double v2; </a:t>
            </a:r>
            <a:endParaRPr lang="et-EE" sz="20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t-EE" sz="20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private transient A v3 = new A(); </a:t>
            </a:r>
            <a:endParaRPr lang="et-EE" sz="20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</a:rPr>
              <a:t>} </a:t>
            </a:r>
            <a:endParaRPr lang="fi-FI" sz="2000" b="1" i="1" dirty="0" smtClean="0">
              <a:solidFill>
                <a:srgbClr val="000000"/>
              </a:solidFill>
              <a:latin typeface="Courier Ne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0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Juhuslik arv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Iga kord tuleb erinev!?</a:t>
            </a:r>
          </a:p>
          <a:p>
            <a:r>
              <a:rPr lang="et-EE" dirty="0" smtClean="0"/>
              <a:t>Varem täringutega, kaartidega, ruletiga, juhuslike arvude tabelist</a:t>
            </a:r>
          </a:p>
          <a:p>
            <a:pPr lvl="1"/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8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Raamatust </a:t>
            </a:r>
            <a:r>
              <a:rPr lang="en-US" i="1" dirty="0" smtClean="0"/>
              <a:t>A Million Random Digits with 100,000 Normal Deviates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t-EE" dirty="0" smtClean="0"/>
              <a:t>1955. a. RAND Corporation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18498" name="Picture 2" descr="http://upload.wikimedia.org/wikipedia/en/6/6a/Random_digi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276872"/>
            <a:ext cx="3672408" cy="427491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31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21986" y="5356869"/>
            <a:ext cx="8295248" cy="136460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hlinkClick r:id="rId3"/>
              </a:rPr>
              <a:t>https://</a:t>
            </a:r>
            <a:r>
              <a:rPr lang="en-US" sz="3600" dirty="0" smtClean="0">
                <a:hlinkClick r:id="rId3"/>
              </a:rPr>
              <a:t>www.rand.org/pubs/monograph_reports/MR1418.html</a:t>
            </a:r>
            <a:r>
              <a:rPr lang="et-EE" sz="3600" dirty="0" smtClean="0"/>
              <a:t/>
            </a:r>
            <a:br>
              <a:rPr lang="et-EE" sz="3600" dirty="0" smtClean="0"/>
            </a:br>
            <a:r>
              <a:rPr lang="en-US" sz="3600" u="sng" dirty="0" smtClean="0">
                <a:solidFill>
                  <a:srgbClr val="2B2BFF"/>
                </a:solidFill>
              </a:rPr>
              <a:t>http</a:t>
            </a:r>
            <a:r>
              <a:rPr lang="en-US" sz="3600" u="sng" dirty="0">
                <a:solidFill>
                  <a:srgbClr val="2B2BFF"/>
                </a:solidFill>
              </a:rPr>
              <a:t>://amillionrandomdigits.com</a:t>
            </a:r>
            <a:r>
              <a:rPr lang="en-US" sz="3600" u="sng" dirty="0" smtClean="0">
                <a:solidFill>
                  <a:srgbClr val="2B2BFF"/>
                </a:solidFill>
              </a:rPr>
              <a:t>/</a:t>
            </a:r>
            <a:endParaRPr lang="en-US" sz="3600" u="sng" dirty="0">
              <a:solidFill>
                <a:srgbClr val="2B2BFF"/>
              </a:solidFill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5" name="Picture 4" descr="http://www.wps.com/projects/million/images/million-random-digits-op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365" y="116632"/>
            <a:ext cx="7932490" cy="50670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13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Millise nimega on Eestis rohkem tuntud </a:t>
            </a:r>
            <a:r>
              <a:rPr lang="et-EE" dirty="0" err="1"/>
              <a:t>Eugenia</a:t>
            </a:r>
            <a:r>
              <a:rPr lang="et-EE" dirty="0"/>
              <a:t> </a:t>
            </a:r>
            <a:r>
              <a:rPr lang="et-EE" dirty="0" err="1" smtClean="0"/>
              <a:t>Moorberg</a:t>
            </a:r>
            <a:r>
              <a:rPr lang="et-EE" dirty="0" smtClean="0"/>
              <a:t>? </a:t>
            </a:r>
            <a:endParaRPr lang="et-EE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492897"/>
            <a:ext cx="5701796" cy="3744416"/>
          </a:xfrm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err="1" smtClean="0"/>
              <a:t>mooramäe</a:t>
            </a:r>
            <a:r>
              <a:rPr lang="et-EE" sz="2400" dirty="0" smtClean="0"/>
              <a:t> kirssmürt (</a:t>
            </a:r>
            <a:r>
              <a:rPr lang="et-EE" sz="2400" i="1" dirty="0" err="1" smtClean="0"/>
              <a:t>Eugenia</a:t>
            </a:r>
            <a:r>
              <a:rPr lang="et-EE" sz="2400" i="1" dirty="0" smtClean="0"/>
              <a:t> </a:t>
            </a:r>
            <a:r>
              <a:rPr lang="et-EE" sz="2400" i="1" dirty="0" err="1" smtClean="0"/>
              <a:t>uniflora</a:t>
            </a:r>
            <a:r>
              <a:rPr lang="et-EE" sz="2400" dirty="0" smtClean="0"/>
              <a:t>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/>
              <a:t>luuletaja Kersti </a:t>
            </a:r>
            <a:r>
              <a:rPr lang="et-EE" sz="2400" dirty="0" smtClean="0"/>
              <a:t>Merilaas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err="1" smtClean="0"/>
              <a:t>Antbear</a:t>
            </a:r>
            <a:r>
              <a:rPr lang="et-EE" sz="2400" dirty="0" smtClean="0"/>
              <a:t> </a:t>
            </a:r>
            <a:r>
              <a:rPr lang="et-EE" sz="2400" dirty="0" err="1" smtClean="0"/>
              <a:t>Drakensberg</a:t>
            </a:r>
            <a:r>
              <a:rPr lang="et-EE" sz="2400" dirty="0" smtClean="0"/>
              <a:t> </a:t>
            </a:r>
            <a:r>
              <a:rPr lang="et-EE" sz="2400" dirty="0" err="1" smtClean="0"/>
              <a:t>Lodge</a:t>
            </a:r>
            <a:r>
              <a:rPr lang="et-EE" sz="2400" dirty="0" smtClean="0"/>
              <a:t>, majutuskoht </a:t>
            </a:r>
            <a:r>
              <a:rPr lang="et-EE" sz="2400" dirty="0" err="1" smtClean="0"/>
              <a:t>Moorbergi</a:t>
            </a:r>
            <a:r>
              <a:rPr lang="et-EE" sz="2400" dirty="0" smtClean="0"/>
              <a:t> linna lähedal, kus elavad Eesti kergejõustiklased, kui nad treenivad Lõuna-Aafrika Vabariigis</a:t>
            </a:r>
            <a:endParaRPr lang="et-EE" sz="24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3"/>
            </p:custDataLst>
          </p:nvPr>
        </p:nvSpPr>
        <p:spPr>
          <a:xfrm>
            <a:off x="5796136" y="2983720"/>
            <a:ext cx="3240360" cy="364540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CAI1"/>
          <p:cNvSpPr/>
          <p:nvPr>
            <p:custDataLst>
              <p:tags r:id="rId4"/>
            </p:custDataLst>
          </p:nvPr>
        </p:nvSpPr>
        <p:spPr>
          <a:xfrm rot="10800000">
            <a:off x="172720" y="3022909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3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7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3298" y="116632"/>
            <a:ext cx="8229600" cy="922114"/>
          </a:xfrm>
        </p:spPr>
        <p:txBody>
          <a:bodyPr/>
          <a:lstStyle/>
          <a:p>
            <a:r>
              <a:rPr lang="et-EE" dirty="0" err="1" smtClean="0"/>
              <a:t>Pseudojuhuslik</a:t>
            </a:r>
            <a:r>
              <a:rPr lang="et-EE" dirty="0" smtClean="0"/>
              <a:t> </a:t>
            </a:r>
            <a:r>
              <a:rPr lang="et-EE" dirty="0"/>
              <a:t>arv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07504" y="1149144"/>
            <a:ext cx="8928991" cy="5572331"/>
          </a:xfrm>
        </p:spPr>
        <p:txBody>
          <a:bodyPr>
            <a:normAutofit/>
          </a:bodyPr>
          <a:lstStyle/>
          <a:p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Math.random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i="1" dirty="0" smtClean="0"/>
              <a:t>Returned values are chosen </a:t>
            </a:r>
            <a:r>
              <a:rPr lang="en-US" i="1" dirty="0" err="1" smtClean="0"/>
              <a:t>pseudorandomly</a:t>
            </a:r>
            <a:r>
              <a:rPr lang="en-US" i="1" dirty="0" smtClean="0"/>
              <a:t> with (approximately) uniform distribution from that range</a:t>
            </a:r>
            <a:endParaRPr lang="et-EE" i="1" dirty="0" smtClean="0"/>
          </a:p>
          <a:p>
            <a:pPr lvl="1"/>
            <a:endParaRPr lang="et-EE" dirty="0" smtClean="0"/>
          </a:p>
          <a:p>
            <a:pPr lvl="1"/>
            <a:r>
              <a:rPr lang="et-EE" dirty="0" smtClean="0"/>
              <a:t>Tagastab </a:t>
            </a:r>
            <a:r>
              <a:rPr lang="en-US" dirty="0" err="1" smtClean="0"/>
              <a:t>pseudojuhuslik</a:t>
            </a:r>
            <a:r>
              <a:rPr lang="et-EE" dirty="0" smtClean="0"/>
              <a:t>u</a:t>
            </a:r>
            <a:r>
              <a:rPr lang="en-US" dirty="0" smtClean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-</a:t>
            </a:r>
            <a:r>
              <a:rPr lang="en-US" dirty="0" err="1"/>
              <a:t>tüüpi</a:t>
            </a:r>
            <a:r>
              <a:rPr lang="en-US" dirty="0"/>
              <a:t> </a:t>
            </a:r>
            <a:r>
              <a:rPr lang="en-US" dirty="0" err="1"/>
              <a:t>arvu</a:t>
            </a:r>
            <a:r>
              <a:rPr lang="en-US" dirty="0"/>
              <a:t> </a:t>
            </a:r>
            <a:r>
              <a:rPr lang="en-US" dirty="0" err="1"/>
              <a:t>poollõigust</a:t>
            </a:r>
            <a:r>
              <a:rPr lang="en-US" dirty="0"/>
              <a:t> [0,0; 1,0) (</a:t>
            </a:r>
            <a:r>
              <a:rPr lang="en-US" dirty="0" err="1"/>
              <a:t>st</a:t>
            </a:r>
            <a:r>
              <a:rPr lang="en-US" dirty="0"/>
              <a:t> 0 on </a:t>
            </a:r>
            <a:r>
              <a:rPr lang="en-US" dirty="0" err="1"/>
              <a:t>kaasa</a:t>
            </a:r>
            <a:r>
              <a:rPr lang="en-US" dirty="0"/>
              <a:t> </a:t>
            </a:r>
            <a:r>
              <a:rPr lang="en-US" dirty="0" err="1"/>
              <a:t>arvatud</a:t>
            </a:r>
            <a:r>
              <a:rPr lang="en-US" dirty="0"/>
              <a:t>, 1 </a:t>
            </a:r>
            <a:r>
              <a:rPr lang="en-US" dirty="0" err="1"/>
              <a:t>aga</a:t>
            </a:r>
            <a:r>
              <a:rPr lang="en-US" dirty="0"/>
              <a:t> </a:t>
            </a:r>
            <a:r>
              <a:rPr lang="en-US" dirty="0" err="1"/>
              <a:t>mitte</a:t>
            </a:r>
            <a:r>
              <a:rPr lang="en-US" dirty="0" smtClean="0"/>
              <a:t>)</a:t>
            </a:r>
            <a:endParaRPr lang="et-EE" dirty="0" smtClean="0"/>
          </a:p>
          <a:p>
            <a:pPr lvl="2"/>
            <a:r>
              <a:rPr lang="et-E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t-EE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t-EE" sz="2800" dirty="0" smtClean="0"/>
              <a:t>-tüüpi juhuslik arv:</a:t>
            </a:r>
          </a:p>
          <a:p>
            <a:pPr marL="914400" lvl="2" indent="0">
              <a:buNone/>
            </a:pPr>
            <a:r>
              <a:rPr lang="et-EE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t-EE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Math.random</a:t>
            </a:r>
            <a:r>
              <a:rPr lang="et-EE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			</a:t>
            </a:r>
            <a:r>
              <a:rPr lang="et-EE" sz="2800" dirty="0" smtClean="0">
                <a:cs typeface="Courier New" panose="02070309020205020404" pitchFamily="49" charset="0"/>
              </a:rPr>
              <a:t>//0</a:t>
            </a:r>
          </a:p>
          <a:p>
            <a:pPr marL="914400" lvl="2" indent="0">
              <a:buNone/>
            </a:pPr>
            <a:r>
              <a:rPr lang="et-E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Math.round</a:t>
            </a:r>
            <a:r>
              <a:rPr lang="et-E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Math.random</a:t>
            </a:r>
            <a:r>
              <a:rPr lang="et-EE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()))	</a:t>
            </a:r>
            <a:r>
              <a:rPr lang="et-EE" sz="2800" dirty="0" smtClean="0">
                <a:cs typeface="Courier New" panose="02070309020205020404" pitchFamily="49" charset="0"/>
              </a:rPr>
              <a:t>//0 või 1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01" y="1700808"/>
            <a:ext cx="8940399" cy="1440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57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066341" y="4005064"/>
            <a:ext cx="2414587" cy="271641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</a:t>
            </a:r>
            <a:r>
              <a:rPr lang="et-EE" sz="3200" dirty="0" err="1" smtClean="0"/>
              <a:t>llises</a:t>
            </a:r>
            <a:r>
              <a:rPr lang="et-EE" sz="3200" dirty="0" smtClean="0"/>
              <a:t> piirkonnas annab väärtusi </a:t>
            </a:r>
            <a:br>
              <a:rPr lang="et-EE" sz="3200" dirty="0" smtClean="0"/>
            </a:br>
            <a:r>
              <a:rPr lang="et-EE" sz="3200" b="1" dirty="0" smtClean="0">
                <a:latin typeface="Courier New" pitchFamily="49" charset="0"/>
                <a:cs typeface="Courier New" pitchFamily="49" charset="0"/>
              </a:rPr>
              <a:t>6 * </a:t>
            </a:r>
            <a:r>
              <a:rPr lang="et-EE" sz="3200" b="1" dirty="0" err="1" smtClean="0">
                <a:latin typeface="Courier New" pitchFamily="49" charset="0"/>
                <a:cs typeface="Courier New" pitchFamily="49" charset="0"/>
              </a:rPr>
              <a:t>Math.random</a:t>
            </a:r>
            <a:r>
              <a:rPr lang="et-EE" sz="32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99592" y="3068960"/>
            <a:ext cx="6444208" cy="288032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[0.0; 6.0]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[0.0; 6.0)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Mingis muus piirkonnas</a:t>
            </a:r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429692" y="3717032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3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  <p:bldP spid="6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084168" y="3843426"/>
            <a:ext cx="2420268" cy="272280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404664"/>
            <a:ext cx="8352928" cy="1656184"/>
          </a:xfrm>
        </p:spPr>
        <p:txBody>
          <a:bodyPr>
            <a:normAutofit/>
          </a:bodyPr>
          <a:lstStyle/>
          <a:p>
            <a:r>
              <a:rPr lang="et-EE" sz="3200" dirty="0" smtClean="0"/>
              <a:t>Kas </a:t>
            </a:r>
            <a:r>
              <a:rPr lang="et-EE" sz="3200" b="1" dirty="0" smtClean="0">
                <a:latin typeface="Courier New" pitchFamily="49" charset="0"/>
                <a:cs typeface="Courier New" pitchFamily="49" charset="0"/>
              </a:rPr>
              <a:t>10 + 6 * </a:t>
            </a:r>
            <a:r>
              <a:rPr lang="et-EE" sz="3200" b="1" dirty="0" err="1" smtClean="0">
                <a:latin typeface="Courier New" pitchFamily="49" charset="0"/>
                <a:cs typeface="Courier New" pitchFamily="49" charset="0"/>
              </a:rPr>
              <a:t>Math.random</a:t>
            </a:r>
            <a:r>
              <a:rPr lang="et-EE" sz="32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t-EE" sz="3200" dirty="0" smtClean="0">
                <a:cs typeface="Courier New" pitchFamily="49" charset="0"/>
              </a:rPr>
              <a:t>annab väärtusi piirkonnas </a:t>
            </a:r>
            <a:r>
              <a:rPr lang="et-EE" sz="3200" b="1" dirty="0" smtClean="0">
                <a:cs typeface="Courier New" pitchFamily="49" charset="0"/>
              </a:rPr>
              <a:t>[10.0; 16.0)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99592" y="3068960"/>
            <a:ext cx="6444208" cy="288032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Ei</a:t>
            </a:r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505892" y="3212976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53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  <p:bldP spid="6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2"/>
            </p:custDataLst>
          </p:nvPr>
        </p:nvSpPr>
        <p:spPr>
          <a:xfrm>
            <a:off x="6588224" y="4540242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</a:t>
            </a:r>
            <a:r>
              <a:rPr lang="et-EE" sz="2800" dirty="0" smtClean="0"/>
              <a:t>s ilmub ekraanile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99592" y="4149080"/>
            <a:ext cx="6444208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-1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veateade</a:t>
            </a:r>
            <a:endParaRPr lang="en-US" sz="2400" dirty="0"/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665912" y="4194800"/>
            <a:ext cx="292100" cy="2921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ectangle 115"/>
          <p:cNvSpPr>
            <a:spLocks noChangeArrowheads="1"/>
          </p:cNvSpPr>
          <p:nvPr/>
        </p:nvSpPr>
        <p:spPr bwMode="auto">
          <a:xfrm>
            <a:off x="1281634" y="1691680"/>
            <a:ext cx="6336704" cy="49244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6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kumimoji="0" lang="et-EE" altLang="et-EE" sz="2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)-</a:t>
            </a: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0.6</a:t>
            </a: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0" lang="et-EE" altLang="et-EE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040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7" grpId="0" animBg="1"/>
      <p:bldP spid="7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2"/>
            </p:custDataLst>
          </p:nvPr>
        </p:nvSpPr>
        <p:spPr>
          <a:xfrm>
            <a:off x="6588224" y="4540242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</a:t>
            </a:r>
            <a:r>
              <a:rPr lang="et-EE" sz="2800" dirty="0" smtClean="0"/>
              <a:t>s ilmub ekraanile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11560" y="4278609"/>
            <a:ext cx="6444208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-1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cs typeface="Courier New" pitchFamily="49" charset="0"/>
              </a:rPr>
              <a:t>veateade</a:t>
            </a:r>
            <a:endParaRPr lang="en-US" sz="2400" dirty="0"/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113864" y="481259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Rectangle 115"/>
          <p:cNvSpPr>
            <a:spLocks noChangeArrowheads="1"/>
          </p:cNvSpPr>
          <p:nvPr/>
        </p:nvSpPr>
        <p:spPr bwMode="auto">
          <a:xfrm>
            <a:off x="827584" y="1568570"/>
            <a:ext cx="7920880" cy="49244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6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Math.</a:t>
            </a:r>
            <a:r>
              <a:rPr kumimoji="0" lang="et-EE" altLang="et-EE" sz="2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round</a:t>
            </a: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0.6</a:t>
            </a:r>
            <a:r>
              <a:rPr kumimoji="0" lang="et-EE" altLang="et-EE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kumimoji="0" lang="et-EE" altLang="et-EE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22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7" grpId="0" animBg="1"/>
      <p:bldP spid="7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300192" y="3933056"/>
            <a:ext cx="2386608" cy="268493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9149" y="764704"/>
            <a:ext cx="9027347" cy="1143000"/>
          </a:xfrm>
        </p:spPr>
        <p:txBody>
          <a:bodyPr>
            <a:noAutofit/>
          </a:bodyPr>
          <a:lstStyle/>
          <a:p>
            <a:r>
              <a:rPr lang="et-EE" sz="2800" dirty="0" smtClean="0"/>
              <a:t>Mida võib öelda </a:t>
            </a:r>
            <a:r>
              <a:rPr lang="et-EE" sz="2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Math.round</a:t>
            </a:r>
            <a:r>
              <a:rPr lang="et-EE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(10 + 6 *</a:t>
            </a:r>
            <a:r>
              <a:rPr lang="et-EE" sz="2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Math.random</a:t>
            </a:r>
            <a:r>
              <a:rPr lang="et-EE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()) </a:t>
            </a:r>
            <a:r>
              <a:rPr lang="et-EE" sz="2800" dirty="0" smtClean="0">
                <a:cs typeface="Courier New" pitchFamily="49" charset="0"/>
              </a:rPr>
              <a:t>puhul 10 ja 11 tuleku tõenäosuse kohta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8170" y="2567976"/>
            <a:ext cx="6444208" cy="288032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ligikaudu võrdse tõenäosusega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10 tuleb ligikaudu kaks korda tihemini kui 11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10 tuleb ligikaudu kaks korda harvemini kui 11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midagi muud</a:t>
            </a:r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151783" y="4365104"/>
            <a:ext cx="386387" cy="467238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8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  <p:bldP spid="6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Klass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Random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Random rand1 = 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new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 Random();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Random rand2 = </a:t>
            </a:r>
            <a:r>
              <a:rPr lang="en-US" b="1" dirty="0" smtClean="0">
                <a:solidFill>
                  <a:srgbClr val="000080"/>
                </a:solidFill>
                <a:latin typeface="Courier New"/>
              </a:rPr>
              <a:t>new 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Random(20);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nextBoolean</a:t>
            </a:r>
            <a:r>
              <a:rPr lang="et-EE" dirty="0" smtClean="0"/>
              <a:t>,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nextDouble</a:t>
            </a:r>
            <a:r>
              <a:rPr lang="et-EE" dirty="0" smtClean="0"/>
              <a:t>,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nextGaussian</a:t>
            </a:r>
            <a:r>
              <a:rPr lang="et-EE" dirty="0" smtClean="0"/>
              <a:t>,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nextInt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endParaRPr lang="et-EE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Ristkülik-viiktekst 4"/>
          <p:cNvSpPr/>
          <p:nvPr/>
        </p:nvSpPr>
        <p:spPr>
          <a:xfrm>
            <a:off x="5652120" y="3898326"/>
            <a:ext cx="2952328" cy="1368152"/>
          </a:xfrm>
          <a:prstGeom prst="wedgeRectCallout">
            <a:avLst>
              <a:gd name="adj1" fmla="val 12349"/>
              <a:gd name="adj2" fmla="val -145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200" dirty="0" smtClean="0"/>
              <a:t>Alati sama seeria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6140906"/>
            <a:ext cx="872758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900" dirty="0">
                <a:hlinkClick r:id="rId3"/>
              </a:rPr>
              <a:t>https://</a:t>
            </a:r>
            <a:r>
              <a:rPr lang="et-EE" sz="1900" dirty="0" smtClean="0">
                <a:hlinkClick r:id="rId3"/>
              </a:rPr>
              <a:t>docs.oracle.com/en/java/javase/11/docs/api/java.base/java/util/Random.html</a:t>
            </a:r>
            <a:endParaRPr lang="et-EE" sz="1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6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t-EE" dirty="0" err="1" smtClean="0"/>
              <a:t>Random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24479" y="1777519"/>
            <a:ext cx="8229600" cy="4525963"/>
          </a:xfrm>
        </p:spPr>
        <p:txBody>
          <a:bodyPr/>
          <a:lstStyle/>
          <a:p>
            <a:r>
              <a:rPr lang="et-EE" dirty="0" err="1" smtClean="0"/>
              <a:t>seed</a:t>
            </a:r>
            <a:r>
              <a:rPr lang="et-EE" dirty="0" smtClean="0"/>
              <a:t> </a:t>
            </a:r>
            <a:r>
              <a:rPr lang="et-EE" dirty="0"/>
              <a:t>– genereerimise algväärtus („väärtuste jada number“)</a:t>
            </a:r>
          </a:p>
          <a:p>
            <a:pPr lvl="1"/>
            <a:r>
              <a:rPr lang="et-EE" dirty="0"/>
              <a:t>sama algväärtusega – samad juhuslikud väärtused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54" y="56911"/>
            <a:ext cx="2664296" cy="1445042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1733" y="3445285"/>
            <a:ext cx="8488962" cy="193899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juh1 = </a:t>
            </a:r>
            <a:r>
              <a:rPr kumimoji="0" lang="et-EE" altLang="et-EE" sz="240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40</a:t>
            </a: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juh2 = </a:t>
            </a:r>
            <a:r>
              <a:rPr kumimoji="0" lang="et-EE" altLang="et-EE" sz="240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40</a:t>
            </a: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i=</a:t>
            </a: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i&lt;</a:t>
            </a: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i++)</a:t>
            </a:r>
            <a:b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400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(juh1.nextBoolean()+</a:t>
            </a: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b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kumimoji="0" lang="et-EE" altLang="et-EE" sz="240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et-EE" altLang="et-EE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+juh2.nextBoolean());</a:t>
            </a:r>
            <a:endParaRPr kumimoji="0" lang="et-EE" altLang="et-EE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Ümarnurkne ristkülik 6"/>
          <p:cNvSpPr/>
          <p:nvPr/>
        </p:nvSpPr>
        <p:spPr>
          <a:xfrm>
            <a:off x="5652120" y="5609097"/>
            <a:ext cx="2520280" cy="1153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dirty="0"/>
              <a:t>true true</a:t>
            </a:r>
          </a:p>
          <a:p>
            <a:pPr algn="ctr"/>
            <a:r>
              <a:rPr lang="da-DK" sz="2000" dirty="0"/>
              <a:t>true true</a:t>
            </a:r>
          </a:p>
          <a:p>
            <a:pPr algn="ctr"/>
            <a:r>
              <a:rPr lang="da-DK" sz="2000" dirty="0"/>
              <a:t>false </a:t>
            </a:r>
            <a:r>
              <a:rPr lang="da-DK" sz="2000" dirty="0" smtClean="0"/>
              <a:t>false</a:t>
            </a:r>
            <a:endParaRPr lang="et-EE" sz="2000" dirty="0" smtClean="0"/>
          </a:p>
          <a:p>
            <a:pPr algn="ctr"/>
            <a:r>
              <a:rPr lang="et-EE" sz="2000" dirty="0" smtClean="0"/>
              <a:t>…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1371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59532" y="0"/>
            <a:ext cx="8229600" cy="1143000"/>
          </a:xfrm>
        </p:spPr>
        <p:txBody>
          <a:bodyPr/>
          <a:lstStyle/>
          <a:p>
            <a:r>
              <a:rPr lang="et-EE" dirty="0" smtClean="0"/>
              <a:t>Klassi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Random</a:t>
            </a:r>
            <a:r>
              <a:rPr lang="et-EE" dirty="0" smtClean="0"/>
              <a:t> alamklass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2127" y="1268760"/>
            <a:ext cx="8507288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java.util.Random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Juhuslik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juhuslikTäisarv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b){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 +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.nextInt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 – a + 1);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t-EE" altLang="et-E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64038" y="4065548"/>
            <a:ext cx="7376314" cy="120032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Juhuslik juh =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Juhuslik();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4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juh.juhuslikTäisarv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et-EE" altLang="et-EE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kumimoji="0" lang="et-EE" altLang="et-E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5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Loengu tempo oli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kiire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aeglane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83568" y="23280"/>
            <a:ext cx="6861448" cy="543001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Vood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5536" y="692696"/>
            <a:ext cx="8352928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2200" dirty="0" smtClean="0">
                <a:effectLst/>
              </a:rPr>
              <a:t>Tahan veel uuesti üle vaadata teema voogudest. (Muide Villem Kapp on kirjutanud poeemi, milles räägitakse voogudest </a:t>
            </a:r>
            <a:r>
              <a:rPr lang="et-EE" sz="2200" dirty="0" smtClean="0">
                <a:effectLst/>
                <a:hlinkClick r:id="rId2"/>
              </a:rPr>
              <a:t>http://www.youtube.com/watch?v=ze9pu_TrQzY</a:t>
            </a:r>
            <a:r>
              <a:rPr lang="et-EE" sz="2200" dirty="0" smtClean="0">
                <a:effectLst/>
              </a:rPr>
              <a:t> kuskil 0.34 juures)</a:t>
            </a:r>
          </a:p>
          <a:p>
            <a:pPr marL="0" indent="0">
              <a:buNone/>
            </a:pPr>
            <a:endParaRPr lang="et-EE" sz="2200" dirty="0" smtClean="0">
              <a:effectLst/>
            </a:endParaRPr>
          </a:p>
          <a:p>
            <a:pPr marL="0" indent="0">
              <a:buNone/>
            </a:pPr>
            <a:r>
              <a:rPr lang="et-EE" sz="2200" dirty="0"/>
              <a:t>PÕHJARANNIK</a:t>
            </a:r>
            <a:br>
              <a:rPr lang="et-EE" sz="2200" dirty="0"/>
            </a:br>
            <a:r>
              <a:rPr lang="et-EE" sz="2200" dirty="0"/>
              <a:t>Kersti </a:t>
            </a:r>
            <a:r>
              <a:rPr lang="et-EE" sz="2200" dirty="0" smtClean="0"/>
              <a:t>Merilaas (</a:t>
            </a:r>
            <a:r>
              <a:rPr lang="et-EE" sz="2200" dirty="0" err="1"/>
              <a:t>Eugenia</a:t>
            </a:r>
            <a:r>
              <a:rPr lang="et-EE" sz="2200" dirty="0"/>
              <a:t> </a:t>
            </a:r>
            <a:r>
              <a:rPr lang="et-EE" sz="2200" dirty="0" err="1" smtClean="0"/>
              <a:t>Moorberg</a:t>
            </a:r>
            <a:r>
              <a:rPr lang="et-EE" sz="2200" dirty="0" smtClean="0"/>
              <a:t>)</a:t>
            </a:r>
            <a:endParaRPr lang="et-EE" sz="2200" dirty="0"/>
          </a:p>
          <a:p>
            <a:pPr marL="0" indent="0">
              <a:buNone/>
            </a:pPr>
            <a:endParaRPr lang="et-EE" sz="2200" dirty="0" smtClean="0"/>
          </a:p>
          <a:p>
            <a:pPr marL="0" indent="0">
              <a:buNone/>
            </a:pPr>
            <a:r>
              <a:rPr lang="et-EE" sz="2200" dirty="0" smtClean="0"/>
              <a:t>Rannik kui hüppel</a:t>
            </a:r>
            <a:br>
              <a:rPr lang="et-EE" sz="2200" dirty="0" smtClean="0"/>
            </a:br>
            <a:r>
              <a:rPr lang="et-EE" sz="2200" dirty="0" smtClean="0"/>
              <a:t>rünnakuhoos,</a:t>
            </a:r>
            <a:br>
              <a:rPr lang="et-EE" sz="2200" dirty="0" smtClean="0"/>
            </a:br>
            <a:r>
              <a:rPr lang="et-EE" sz="2200" dirty="0" smtClean="0"/>
              <a:t>manner ja meri</a:t>
            </a:r>
            <a:br>
              <a:rPr lang="et-EE" sz="2200" dirty="0" smtClean="0"/>
            </a:br>
            <a:r>
              <a:rPr lang="et-EE" sz="2200" dirty="0" smtClean="0"/>
              <a:t>siin sülitsi koos.</a:t>
            </a:r>
          </a:p>
          <a:p>
            <a:pPr marL="0" indent="0">
              <a:buNone/>
            </a:pPr>
            <a:r>
              <a:rPr lang="et-EE" sz="2200" dirty="0" smtClean="0"/>
              <a:t>Kivine kallas,</a:t>
            </a:r>
            <a:br>
              <a:rPr lang="et-EE" sz="2200" dirty="0" smtClean="0"/>
            </a:br>
            <a:r>
              <a:rPr lang="et-EE" sz="2200" dirty="0" smtClean="0"/>
              <a:t>rind tuultele valla,</a:t>
            </a:r>
            <a:br>
              <a:rPr lang="et-EE" sz="2200" dirty="0" smtClean="0"/>
            </a:br>
            <a:r>
              <a:rPr lang="et-EE" sz="2200" dirty="0" smtClean="0"/>
              <a:t>rahne ja rähka</a:t>
            </a:r>
            <a:br>
              <a:rPr lang="et-EE" sz="2200" dirty="0" smtClean="0"/>
            </a:br>
            <a:r>
              <a:rPr lang="et-EE" sz="2200" dirty="0" smtClean="0"/>
              <a:t>siit virutab alla.</a:t>
            </a:r>
          </a:p>
        </p:txBody>
      </p:sp>
      <p:sp>
        <p:nvSpPr>
          <p:cNvPr id="4" name="Sisu kohatäide 2"/>
          <p:cNvSpPr txBox="1">
            <a:spLocks/>
          </p:cNvSpPr>
          <p:nvPr/>
        </p:nvSpPr>
        <p:spPr>
          <a:xfrm>
            <a:off x="3347864" y="3302585"/>
            <a:ext cx="5184576" cy="3222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t-EE" sz="2200" b="1" dirty="0" smtClean="0">
                <a:solidFill>
                  <a:srgbClr val="FF0000"/>
                </a:solidFill>
              </a:rPr>
              <a:t>Vood</a:t>
            </a:r>
            <a:r>
              <a:rPr lang="et-EE" sz="2200" dirty="0" smtClean="0"/>
              <a:t> aga vastasel </a:t>
            </a:r>
            <a:br>
              <a:rPr lang="et-EE" sz="2200" dirty="0" smtClean="0"/>
            </a:br>
            <a:r>
              <a:rPr lang="et-EE" sz="2200" dirty="0" smtClean="0"/>
              <a:t>haarates jalust,</a:t>
            </a:r>
            <a:br>
              <a:rPr lang="et-EE" sz="2200" dirty="0" smtClean="0"/>
            </a:br>
            <a:r>
              <a:rPr lang="et-EE" sz="2200" dirty="0" smtClean="0"/>
              <a:t>purevad, järavad</a:t>
            </a:r>
            <a:br>
              <a:rPr lang="et-EE" sz="2200" dirty="0" smtClean="0"/>
            </a:br>
            <a:r>
              <a:rPr lang="et-EE" sz="2200" dirty="0" smtClean="0"/>
              <a:t>kaldaalust.</a:t>
            </a:r>
          </a:p>
          <a:p>
            <a:pPr marL="0" indent="0">
              <a:buFont typeface="Arial" pitchFamily="34" charset="0"/>
              <a:buNone/>
            </a:pPr>
            <a:r>
              <a:rPr lang="et-EE" sz="2200" dirty="0" smtClean="0"/>
              <a:t>Seiske! Siit edasi</a:t>
            </a:r>
            <a:br>
              <a:rPr lang="et-EE" sz="2200" dirty="0" smtClean="0"/>
            </a:br>
            <a:r>
              <a:rPr lang="et-EE" sz="2200" dirty="0" smtClean="0"/>
              <a:t>kumbki ei saa:</a:t>
            </a:r>
            <a:br>
              <a:rPr lang="et-EE" sz="2200" dirty="0" smtClean="0"/>
            </a:br>
            <a:r>
              <a:rPr lang="et-EE" sz="2200" dirty="0" smtClean="0"/>
              <a:t>võimas on meri,</a:t>
            </a:r>
            <a:br>
              <a:rPr lang="et-EE" sz="2200" dirty="0" smtClean="0"/>
            </a:br>
            <a:r>
              <a:rPr lang="et-EE" sz="2200" dirty="0" smtClean="0"/>
              <a:t>veel võimsam on maa.</a:t>
            </a:r>
          </a:p>
        </p:txBody>
      </p:sp>
    </p:spTree>
    <p:extLst>
      <p:ext uri="{BB962C8B-B14F-4D97-AF65-F5344CB8AC3E}">
        <p14:creationId xmlns:p14="http://schemas.microsoft.com/office/powerpoint/2010/main" val="36685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Materjal tundus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lihtne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parajalt jõukohane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keeruline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114800" y="1484784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87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pPr eaLnBrk="1" hangingPunct="1"/>
            <a:r>
              <a:rPr lang="et-EE" dirty="0" smtClean="0"/>
              <a:t>Suur tänu osalemast!</a:t>
            </a:r>
            <a:br>
              <a:rPr lang="et-EE" dirty="0" smtClean="0"/>
            </a:br>
            <a:r>
              <a:rPr lang="et-EE" dirty="0" smtClean="0"/>
              <a:t>Kohtumiseni!</a:t>
            </a: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71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4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Sisend/väljund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ingl. k. </a:t>
            </a:r>
            <a:r>
              <a:rPr lang="et-EE" i="1" dirty="0" err="1" smtClean="0"/>
              <a:t>input/output</a:t>
            </a:r>
            <a:endParaRPr lang="et-EE" i="1" dirty="0" smtClean="0"/>
          </a:p>
          <a:p>
            <a:r>
              <a:rPr lang="et-EE" dirty="0" smtClean="0"/>
              <a:t>pakett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java.io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/>
              <a:t>Javas voo abil</a:t>
            </a:r>
          </a:p>
          <a:p>
            <a:pPr lvl="1"/>
            <a:r>
              <a:rPr lang="et-EE" dirty="0" smtClean="0"/>
              <a:t>klaviatuurilt, failist, sõnest, Internetist …</a:t>
            </a:r>
          </a:p>
          <a:p>
            <a:pPr lvl="1"/>
            <a:r>
              <a:rPr lang="et-EE" dirty="0" smtClean="0"/>
              <a:t>ekraanile, faili …</a:t>
            </a:r>
            <a:br>
              <a:rPr lang="et-EE" dirty="0" smtClean="0"/>
            </a:br>
            <a:endParaRPr lang="et-EE" dirty="0" smtClean="0"/>
          </a:p>
          <a:p>
            <a:pPr lvl="1"/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4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Failid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java.io.File</a:t>
            </a:r>
            <a:endParaRPr lang="et-EE" b="1" dirty="0" smtClean="0"/>
          </a:p>
          <a:p>
            <a:r>
              <a:rPr lang="et-EE" dirty="0" smtClean="0"/>
              <a:t>Fail</a:t>
            </a:r>
          </a:p>
          <a:p>
            <a:pPr lvl="1"/>
            <a:r>
              <a:rPr lang="et-EE" dirty="0" smtClean="0"/>
              <a:t>kataloog on ka fail</a:t>
            </a:r>
          </a:p>
          <a:p>
            <a:r>
              <a:rPr lang="en-US" dirty="0" smtClean="0"/>
              <a:t> </a:t>
            </a:r>
            <a:r>
              <a:rPr lang="et-EE" dirty="0" smtClean="0"/>
              <a:t>Pigem faili (kataloogi) nime (ja tee) esitus</a:t>
            </a:r>
            <a:endParaRPr lang="en-US" dirty="0" smtClean="0"/>
          </a:p>
          <a:p>
            <a:endParaRPr lang="et-EE" dirty="0" smtClean="0"/>
          </a:p>
          <a:p>
            <a:r>
              <a:rPr lang="et-EE" dirty="0" smtClean="0"/>
              <a:t>Ei täpsustata, kuidas sinna kirjutatakse või sealt loetakse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istkülik 4"/>
          <p:cNvSpPr/>
          <p:nvPr/>
        </p:nvSpPr>
        <p:spPr>
          <a:xfrm>
            <a:off x="35496" y="6309320"/>
            <a:ext cx="9361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>
                <a:hlinkClick r:id="rId3"/>
              </a:rPr>
              <a:t>https://</a:t>
            </a:r>
            <a:r>
              <a:rPr lang="et-EE" sz="2000" dirty="0" smtClean="0">
                <a:hlinkClick r:id="rId3"/>
              </a:rPr>
              <a:t>docs.oracle.com/en/java/javase/11/docs/api/java.base/java/io/File.html</a:t>
            </a:r>
            <a:endParaRPr lang="et-EE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65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VERSION" val="14.0"/>
  <p:tag name="DELIMITERS" val="3.1"/>
  <p:tag name="SHOWBARVISIBLE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POWERPOINTVERSION" val="12.0"/>
  <p:tag name="LUIDIAENABLED" val="False"/>
  <p:tag name="EXPANDSHOWBAR" val="True"/>
  <p:tag name="TPPRESENTATIONGUID" val="f2460d4b-4d1e-42ae-97ba-70ee15f37b61"/>
  <p:tag name="WASPOLLED" val="5B908B6809D440A6974316FC689D97BE"/>
  <p:tag name="TPVERSION" val="8"/>
  <p:tag name="TPFULLVERSION" val="8.6.1.4"/>
  <p:tag name="PPTVERSION" val="16"/>
  <p:tag name="TPOS" val="2"/>
  <p:tag name="TPLASTSAVEVERSION" val="6.4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ANSWERSALIAS" val="0|smicln|-1|smicln|veateade"/>
  <p:tag name="SLIDEORDER" val="33"/>
  <p:tag name="SLIDEGUID" val="1AF47EBF0AE940EF8E143FDC46D05196"/>
  <p:tag name="VALUES" val="Correct|smicln|Incorrect|smicln|Incorrect"/>
  <p:tag name="ANONYMOUSTEMP" val="False"/>
  <p:tag name="CHARTSTRINGREVPER" val="0,226666666666667 0,346666666666667 0,426666666666667"/>
  <p:tag name="CHARTSTRINGSTDPER" val="0,426666666666667 0,346666666666667 0,226666666666667"/>
  <p:tag name="CHARTSTRINGREV" val="17 26 32"/>
  <p:tag name="CHARTSTRINGSTD" val="32 26 17"/>
  <p:tag name="RESPONSES" val="1;-;1;1;2;1;3;1;2;2;1;3;2;3;2;2;3;-;1;1;3;1;2;-;3;2;2;1;3;2;3;1;3;1;3;1;1;1;1;1;1;2;1;2;2;-;2;3;1;2;2;1;2;3;-;3;3;1;2;1;1;1;1;2;1;1;3;1;-;1;2;2;2;2;3;1;2;1;2;-;2;3;"/>
  <p:tag name="SLICED" val="False"/>
  <p:tag name="RESPONSECOUNT" val="75"/>
  <p:tag name="TOTALRESPONSES" val="75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0C5519B815A44EF28F4D38E825068F0A&lt;/guid&gt;&#10;        &lt;description /&gt;&#10;        &lt;date&gt;3/27/2017 1:28:2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A289CACE9874C0BACF0596D3A2BE369&lt;/guid&gt;&#10;            &lt;repollguid&gt;4DED85B3D48C43A8BE21C79B5655AC2B&lt;/repollguid&gt;&#10;            &lt;sourceid&gt;C05961A76F204760BEAEFA51A162D5BC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7E951CE80455424582E217A1181B4B1A&lt;/guid&gt;&#10;                    &lt;answertext&gt;0 &lt;/answertext&gt;&#10;                    &lt;valuetype&gt;1&lt;/valuetype&gt;&#10;                &lt;/answer&gt;&#10;                &lt;answer&gt;&#10;                    &lt;guid&gt;6B10F86D29EB40BDB4B9DDCBDAB5896D&lt;/guid&gt;&#10;                    &lt;answertext&gt;-1 &lt;/answertext&gt;&#10;                    &lt;valuetype&gt;-1&lt;/valuetype&gt;&#10;                &lt;/answer&gt;&#10;                &lt;answer&gt;&#10;                    &lt;guid&gt;A5EDE42FE50D4172A364ED96D28621BA&lt;/guid&gt;&#10;                    &lt;answertext&gt;veatea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68[;]84[;]68[;]False[;]26[;][;crlf;]1,75[;]2[;]0,672462550892569[;]0,452205882352941[;crlf;]26[;]1[;]01[;]0[;][;crlf;]33[;]-1[;]-12[;]-1[;][;crlf;]9[;]-1[;]veateade3[;]veateade[;]"/>
  <p:tag name="HASRESULTS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0&#10;-1&#10;veateade"/>
  <p:tag name="BULLETTYPE" val="ppBulletArabicPeriod"/>
  <p:tag name="FONTSIZE" val="24"/>
  <p:tag name="TEXTLENGTH" val="13"/>
  <p:tag name="OLDNUMANSWERS" val="3"/>
  <p:tag name="ZEROBASED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ANSWERSALIAS" val="0|smicln|-1|smicln|veateade"/>
  <p:tag name="SLIDEORDER" val="33"/>
  <p:tag name="SLIDEGUID" val="0090CAA5BABE4B1C8C09A6B341C37DD5"/>
  <p:tag name="VALUES" val="Incorrect|smicln|Correct|smicln|Incorrect"/>
  <p:tag name="ANONYMOUSTEMP" val="False"/>
  <p:tag name="CHARTSTRINGREVPER" val="0,027027027027027 0,959459459459459 0,0135135135135135"/>
  <p:tag name="CHARTSTRINGSTDPER" val="0,0135135135135135 0,959459459459459 0,027027027027027"/>
  <p:tag name="CHARTSTRINGREV" val="2 71 1"/>
  <p:tag name="CHARTSTRINGSTD" val="1 71 2"/>
  <p:tag name="RESPONSES" val="2;2;2;2;2;2;3;2;2;2;2;2;2;2;2;2;2;2;2;2;-;3;2;2;2;2;2;2;2;2;2;2;1;2;2;2;2;2;2;2;2;2;2;2;2;2;2;2;2;2;2;2;2;2;2;-;-;2;2;2;2;2;2;2;2;2;2;2;-;-;2;2;2;2;2;-;2;2;-;-;2;2;"/>
  <p:tag name="SLICED" val="False"/>
  <p:tag name="RESPONSECOUNT" val="74"/>
  <p:tag name="TOTALRESPONSES" val="74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2DD499E44DF84D428DEA12F30E1B708B&lt;/guid&gt;&#10;        &lt;description /&gt;&#10;        &lt;date&gt;3/27/2017 1:29:1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E42FAC7A0414C0D9D98978EBE8FD442&lt;/guid&gt;&#10;            &lt;repollguid&gt;71E9F54E6DCF48BDA0CDB86E7F6F86F9&lt;/repollguid&gt;&#10;            &lt;sourceid&gt;69D396E221F14DA4AFD45FBD079418E4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549C178BF8E54E3AB6E5348BFA5DF8F1&lt;/guid&gt;&#10;                    &lt;answertext&gt;0&lt;/answertext&gt;&#10;                    &lt;valuetype&gt;-1&lt;/valuetype&gt;&#10;                &lt;/answer&gt;&#10;                &lt;answer&gt;&#10;                    &lt;guid&gt;99F086501005459AA0793EBC4A322272&lt;/guid&gt;&#10;                    &lt;answertext&gt;-1&lt;/answertext&gt;&#10;                    &lt;valuetype&gt;1&lt;/valuetype&gt;&#10;                &lt;/answer&gt;&#10;                &lt;answer&gt;&#10;                    &lt;guid&gt;D311C3C09DB1400BADAADC6C73089058&lt;/guid&gt;&#10;                    &lt;answertext&gt;veatea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73[;]84[;]73[;]False[;]62[;][;crlf;]1,95890410958904[;]2[;]0,386000076811106[;]0,14899605929818[;crlf;]7[;]-1[;]01[;]0[;][;crlf;]62[;]1[;]-12[;]-1[;][;crlf;]4[;]-1[;]veateade3[;]veateade[;]"/>
  <p:tag name="HASRESULTS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0&#10;-1&#10;veateade"/>
  <p:tag name="BULLETTYPE" val="ppBulletArabicPeriod"/>
  <p:tag name="FONTSIZE" val="24"/>
  <p:tag name="TEXTLENGTH" val="13"/>
  <p:tag name="OLDNUMANSWERS" val="3"/>
  <p:tag name="ZEROBASED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35"/>
  <p:tag name="SLIDEGUID" val="17CDBBB5A3024CC88AEC8E6CB03D696D"/>
  <p:tag name="QUESTIONALIAS" val="Mida võib öelda Math.round(10+6*Math.random()) puhul 10 ja 11 tuleku tõenäosuse kohta?"/>
  <p:tag name="ANSWERSALIAS" val="ligikaudu võrdse tõenäosusega|smicln|10 tuleb ligikaudu kaks korda tihemini kui 11|smicln|10  tuleb ligikaudu kaks korda harvemini kui 11|smicln|midagi muud"/>
  <p:tag name="VALUES" val="Incorrect|smicln|Incorrect|smicln|Correct|smicln|Incorrect"/>
  <p:tag name="ANONYMOUSTEMP" val="False"/>
  <p:tag name="CHARTSTRINGREVPER" val="0,025974025974026 0,571428571428571 0,051948051948052 0,350649350649351"/>
  <p:tag name="CHARTSTRINGSTDPER" val="0,350649350649351 0,051948051948052 0,571428571428571 0,025974025974026"/>
  <p:tag name="CHARTSTRINGREV" val="2 44 4 27"/>
  <p:tag name="CHARTSTRINGSTD" val="27 4 44 2"/>
  <p:tag name="RESPONSES" val="3;1;3;1;2;3;3;3;3;3;3;2;1;1;2;2;1;3;3;3;1;3;3;1;1;1;1;1;3;-;3;1;1;1;1;-;1;3;3;-;1;3;3;1;1;3;1;3;3;3;3;3;3;3;3;3;1;3;1;1;3;3;1;1;3;3;4;3;3;4;3;3;-;3;1;3;3;1;3;-;3;3;"/>
  <p:tag name="SLICED" val="False"/>
  <p:tag name="RESPONSECOUNT" val="77"/>
  <p:tag name="TOTALRESPONSES" val="77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AFC85A97C5654E109091EC126B88D94A&lt;/guid&gt;&#10;        &lt;description /&gt;&#10;        &lt;date&gt;3/27/2017 1:29:4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02A7E7410B94806B32154C8909A974F&lt;/guid&gt;&#10;            &lt;repollguid&gt;610CF941D85F441D8976A345B9F5D4B1&lt;/repollguid&gt;&#10;            &lt;sourceid&gt;05B10FC5A75B49E1914895064E1EB796&lt;/sourceid&gt;&#10;            &lt;questiontext&gt;Mida võib öelda Math.round(10 + 6 *Math.random()) puhul 10 ja 11 tuleku tõenäosuse kohta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49AEEB49A1944763893143339917F58A&lt;/guid&gt;&#10;                    &lt;answertext&gt;ligikaudu võrdse tõenäosusega&lt;/answertext&gt;&#10;                    &lt;valuetype&gt;-1&lt;/valuetype&gt;&#10;                &lt;/answer&gt;&#10;                &lt;answer&gt;&#10;                    &lt;guid&gt;9BB1CE9962D041438D99E2E0F50B33BC&lt;/guid&gt;&#10;                    &lt;answertext&gt;10 tuleb ligikaudu kaks korda tihemini kui 11&lt;/answertext&gt;&#10;                    &lt;valuetype&gt;-1&lt;/valuetype&gt;&#10;                &lt;/answer&gt;&#10;                &lt;answer&gt;&#10;                    &lt;guid&gt;29238D545C174CB8AD40B4B04C7605CE&lt;/guid&gt;&#10;                    &lt;answertext&gt;10 tuleb ligikaudu kaks korda harvemini kui 11&lt;/answertext&gt;&#10;                    &lt;valuetype&gt;1&lt;/valuetype&gt;&#10;                &lt;/answer&gt;&#10;                &lt;answer&gt;&#10;                    &lt;guid&gt;7AC913F919ED47248E012E00D33E248C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õib öelda Math.round(10 + 6 *Math.random()) puhul 10 ja 11 tuleku tõenäosuse kohta?[;crlf;]69[;]84[;]69[;]False[;]32[;][;crlf;]2,18840579710145[;]3[;]1,0254071276121[;]1,0514597773577[;crlf;]27[;]-1[;]ligikaudu võrdse tõenäosusega1[;]ligikaudu võrdse tõenäosusega[;][;crlf;]6[;]-1[;]10 tuleb ligikaudu kaks korda tihemini kui 112[;]10 tuleb ligikaudu kaks korda tihemini kui 11[;][;crlf;]32[;]1[;]10 tuleb ligikaudu kaks korda harvemini kui 113[;]10 tuleb ligikaudu kaks korda harvemini kui 11[;][;crlf;]4[;]-1[;]midagi muud4[;]midagi muud[;]"/>
  <p:tag name="HASRESULTS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7246197CB226490C897016D40694990B&lt;/guid&gt;&#10;        &lt;description /&gt;&#10;        &lt;date&gt;4/3/2017 12:03:4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4490A49CCFD44F381DCC8462E23568C&lt;/guid&gt;&#10;            &lt;repollguid&gt;767DA8C839F449809B84018DC5F564A7&lt;/repollguid&gt;&#10;            &lt;sourceid&gt;E568FA21172B490DB981F5883ABC6DBE&lt;/sourceid&gt;&#10;            &lt;questiontext&gt;Millise nimega on Eestis rohkem tuntud Eugenia Moorberg?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D4C204A24A58487B99881A6476CE541F&lt;/guid&gt;&#10;                    &lt;answertext&gt;mooramäe kirssmürt (Eugenia uniflora)&lt;/answertext&gt;&#10;                    &lt;valuetype&gt;-1&lt;/valuetype&gt;&#10;                &lt;/answer&gt;&#10;                &lt;answer&gt;&#10;                    &lt;guid&gt;03922FF5C242486C832E994FD16B6686&lt;/guid&gt;&#10;                    &lt;answertext&gt;luuletaja Kersti Merilaas&lt;/answertext&gt;&#10;                    &lt;valuetype&gt;1&lt;/valuetype&gt;&#10;                &lt;/answer&gt;&#10;                &lt;answer&gt;&#10;                    &lt;guid&gt;2F1514F9C32640B2B898C5E0760BDC5A&lt;/guid&gt;&#10;                    &lt;answertext&gt;Antbear Drakensberg Lodge, majutuskoht Moorbergi linna lähedal, kus elavad Eesti kergejõustiklased, kui nad treenivad Lõuna-Aafrika Vabariigi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se nimega on Eestis rohkem tuntud Eugenia Moorberg? [;crlf;]64[;]76[;]64[;]False[;]24[;][;crlf;]2,09375[;]2[;]0,784991042942529[;]0,6162109375[;crlf;]17[;]-1[;]mooramäe kirssmürt (Eugenia uniflora)1[;]mooramäe kirssmürt (Eugenia uniflora)[;][;crlf;]24[;]1[;]luuletaja Kersti Merilaas2[;]luuletaja Kersti Merilaas[;][;crlf;]23[;]-1[;]Antbear Drakensberg Lodge, majutuskoht Moorbergi linna lähedal, kus elavad Eesti kergejõustiklased, kui nad treenivad Lõuna-Aafrika Vabariigis3[;]Antbear Drakensberg Lodge, majutuskoht Moorbergi linna lähedal, kus elavad Eesti kergejõustiklased, kui nad treenivad Lõuna-Aafrika Vabariigis[;]"/>
  <p:tag name="HASRESULTS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ligikaudu võrdse tõenäosusega&#10;10 tuleb ligikaudu kaks korda tihemini kui 11&#10;10  tuleb ligikaudu kaks korda harvemini kui 11&#10;midagi muud"/>
  <p:tag name="BULLETTYPE" val="ppBulletArabicPeriod"/>
  <p:tag name="FONTSIZE" val="32"/>
  <p:tag name="TEXTLENGTH" val="135"/>
  <p:tag name="OLDNUMANSWERS" val="4"/>
  <p:tag name="ZEROBASED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3/6/2017 1:50:3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C426D163A374E358BD8D753ABEE972A&lt;/guid&gt;&#10;            &lt;repollguid&gt;0ABD9E4706F742028B66010B05616E8E&lt;/repollguid&gt;&#10;            &lt;sourceid&gt;8C368377F27645A69E550B98AD44983F&lt;/sourceid&gt;&#10;            &lt;questiontext&gt;Loengu tempo oli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kiir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s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aegla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RESULTS" val="Loengu tempo oli[;crlf;]73[;]85[;]117[;]False[;]0[;][;crlf;]1,90598290598291[;]2[;]0,433292029252533[;]0,187741982613777[;crlf;]17[;]0[;]liiga kiire1[;]liiga kiire[;][;crlf;]94[;]0[;]paras2[;]paras[;][;crlf;]6[;]0[;]liiga aeglane3[;]liiga aeglane[;]"/>
  <p:tag name="HASRESULTS" val="True"/>
  <p:tag name="AUTOOPENPOLL" val="True"/>
  <p:tag name="AUTOFORMATCHART" val="True"/>
  <p:tag name="LIVECHARTING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3/13/2018 10:05:0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3640B345A574877BB78B300578EBFEC&lt;/guid&gt;&#10;            &lt;repollguid&gt;0ABD9E4706F742028B66010B05616E8E&lt;/repollguid&gt;&#10;            &lt;sourceid&gt;8C368377F27645A69E550B98AD44983F&lt;/sourceid&gt;&#10;            &lt;questiontext&gt;Materjal tundus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lihtn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jalt jõukohane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keeruli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RESULTS" val="Materjal tundus [;crlf;]70[;]87[;]93[;]False[;]0[;][;crlf;]2,23655913978495[;]2[;]0,495090943364359[;]0,245115042201411[;crlf;]3[;]0[;]liiga lihtne1[;]liiga lihtne[;][;crlf;]65[;]0[;]parajalt jõukohane2[;]parajalt jõukohane[;][;crlf;]25[;]0[;]liiga keeruline3[;]liiga keeruline[;]"/>
  <p:tag name="HASRESULTS" val="True"/>
  <p:tag name="LIVECHARTING" val="False"/>
  <p:tag name="AUTOOPENPOLL" val="True"/>
  <p:tag name="AUTOFORMATCHART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COLORTYPE" val="SCHEME"/>
  <p:tag name="LABELFORMA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ANSWERSALIAS" val="Olen B isend, b = 78|smicln|Olen A isend, b = 78|smicln|midagi muud|smicln|mitte midagi|smicln|veateate"/>
  <p:tag name="SLIDEORDER" val="28"/>
  <p:tag name="SLIDEGUID" val="EEEA314401584FFDB764BFAA67ACDB38"/>
  <p:tag name="TOTALRESPONSES" val="75"/>
  <p:tag name="RESPONSECOUNT" val="75"/>
  <p:tag name="SLICED" val="False"/>
  <p:tag name="RESPONSES" val="1;1;1;2;1;1;1;1;1;1;-;1;1;1;1;-;1;1;2;1;1;1;1;1;1;1;1;1;-;-;1;1;1;1;-;-;1;1;1;1;1;2;1;1;5;5;1;2;1;5;1;1;1;1;1;2;1;1;-;1;-;1;1;1;1;-;1;1;2;-;5;1;-;1;1;1;1;1;1;1;1;-;1;2;1;1;2;-;"/>
  <p:tag name="CHARTSTRINGSTD" val="63 8 0 0 4"/>
  <p:tag name="CHARTSTRINGREV" val="4 0 0 8 63"/>
  <p:tag name="CHARTSTRINGSTDPER" val="0,84 0,106666666666667 0 0 0,0533333333333333"/>
  <p:tag name="CHARTSTRINGREVPER" val="0,0533333333333333 0 0 0,106666666666667 0,84"/>
  <p:tag name="RESPONSESGATHERED" val="False"/>
  <p:tag name="ANONYMOUSTEMP" val="False"/>
  <p:tag name="VALUES" val="Correct|smicln|Incorrect|smicln|Incorrect|smicln|Incorrect|smicln|Incorrect"/>
  <p:tag name="TYPE" val="MultiChoiceSlide"/>
  <p:tag name="LIVECHARTING" val="False"/>
  <p:tag name="TPQUESTIONXML" val="﻿&lt;?xml version=&quot;1.0&quot; encoding=&quot;utf-8&quot;?&gt;&#10;&lt;questionlist&gt;&#10;    &lt;properties&gt;&#10;        &lt;guid&gt;66A45ABC0EEF4BA6B75DF118B21B6AF5&lt;/guid&gt;&#10;        &lt;description /&gt;&#10;        &lt;date&gt;10/8/2014 12:52:4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CCF0FBAE846400E8C8539C763708AB9&lt;/guid&gt;&#10;            &lt;repollguid&gt;0E7CED527DC747AEAAA879EC676E20DD&lt;/repollguid&gt;&#10;            &lt;sourceid&gt;8EECB599ECE0458BA7A6CE6912D9B6CA&lt;/sourceid&gt;&#10;            &lt;questiontext&gt;Klassi File objektid võivad olla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73239D87FC5D49B6A918EEF684B9AA93&lt;/guid&gt;&#10;                    &lt;answertext&gt;ainult failid&lt;/answertext&gt;&#10;                    &lt;valuetype&gt;-1&lt;/valuetype&gt;&#10;                &lt;/answer&gt;&#10;                &lt;answer&gt;&#10;                    &lt;guid&gt;BE4609575EA547D9A8A4F2CD9BF97732&lt;/guid&gt;&#10;                    &lt;answertext&gt;ainult kataloogid&lt;/answertext&gt;&#10;                    &lt;valuetype&gt;-1&lt;/valuetype&gt;&#10;                &lt;/answer&gt;&#10;                &lt;answer&gt;&#10;                    &lt;guid&gt;45662439F5D7496BADA4D9A2E5BDCED0&lt;/guid&gt;&#10;                    &lt;answertext&gt;nii failid kui ka kataloogid&lt;/answertext&gt;&#10;                    &lt;valuetype&gt;1&lt;/valuetype&gt;&#10;                &lt;/answer&gt;&#10;                &lt;answer&gt;&#10;                    &lt;guid&gt;C17D928DF0834B95A565EFAC2FE5A3B6&lt;/guid&gt;&#10;                    &lt;answertext&gt;midagi muud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lassi File objektid võivad olla[;crlf;]74[;]79[;]74[;]False[;]58[;][;crlf;]2,74324324324324[;]3[;]0,717744417561595[;]0,515157048940833[;crlf;]9[;]-1[;]ainult failid1[;]ainult failid[;][;crlf;]4[;]-1[;]ainult kataloogid2[;]ainult kataloogid[;][;crlf;]58[;]1[;]nii failid kui ka kataloogid3[;]nii failid kui ka kataloogid[;][;crlf;]3[;]-1[;]midagi muud4[;]midagi muud[;]"/>
  <p:tag name="HASRESULTS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75"/>
  <p:tag name="FONTSIZE" val="28"/>
  <p:tag name="BULLETTYPE" val="ppBulletArabicPeriod"/>
  <p:tag name="ANSWERTEXT" val="Olen B isend, b = 78&#10;Olen A isend, b = 78&#10;midagi muud&#10;mitte midagi&#10;veateate"/>
  <p:tag name="ZEROBAS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ANSWERSALIAS" val="Olen B isend, b = 78|smicln|Olen A isend, b = 78|smicln|midagi muud|smicln|mitte midagi|smicln|veateate"/>
  <p:tag name="SLIDEORDER" val="28"/>
  <p:tag name="SLIDEGUID" val="EEEA314401584FFDB764BFAA67ACDB38"/>
  <p:tag name="TOTALRESPONSES" val="75"/>
  <p:tag name="RESPONSECOUNT" val="75"/>
  <p:tag name="SLICED" val="False"/>
  <p:tag name="RESPONSES" val="1;1;1;2;1;1;1;1;1;1;-;1;1;1;1;-;1;1;2;1;1;1;1;1;1;1;1;1;-;-;1;1;1;1;-;-;1;1;1;1;1;2;1;1;5;5;1;2;1;5;1;1;1;1;1;2;1;1;-;1;-;1;1;1;1;-;1;1;2;-;5;1;-;1;1;1;1;1;1;1;1;-;1;2;1;1;2;-;"/>
  <p:tag name="CHARTSTRINGSTD" val="63 8 0 0 4"/>
  <p:tag name="CHARTSTRINGREV" val="4 0 0 8 63"/>
  <p:tag name="CHARTSTRINGSTDPER" val="0,84 0,106666666666667 0 0 0,0533333333333333"/>
  <p:tag name="CHARTSTRINGREVPER" val="0,0533333333333333 0 0 0,106666666666667 0,84"/>
  <p:tag name="RESPONSESGATHERED" val="False"/>
  <p:tag name="ANONYMOUSTEMP" val="False"/>
  <p:tag name="VALUES" val="Correct|smicln|Incorrect|smicln|Incorrect|smicln|Incorrect|smicln|Incorrect"/>
  <p:tag name="TYPE" val="MultiChoiceSlide"/>
  <p:tag name="LIVECHARTING" val="False"/>
  <p:tag name="TPQUESTIONXML" val="﻿&lt;?xml version=&quot;1.0&quot; encoding=&quot;utf-8&quot;?&gt;&#10;&lt;questionlist&gt;&#10;    &lt;properties&gt;&#10;        &lt;guid&gt;66A45ABC0EEF4BA6B75DF118B21B6AF5&lt;/guid&gt;&#10;        &lt;description /&gt;&#10;        &lt;date&gt;10/8/2014 12:52:4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15F3C1CD6224D7EB80FF81B3195BCF7&lt;/guid&gt;&#10;            &lt;repollguid&gt;0E7CED527DC747AEAAA879EC676E20DD&lt;/repollguid&gt;&#10;            &lt;sourceid&gt;8EECB599ECE0458BA7A6CE6912D9B6CA&lt;/sourceid&gt;&#10;            &lt;questiontext&gt;Kui faili temp.txt ei ole olemas, siis new File(&quot;temp.txt&quot;)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73239D87FC5D49B6A918EEF684B9AA93&lt;/guid&gt;&#10;                    &lt;answertext&gt;tagastab null&lt;/answertext&gt;&#10;                    &lt;valuetype&gt;-1&lt;/valuetype&gt;&#10;                &lt;/answer&gt;&#10;                &lt;answer&gt;&#10;                    &lt;guid&gt;BE4609575EA547D9A8A4F2CD9BF97732&lt;/guid&gt;&#10;                    &lt;answertext&gt;annab veateate&lt;/answertext&gt;&#10;                    &lt;valuetype&gt;-1&lt;/valuetype&gt;&#10;                &lt;/answer&gt;&#10;                &lt;answer&gt;&#10;                    &lt;guid&gt;45662439F5D7496BADA4D9A2E5BDCED0&lt;/guid&gt;&#10;                    &lt;answertext&gt;loob tühja faili temp.txt&lt;/answertext&gt;&#10;                    &lt;valuetype&gt;-1&lt;/valuetype&gt;&#10;                &lt;/answer&gt;&#10;                &lt;answer&gt;&#10;                    &lt;guid&gt;C17D928DF0834B95A565EFAC2FE5A3B6&lt;/guid&gt;&#10;                    &lt;answertext&gt;mitte ükski loetletutest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ui faili temp.txt ei ole olemas, siis new File(&quot;temp.txt&quot;)[;crlf;]73[;]80[;]73[;]False[;]10[;][;crlf;]2,65753424657534[;]3[;]0,847545660178522[;]0,718333646087446[;crlf;]8[;]-1[;]tagastab null1[;]tagastab null[;][;crlf;]19[;]-1[;]annab veateate2[;]annab veateate[;][;crlf;]36[;]-1[;]loob tühja faili temp.txt3[;]loob tühja faili temp.txt[;][;crlf;]10[;]1[;]teeb midagi muud4[;]teeb midagi muud[;]"/>
  <p:tag name="HASRESULTS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DEFINEDCOLORS" val="3,6,10,45,32,50,13,4,9,55,1"/>
  <p:tag name="COLORTYPE" val="SCHEME"/>
  <p:tag name="LABELFORMAT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75"/>
  <p:tag name="FONTSIZE" val="28"/>
  <p:tag name="BULLETTYPE" val="ppBulletArabicPeriod"/>
  <p:tag name="ANSWERTEXT" val="Olen B isend, b = 78&#10;Olen A isend, b = 78&#10;midagi muud&#10;mitte midagi&#10;veateate"/>
  <p:tag name="ZEROBASED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9AA5A97FB0BF4453986D9CFD9188BB43&lt;/guid&gt;&#10;        &lt;description /&gt;&#10;        &lt;date&gt;3/6/2017 12:17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61FFE510B2A4D378C06D4FDE6A79684&lt;/guid&gt;&#10;            &lt;repollguid&gt;A2F089A6DD1A4B06942A2960E82A9723&lt;/repollguid&gt;&#10;            &lt;sourceid&gt;4FB01C964A3C4890A3824B56FB1ABCE1&lt;/sourceid&gt;&#10;            &lt;questiontext&gt;Umbes mitu tundi tegelesite eelmisel nädalal selle ainega (loeng+praktikum+iseseisvalt)? 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A9814BE878BD46688CA9D579A857B818&lt;/guid&gt;&#10;                    &lt;answertext&gt;0-2 tundi&lt;/answertext&gt;&#10;                    &lt;valuetype&gt;0&lt;/valuetype&gt;&#10;                &lt;/answer&gt;&#10;                &lt;answer&gt;&#10;                    &lt;guid&gt;3F0ABE763E524FF580CD4CA4D2A3F59A&lt;/guid&gt;&#10;                    &lt;answertext&gt;2-4 tundi&lt;/answertext&gt;&#10;                    &lt;valuetype&gt;0&lt;/valuetype&gt;&#10;                &lt;/answer&gt;&#10;                &lt;answer&gt;&#10;                    &lt;guid&gt;F6B53E862EB949598E972DCAA8E93B0F&lt;/guid&gt;&#10;                    &lt;answertext&gt;4-6 tundi  &lt;/answertext&gt;&#10;                    &lt;valuetype&gt;0&lt;/valuetype&gt;&#10;                &lt;/answer&gt;&#10;                &lt;answer&gt;&#10;                    &lt;guid&gt;0004E04C9A4841D6851160CB22BEF2A4&lt;/guid&gt;&#10;                    &lt;answertext&gt;6-8 tundi&lt;/answertext&gt;&#10;                    &lt;valuetype&gt;0&lt;/valuetype&gt;&#10;                &lt;/answer&gt;&#10;                &lt;answer&gt;&#10;                    &lt;guid&gt;DCF3093EF3FB4DC4A80DBBB534F07DC7&lt;/guid&gt;&#10;                    &lt;answertext&gt;8-10 tundi&lt;/answertext&gt;&#10;                    &lt;valuetype&gt;0&lt;/valuetype&gt;&#10;                &lt;/answer&gt;&#10;                &lt;answer&gt;&#10;                    &lt;guid&gt;5BF3EE7DA77B4B6EA92176BB5A261AC8&lt;/guid&gt;&#10;                    &lt;answertext&gt;10-12 tundi&lt;/answertext&gt;&#10;                    &lt;valuetype&gt;0&lt;/valuetype&gt;&#10;                &lt;/answer&gt;&#10;                &lt;answer&gt;&#10;                    &lt;guid&gt;F2C164942A3A4117B501020ABEEFC73A&lt;/guid&gt;&#10;                    &lt;answertext&gt;12-14 tundi&lt;/answertext&gt;&#10;                    &lt;valuetype&gt;0&lt;/valuetype&gt;&#10;                &lt;/answer&gt;&#10;                &lt;answer&gt;&#10;                    &lt;guid&gt;139EBD1BF43448C3A94E2D596083DBC0&lt;/guid&gt;&#10;                    &lt;answertext&gt;üle 14 tunni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Umbes mitu tundi tegelesite eelmisel nädalal selle ainega (loeng+praktikum+iseseisvalt)? [;crlf;]69[;]69[;]104[;]False[;]0[;][;crlf;]4,09615384615385[;]4[;]1,62029930027918[;]2,62536982248521[;crlf;]2[;]0[;]0-2 tundi1[;]0-2 tundi[;][;crlf;]11[;]0[;]2-4 tundi2[;]2-4 tundi[;][;crlf;]31[;]0[;]4-6 tundi  3[;]4-6 tundi  [;][;crlf;]27[;]0[;]6-8 tundi4[;]6-8 tundi[;][;crlf;]12[;]0[;]8-10 tundi5[;]8-10 tundi[;][;crlf;]11[;]0[;]10-12 tundi6[;]10-12 tundi[;][;crlf;]5[;]0[;]12-14 tundi7[;]12-14 tundi[;][;crlf;]5[;]0[;]üle 14 tunni8[;]üle 14 tunni[;]"/>
  <p:tag name="HASRESULTS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2FD9AFBEC444879859E3341DD792FE2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8"/>
  <p:tag name="SLIDEGUID" val="47BFE302721B440581FE72F463B346B8"/>
  <p:tag name="ANSWERSALIAS" val="InputStream|smicln|OutputStream|smicln|Reader|smicln|Writer |smicln|muu"/>
  <p:tag name="QUESTIONALIAS" val="Sisendmärgivoogu saab realiseerida järgmise klassi alamklassidega    "/>
  <p:tag name="VALUES" val="Incorrect|smicln|Incorrect|smicln|Correct|smicln|Incorrect|smicln|Incorrect"/>
  <p:tag name="RESPONSESGATHERED" val="True"/>
  <p:tag name="TOTALRESPONSES" val="80"/>
  <p:tag name="RESPONSECOUNT" val="80"/>
  <p:tag name="SLICED" val="False"/>
  <p:tag name="RESPONSES" val="4;1;1;1;1;1;3;1;1;1;2;1;3;1;1;1;1;1;1;1;1;3;3;1;3;1;1;1;1;3;1;1;1;1;3;3;1;1;1;1;1;1;1;1;1;1;3;-;-;-;1;1;1;1;1;-;1;3;4;1;1;1;1;1;1;3;1;5;2;1;1;1;1;1;1;3;4;1;3;3;1;1;3;5;"/>
  <p:tag name="CHARTSTRINGSTD" val="58 2 15 3 2"/>
  <p:tag name="CHARTSTRINGREV" val="2 3 15 2 58"/>
  <p:tag name="CHARTSTRINGSTDPER" val="0,725 0,025 0,1875 0,0375 0,025"/>
  <p:tag name="CHARTSTRINGREVPER" val="0,025 0,0375 0,1875 0,025 0,72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A56EB6BE8CDC41F183851B16EA6C115E&lt;/guid&gt;&#10;        &lt;description /&gt;&#10;        &lt;date&gt;4/3/2017 1:26:4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BEF33C0F71A4AC8BC5A6B9C98CA0E30&lt;/guid&gt;&#10;            &lt;repollguid&gt;8ACEA50D9F5C4BC9A814B51F40F47ED2&lt;/repollguid&gt;&#10;            &lt;sourceid&gt;ED16EDF8BE16441EB3F04C7520A2FED9&lt;/sourceid&gt;&#10;            &lt;questiontext&gt;Sisendmärgivoogu saab realiseerida järgmise klassi alamklassidega   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E1F4EA2FF89043409764C8829715435E&lt;/guid&gt;&#10;                    &lt;answertext&gt;InputStream&lt;/answertext&gt;&#10;                    &lt;valuetype&gt;-1&lt;/valuetype&gt;&#10;                &lt;/answer&gt;&#10;                &lt;answer&gt;&#10;                    &lt;guid&gt;B6142C6C007948EFAF77931F504F9BD8&lt;/guid&gt;&#10;                    &lt;answertext&gt;OutputStream&lt;/answertext&gt;&#10;                    &lt;valuetype&gt;-1&lt;/valuetype&gt;&#10;                &lt;/answer&gt;&#10;                &lt;answer&gt;&#10;                    &lt;guid&gt;BDD352940B4E4C9C85B8597341CCED85&lt;/guid&gt;&#10;                    &lt;answertext&gt;Reader&lt;/answertext&gt;&#10;                    &lt;valuetype&gt;1&lt;/valuetype&gt;&#10;                &lt;/answer&gt;&#10;                &lt;answer&gt;&#10;                    &lt;guid&gt;79B01067AD2A4E0C8832D2C666EA772C&lt;/guid&gt;&#10;                    &lt;answertext&gt;Writer &lt;/answertext&gt;&#10;                    &lt;valuetype&gt;-1&lt;/valuetype&gt;&#10;                &lt;/answer&gt;&#10;                &lt;answer&gt;&#10;                    &lt;guid&gt;6C29FB990F064A0C8D8173C4F8A0DC70&lt;/guid&gt;&#10;                    &lt;answertext&gt;muu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Sisendmärgivoogu saab realiseerida järgmise klassi alamklassidega    [;crlf;]71[;]83[;]71[;]False[;]32[;][;crlf;]2,32394366197183[;]3[;]1,18410420039345[;]1,40210275738941[;crlf;]28[;]-1[;]InputStream1[;]InputStream[;][;crlf;]3[;]-1[;]OutputStream2[;]OutputStream[;][;crlf;]32[;]1[;]Reader3[;]Reader[;][;crlf;]5[;]-1[;]Writer 4[;]Writer [;][;crlf;]3[;]-1[;]muu5[;]muu[;]"/>
  <p:tag name="HASRESULTS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41,45,32,50,13,4,9,55,1"/>
  <p:tag name="COLORTYPE" val="SCHEM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43"/>
  <p:tag name="FONTSIZE" val="32"/>
  <p:tag name="BULLETTYPE" val="ppBulletArabicPeriod"/>
  <p:tag name="ANSWERTEXT" val="InputStream&#10;OutputStream&#10;Reader&#10;Writer &#10;muu"/>
  <p:tag name="ZEROBASED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2FD9AFBEC444879859E3341DD792FE2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InputStream|smicln|OutputStream|smicln|Reader|smicln|Writer |smicln|muu"/>
  <p:tag name="QUESTIONALIAS" val="Sisendmärgivoogu saab realiseerida järgmise klassi alamklassidega    "/>
  <p:tag name="SLIDEORDER" val="9"/>
  <p:tag name="SLIDEGUID" val="A6AEAD1258134FABB761C130B0C349B2"/>
  <p:tag name="VALUES" val="Incorrect|smicln|Correct|smicln|Incorrect|smicln|Incorrect|smicln|Incorrect"/>
  <p:tag name="RESPONSESGATHERED" val="True"/>
  <p:tag name="TOTALRESPONSES" val="80"/>
  <p:tag name="RESPONSECOUNT" val="80"/>
  <p:tag name="SLICED" val="False"/>
  <p:tag name="RESPONSES" val="2;2;2;-;2;2;2;2;5;2;2;2;2;2;2;2;2;2;2;4;2;4;2;2;1;2;2;2;4;2;2;-;2;2;5;2;2;2;2;2;2;2;2;2;2;2;2;2;4;2;2;2;2;2;2;-;2;1;-;2;4;2;2;2;2;2;2;2;2;2;2;2;2;2;2;2;2;-;2;2;4;2;2;4;2;"/>
  <p:tag name="CHARTSTRINGSTD" val="2 69 0 7 2"/>
  <p:tag name="CHARTSTRINGREV" val="2 7 0 69 2"/>
  <p:tag name="CHARTSTRINGSTDPER" val="0,025 0,8625 0 0,0875 0,025"/>
  <p:tag name="CHARTSTRINGREVPER" val="0,025 0,0875 0 0,8625 0,02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ABAF2EFC49364C2EBBC434F97A9C4144&lt;/guid&gt;&#10;        &lt;description /&gt;&#10;        &lt;date&gt;4/3/2017 1:27:4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76C6BE9A29148CBB28D82C3F211A2D9&lt;/guid&gt;&#10;            &lt;repollguid&gt;5288519EACCC48F1830CDF0AAE57008B&lt;/repollguid&gt;&#10;            &lt;sourceid&gt;A16080CF0DFC411D893025DD358CDBE2&lt;/sourceid&gt;&#10;            &lt;questiontext&gt;Väljundbaidivoogu saab realiseerida järgmise klassi alamklassidega    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30DD914B93024ECF965A6F79DA0D770D&lt;/guid&gt;&#10;                    &lt;answertext&gt;InputStream&lt;/answertext&gt;&#10;                    &lt;valuetype&gt;-1&lt;/valuetype&gt;&#10;                &lt;/answer&gt;&#10;                &lt;answer&gt;&#10;                    &lt;guid&gt;ADB70E84B324448AB57619C4BBC2EF0F&lt;/guid&gt;&#10;                    &lt;answertext&gt;OutputStream&lt;/answertext&gt;&#10;                    &lt;valuetype&gt;1&lt;/valuetype&gt;&#10;                &lt;/answer&gt;&#10;                &lt;answer&gt;&#10;                    &lt;guid&gt;D66F7784D6204FFDA4F3637FD959BE17&lt;/guid&gt;&#10;                    &lt;answertext&gt;Reader&lt;/answertext&gt;&#10;                    &lt;valuetype&gt;-1&lt;/valuetype&gt;&#10;                &lt;/answer&gt;&#10;                &lt;answer&gt;&#10;                    &lt;guid&gt;713C09AD591043D99653389581318E03&lt;/guid&gt;&#10;                    &lt;answertext&gt;Writer &lt;/answertext&gt;&#10;                    &lt;valuetype&gt;-1&lt;/valuetype&gt;&#10;                &lt;/answer&gt;&#10;                &lt;answer&gt;&#10;                    &lt;guid&gt;0A3448D6211D4E03BA5EA4BBFF306902&lt;/guid&gt;&#10;                    &lt;answertext&gt;muu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Väljundbaidivoogu saab realiseerida järgmise klassi alamklassidega    [;crlf;]66[;]83[;]66[;]False[;]45[;][;crlf;]2,59090909090909[;]2[;]0,93706946036765[;]0,878099173553719[;crlf;]1[;]-1[;]InputStream1[;]InputStream[;][;crlf;]45[;]1[;]OutputStream2[;]OutputStream[;][;crlf;]0[;]-1[;]Reader3[;]Reader[;][;crlf;]20[;]-1[;]Writer 4[;]Writer [;][;crlf;]0[;]-1[;]muu5[;]muu[;]"/>
  <p:tag name="HASRESULTS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41,45,32,50,13,4,9,55,1"/>
  <p:tag name="COLORTYPE" val="SCHEM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43"/>
  <p:tag name="FONTSIZE" val="32"/>
  <p:tag name="BULLETTYPE" val="ppBulletArabicPeriod"/>
  <p:tag name="ANSWERTEXT" val="InputStream&#10;OutputStream&#10;Reader&#10;Writer &#10;muu"/>
  <p:tag name="ZEROBASED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2FD9AFBEC444879859E3341DD792FE2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7"/>
  <p:tag name="SLIDEGUID" val="3E4953E6648E4961BD55DD5CA3F4BEBA"/>
  <p:tag name="QUESTIONALIAS" val="Baidivoo lõputunnuseks on"/>
  <p:tag name="ANSWERSALIAS" val="0|smicln|-1|smicln|null"/>
  <p:tag name="VALUES" val="Incorrect|smicln|Correct|smicln|Incorrect"/>
  <p:tag name="RESPONSESGATHERED" val="True"/>
  <p:tag name="TOTALRESPONSES" val="77"/>
  <p:tag name="RESPONSECOUNT" val="77"/>
  <p:tag name="SLICED" val="False"/>
  <p:tag name="RESPONSES" val="2;2;2;2;3;2;2;2;3;2;2;2;2;3;2;2;2;2;2;-;2;2;2;3;2;2;2;1;2;2;2;-;2;2;3;2;-;2;2;2;2;3;3;2;2;2;2;2;3;-;2;3;2;-;3;-;3;-;2;2;2;2;1;3;3;2;3;2;2;2;3;1;3;1;2;2;2;2;2;1;2;2;2;1;-;"/>
  <p:tag name="CHARTSTRINGSTD" val="6 55 16"/>
  <p:tag name="CHARTSTRINGREV" val="16 55 6"/>
  <p:tag name="CHARTSTRINGSTDPER" val="0,0779220779220779 0,714285714285714 0,207792207792208"/>
  <p:tag name="CHARTSTRINGREVPER" val="0,207792207792208 0,714285714285714 0,0779220779220779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C59E0FF4EBC14399936ACA87A6E03DBE&lt;/guid&gt;&#10;        &lt;description /&gt;&#10;        &lt;date&gt;4/3/2017 1:28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E079B5BDE664D22AFC9369F38F12882&lt;/guid&gt;&#10;            &lt;repollguid&gt;E089CCBDEE494AC1B356BCE62230065F&lt;/repollguid&gt;&#10;            &lt;sourceid&gt;4806A2158A1F4C9BB5FDD5A7F92BD1E9&lt;/sourceid&gt;&#10;            &lt;questiontext&gt;Baidivoo lõputunnuseks on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E346EBF64830412D97AA1196D488192F&lt;/guid&gt;&#10;                    &lt;answertext&gt;0&lt;/answertext&gt;&#10;                    &lt;valuetype&gt;-1&lt;/valuetype&gt;&#10;                &lt;/answer&gt;&#10;                &lt;answer&gt;&#10;                    &lt;guid&gt;29CA18E9336D4C65BD93FFD072E8F60A&lt;/guid&gt;&#10;                    &lt;answertext&gt;-1&lt;/answertext&gt;&#10;                    &lt;valuetype&gt;1&lt;/valuetype&gt;&#10;                &lt;/answer&gt;&#10;                &lt;answer&gt;&#10;                    &lt;guid&gt;589513250D2F43F5A8280CDC9D8DC452&lt;/guid&gt;&#10;                    &lt;answertext&gt;null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Baidivoo lõputunnuseks on[;crlf;]71[;]83[;]71[;]False[;]57[;][;crlf;]2,05633802816901[;]2[;]0,440464669608786[;]0,194009125173577[;crlf;]5[;]-1[;]01[;]0[;][;crlf;]57[;]1[;]-12[;]-1[;][;crlf;]9[;]-1[;]null3[;]null[;]"/>
  <p:tag name="HASRESULTS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41,45,32,50,13,4,9,55,1"/>
  <p:tag name="COLORTYPE" val="SCHEM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9"/>
  <p:tag name="FONTSIZE" val="32"/>
  <p:tag name="BULLETTYPE" val="ppBulletArabicPeriod"/>
  <p:tag name="ANSWERTEXT" val="0&#10;-1&#10;null"/>
  <p:tag name="ZEROBASED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2FD9AFBEC444879859E3341DD792FE2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ANSWERSALIAS" val="A|smicln|B|smicln|A B |smicln|mitte midagi|smicln|muu"/>
  <p:tag name="SLIDEORDER" val="10"/>
  <p:tag name="SLIDEGUID" val="BCA154837BA34CA78722895467189E60"/>
  <p:tag name="VALUES" val="Incorrect|smicln|Incorrect|smicln|Incorrect|smicln|Correct|smicln|Incorrect"/>
  <p:tag name="RESPONSESGATHERED" val="True"/>
  <p:tag name="TOTALRESPONSES" val="75"/>
  <p:tag name="RESPONSECOUNT" val="75"/>
  <p:tag name="SLICED" val="False"/>
  <p:tag name="RESPONSES" val="4;-;3;3;4;4;4;5;4;4;4;4;4;4;4;4;3;4;4;3;4;3;3;-;4;4;3;3;4;4;4;-;4;4;4;4;3;3;4;4;4;4;4;4;5;5;4;4;-;-;4;4;4;-;-;3;4;4;4;5;4;4;4;4;4;4;4;3;3;-;4;5;4;5;5;4;3;3;4;4;3;4;3;-;-;"/>
  <p:tag name="CHARTSTRINGSTD" val="0 0 17 51 7"/>
  <p:tag name="CHARTSTRINGREV" val="7 51 17 0 0"/>
  <p:tag name="CHARTSTRINGSTDPER" val="0 0 0,226666666666667 0,68 0,0933333333333333"/>
  <p:tag name="CHARTSTRINGREVPER" val="0,0933333333333333 0,68 0,226666666666667 0 0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DE987416EC514FDE9566E3317528DBDC&lt;/guid&gt;&#10;        &lt;description /&gt;&#10;        &lt;date&gt;4/3/2017 1:36:5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2145498237B4F099318C9CCB91BAF06&lt;/guid&gt;&#10;            &lt;repollguid&gt;2D0B377475A240389CDBEB9275798A28&lt;/repollguid&gt;&#10;            &lt;sourceid&gt;EFE7C4CC89174E0FB2B342373AEFEA24&lt;/sourceid&gt;&#10;            &lt;questiontext&gt;Mitu baiti kirjutab järgmine programm faili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57394A013EC0407C9320FFB8B04561E2&lt;/guid&gt;&#10;                    &lt;answertext&gt;25&lt;/answertext&gt;&#10;                    &lt;valuetype&gt;-1&lt;/valuetype&gt;&#10;                &lt;/answer&gt;&#10;                &lt;answer&gt;&#10;                    &lt;guid&gt;AFBB731A1D9E425F8543FDE2B1BD77E9&lt;/guid&gt;&#10;                    &lt;answertext&gt;30&lt;/answertext&gt;&#10;                    &lt;valuetype&gt;-1&lt;/valuetype&gt;&#10;                &lt;/answer&gt;&#10;                &lt;answer&gt;&#10;                    &lt;guid&gt;8A9C7EC673864DD0ABBF8E4BD7677B92&lt;/guid&gt;&#10;                    &lt;answertext&gt;12&lt;/answertext&gt;&#10;                    &lt;valuetype&gt;1&lt;/valuetype&gt;&#10;                &lt;/answer&gt;&#10;                &lt;answer&gt;&#10;                    &lt;guid&gt;D90D9D7A9389422C949C08610F52D97A&lt;/guid&gt;&#10;                    &lt;answertext&gt;8&lt;/answertext&gt;&#10;                    &lt;valuetype&gt;-1&lt;/valuetype&gt;&#10;                &lt;/answer&gt;&#10;                &lt;answer&gt;&#10;                    &lt;guid&gt;91B23C15D8C647AF8BB1BB99D6116475&lt;/guid&gt;&#10;                    &lt;answertext&gt;0&lt;/answertext&gt;&#10;                    &lt;valuetype&gt;-1&lt;/valuetype&gt;&#10;                &lt;/answer&gt;&#10;                &lt;answer&gt;&#10;                    &lt;guid&gt;1650EA151773466F8F415B6AFA94EBE9&lt;/guid&gt;&#10;                    &lt;answertext&gt;muu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tu baiti kirjutab järgmine programm faili?[;crlf;]58[;]84[;]58[;]False[;]16[;][;crlf;]3,27586206896552[;]3[;]1,55134094885545[;]2,40665873959572[;crlf;]8[;]-1[;]251[;]25[;][;crlf;]11[;]-1[;]302[;]30[;][;crlf;]16[;]1[;]123[;]12[;][;crlf;]12[;]-1[;]84[;]8[;][;crlf;]2[;]-1[;]05[;]0[;][;crlf;]9[;]-1[;]muu6[;]muu[;]"/>
  <p:tag name="HASRESULTS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41,45,32,50,13,4,9,55,1"/>
  <p:tag name="COLORTYPE" val="SCHEME"/>
  <p:tag name="LABELFORMAT" val="1"/>
  <p:tag name="NUMBERFORMAT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5"/>
  <p:tag name="FONTSIZE" val="32"/>
  <p:tag name="BULLETTYPE" val="ppBulletArabicPeriod"/>
  <p:tag name="ANSWERTEXT" val="A&#10;B&#10;AB &#10;mitte midagi&#10;muu"/>
  <p:tag name="ZEROBAS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0,0,0,0,0,0,0,0,0,0,0"/>
  <p:tag name="COLORTYPE" val="SCHEME"/>
  <p:tag name="LABELFORMAT" val="0"/>
  <p:tag name="NUMBERFORMAT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AEBBCBB7B5604C15A58F37D30EE19FD2&lt;/guid&gt;&#10;        &lt;description /&gt;&#10;        &lt;date&gt;4/3/2017 1:30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9F61C563C4D434EBAF5782D20E5647C&lt;/guid&gt;&#10;            &lt;repollguid&gt;895AADE61E7F4F9FB357BDBD6244BFE3&lt;/repollguid&gt;&#10;            &lt;sourceid&gt;AA293217FED14EEE995BBB0B40135678&lt;/sourceid&gt;&#10;            &lt;questiontext&gt;Kas meetodi System.out.println abil saab kirjutada faili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BE87C1CAC1D74854AE0996F74611B753&lt;/guid&gt;&#10;                    &lt;answertext&gt;jah&lt;/answertext&gt;&#10;                    &lt;valuetype&gt;1&lt;/valuetype&gt;&#10;                &lt;/answer&gt;&#10;                &lt;answer&gt;&#10;                    &lt;guid&gt;42B0327F8F4D487DB946CC28A4278F5B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meetodi System.out.println abil saab kirjutada faili?[;crlf;]66[;]84[;]66[;]False[;]29[;][;crlf;]1,56060606060606[;]2[;]0,4963133137624[;]0,246326905417815[;crlf;]29[;]1[;]jah1[;]jah[;][;crlf;]37[;]-1[;]ei2[;]ei[;]"/>
  <p:tag name="HASRESULTS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0"/>
  <p:tag name="COLORTYPE" val="SCHEME"/>
  <p:tag name="LABELFORMAT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112DBF4123342E38F4962F6B1D67142&lt;/guid&gt;&#10;        &lt;description /&gt;&#10;        &lt;date&gt;3/6/2017 12:18:3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39389C71BE0430FB1A4CBDDB5E065B9&lt;/guid&gt;&#10;            &lt;repollguid&gt;D561161570D04D1B9E4A1B5FDBFDAEE5&lt;/repollguid&gt;&#10;            &lt;sourceid&gt;C2912A49075E47E49EF94C0350083C9E&lt;/sourceid&gt;&#10;            &lt;questiontext&gt;Kuivõrd olete selle ainega graafikus? &lt;/questiontext&gt;&#10;            &lt;showresults&gt;True&lt;/showresults&gt;&#10;            &lt;responsegrid&gt;0&lt;/responsegrid&gt;&#10;            &lt;countdowntimer&gt;False&lt;/countdowntimer&gt;&#10;            &lt;correctvalue&gt;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49DE48550EA64BCB9325EDA89B8A3802&lt;/guid&gt;&#10;                    &lt;answertext&gt;Isegi ees&lt;/answertext&gt;&#10;                    &lt;valuetype&gt;0&lt;/valuetype&gt;&#10;                &lt;/answer&gt;&#10;                &lt;answer&gt;&#10;                    &lt;guid&gt;2535562741A0437EBD6FE42338B0875C&lt;/guid&gt;&#10;                    &lt;answertext&gt;Täiesti graafikus&lt;/answertext&gt;&#10;                    &lt;valuetype&gt;0&lt;/valuetype&gt;&#10;                &lt;/answer&gt;&#10;                &lt;answer&gt;&#10;                    &lt;guid&gt;29624276186C4284AA913346EA057EDE&lt;/guid&gt;&#10;                    &lt;answertext&gt;Veidi maas, aga saan ise hakkama  &lt;/answertext&gt;&#10;                    &lt;valuetype&gt;0&lt;/valuetype&gt;&#10;                &lt;/answer&gt;&#10;                &lt;answer&gt;&#10;                    &lt;guid&gt;2C111834697A49DC8DD05B9A08989B4E&lt;/guid&gt;&#10;                    &lt;answertext&gt;Kõvasti maas, vajan abi&lt;/answertext&gt;&#10;                    &lt;valuetype&gt;0&lt;/valuetype&gt;&#10;                &lt;/answer&gt;&#10;                &lt;answer&gt;&#10;                    &lt;guid&gt;92245689E361427C8053D817A38601E2&lt;/guid&gt;&#10;                    &lt;answertext&gt;Ei oska öeld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uivõrd olete selle ainega graafikus? [;crlf;]66[;]72[;]101[;]False[;]0[;][;crlf;]2,6039603960396[;]2[;]0,8334493269598[;]0,694637780609744[;crlf;]4[;]0[;]Isegi ees1[;]Isegi ees[;][;crlf;]49[;]0[;]Täiesti graafikus2[;]Täiesti graafikus[;][;crlf;]33[;]0[;]Veidi maas, aga saan ise hakkama  3[;]Veidi maas, aga saan ise hakkama  [;][;crlf;]13[;]0[;]Kõvasti maas, vajan abi4[;]Kõvasti maas, vajan abi[;][;crlf;]2[;]0[;]Ei oska öelda5[;]Ei oska öelda[;]"/>
  <p:tag name="HASRESULTS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2FD9AFBEC444879859E3341DD792FE2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s ilmub ekraanile?"/>
  <p:tag name="ANSWERSALIAS" val="A|smicln|B|smicln|A B |smicln|mitte midagi|smicln|muu"/>
  <p:tag name="SLIDEORDER" val="10"/>
  <p:tag name="SLIDEGUID" val="BCA154837BA34CA78722895467189E60"/>
  <p:tag name="VALUES" val="Incorrect|smicln|Incorrect|smicln|Incorrect|smicln|Correct|smicln|Incorrect"/>
  <p:tag name="RESPONSESGATHERED" val="True"/>
  <p:tag name="TOTALRESPONSES" val="75"/>
  <p:tag name="RESPONSECOUNT" val="75"/>
  <p:tag name="SLICED" val="False"/>
  <p:tag name="RESPONSES" val="4;-;3;3;4;4;4;5;4;4;4;4;4;4;4;4;3;4;4;3;4;3;3;-;4;4;3;3;4;4;4;-;4;4;4;4;3;3;4;4;4;4;4;4;5;5;4;4;-;-;4;4;4;-;-;3;4;4;4;5;4;4;4;4;4;4;4;3;3;-;4;5;4;5;5;4;3;3;4;4;3;4;3;-;-;"/>
  <p:tag name="CHARTSTRINGSTD" val="0 0 17 51 7"/>
  <p:tag name="CHARTSTRINGREV" val="7 51 17 0 0"/>
  <p:tag name="CHARTSTRINGSTDPER" val="0 0 0,226666666666667 0,68 0,0933333333333333"/>
  <p:tag name="CHARTSTRINGREVPER" val="0,0933333333333333 0,68 0,226666666666667 0 0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DE987416EC514FDE9566E3317528DBDC&lt;/guid&gt;&#10;        &lt;description /&gt;&#10;        &lt;date&gt;4/3/2017 1:36:5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33348FC583C481F87306D08695B05E8&lt;/guid&gt;&#10;            &lt;repollguid&gt;2D0B377475A240389CDBEB9275798A28&lt;/repollguid&gt;&#10;            &lt;sourceid&gt;EFE7C4CC89174E0FB2B342373AEFEA24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57394A013EC0407C9320FFB8B04561E2&lt;/guid&gt;&#10;                    &lt;answertext&gt;A&lt;/answertext&gt;&#10;                    &lt;valuetype&gt;-1&lt;/valuetype&gt;&#10;                &lt;/answer&gt;&#10;                &lt;answer&gt;&#10;                    &lt;guid&gt;AFBB731A1D9E425F8543FDE2B1BD77E9&lt;/guid&gt;&#10;                    &lt;answertext&gt;B&lt;/answertext&gt;&#10;                    &lt;valuetype&gt;-1&lt;/valuetype&gt;&#10;                &lt;/answer&gt;&#10;                &lt;answer&gt;&#10;                    &lt;guid&gt;8A9C7EC673864DD0ABBF8E4BD7677B92&lt;/guid&gt;&#10;                    &lt;answertext&gt;AB &lt;/answertext&gt;&#10;                    &lt;valuetype&gt;-1&lt;/valuetype&gt;&#10;                &lt;/answer&gt;&#10;                &lt;answer&gt;&#10;                    &lt;guid&gt;D90D9D7A9389422C949C08610F52D97A&lt;/guid&gt;&#10;                    &lt;answertext&gt;mitte midagi&lt;/answertext&gt;&#10;                    &lt;valuetype&gt;1&lt;/valuetype&gt;&#10;                &lt;/answer&gt;&#10;                &lt;answer&gt;&#10;                    &lt;guid&gt;91B23C15D8C647AF8BB1BB99D6116475&lt;/guid&gt;&#10;                    &lt;answertext&gt;muu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70[;]84[;]70[;]False[;]38[;][;crlf;]3,47142857142857[;]4[;]0,670211663185137[;]0,449183673469388[;crlf;]2[;]-1[;]A1[;]A[;][;crlf;]1[;]-1[;]B2[;]B[;][;crlf;]29[;]-1[;]AB 3[;]AB [;][;crlf;]38[;]1[;]mitte midagi4[;]mitte midagi[;][;crlf;]0[;]-1[;]muu5[;]muu[;]"/>
  <p:tag name="HASRESULTS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LABELFORMAT" val="1"/>
  <p:tag name="DEFINEDCOLORS" val="3,6,41,45,32,50,13,4,9,55,1"/>
  <p:tag name="COLORTYPE" val="SCHEME"/>
  <p:tag name="NUMBERFORMAT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5"/>
  <p:tag name="FONTSIZE" val="32"/>
  <p:tag name="BULLETTYPE" val="ppBulletArabicPeriod"/>
  <p:tag name="ANSWERTEXT" val="A&#10;B&#10;AB &#10;mitte midagi&#10;muu"/>
  <p:tag name="ZEROBASED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2FD9AFBEC444879859E3341DD792FE2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9"/>
  <p:tag name="SLIDEGUID" val="1869602FBFBF4415ACB0542864D6D0C0"/>
  <p:tag name="QUESTIONALIAS" val="Mis ilmub ekraanile?"/>
  <p:tag name="ANSWERSALIAS" val="A|smicln|B|smicln|A B |smicln|mitte midagi|smicln|muu"/>
  <p:tag name="VALUES" val="Incorrect|smicln|Correct|smicln|Incorrect|smicln|Incorrect|smicln|Incorrect"/>
  <p:tag name="RESPONSESGATHERED" val="True"/>
  <p:tag name="TOTALRESPONSES" val="70"/>
  <p:tag name="RESPONSECOUNT" val="70"/>
  <p:tag name="SLICED" val="False"/>
  <p:tag name="RESPONSES" val="1;2;2;2;5;2;2;5;2;2;2;2;2;2;2;2;2;2;2;2;1;2;2;-;2;2;2;-;2;2;2;-;2;2;2;2;3;2;2;2;2;2;2;2;-;5;2;2;-;-;2;2;2;-;-;-;2;1;3;2;2;1;2;2;2;2;2;-;2;2;2;5;2;2;2;2;2;-;-;1;2;-;2;-;-;"/>
  <p:tag name="CHARTSTRINGSTD" val="5 59 2 0 4"/>
  <p:tag name="CHARTSTRINGREV" val="4 0 2 59 5"/>
  <p:tag name="CHARTSTRINGSTDPER" val="0,0714285714285714 0,842857142857143 0,0285714285714286 0 0,0571428571428571"/>
  <p:tag name="CHARTSTRINGREVPER" val="0,0571428571428571 0 0,0285714285714286 0,842857142857143 0,0714285714285714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7650747A51CF4B1792E27E8009283598&lt;/guid&gt;&#10;        &lt;description /&gt;&#10;        &lt;date&gt;4/3/2017 1:38:3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7D22A34640F4D25850A485755BF1EB4&lt;/guid&gt;&#10;            &lt;repollguid&gt;EC174440317C403B93BF2583C7D3B386&lt;/repollguid&gt;&#10;            &lt;sourceid&gt;24B01BB34E5A4B97A63170DFC0396B89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ECEF1555A7D4F74959F2CD2B2319655&lt;/guid&gt;&#10;                    &lt;answertext&gt;A&lt;/answertext&gt;&#10;                    &lt;valuetype&gt;-1&lt;/valuetype&gt;&#10;                &lt;/answer&gt;&#10;                &lt;answer&gt;&#10;                    &lt;guid&gt;BED2C928EC384E9DB3D8F4BE3C503C10&lt;/guid&gt;&#10;                    &lt;answertext&gt;B&lt;/answertext&gt;&#10;                    &lt;valuetype&gt;1&lt;/valuetype&gt;&#10;                &lt;/answer&gt;&#10;                &lt;answer&gt;&#10;                    &lt;guid&gt;8E60EDEF5A794D19B0F56422262B3172&lt;/guid&gt;&#10;                    &lt;answertext&gt;AB &lt;/answertext&gt;&#10;                    &lt;valuetype&gt;-1&lt;/valuetype&gt;&#10;                &lt;/answer&gt;&#10;                &lt;answer&gt;&#10;                    &lt;guid&gt;B8D8F65119B241CAB4404FAADB569BC4&lt;/guid&gt;&#10;                    &lt;answertext&gt;mitte midagi&lt;/answertext&gt;&#10;                    &lt;valuetype&gt;-1&lt;/valuetype&gt;&#10;                &lt;/answer&gt;&#10;                &lt;answer&gt;&#10;                    &lt;guid&gt;68EADD2949C840B4B0E3E7D3885C0EB6&lt;/guid&gt;&#10;                    &lt;answertext&gt;muu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61[;]84[;]61[;]False[;]46[;][;crlf;]2,11475409836066[;]2[;]0,679883323059925[;]0,462241332975007[;crlf;]6[;]-1[;]A1[;]A[;][;crlf;]46[;]1[;]B2[;]B[;][;crlf;]6[;]-1[;]AB 3[;]AB [;][;crlf;]2[;]-1[;]mitte midagi4[;]mitte midagi[;][;crlf;]1[;]-1[;]muu5[;]muu[;]"/>
  <p:tag name="HASRESULTS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5"/>
  <p:tag name="FONTSIZE" val="32"/>
  <p:tag name="BULLETTYPE" val="ppBulletArabicPeriod"/>
  <p:tag name="ANSWERTEXT" val="A&#10;B&#10;AB &#10;mitte midagi&#10;muu"/>
  <p:tag name="ZEROBASED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41,45,32,50,13,4,9,55,1"/>
  <p:tag name="COLORTYPE" val="SCHEM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2FD9AFBEC444879859E3341DD792FE2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9"/>
  <p:tag name="SLIDEGUID" val="1869602FBFBF4415ACB0542864D6D0C0"/>
  <p:tag name="QUESTIONALIAS" val="Mis ilmub ekraanile?"/>
  <p:tag name="ANSWERSALIAS" val="A|smicln|B|smicln|A B |smicln|mitte midagi|smicln|muu"/>
  <p:tag name="VALUES" val="Incorrect|smicln|Correct|smicln|Incorrect|smicln|Incorrect|smicln|Incorrect"/>
  <p:tag name="RESPONSESGATHERED" val="True"/>
  <p:tag name="TOTALRESPONSES" val="70"/>
  <p:tag name="RESPONSECOUNT" val="70"/>
  <p:tag name="SLICED" val="False"/>
  <p:tag name="RESPONSES" val="1;2;2;2;5;2;2;5;2;2;2;2;2;2;2;2;2;2;2;2;1;2;2;-;2;2;2;-;2;2;2;-;2;2;2;2;3;2;2;2;2;2;2;2;-;5;2;2;-;-;2;2;2;-;-;-;2;1;3;2;2;1;2;2;2;2;2;-;2;2;2;5;2;2;2;2;2;-;-;1;2;-;2;-;-;"/>
  <p:tag name="CHARTSTRINGSTD" val="5 59 2 0 4"/>
  <p:tag name="CHARTSTRINGREV" val="4 0 2 59 5"/>
  <p:tag name="CHARTSTRINGSTDPER" val="0,0714285714285714 0,842857142857143 0,0285714285714286 0 0,0571428571428571"/>
  <p:tag name="CHARTSTRINGREVPER" val="0,0571428571428571 0 0,0285714285714286 0,842857142857143 0,0714285714285714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7650747A51CF4B1792E27E8009283598&lt;/guid&gt;&#10;        &lt;description /&gt;&#10;        &lt;date&gt;4/3/2017 1:38:3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F37481AF0784C5EA8B77C6E6BC94D76&lt;/guid&gt;&#10;            &lt;repollguid&gt;EC174440317C403B93BF2583C7D3B386&lt;/repollguid&gt;&#10;            &lt;sourceid&gt;24B01BB34E5A4B97A63170DFC0396B89&lt;/sourceid&gt;&#10;            &lt;questiontext&gt;Mis ilmub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ECEF1555A7D4F74959F2CD2B2319655&lt;/guid&gt;&#10;                    &lt;answertext&gt;9&lt;/answertext&gt;&#10;                    &lt;valuetype&gt;-1&lt;/valuetype&gt;&#10;                &lt;/answer&gt;&#10;                &lt;answer&gt;&#10;                    &lt;guid&gt;BED2C928EC384E9DB3D8F4BE3C503C10&lt;/guid&gt;&#10;                    &lt;answertext&gt;4&lt;/answertext&gt;&#10;                    &lt;valuetype&gt;-1&lt;/valuetype&gt;&#10;                &lt;/answer&gt;&#10;                &lt;answer&gt;&#10;                    &lt;guid&gt;8E60EDEF5A794D19B0F56422262B3172&lt;/guid&gt;&#10;                    &lt;answertext&gt;12&lt;/answertext&gt;&#10;                    &lt;valuetype&gt;-1&lt;/valuetype&gt;&#10;                &lt;/answer&gt;&#10;                &lt;answer&gt;&#10;                    &lt;guid&gt;B8D8F65119B241CAB4404FAADB569BC4&lt;/guid&gt;&#10;                    &lt;answertext&gt;18&lt;/answertext&gt;&#10;                    &lt;valuetype&gt;1&lt;/valuetype&gt;&#10;                &lt;/answer&gt;&#10;                &lt;answer&gt;&#10;                    &lt;guid&gt;68EADD2949C840B4B0E3E7D3885C0EB6&lt;/guid&gt;&#10;                    &lt;answertext&gt;mitte midagi&lt;/answertext&gt;&#10;                    &lt;valuetype&gt;-1&lt;/valuetype&gt;&#10;                &lt;/answer&gt;&#10;                &lt;answer&gt;&#10;                    &lt;guid&gt;66093107B48245A29CC436316319FB57&lt;/guid&gt;&#10;                    &lt;answertext&gt;muu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s ilmub ekraanile?[;crlf;]61[;]84[;]61[;]False[;]22[;][;crlf;]3,37704918032787[;]3[;]1,17576531652729[;]1,38242407954851[;crlf;]6[;]-1[;]91[;]9[;][;crlf;]3[;]-1[;]42[;]4[;][;crlf;]24[;]-1[;]123[;]12[;][;crlf;]22[;]1[;]184[;]18[;][;crlf;]2[;]-1[;]mitte midagi5[;]mitte midagi[;][;crlf;]4[;]-1[;]muu6[;]muu[;]"/>
  <p:tag name="HASRESULTS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5"/>
  <p:tag name="FONTSIZE" val="32"/>
  <p:tag name="BULLETTYPE" val="ppBulletArabicPeriod"/>
  <p:tag name="ANSWERTEXT" val="A&#10;B&#10;AB &#10;mitte midagi&#10;muu"/>
  <p:tag name="ZEROBASED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41,45,32,50,13,4,9,55,1"/>
  <p:tag name="COLORTYPE" val="SCHEM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0,0,0,0,0,0,0,0,0,0,0"/>
  <p:tag name="NUMBERFORMAT" val="0"/>
  <p:tag name="LABELFORMAT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34"/>
  <p:tag name="SLIDEGUID" val="C73CA6A7C3304AD5BC6E9EDAF1F4E180"/>
  <p:tag name="QUESTIONALIAS" val="Millises piirkonnas annab väärtusi 6*Math.random()?"/>
  <p:tag name="ANSWERSALIAS" val="[0.0; 6.0]|smicln|[0.0; 6.0)|smicln|Mingis muus piirkonnas"/>
  <p:tag name="VALUES" val="Incorrect|smicln|Correct|smicln|Incorrect"/>
  <p:tag name="ANONYMOUSTEMP" val="False"/>
  <p:tag name="CHARTSTRINGREVPER" val="0,987012987012987 0,012987012987013"/>
  <p:tag name="CHARTSTRINGSTDPER" val="0,012987012987013 0,987012987012987"/>
  <p:tag name="CHARTSTRINGREV" val="76 1"/>
  <p:tag name="CHARTSTRINGSTD" val="1 76"/>
  <p:tag name="RESPONSES" val="2;2;2;2;2;2;2;2;2;2;2;2;2;2;2;2;2;2;2;2;2;2;2;2;2;2;2;2;2;-;2;2;2;2;2;2;2;2;2;2;2;2;2;2;2;2;2;2;2;2;2;2;2;2;1;-;2;2;2;2;2;2;2;2;2;2;2;2;2;-;2;2;2;2;2;2;-;2;2;-;2;2;"/>
  <p:tag name="SLICED" val="False"/>
  <p:tag name="RESPONSECOUNT" val="77"/>
  <p:tag name="TOTALRESPONSES" val="77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22966BA0B7B54C328DF51719CE0533D2&lt;/guid&gt;&#10;        &lt;description /&gt;&#10;        &lt;date&gt;3/27/2017 1:26:4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647D0DA360C42ED86069DC41E984C3A&lt;/guid&gt;&#10;            &lt;repollguid&gt;6ED46B900DBE43709CA4D49263DA6920&lt;/repollguid&gt;&#10;            &lt;sourceid&gt;F7F45E93D2664345849DFFE35D8AD9AD&lt;/sourceid&gt;&#10;            &lt;questiontext&gt;Millises piirkonnas annab väärtusi 6 * Math.random()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277A2238B0F41BB805167F975E04495&lt;/guid&gt;&#10;                    &lt;answertext&gt;[0.0; 6.0] &lt;/answertext&gt;&#10;                    &lt;valuetype&gt;-1&lt;/valuetype&gt;&#10;                &lt;/answer&gt;&#10;                &lt;answer&gt;&#10;                    &lt;guid&gt;8CEDC946623F411D9444B69F26B8F7E0&lt;/guid&gt;&#10;                    &lt;answertext&gt;[0.0; 6.0) &lt;/answertext&gt;&#10;                    &lt;valuetype&gt;1&lt;/valuetype&gt;&#10;                &lt;/answer&gt;&#10;                &lt;answer&gt;&#10;                    &lt;guid&gt;9AB5CAA154884D139E9BC58C0B0A77C5&lt;/guid&gt;&#10;                    &lt;answertext&gt;Mingis muus piirkonna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llises piirkonnas annab väärtusi 6 * Math.random()?[;crlf;]67[;]84[;]67[;]False[;]53[;][;crlf;]1,91044776119403[;]2[;]0,448258430378544[;]0,200935620405436[;crlf;]10[;]-1[;][0.0; 6.0]1[;][0.0; 6.0][;][;crlf;]53[;]1[;][0.0; 6.0)2[;][0.0; 6.0)[;][;crlf;]4[;]-1[;]Mingis muus piirkonnas3[;]Mingis muus piirkonnas[;]"/>
  <p:tag name="HASRESULTS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[0.0; 6.0]&#10;[0.0; 6.0)&#10;Mingis muus piirkonnas"/>
  <p:tag name="BULLETTYPE" val="ppBulletArabicPeriod"/>
  <p:tag name="FONTSIZE" val="32"/>
  <p:tag name="TEXTLENGTH" val="44"/>
  <p:tag name="OLDNUMANSWERS" val="3"/>
  <p:tag name="ZEROBASED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35"/>
  <p:tag name="SLIDEGUID" val="D9D8E43D59CC45C28E0C29B9DEF3EB3B"/>
  <p:tag name="QUESTIONALIAS" val="Kas 10+6*Math.random()annab väärtusi piirkonnas [10.0; 16.0)?"/>
  <p:tag name="ANSWERSALIAS" val="Jah|smicln|Ei"/>
  <p:tag name="VALUES" val="Correct|smicln|Incorrect"/>
  <p:tag name="ANONYMOUSTEMP" val="False"/>
  <p:tag name="CHARTSTRINGREVPER" val="0,0632911392405063 0,936708860759494"/>
  <p:tag name="CHARTSTRINGSTDPER" val="0,936708860759494 0,0632911392405063"/>
  <p:tag name="CHARTSTRINGREV" val="5 74"/>
  <p:tag name="CHARTSTRINGSTD" val="74 5"/>
  <p:tag name="RESPONSES" val="1;2;1;1;1;1;1;1;1;1;1;-;1;1;1;2;1;1;1;1;1;2;1;1;1;1;1;1;1;1;1;1;1;1;1;1;1;1;2;1;1;1;1;1;1;1;1;1;1;1;1;1;1;1;1;1;1;1;1;1;1;1;2;1;1;1;1;1;1;-;1;1;1;1;1;1;1;1;1;-;1;1;"/>
  <p:tag name="SLICED" val="False"/>
  <p:tag name="RESPONSECOUNT" val="79"/>
  <p:tag name="TOTALRESPONSES" val="79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F43385668E31408FB179A751498EABFA&lt;/guid&gt;&#10;        &lt;description /&gt;&#10;        &lt;date&gt;3/27/2017 1:27:3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EAE8A6C88864035AB4BFA98D3A22039&lt;/guid&gt;&#10;            &lt;repollguid&gt;189F9A4FD8964EA8A9973D7FCCBF7546&lt;/repollguid&gt;&#10;            &lt;sourceid&gt;F17280FFF12E445CAFCED3FA2D8A842D&lt;/sourceid&gt;&#10;            &lt;questiontext&gt;Kas 10 + 6 * Math.random()annab väärtusi piirkonnas [10.0; 16.0)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252AEF6B98B4355AA5F842B75EC667B&lt;/guid&gt;&#10;                    &lt;answertext&gt;Jah&lt;/answertext&gt;&#10;                    &lt;valuetype&gt;1&lt;/valuetype&gt;&#10;                &lt;/answer&gt;&#10;                &lt;answer&gt;&#10;                    &lt;guid&gt;0691356AD36F4F9F99FA73D96A2FCC89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10 + 6 * Math.random()annab väärtusi piirkonnas [10.0; 16.0)?[;crlf;]66[;]84[;]66[;]False[;]49[;][;crlf;]1,25757575757576[;]1[;]0,437299081504903[;]0,191230486685032[;crlf;]49[;]1[;]Jah1[;]Jah[;][;crlf;]17[;]-1[;]Ei2[;]Ei[;]"/>
  <p:tag name="HASRESULTS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Jah&#10;Ei"/>
  <p:tag name="BULLETTYPE" val="ppBulletArabicPeriod"/>
  <p:tag name="FONTSIZE" val="32"/>
  <p:tag name="TEXTLENGTH" val="6"/>
  <p:tag name="OLDNUMANSWERS" val="2"/>
  <p:tag name="ZEROBASED" val="False"/>
</p:tagLst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19246</TotalTime>
  <Words>1518</Words>
  <Application>Microsoft Office PowerPoint</Application>
  <PresentationFormat>Ekraaniseanss (4:3)</PresentationFormat>
  <Paragraphs>566</Paragraphs>
  <Slides>71</Slides>
  <Notes>8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71</vt:i4>
      </vt:variant>
    </vt:vector>
  </HeadingPairs>
  <TitlesOfParts>
    <vt:vector size="77" baseType="lpstr">
      <vt:lpstr>Consolas</vt:lpstr>
      <vt:lpstr>Times New Roman</vt:lpstr>
      <vt:lpstr>Arial</vt:lpstr>
      <vt:lpstr>Courier New</vt:lpstr>
      <vt:lpstr>Calibri</vt:lpstr>
      <vt:lpstr>Tarkvarakomplekti Office kujundus</vt:lpstr>
      <vt:lpstr>Objektorienteeritud programmeerimine</vt:lpstr>
      <vt:lpstr>Eelmisel nädalal</vt:lpstr>
      <vt:lpstr>Umbes mitu tundi tegelesite eelmisel nädalal selle ainega (loeng+praktikum+iseseisvalt)? </vt:lpstr>
      <vt:lpstr>Kuivõrd olete selle ainega graafikus? </vt:lpstr>
      <vt:lpstr>Täna</vt:lpstr>
      <vt:lpstr>Millise nimega on Eestis rohkem tuntud Eugenia Moorberg? </vt:lpstr>
      <vt:lpstr>Vood</vt:lpstr>
      <vt:lpstr>Sisend/väljund</vt:lpstr>
      <vt:lpstr>Failid</vt:lpstr>
      <vt:lpstr>Klass File</vt:lpstr>
      <vt:lpstr>PowerPointi esitlus</vt:lpstr>
      <vt:lpstr>PowerPointi esitlus</vt:lpstr>
      <vt:lpstr>Teistmoodi ka failid</vt:lpstr>
      <vt:lpstr>PowerPointi esitlus</vt:lpstr>
      <vt:lpstr>Klassi File objektid võivad olla</vt:lpstr>
      <vt:lpstr>Kui faili temp.txt ei ole olemas, siis  new File("temp.txt")</vt:lpstr>
      <vt:lpstr>Voog (ingl. stream)</vt:lpstr>
      <vt:lpstr>Jaotus</vt:lpstr>
      <vt:lpstr>Sisend- ja väljundvoog</vt:lpstr>
      <vt:lpstr>Baidivoog</vt:lpstr>
      <vt:lpstr>Baidivoog, failide kopeerimine</vt:lpstr>
      <vt:lpstr>Baidivoog, failide kopeerimine,  voo sulgemisega</vt:lpstr>
      <vt:lpstr>Puhverdamine</vt:lpstr>
      <vt:lpstr>Puhvrist teele</vt:lpstr>
      <vt:lpstr>Baidivoog, failide kopeerimine, v.2</vt:lpstr>
      <vt:lpstr>Märgivoog</vt:lpstr>
      <vt:lpstr>Märgivoog, failide kopeerimine</vt:lpstr>
      <vt:lpstr>Märgivoog ridahaaval</vt:lpstr>
      <vt:lpstr>Märgivoog, failide kopeerimine, v.2</vt:lpstr>
      <vt:lpstr>Faili lõppu juurde</vt:lpstr>
      <vt:lpstr>Baidivoog, märgivoog</vt:lpstr>
      <vt:lpstr>Sisendmärgivoogu saab realiseerida järgmise klassi alamklassidega    </vt:lpstr>
      <vt:lpstr>Väljundbaidivoogu saab realiseerida järgmise klassi alamklassidega    </vt:lpstr>
      <vt:lpstr>Baidivoo lõputunnuseks on</vt:lpstr>
      <vt:lpstr>Erinevaid võimalusi</vt:lpstr>
      <vt:lpstr>PowerPointi esitlus</vt:lpstr>
      <vt:lpstr>Miks erinevat tüüpi andmeid? </vt:lpstr>
      <vt:lpstr>Andmete kirjutamine faili</vt:lpstr>
      <vt:lpstr>Andmed (teadaoleva struktuuriga) failist </vt:lpstr>
      <vt:lpstr>Mitu baiti kirjutab järgmine programm faili?</vt:lpstr>
      <vt:lpstr>Arvud, tüübid</vt:lpstr>
      <vt:lpstr>Kas meetodi System.out.println abil saab kirjutada faili?</vt:lpstr>
      <vt:lpstr>Klass System</vt:lpstr>
      <vt:lpstr>Muudame väljundit </vt:lpstr>
      <vt:lpstr>Veebist</vt:lpstr>
      <vt:lpstr>Otsejuurdepääsuga failid</vt:lpstr>
      <vt:lpstr>Otsejuurdepääsuga failid</vt:lpstr>
      <vt:lpstr>Mis ilmub ekraanile?</vt:lpstr>
      <vt:lpstr>Mis ilmub ekraanile?</vt:lpstr>
      <vt:lpstr>Mis ilmub ekraanile?</vt:lpstr>
      <vt:lpstr>Objektid</vt:lpstr>
      <vt:lpstr>Teeme ise klassi</vt:lpstr>
      <vt:lpstr>Proovime isendi faili saata</vt:lpstr>
      <vt:lpstr>Liides Serializable </vt:lpstr>
      <vt:lpstr>Realiseerime liidese</vt:lpstr>
      <vt:lpstr>Liides Serializable</vt:lpstr>
      <vt:lpstr>Juhuslik arv</vt:lpstr>
      <vt:lpstr>Raamatust A Million Random Digits with 100,000 Normal Deviates </vt:lpstr>
      <vt:lpstr>https://www.rand.org/pubs/monograph_reports/MR1418.html http://amillionrandomdigits.com/</vt:lpstr>
      <vt:lpstr>Pseudojuhuslik arv</vt:lpstr>
      <vt:lpstr>Millises piirkonnas annab väärtusi  6 * Math.random()?</vt:lpstr>
      <vt:lpstr>Kas 10 + 6 * Math.random()annab väärtusi piirkonnas [10.0; 16.0)?</vt:lpstr>
      <vt:lpstr>Mis ilmub ekraanile?</vt:lpstr>
      <vt:lpstr>Mis ilmub ekraanile?</vt:lpstr>
      <vt:lpstr>Mida võib öelda Math.round(10 + 6 *Math.random()) puhul 10 ja 11 tuleku tõenäosuse kohta?</vt:lpstr>
      <vt:lpstr>Klass Random</vt:lpstr>
      <vt:lpstr>Random</vt:lpstr>
      <vt:lpstr>Klassi Random alamklass</vt:lpstr>
      <vt:lpstr>Loengu tempo oli</vt:lpstr>
      <vt:lpstr>Materjal tundus </vt:lpstr>
      <vt:lpstr>Suur tänu osalemast! Kohtumiseni!</vt:lpstr>
    </vt:vector>
  </TitlesOfParts>
  <Company>Tartu Ülikool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eno</dc:creator>
  <cp:lastModifiedBy>Marina Lepp</cp:lastModifiedBy>
  <cp:revision>1650</cp:revision>
  <cp:lastPrinted>2019-04-08T08:37:46Z</cp:lastPrinted>
  <dcterms:created xsi:type="dcterms:W3CDTF">2012-02-16T12:14:12Z</dcterms:created>
  <dcterms:modified xsi:type="dcterms:W3CDTF">2019-04-08T11:22:23Z</dcterms:modified>
</cp:coreProperties>
</file>