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257" r:id="rId4"/>
    <p:sldId id="355" r:id="rId5"/>
    <p:sldId id="357" r:id="rId6"/>
    <p:sldId id="358" r:id="rId7"/>
    <p:sldId id="356" r:id="rId8"/>
    <p:sldId id="382" r:id="rId9"/>
    <p:sldId id="383" r:id="rId10"/>
    <p:sldId id="360" r:id="rId11"/>
    <p:sldId id="361" r:id="rId12"/>
    <p:sldId id="359" r:id="rId13"/>
    <p:sldId id="363" r:id="rId14"/>
    <p:sldId id="368" r:id="rId15"/>
    <p:sldId id="369" r:id="rId16"/>
    <p:sldId id="374" r:id="rId17"/>
    <p:sldId id="386" r:id="rId18"/>
    <p:sldId id="293" r:id="rId19"/>
    <p:sldId id="294" r:id="rId20"/>
    <p:sldId id="295" r:id="rId21"/>
    <p:sldId id="296" r:id="rId22"/>
    <p:sldId id="267" r:id="rId23"/>
    <p:sldId id="274" r:id="rId24"/>
    <p:sldId id="275" r:id="rId25"/>
    <p:sldId id="285" r:id="rId26"/>
    <p:sldId id="286" r:id="rId27"/>
    <p:sldId id="287" r:id="rId28"/>
    <p:sldId id="276" r:id="rId29"/>
    <p:sldId id="277" r:id="rId30"/>
    <p:sldId id="281" r:id="rId31"/>
    <p:sldId id="279" r:id="rId32"/>
    <p:sldId id="309" r:id="rId33"/>
    <p:sldId id="269" r:id="rId34"/>
    <p:sldId id="389" r:id="rId35"/>
    <p:sldId id="390" r:id="rId36"/>
    <p:sldId id="391" r:id="rId37"/>
    <p:sldId id="392" r:id="rId38"/>
    <p:sldId id="393" r:id="rId39"/>
    <p:sldId id="375" r:id="rId40"/>
    <p:sldId id="377" r:id="rId41"/>
    <p:sldId id="378" r:id="rId42"/>
    <p:sldId id="379" r:id="rId43"/>
  </p:sldIdLst>
  <p:sldSz cx="9144000" cy="6858000" type="screen4x3"/>
  <p:notesSz cx="6794500" cy="9906000"/>
  <p:custDataLst>
    <p:tags r:id="rId46"/>
  </p:custDataLst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3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01" y="0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362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01" y="9410362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8E4526-2ED5-4B1F-A457-EB2416554C5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523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01" y="0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528" y="4706028"/>
            <a:ext cx="5437447" cy="4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Klõpsake juhtslaidi teksti laadide redigeerimiseks</a:t>
            </a:r>
          </a:p>
          <a:p>
            <a:pPr lvl="1"/>
            <a:r>
              <a:rPr lang="et-EE" noProof="0" smtClean="0"/>
              <a:t>Teine tase</a:t>
            </a:r>
          </a:p>
          <a:p>
            <a:pPr lvl="2"/>
            <a:r>
              <a:rPr lang="et-EE" noProof="0" smtClean="0"/>
              <a:t>Kolmas tase</a:t>
            </a:r>
          </a:p>
          <a:p>
            <a:pPr lvl="3"/>
            <a:r>
              <a:rPr lang="et-EE" noProof="0" smtClean="0"/>
              <a:t>Neljas tase</a:t>
            </a:r>
          </a:p>
          <a:p>
            <a:pPr lvl="4"/>
            <a:r>
              <a:rPr lang="et-EE" noProof="0" smtClean="0"/>
              <a:t>Viies tase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362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01" y="9410362"/>
            <a:ext cx="2943361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0714D8-B7C5-4E3A-AAE0-E7D54A79BED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7533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3C066-C11D-4C68-8907-A3B63D07DDE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043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23DE-6D98-43C7-8044-8B5D53104BE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740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014F0-0CD4-4453-8183-47EE7A9CD9E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9676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9180F-7491-4456-A8EA-FD89720432F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904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D9D-3B91-425F-9DFB-ED25EF5DCA1F}" type="datetime1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33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95B02-8600-4D94-9CA7-0B35669FAC9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821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B1A8C-C9B0-4D9D-ABA9-E78BA8FBC49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8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7521B-339C-440F-A200-7DC40B66383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04989-67A5-48E7-B1DA-95CD24A2F7D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423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1898-BDC0-41A8-B0FB-0BC6E456DFF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854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1CB83-F1F8-41B2-A623-64301B907E6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61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4A737-2532-4190-B693-5FA1ECAC440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668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74047-FC1E-44D8-A2B1-5C8EFBB0721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394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tiitlilaadi muutmiseks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1A6203-B1E0-45E9-81E7-CFEC11C9DDD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4.png"/><Relationship Id="rId5" Type="http://schemas.openxmlformats.org/officeDocument/2006/relationships/tags" Target="../tags/tag20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obe.com/index.php/content/paperinfo/tpci/index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levara.e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4" Type="http://schemas.openxmlformats.org/officeDocument/2006/relationships/hyperlink" Target="http://www.vallaste.ee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ut.ee/2019/programmeerimine/fal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63A980-585F-4A89-B612-1678F0718D74}" type="slidenum">
              <a:rPr lang="et-EE" smtClean="0"/>
              <a:pPr eaLnBrk="1" hangingPunct="1"/>
              <a:t>1</a:t>
            </a:fld>
            <a:endParaRPr lang="et-EE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052513"/>
            <a:ext cx="7988300" cy="2376487"/>
          </a:xfrm>
        </p:spPr>
        <p:txBody>
          <a:bodyPr/>
          <a:lstStyle/>
          <a:p>
            <a:pPr eaLnBrk="1" hangingPunct="1"/>
            <a:r>
              <a:rPr lang="et-EE" sz="4800" dirty="0" smtClean="0"/>
              <a:t>Programmeerimine</a:t>
            </a:r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et-EE" sz="3200" dirty="0" smtClean="0"/>
              <a:t>1. loeng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508500"/>
            <a:ext cx="6400800" cy="1752600"/>
          </a:xfrm>
        </p:spPr>
        <p:txBody>
          <a:bodyPr/>
          <a:lstStyle/>
          <a:p>
            <a:pPr eaLnBrk="1" hangingPunct="1"/>
            <a:r>
              <a:rPr lang="en-GB" dirty="0" err="1" smtClean="0"/>
              <a:t>Varmo</a:t>
            </a:r>
            <a:r>
              <a:rPr lang="en-GB" dirty="0" smtClean="0"/>
              <a:t> </a:t>
            </a:r>
            <a:r>
              <a:rPr lang="en-GB" dirty="0" err="1" smtClean="0"/>
              <a:t>Vene</a:t>
            </a:r>
            <a:r>
              <a:rPr lang="en-GB" dirty="0" smtClean="0"/>
              <a:t>, Helle Hein</a:t>
            </a:r>
            <a:endParaRPr lang="et-EE" dirty="0" smtClean="0"/>
          </a:p>
          <a:p>
            <a:pPr eaLnBrk="1" hangingPunct="1"/>
            <a:r>
              <a:rPr lang="en-GB" dirty="0" smtClean="0"/>
              <a:t>3</a:t>
            </a:r>
            <a:r>
              <a:rPr lang="et-EE" dirty="0" smtClean="0"/>
              <a:t>. september 201</a:t>
            </a:r>
            <a:r>
              <a:rPr lang="en-GB" dirty="0" smtClean="0"/>
              <a:t>9</a:t>
            </a:r>
            <a:endParaRPr lang="et-EE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Eeleksam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Neile, kes juba oskavad programmeerida</a:t>
            </a:r>
            <a:endParaRPr lang="en-GB" dirty="0" smtClean="0"/>
          </a:p>
          <a:p>
            <a:endParaRPr lang="et-EE" dirty="0" smtClean="0"/>
          </a:p>
          <a:p>
            <a:r>
              <a:rPr lang="et-EE" dirty="0" smtClean="0"/>
              <a:t>Esmaspäeval, </a:t>
            </a:r>
            <a:r>
              <a:rPr lang="en-GB" dirty="0"/>
              <a:t>9</a:t>
            </a:r>
            <a:r>
              <a:rPr lang="et-EE" dirty="0" smtClean="0"/>
              <a:t>. sept, kell 1</a:t>
            </a:r>
            <a:r>
              <a:rPr lang="en-GB" dirty="0" smtClean="0"/>
              <a:t>8</a:t>
            </a:r>
            <a:r>
              <a:rPr lang="et-EE" dirty="0" smtClean="0"/>
              <a:t>.</a:t>
            </a:r>
            <a:r>
              <a:rPr lang="en-GB" dirty="0" smtClean="0"/>
              <a:t>00</a:t>
            </a:r>
          </a:p>
          <a:p>
            <a:endParaRPr lang="et-EE" dirty="0" smtClean="0"/>
          </a:p>
          <a:p>
            <a:r>
              <a:rPr lang="et-EE" dirty="0" smtClean="0"/>
              <a:t>Registreerimine koos põhjendusega </a:t>
            </a:r>
            <a:r>
              <a:rPr lang="et-EE" dirty="0" err="1" smtClean="0"/>
              <a:t>Moodle’is</a:t>
            </a:r>
            <a:r>
              <a:rPr lang="et-EE" dirty="0" smtClean="0"/>
              <a:t> hiljemalt </a:t>
            </a:r>
            <a:r>
              <a:rPr lang="en-GB" dirty="0" err="1" smtClean="0">
                <a:solidFill>
                  <a:srgbClr val="FF0000"/>
                </a:solidFill>
              </a:rPr>
              <a:t>nelja</a:t>
            </a:r>
            <a:r>
              <a:rPr lang="et-EE" dirty="0" smtClean="0">
                <a:solidFill>
                  <a:srgbClr val="FF0000"/>
                </a:solidFill>
              </a:rPr>
              <a:t>päeval,</a:t>
            </a:r>
            <a:r>
              <a:rPr lang="et-EE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5</a:t>
            </a:r>
            <a:r>
              <a:rPr lang="et-EE" dirty="0" smtClean="0">
                <a:solidFill>
                  <a:srgbClr val="FF0000"/>
                </a:solidFill>
              </a:rPr>
              <a:t>.</a:t>
            </a:r>
            <a:r>
              <a:rPr lang="et-EE" dirty="0" smtClean="0"/>
              <a:t> septembril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25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MOOCi</a:t>
            </a:r>
            <a:r>
              <a:rPr lang="et-EE" dirty="0" smtClean="0"/>
              <a:t> läbinud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„Programmeerimise alused“</a:t>
            </a:r>
          </a:p>
          <a:p>
            <a:pPr lvl="1"/>
            <a:r>
              <a:rPr lang="et-EE" dirty="0"/>
              <a:t>N16-L202-inf7M</a:t>
            </a:r>
          </a:p>
          <a:p>
            <a:pPr lvl="1"/>
            <a:r>
              <a:rPr lang="et-EE" dirty="0" smtClean="0"/>
              <a:t>N16-U220-inf8M</a:t>
            </a:r>
            <a:endParaRPr lang="en-GB" dirty="0" smtClean="0"/>
          </a:p>
          <a:p>
            <a:pPr lvl="1"/>
            <a:r>
              <a:rPr lang="et-EE" dirty="0"/>
              <a:t>N16-L404-inf12M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t-EE" dirty="0" smtClean="0"/>
              <a:t>Tasemetöö </a:t>
            </a:r>
            <a:r>
              <a:rPr lang="en-GB" dirty="0" smtClean="0"/>
              <a:t>5</a:t>
            </a:r>
            <a:r>
              <a:rPr lang="et-EE" dirty="0" smtClean="0"/>
              <a:t>. septembril N16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872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Lubatud ja lubamatu koostöö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Koostöö loengus, praktikumis, projektis, õppimises</a:t>
            </a:r>
          </a:p>
          <a:p>
            <a:r>
              <a:rPr lang="et-EE" dirty="0" smtClean="0"/>
              <a:t>Lubamatu</a:t>
            </a:r>
          </a:p>
          <a:p>
            <a:pPr lvl="1"/>
            <a:r>
              <a:rPr lang="et-EE" dirty="0" smtClean="0"/>
              <a:t>prodekaan</a:t>
            </a:r>
          </a:p>
          <a:p>
            <a:pPr lvl="2"/>
            <a:r>
              <a:rPr lang="et-EE" dirty="0" smtClean="0"/>
              <a:t>hoiatus</a:t>
            </a:r>
          </a:p>
          <a:p>
            <a:pPr lvl="2"/>
            <a:r>
              <a:rPr lang="et-EE" dirty="0" smtClean="0"/>
              <a:t>eksmatrikuleerimine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45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Materjalid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Põhiõpik. Aivar Annamaa</a:t>
            </a:r>
          </a:p>
          <a:p>
            <a:pPr lvl="1"/>
            <a:r>
              <a:rPr lang="et-EE" sz="2000" dirty="0" smtClean="0"/>
              <a:t>progeopik.cs.ut.ee </a:t>
            </a:r>
          </a:p>
          <a:p>
            <a:pPr marL="457200" lvl="1" indent="0">
              <a:buNone/>
            </a:pPr>
            <a:endParaRPr lang="et-EE" sz="2000" dirty="0"/>
          </a:p>
          <a:p>
            <a:pPr marL="457200" lvl="1" indent="0">
              <a:buNone/>
            </a:pPr>
            <a:r>
              <a:rPr lang="et-EE" dirty="0" smtClean="0"/>
              <a:t>Veel nt</a:t>
            </a:r>
          </a:p>
          <a:p>
            <a:r>
              <a:rPr lang="en-US" sz="2400" dirty="0" err="1"/>
              <a:t>Elkner</a:t>
            </a:r>
            <a:r>
              <a:rPr lang="en-US" sz="2400" dirty="0"/>
              <a:t> J., Wentworth P., Downey A., Meyers C. </a:t>
            </a:r>
            <a:r>
              <a:rPr lang="en-US" sz="2400" i="1" dirty="0"/>
              <a:t>How to Think Like a Computer Scientist: Learning with Python 3rd Edition.</a:t>
            </a:r>
            <a:endParaRPr lang="et-EE" sz="2400" i="1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76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Loengud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Milleks?</a:t>
            </a:r>
          </a:p>
          <a:p>
            <a:r>
              <a:rPr lang="et-EE" dirty="0" smtClean="0"/>
              <a:t>Üks räägib, teised</a:t>
            </a:r>
          </a:p>
          <a:p>
            <a:pPr lvl="1"/>
            <a:r>
              <a:rPr lang="et-EE" dirty="0" smtClean="0"/>
              <a:t>kuulavad ja mõtlevad kaasa</a:t>
            </a:r>
          </a:p>
          <a:p>
            <a:pPr lvl="1"/>
            <a:r>
              <a:rPr lang="et-EE" dirty="0" smtClean="0"/>
              <a:t>teevad näo, et kuulavad ja mõtlevad kaasa</a:t>
            </a:r>
          </a:p>
          <a:p>
            <a:pPr lvl="1"/>
            <a:r>
              <a:rPr lang="et-EE" dirty="0" smtClean="0"/>
              <a:t>ei tee isegi nägu, et kuulavad ja mõtlevad kaasa</a:t>
            </a:r>
          </a:p>
          <a:p>
            <a:pPr>
              <a:buNone/>
            </a:pPr>
            <a:endParaRPr lang="et-EE" dirty="0" smtClean="0"/>
          </a:p>
          <a:p>
            <a:pPr lvl="1"/>
            <a:endParaRPr lang="et-EE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6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90 minutit järjest?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Tegelikult ei jõua (hästi) jälgida, ei jõua ka (hästi) esineda</a:t>
            </a:r>
          </a:p>
          <a:p>
            <a:r>
              <a:rPr lang="et-EE" dirty="0" smtClean="0"/>
              <a:t>Vahelduseks</a:t>
            </a:r>
          </a:p>
          <a:p>
            <a:pPr lvl="1"/>
            <a:r>
              <a:rPr lang="et-EE" dirty="0" err="1" smtClean="0"/>
              <a:t>klikkeriküsimused</a:t>
            </a:r>
            <a:r>
              <a:rPr lang="et-EE" dirty="0" smtClean="0"/>
              <a:t> koos eelneva arutamisega paarilisega</a:t>
            </a:r>
          </a:p>
          <a:p>
            <a:pPr lvl="1"/>
            <a:r>
              <a:rPr lang="et-EE" dirty="0" smtClean="0"/>
              <a:t>vaheaeg, kasvõi 5 minutit</a:t>
            </a:r>
          </a:p>
          <a:p>
            <a:pPr lvl="1"/>
            <a:r>
              <a:rPr lang="et-EE" dirty="0" smtClean="0"/>
              <a:t>…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16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 punktid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Loengus aktiivselt osavõtt (0,5 punkti)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või</a:t>
            </a:r>
            <a:endParaRPr lang="et-EE" dirty="0" smtClean="0"/>
          </a:p>
          <a:p>
            <a:r>
              <a:rPr lang="et-EE" dirty="0" smtClean="0"/>
              <a:t>Videote abil vastamine (0,5 punkti)</a:t>
            </a:r>
          </a:p>
          <a:p>
            <a:pPr marL="0" indent="0">
              <a:buNone/>
            </a:pPr>
            <a:r>
              <a:rPr lang="et-EE" dirty="0" smtClean="0"/>
              <a:t>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Millised järgnevatest on programmeerimiskeeled?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4508500" y="1651000"/>
            <a:ext cx="4572000" cy="5143500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7544" y="2132856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BASIC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C#</a:t>
            </a:r>
            <a:endParaRPr lang="en-GB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Haskell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Java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Logo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Python</a:t>
            </a:r>
            <a:endParaRPr lang="et-EE" dirty="0" smtClean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BF-6366-4076-8233-DCA2392166F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CAI1"/>
          <p:cNvSpPr/>
          <p:nvPr>
            <p:custDataLst>
              <p:tags r:id="rId4"/>
            </p:custDataLst>
          </p:nvPr>
        </p:nvSpPr>
        <p:spPr>
          <a:xfrm rot="10800000">
            <a:off x="152584" y="2178576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CAI2"/>
          <p:cNvSpPr/>
          <p:nvPr>
            <p:custDataLst>
              <p:tags r:id="rId5"/>
            </p:custDataLst>
          </p:nvPr>
        </p:nvSpPr>
        <p:spPr>
          <a:xfrm rot="10800000">
            <a:off x="152584" y="2797489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CAI3"/>
          <p:cNvSpPr/>
          <p:nvPr>
            <p:custDataLst>
              <p:tags r:id="rId6"/>
            </p:custDataLst>
          </p:nvPr>
        </p:nvSpPr>
        <p:spPr>
          <a:xfrm rot="10800000">
            <a:off x="152584" y="3382706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CAI4"/>
          <p:cNvSpPr/>
          <p:nvPr>
            <p:custDataLst>
              <p:tags r:id="rId7"/>
            </p:custDataLst>
          </p:nvPr>
        </p:nvSpPr>
        <p:spPr>
          <a:xfrm rot="10800000">
            <a:off x="152584" y="396792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CAI5"/>
          <p:cNvSpPr/>
          <p:nvPr>
            <p:custDataLst>
              <p:tags r:id="rId8"/>
            </p:custDataLst>
          </p:nvPr>
        </p:nvSpPr>
        <p:spPr>
          <a:xfrm rot="10800000">
            <a:off x="152584" y="4553138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CAI6"/>
          <p:cNvSpPr/>
          <p:nvPr>
            <p:custDataLst>
              <p:tags r:id="rId9"/>
            </p:custDataLst>
          </p:nvPr>
        </p:nvSpPr>
        <p:spPr>
          <a:xfrm rot="10800000">
            <a:off x="152584" y="5138353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8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t-EE" dirty="0" smtClean="0"/>
              <a:t>Mis ilmub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BF-6366-4076-8233-DCA2392166F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5508104" y="3204468"/>
            <a:ext cx="3247584" cy="365353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27784" y="1484784"/>
            <a:ext cx="2653290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n = 2</a:t>
            </a:r>
          </a:p>
          <a:p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a = 3</a:t>
            </a:r>
            <a:r>
              <a:rPr lang="et-EE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t-EE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t-EE" sz="3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a")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40968"/>
            <a:ext cx="4114800" cy="298519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2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6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142240" y="3186688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68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t-EE" dirty="0" smtClean="0"/>
              <a:t>Mis ilmub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BF-6366-4076-8233-DCA2392166F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5508104" y="3204468"/>
            <a:ext cx="3247584" cy="365353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27784" y="1484784"/>
            <a:ext cx="2406428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n = 2</a:t>
            </a:r>
          </a:p>
          <a:p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a = 3</a:t>
            </a:r>
            <a:r>
              <a:rPr lang="et-EE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t-EE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print(a)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40968"/>
            <a:ext cx="4114800" cy="298519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/>
              <a:t>2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/>
              <a:t>6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  <a:endParaRPr lang="en-US" dirty="0"/>
          </a:p>
        </p:txBody>
      </p:sp>
      <p:sp>
        <p:nvSpPr>
          <p:cNvPr id="8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I1" title="Correct Answer Indicator"/>
          <p:cNvSpPr/>
          <p:nvPr>
            <p:custDataLst>
              <p:tags r:id="rId4"/>
            </p:custDataLst>
          </p:nvPr>
        </p:nvSpPr>
        <p:spPr>
          <a:xfrm rot="10800000">
            <a:off x="81280" y="50014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663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/>
          <p:cNvSpPr/>
          <p:nvPr>
            <p:custDataLst>
              <p:tags r:id="rId2"/>
            </p:custDataLst>
          </p:nvPr>
        </p:nvSpPr>
        <p:spPr>
          <a:xfrm>
            <a:off x="4524375" y="2143125"/>
            <a:ext cx="4572000" cy="385762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PQuestion" title="Question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P_O_R_M_E_R_M_N_</a:t>
            </a:r>
            <a:endParaRPr lang="en-GB" dirty="0"/>
          </a:p>
        </p:txBody>
      </p:sp>
      <p:sp>
        <p:nvSpPr>
          <p:cNvPr id="3" name="TPAnswers" title="Answer Text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28650" y="2226469"/>
            <a:ext cx="3943350" cy="3263504"/>
          </a:xfrm>
        </p:spPr>
        <p:txBody>
          <a:bodyPr/>
          <a:lstStyle/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pt-BR" dirty="0" smtClean="0"/>
              <a:t>E I E H I E Q L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pt-BR" dirty="0" smtClean="0"/>
              <a:t>O S O E P U G I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pt-BR" dirty="0" smtClean="0"/>
              <a:t>R I M I E E A G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pt-BR" dirty="0" smtClean="0"/>
              <a:t>X G E H U E A E</a:t>
            </a:r>
            <a:endParaRPr lang="en-GB" dirty="0"/>
          </a:p>
        </p:txBody>
      </p:sp>
      <p:sp>
        <p:nvSpPr>
          <p:cNvPr id="4" name="TPPolling" title="Polling Shape"/>
          <p:cNvSpPr/>
          <p:nvPr/>
        </p:nvSpPr>
        <p:spPr>
          <a:xfrm>
            <a:off x="0" y="857250"/>
            <a:ext cx="9525" cy="95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I1" title="Correct Answer Indicator"/>
          <p:cNvSpPr/>
          <p:nvPr>
            <p:custDataLst>
              <p:tags r:id="rId4"/>
            </p:custDataLst>
          </p:nvPr>
        </p:nvSpPr>
        <p:spPr>
          <a:xfrm rot="10800000">
            <a:off x="252730" y="3501718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2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80528" y="260648"/>
            <a:ext cx="6768752" cy="72008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ilmub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BF-6366-4076-8233-DCA2392166F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948264" y="4824648"/>
            <a:ext cx="1807424" cy="203335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1412776"/>
            <a:ext cx="3147015" cy="35394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 = 5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b = 3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 = 2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if a &gt; b: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print(a)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print(b)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9200" y="1412776"/>
            <a:ext cx="3647256" cy="298519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2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3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5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4653280" y="210280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39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80528" y="260648"/>
            <a:ext cx="6768752" cy="72008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ilmub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BF-6366-4076-8233-DCA2392166F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948264" y="4824648"/>
            <a:ext cx="1807424" cy="203335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1412776"/>
            <a:ext cx="3147015" cy="35394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 = 5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b = 3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a = 2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if a &gt; b: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print(a)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print(b)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9200" y="1412776"/>
            <a:ext cx="3647256" cy="2985195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2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3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5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4653280" y="3273241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82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D4949-1E53-41AB-BB38-0F5013BF28D6}" type="slidenum">
              <a:rPr lang="et-EE" smtClean="0"/>
              <a:pPr eaLnBrk="1" hangingPunct="1"/>
              <a:t>22</a:t>
            </a:fld>
            <a:endParaRPr lang="et-EE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130425"/>
            <a:ext cx="8424863" cy="1730375"/>
          </a:xfrm>
        </p:spPr>
        <p:txBody>
          <a:bodyPr/>
          <a:lstStyle/>
          <a:p>
            <a:pPr eaLnBrk="1" hangingPunct="1"/>
            <a:r>
              <a:rPr lang="et-EE" sz="4000" smtClean="0"/>
              <a:t>Programmi ja algoritmi mõiste. Algoritmi esitusviisid, plokkskeemid.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B3FC1A-5A62-4971-AA77-6A4A9B3749F7}" type="slidenum">
              <a:rPr lang="et-EE" smtClean="0"/>
              <a:pPr eaLnBrk="1" hangingPunct="1"/>
              <a:t>23</a:t>
            </a:fld>
            <a:endParaRPr lang="et-EE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www.vallaste.ee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programmeerimine</a:t>
            </a:r>
            <a:r>
              <a:rPr lang="et-EE" dirty="0" smtClean="0"/>
              <a:t> - Programmide kirjutamine</a:t>
            </a:r>
          </a:p>
          <a:p>
            <a:pPr eaLnBrk="1" hangingPunct="1"/>
            <a:r>
              <a:rPr lang="et-EE" b="1" dirty="0" smtClean="0"/>
              <a:t>programm</a:t>
            </a:r>
            <a:r>
              <a:rPr lang="et-EE" dirty="0" smtClean="0"/>
              <a:t> - Organiseeritud käsujada, mis täitmisel põhjustab arvuti käitumist etteantud viisil. Ilma programmideta on arvutid kasutud</a:t>
            </a:r>
          </a:p>
          <a:p>
            <a:pPr eaLnBrk="1" hangingPunct="1"/>
            <a:r>
              <a:rPr lang="et-EE" b="1" dirty="0" smtClean="0"/>
              <a:t>arvuti, raal, kompuuter</a:t>
            </a:r>
            <a:r>
              <a:rPr lang="et-EE" dirty="0" smtClean="0"/>
              <a:t> - Programmeeritav masin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4FB9A9-7863-4B34-8AEE-FA6746ECFABC}" type="slidenum">
              <a:rPr lang="et-EE" smtClean="0"/>
              <a:pPr eaLnBrk="1" hangingPunct="1"/>
              <a:t>24</a:t>
            </a:fld>
            <a:endParaRPr lang="et-EE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5616575" cy="1143000"/>
          </a:xfrm>
        </p:spPr>
        <p:txBody>
          <a:bodyPr/>
          <a:lstStyle/>
          <a:p>
            <a:pPr eaLnBrk="1" hangingPunct="1"/>
            <a:r>
              <a:rPr lang="et-EE" smtClean="0"/>
              <a:t>Ajaloost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4585197" cy="4645025"/>
          </a:xfrm>
        </p:spPr>
        <p:txBody>
          <a:bodyPr/>
          <a:lstStyle/>
          <a:p>
            <a:r>
              <a:rPr lang="et-EE" sz="2000" dirty="0" smtClean="0"/>
              <a:t>1822. a. Charles </a:t>
            </a:r>
            <a:r>
              <a:rPr lang="et-EE" sz="2000" dirty="0" err="1" smtClean="0"/>
              <a:t>Babbage</a:t>
            </a:r>
            <a:r>
              <a:rPr lang="et-EE" sz="2000" dirty="0" smtClean="0"/>
              <a:t> (1791-1871) analüütilise masina idee võrrandite lahendamiseks</a:t>
            </a:r>
          </a:p>
          <a:p>
            <a:r>
              <a:rPr lang="et-EE" sz="2000" dirty="0" smtClean="0"/>
              <a:t>Osaline prototüüp 1910</a:t>
            </a:r>
          </a:p>
          <a:p>
            <a:r>
              <a:rPr lang="et-EE" sz="2000" dirty="0" smtClean="0"/>
              <a:t>Aurumootor, "veski", "ladu"</a:t>
            </a:r>
          </a:p>
          <a:p>
            <a:r>
              <a:rPr lang="et-EE" sz="2000" dirty="0" smtClean="0"/>
              <a:t>Veski oli võimeline teostama aritmeetilisi ja võrdlustehteid ning arvutama ruutjuurt</a:t>
            </a:r>
          </a:p>
          <a:p>
            <a:r>
              <a:rPr lang="et-EE" sz="2000" dirty="0" smtClean="0"/>
              <a:t>Perfokaardid</a:t>
            </a:r>
          </a:p>
        </p:txBody>
      </p:sp>
      <p:pic>
        <p:nvPicPr>
          <p:cNvPr id="15365" name="Picture 6" descr="Charles_Babb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023" y="549275"/>
            <a:ext cx="3793627" cy="47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1D7413B-3A25-49EE-9FBB-75C50941E99B}" type="slidenum">
              <a:rPr lang="et-EE" sz="1400"/>
              <a:pPr algn="r" eaLnBrk="1" hangingPunct="1"/>
              <a:t>25</a:t>
            </a:fld>
            <a:endParaRPr lang="et-EE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4546600" cy="1143000"/>
          </a:xfrm>
        </p:spPr>
        <p:txBody>
          <a:bodyPr/>
          <a:lstStyle/>
          <a:p>
            <a:pPr eaLnBrk="1" hangingPunct="1"/>
            <a:r>
              <a:rPr lang="et-EE" smtClean="0"/>
              <a:t>Ajaloost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628800"/>
            <a:ext cx="4176464" cy="4497363"/>
          </a:xfrm>
        </p:spPr>
        <p:txBody>
          <a:bodyPr/>
          <a:lstStyle/>
          <a:p>
            <a:r>
              <a:rPr lang="et-EE" sz="2400" dirty="0" smtClean="0"/>
              <a:t>1843. a. esitas Ada </a:t>
            </a:r>
            <a:r>
              <a:rPr lang="et-EE" sz="2400" dirty="0" err="1" smtClean="0"/>
              <a:t>Lovelace</a:t>
            </a:r>
            <a:r>
              <a:rPr lang="et-EE" sz="2400" dirty="0" smtClean="0"/>
              <a:t> (1815-1852) kirjelduse, kuidas arvutada analüütilise masinaga </a:t>
            </a:r>
            <a:r>
              <a:rPr lang="et-EE" sz="2400" dirty="0" err="1" smtClean="0"/>
              <a:t>Bernoulli</a:t>
            </a:r>
            <a:r>
              <a:rPr lang="et-EE" sz="2400" dirty="0" smtClean="0"/>
              <a:t> arve</a:t>
            </a:r>
          </a:p>
          <a:p>
            <a:r>
              <a:rPr lang="et-EE" sz="2400" dirty="0" smtClean="0"/>
              <a:t>Seda peetakse esimeseks arvutiprogrammiks</a:t>
            </a:r>
          </a:p>
          <a:p>
            <a:endParaRPr lang="et-EE" dirty="0" smtClean="0"/>
          </a:p>
        </p:txBody>
      </p:sp>
      <p:pic>
        <p:nvPicPr>
          <p:cNvPr id="16389" name="Picture 6" descr="Ada_Lovela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713"/>
            <a:ext cx="4398963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750DF5D-DCE7-4D2B-9445-F689FA4A7F2E}" type="slidenum">
              <a:rPr lang="et-EE" sz="1400"/>
              <a:pPr algn="r" eaLnBrk="1" hangingPunct="1"/>
              <a:t>26</a:t>
            </a:fld>
            <a:endParaRPr lang="et-EE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393" y="46038"/>
            <a:ext cx="8229600" cy="1143000"/>
          </a:xfrm>
        </p:spPr>
        <p:txBody>
          <a:bodyPr/>
          <a:lstStyle/>
          <a:p>
            <a:pPr eaLnBrk="1" hangingPunct="1"/>
            <a:r>
              <a:rPr lang="et-EE" smtClean="0"/>
              <a:t>Ajaloost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5575" y="1129618"/>
            <a:ext cx="5552272" cy="37710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smtClean="0"/>
              <a:t>1936. a. esitas </a:t>
            </a:r>
            <a:r>
              <a:rPr lang="et-EE" sz="2400" dirty="0" err="1" smtClean="0"/>
              <a:t>Alan</a:t>
            </a:r>
            <a:r>
              <a:rPr lang="et-EE" sz="2400" dirty="0" smtClean="0"/>
              <a:t> </a:t>
            </a:r>
            <a:r>
              <a:rPr lang="et-EE" sz="2400" dirty="0" err="1" smtClean="0"/>
              <a:t>Turing</a:t>
            </a:r>
            <a:r>
              <a:rPr lang="et-EE" sz="2400" dirty="0" smtClean="0"/>
              <a:t> (1912-1954) idealiseeritud universaalse arvutusmasina kirjelduse </a:t>
            </a:r>
            <a:r>
              <a:rPr lang="et-EE" sz="2400" dirty="0" err="1" smtClean="0"/>
              <a:t>arvutatavusega</a:t>
            </a:r>
            <a:r>
              <a:rPr lang="et-EE" sz="2400" dirty="0" smtClean="0"/>
              <a:t> seotud teoreetiliste küsimuste uurimiseks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Tänapäeval kasutatakse Turingi masinaid algoritmiteoorias, keerukusteoorias ja mitmetes teistes teoreetilise arvutiteaduse harudes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Manchester</a:t>
            </a:r>
          </a:p>
          <a:p>
            <a:pPr>
              <a:lnSpc>
                <a:spcPct val="90000"/>
              </a:lnSpc>
            </a:pPr>
            <a:r>
              <a:rPr lang="et-EE" sz="2400" dirty="0" err="1" smtClean="0"/>
              <a:t>Bletchley</a:t>
            </a:r>
            <a:r>
              <a:rPr lang="et-EE" sz="2400" dirty="0" smtClean="0"/>
              <a:t> Park http</a:t>
            </a:r>
            <a:r>
              <a:rPr lang="et-EE" sz="2400" dirty="0"/>
              <a:t>://www.bletchleypark.org.uk/</a:t>
            </a:r>
            <a:endParaRPr lang="et-EE" sz="2400" dirty="0" smtClean="0"/>
          </a:p>
          <a:p>
            <a:pPr marL="0" indent="0">
              <a:lnSpc>
                <a:spcPct val="90000"/>
              </a:lnSpc>
              <a:buNone/>
            </a:pPr>
            <a:endParaRPr lang="et-EE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3548" y="5929387"/>
            <a:ext cx="813690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b="1" kern="0" dirty="0" err="1" smtClean="0"/>
              <a:t>Imiteerimismäng</a:t>
            </a:r>
            <a:r>
              <a:rPr lang="et-EE" sz="2400" b="1" kern="0" dirty="0" smtClean="0"/>
              <a:t> </a:t>
            </a:r>
            <a:r>
              <a:rPr lang="en-US" sz="2400" b="1" kern="0" dirty="0" smtClean="0"/>
              <a:t>The Imitation Game, 2015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t-EE" sz="2400" kern="0" dirty="0" smtClean="0"/>
              <a:t>	https://www.youtube.com/watch?v=vMoHMMqa3m0</a:t>
            </a:r>
          </a:p>
          <a:p>
            <a:pPr>
              <a:lnSpc>
                <a:spcPct val="90000"/>
              </a:lnSpc>
            </a:pPr>
            <a:endParaRPr lang="et-EE" sz="2400" kern="0" dirty="0" smtClean="0"/>
          </a:p>
        </p:txBody>
      </p:sp>
      <p:sp>
        <p:nvSpPr>
          <p:cNvPr id="2" name="AutoShape 2" descr="Turing statue Surr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3" name="AutoShape 4" descr="Turing statue Surrey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4" name="AutoShape 6" descr="Turing statue Surrey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9" name="Pil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847" y="1341438"/>
            <a:ext cx="2914650" cy="37814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9A64C46-E453-4C92-B209-077C76734F5C}" type="slidenum">
              <a:rPr lang="et-EE" sz="1400"/>
              <a:pPr algn="r" eaLnBrk="1" hangingPunct="1"/>
              <a:t>27</a:t>
            </a:fld>
            <a:endParaRPr lang="et-EE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4284663" cy="1143000"/>
          </a:xfrm>
        </p:spPr>
        <p:txBody>
          <a:bodyPr/>
          <a:lstStyle/>
          <a:p>
            <a:pPr eaLnBrk="1" hangingPunct="1"/>
            <a:r>
              <a:rPr lang="et-EE" smtClean="0"/>
              <a:t>Ajaloost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smtClean="0"/>
              <a:t>1945. a. esitas John </a:t>
            </a:r>
            <a:r>
              <a:rPr lang="et-EE" sz="2400" dirty="0" err="1" smtClean="0"/>
              <a:t>von</a:t>
            </a:r>
            <a:r>
              <a:rPr lang="et-EE" sz="2400" dirty="0" smtClean="0"/>
              <a:t> </a:t>
            </a:r>
            <a:r>
              <a:rPr lang="et-EE" sz="2400" dirty="0" err="1" smtClean="0"/>
              <a:t>Neumann</a:t>
            </a:r>
            <a:r>
              <a:rPr lang="et-EE" sz="2400" dirty="0" smtClean="0"/>
              <a:t> (1903-1957) arvutiarhitektuuri, millel baseeruvad praktiliselt kõik tänapäeva arvutid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Olulisimaks uudseks ideeks oli, et mälus ei paikne mitte ainult andmed, vaid ka programm</a:t>
            </a:r>
          </a:p>
        </p:txBody>
      </p:sp>
      <p:pic>
        <p:nvPicPr>
          <p:cNvPr id="18437" name="Picture 6" descr="JohnvonNeuma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814"/>
            <a:ext cx="3094435" cy="402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1D4C45-6680-4BF0-B1D8-080DA89F6403}" type="slidenum">
              <a:rPr lang="et-EE" smtClean="0"/>
              <a:pPr eaLnBrk="1" hangingPunct="1"/>
              <a:t>28</a:t>
            </a:fld>
            <a:endParaRPr lang="et-EE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Programmeerimiskeeled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Programmeerimiskeel: programmide kirjutamiseks mõeldud tehiskeel.</a:t>
            </a:r>
          </a:p>
          <a:p>
            <a:pPr eaLnBrk="1" hangingPunct="1"/>
            <a:r>
              <a:rPr lang="et-EE" smtClean="0"/>
              <a:t>Programmeerimiskeelte põlvkonnad:</a:t>
            </a:r>
          </a:p>
          <a:p>
            <a:pPr lvl="2" eaLnBrk="1" hangingPunct="1"/>
            <a:r>
              <a:rPr lang="et-EE" smtClean="0"/>
              <a:t>1. põlvkond – masinkood;</a:t>
            </a:r>
          </a:p>
          <a:p>
            <a:pPr lvl="2" eaLnBrk="1" hangingPunct="1"/>
            <a:r>
              <a:rPr lang="et-EE" smtClean="0"/>
              <a:t>2. põlvkond – assemblerkeeled; </a:t>
            </a:r>
          </a:p>
          <a:p>
            <a:pPr lvl="2" eaLnBrk="1" hangingPunct="1"/>
            <a:r>
              <a:rPr lang="et-EE" smtClean="0"/>
              <a:t>3. põlvkond – kõrgtasemekeeled;</a:t>
            </a:r>
          </a:p>
          <a:p>
            <a:pPr lvl="2" eaLnBrk="1" hangingPunct="1"/>
            <a:r>
              <a:rPr lang="et-EE" smtClean="0"/>
              <a:t>. . 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4301FD-E445-4181-9107-638F432B0F09}" type="slidenum">
              <a:rPr lang="et-EE" smtClean="0"/>
              <a:pPr eaLnBrk="1" hangingPunct="1"/>
              <a:t>29</a:t>
            </a:fld>
            <a:endParaRPr lang="et-EE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Masinkood ja assemblerkeel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Arvutis on kõik andmed binaarkujul see kehtib ka masinkoodis programmide kohta!</a:t>
            </a:r>
          </a:p>
          <a:p>
            <a:pPr eaLnBrk="1" hangingPunct="1">
              <a:lnSpc>
                <a:spcPct val="80000"/>
              </a:lnSpc>
            </a:pPr>
            <a:r>
              <a:rPr lang="et-EE" sz="2000" dirty="0" smtClean="0"/>
              <a:t>Masinkoodis ja assemblerkeeltes kirjutatud programmid on </a:t>
            </a:r>
            <a:r>
              <a:rPr lang="et-EE" sz="2000" dirty="0" err="1" smtClean="0"/>
              <a:t>madalatasemelised</a:t>
            </a:r>
            <a:r>
              <a:rPr lang="et-EE" sz="2000" dirty="0" smtClean="0"/>
              <a:t>: nad on tugevalt platvormist sõltuvad ning neid suhteliselt keeruline kirjutada, neist aru saada ja hallata.</a:t>
            </a:r>
          </a:p>
          <a:p>
            <a:pPr eaLnBrk="1" hangingPunct="1">
              <a:lnSpc>
                <a:spcPct val="80000"/>
              </a:lnSpc>
            </a:pPr>
            <a:r>
              <a:rPr lang="et-EE" sz="2000" dirty="0" smtClean="0"/>
              <a:t>MIPS arhitektuur "liita aadressidel 1 ja 2 olevad arvud ning salvestada resultaat aadressile 6“</a:t>
            </a:r>
            <a:br>
              <a:rPr lang="et-EE" sz="2000" dirty="0" smtClean="0"/>
            </a:br>
            <a:endParaRPr lang="et-EE" sz="2000" dirty="0" smtClean="0"/>
          </a:p>
          <a:p>
            <a:pPr eaLnBrk="1" hangingPunct="1">
              <a:lnSpc>
                <a:spcPct val="80000"/>
              </a:lnSpc>
            </a:pPr>
            <a:r>
              <a:rPr lang="et-EE" sz="2000" dirty="0" smtClean="0"/>
              <a:t>00000000001000100011000000100000</a:t>
            </a:r>
          </a:p>
          <a:p>
            <a:pPr eaLnBrk="1" hangingPunct="1">
              <a:lnSpc>
                <a:spcPct val="80000"/>
              </a:lnSpc>
            </a:pPr>
            <a:r>
              <a:rPr lang="et-EE" sz="2000" dirty="0" err="1" smtClean="0"/>
              <a:t>add</a:t>
            </a:r>
            <a:r>
              <a:rPr lang="et-EE" sz="2000" dirty="0" smtClean="0"/>
              <a:t> $1, $2, $6</a:t>
            </a:r>
          </a:p>
          <a:p>
            <a:pPr>
              <a:lnSpc>
                <a:spcPct val="80000"/>
              </a:lnSpc>
            </a:pPr>
            <a:endParaRPr lang="et-EE" sz="2000" dirty="0" smtClean="0"/>
          </a:p>
          <a:p>
            <a:pPr>
              <a:lnSpc>
                <a:spcPct val="80000"/>
              </a:lnSpc>
            </a:pPr>
            <a:r>
              <a:rPr lang="et-EE" sz="2000" dirty="0" smtClean="0"/>
              <a:t>Assemblerkeeles kirjutatud programm tuleb transleerida masinkoodi.</a:t>
            </a:r>
          </a:p>
          <a:p>
            <a:pPr>
              <a:lnSpc>
                <a:spcPct val="80000"/>
              </a:lnSpc>
            </a:pPr>
            <a:r>
              <a:rPr lang="et-EE" sz="2000" dirty="0" smtClean="0"/>
              <a:t>Vastavat translaatorit nimetatakse assembleriks.</a:t>
            </a:r>
          </a:p>
          <a:p>
            <a:pPr eaLnBrk="1" hangingPunct="1">
              <a:lnSpc>
                <a:spcPct val="80000"/>
              </a:lnSpc>
            </a:pPr>
            <a:endParaRPr lang="et-EE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9B3067-0796-4BA0-85D9-7F0CF15F1DF1}" type="slidenum">
              <a:rPr lang="et-EE" smtClean="0"/>
              <a:pPr eaLnBrk="1" hangingPunct="1"/>
              <a:t>3</a:t>
            </a:fld>
            <a:endParaRPr lang="et-EE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Täna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5589240"/>
          </a:xfrm>
        </p:spPr>
        <p:txBody>
          <a:bodyPr/>
          <a:lstStyle/>
          <a:p>
            <a:pPr eaLnBrk="1" hangingPunct="1"/>
            <a:r>
              <a:rPr lang="et-EE" dirty="0" smtClean="0"/>
              <a:t>Sissejuhatus</a:t>
            </a:r>
          </a:p>
          <a:p>
            <a:pPr lvl="1" eaLnBrk="1" hangingPunct="1"/>
            <a:r>
              <a:rPr lang="et-EE" dirty="0" smtClean="0"/>
              <a:t>Miks selline kursus?</a:t>
            </a:r>
          </a:p>
          <a:p>
            <a:pPr lvl="1" eaLnBrk="1" hangingPunct="1"/>
            <a:r>
              <a:rPr lang="et-EE" dirty="0" smtClean="0"/>
              <a:t>Milline siis?</a:t>
            </a:r>
          </a:p>
          <a:p>
            <a:pPr eaLnBrk="1" hangingPunct="1"/>
            <a:r>
              <a:rPr lang="et-EE" dirty="0" smtClean="0"/>
              <a:t>Juba programmeerimisest ka</a:t>
            </a:r>
          </a:p>
          <a:p>
            <a:pPr marL="0" indent="0" eaLnBrk="1" hangingPunct="1">
              <a:buNone/>
            </a:pPr>
            <a:endParaRPr lang="et-EE" dirty="0" smtClean="0"/>
          </a:p>
          <a:p>
            <a:pPr marL="0" indent="0" eaLnBrk="1" hangingPunct="1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 smtClean="0"/>
          </a:p>
          <a:p>
            <a:pPr marL="457200" lvl="1" indent="0" eaLnBrk="1" hangingPunct="1">
              <a:buNone/>
            </a:pPr>
            <a:r>
              <a:rPr lang="et-EE" dirty="0" smtClean="0"/>
              <a:t>	</a:t>
            </a:r>
            <a:r>
              <a:rPr lang="en-GB" dirty="0" smtClean="0"/>
              <a:t>K</a:t>
            </a:r>
            <a:r>
              <a:rPr lang="et-EE" dirty="0" smtClean="0"/>
              <a:t>asutatud </a:t>
            </a:r>
            <a:r>
              <a:rPr lang="en-GB" dirty="0" smtClean="0"/>
              <a:t>E. </a:t>
            </a:r>
            <a:r>
              <a:rPr lang="en-GB" dirty="0" err="1" smtClean="0"/>
              <a:t>Tõnissoni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t-EE" dirty="0" smtClean="0"/>
              <a:t>J. </a:t>
            </a:r>
            <a:r>
              <a:rPr lang="et-EE" dirty="0" err="1" smtClean="0"/>
              <a:t>Kiho</a:t>
            </a:r>
            <a:r>
              <a:rPr lang="et-EE" dirty="0" smtClean="0"/>
              <a:t> slaide</a:t>
            </a:r>
          </a:p>
          <a:p>
            <a:pPr marL="0" indent="0" eaLnBrk="1" hangingPunct="1">
              <a:buNone/>
            </a:pPr>
            <a:endParaRPr lang="et-EE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4D878B-E82D-45B0-82E7-8170D4906E84}" type="slidenum">
              <a:rPr lang="et-EE" smtClean="0"/>
              <a:pPr eaLnBrk="1" hangingPunct="1"/>
              <a:t>30</a:t>
            </a:fld>
            <a:endParaRPr lang="et-EE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Kõrgkeeled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dirty="0" smtClean="0"/>
              <a:t>Tavaliselt kasutatakse programmeerimisel nn. kõrgtasemekeeli, millede käsustik ja struktuur on abstraktsemad ning lähedasemad inimkeeltele.</a:t>
            </a:r>
          </a:p>
          <a:p>
            <a:pPr lvl="1" eaLnBrk="1" hangingPunct="1"/>
            <a:r>
              <a:rPr lang="et-EE" sz="2400" dirty="0" err="1" smtClean="0"/>
              <a:t>Python</a:t>
            </a:r>
            <a:r>
              <a:rPr lang="et-EE" sz="2400" dirty="0" smtClean="0"/>
              <a:t>, Java, C, C++, </a:t>
            </a:r>
            <a:r>
              <a:rPr lang="et-EE" sz="2400" dirty="0" err="1" smtClean="0"/>
              <a:t>Prolog</a:t>
            </a:r>
            <a:r>
              <a:rPr lang="et-EE" sz="2400" dirty="0" smtClean="0"/>
              <a:t>, </a:t>
            </a:r>
            <a:r>
              <a:rPr lang="et-EE" sz="2400" dirty="0" err="1" smtClean="0"/>
              <a:t>Haskell</a:t>
            </a:r>
            <a:r>
              <a:rPr lang="et-EE" sz="2400" dirty="0" smtClean="0"/>
              <a:t>, …</a:t>
            </a:r>
          </a:p>
          <a:p>
            <a:pPr lvl="1" eaLnBrk="1" hangingPunct="1"/>
            <a:r>
              <a:rPr lang="et-EE" sz="2400" dirty="0">
                <a:hlinkClick r:id="rId3"/>
              </a:rPr>
              <a:t>http://</a:t>
            </a:r>
            <a:r>
              <a:rPr lang="et-EE" sz="2400" dirty="0" smtClean="0">
                <a:hlinkClick r:id="rId3"/>
              </a:rPr>
              <a:t>www.tiobe.com/index.php/content/paperinfo/tpci/index.html</a:t>
            </a:r>
            <a:r>
              <a:rPr lang="et-EE" sz="2400" dirty="0" smtClean="0"/>
              <a:t> </a:t>
            </a:r>
          </a:p>
          <a:p>
            <a:pPr eaLnBrk="1" hangingPunct="1"/>
            <a:r>
              <a:rPr lang="et-EE" sz="2800" dirty="0" smtClean="0"/>
              <a:t>Sõltuvalt arvutusmudelist, millel keel baseerub, liigitatakse kõrgtasemekeeli erinevatesse paradigmadesse.</a:t>
            </a:r>
          </a:p>
          <a:p>
            <a:pPr lvl="1" eaLnBrk="1" hangingPunct="1"/>
            <a:r>
              <a:rPr lang="et-EE" sz="2400" dirty="0" smtClean="0"/>
              <a:t>imperatiivne</a:t>
            </a:r>
          </a:p>
          <a:p>
            <a:pPr lvl="1" eaLnBrk="1" hangingPunct="1"/>
            <a:r>
              <a:rPr lang="et-EE" sz="2400" dirty="0" smtClean="0"/>
              <a:t>deklaratiivne</a:t>
            </a:r>
          </a:p>
          <a:p>
            <a:pPr eaLnBrk="1" hangingPunct="1"/>
            <a:endParaRPr lang="et-EE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30F892-BB30-4926-A473-80867F3FF539}" type="slidenum">
              <a:rPr lang="et-EE" smtClean="0"/>
              <a:pPr eaLnBrk="1" hangingPunct="1"/>
              <a:t>31</a:t>
            </a:fld>
            <a:endParaRPr lang="et-EE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Python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2286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sz="2000" dirty="0" smtClean="0"/>
              <a:t>Loodi 1991. a. Guido van </a:t>
            </a:r>
            <a:r>
              <a:rPr lang="et-EE" sz="2000" dirty="0" err="1" smtClean="0"/>
              <a:t>Rossumi</a:t>
            </a:r>
            <a:r>
              <a:rPr lang="et-EE" sz="2000" dirty="0" smtClean="0"/>
              <a:t> poolt</a:t>
            </a:r>
          </a:p>
          <a:p>
            <a:pPr>
              <a:lnSpc>
                <a:spcPct val="80000"/>
              </a:lnSpc>
            </a:pPr>
            <a:r>
              <a:rPr lang="et-EE" sz="2000" dirty="0" smtClean="0"/>
              <a:t>Põhiomadused:</a:t>
            </a:r>
          </a:p>
          <a:p>
            <a:pPr lvl="1">
              <a:lnSpc>
                <a:spcPct val="80000"/>
              </a:lnSpc>
            </a:pPr>
            <a:r>
              <a:rPr lang="et-EE" sz="1800" dirty="0" err="1" smtClean="0"/>
              <a:t>multiparadigmaline</a:t>
            </a:r>
            <a:r>
              <a:rPr lang="et-EE" sz="1800" dirty="0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t-EE" sz="1800" dirty="0" smtClean="0"/>
              <a:t>dünaamiliselt rangelt tüübitud;</a:t>
            </a:r>
          </a:p>
          <a:p>
            <a:pPr lvl="1">
              <a:lnSpc>
                <a:spcPct val="80000"/>
              </a:lnSpc>
            </a:pPr>
            <a:r>
              <a:rPr lang="et-EE" sz="1800" dirty="0" smtClean="0"/>
              <a:t>automaatse mäluhaldusega;</a:t>
            </a:r>
          </a:p>
          <a:p>
            <a:pPr lvl="1">
              <a:lnSpc>
                <a:spcPct val="80000"/>
              </a:lnSpc>
            </a:pPr>
            <a:r>
              <a:rPr lang="et-EE" sz="1800" dirty="0" smtClean="0"/>
              <a:t>taandetundlik süntaks;</a:t>
            </a:r>
          </a:p>
          <a:p>
            <a:pPr lvl="1">
              <a:lnSpc>
                <a:spcPct val="80000"/>
              </a:lnSpc>
            </a:pPr>
            <a:r>
              <a:rPr lang="et-EE" sz="1800" dirty="0" smtClean="0"/>
              <a:t>interpreteeritakse läbi baitkoodi.</a:t>
            </a:r>
          </a:p>
          <a:p>
            <a:pPr>
              <a:lnSpc>
                <a:spcPct val="80000"/>
              </a:lnSpc>
            </a:pPr>
            <a:r>
              <a:rPr lang="et-EE" sz="2000" dirty="0" smtClean="0"/>
              <a:t>Kursuses kasutame </a:t>
            </a:r>
            <a:r>
              <a:rPr lang="et-EE" sz="2000" dirty="0" err="1" smtClean="0"/>
              <a:t>Pythoni</a:t>
            </a:r>
            <a:r>
              <a:rPr lang="et-EE" sz="2000" dirty="0" smtClean="0"/>
              <a:t> versiooni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dirty="0" smtClean="0">
                <a:latin typeface="Courier New" pitchFamily="49" charset="0"/>
              </a:rPr>
              <a:t># </a:t>
            </a:r>
            <a:r>
              <a:rPr lang="et-EE" sz="2000" b="1" dirty="0" err="1" smtClean="0">
                <a:latin typeface="Courier New" pitchFamily="49" charset="0"/>
              </a:rPr>
              <a:t>HelloWorld.py</a:t>
            </a:r>
            <a:endParaRPr lang="et-EE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dirty="0" err="1" smtClean="0">
                <a:latin typeface="Courier New" pitchFamily="49" charset="0"/>
              </a:rPr>
              <a:t>def</a:t>
            </a:r>
            <a:r>
              <a:rPr lang="et-EE" sz="2000" b="1" dirty="0" smtClean="0">
                <a:latin typeface="Courier New" pitchFamily="49" charset="0"/>
              </a:rPr>
              <a:t> </a:t>
            </a:r>
            <a:r>
              <a:rPr lang="et-EE" sz="2000" b="1" dirty="0" err="1" smtClean="0">
                <a:latin typeface="Courier New" pitchFamily="49" charset="0"/>
              </a:rPr>
              <a:t>helloWorld(</a:t>
            </a:r>
            <a:r>
              <a:rPr lang="et-EE" sz="2000" b="1" dirty="0" smtClean="0">
                <a:latin typeface="Courier New" pitchFamily="49" charset="0"/>
              </a:rPr>
              <a:t> 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sz="2000" b="1" dirty="0" smtClean="0">
                <a:latin typeface="Courier New" pitchFamily="49" charset="0"/>
              </a:rPr>
              <a:t>	 </a:t>
            </a:r>
            <a:r>
              <a:rPr lang="et-EE" sz="2000" b="1" dirty="0" err="1" smtClean="0">
                <a:latin typeface="Courier New" pitchFamily="49" charset="0"/>
              </a:rPr>
              <a:t>print("Hello</a:t>
            </a:r>
            <a:r>
              <a:rPr lang="et-EE" sz="2000" b="1" dirty="0" smtClean="0">
                <a:latin typeface="Courier New" pitchFamily="49" charset="0"/>
              </a:rPr>
              <a:t>, </a:t>
            </a:r>
            <a:r>
              <a:rPr lang="et-EE" sz="2000" b="1" dirty="0" err="1" smtClean="0">
                <a:latin typeface="Courier New" pitchFamily="49" charset="0"/>
              </a:rPr>
              <a:t>world</a:t>
            </a:r>
            <a:r>
              <a:rPr lang="et-EE" sz="2000" b="1" dirty="0" smtClean="0">
                <a:latin typeface="Courier New" pitchFamily="49" charset="0"/>
              </a:rPr>
              <a:t>!")</a:t>
            </a:r>
          </a:p>
        </p:txBody>
      </p:sp>
      <p:pic>
        <p:nvPicPr>
          <p:cNvPr id="24581" name="Picture 6" descr="Guido_van_Rossu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73238"/>
            <a:ext cx="2916237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dirty="0" smtClean="0"/>
              <a:t>Kes oli programmeerimiskeele </a:t>
            </a:r>
            <a:r>
              <a:rPr lang="et-EE" dirty="0" err="1" smtClean="0"/>
              <a:t>Python</a:t>
            </a:r>
            <a:r>
              <a:rPr lang="et-EE" dirty="0" smtClean="0"/>
              <a:t> looja</a:t>
            </a:r>
            <a:r>
              <a:rPr lang="en-GB" dirty="0" smtClean="0"/>
              <a:t>?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4572000" y="1600200"/>
            <a:ext cx="4572000" cy="51435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t-EE" dirty="0" smtClean="0"/>
              <a:t>John </a:t>
            </a:r>
            <a:r>
              <a:rPr lang="et-EE" dirty="0" err="1" smtClean="0"/>
              <a:t>von</a:t>
            </a:r>
            <a:r>
              <a:rPr lang="et-EE" dirty="0" smtClean="0"/>
              <a:t> </a:t>
            </a:r>
            <a:r>
              <a:rPr lang="et-EE" dirty="0" err="1" smtClean="0"/>
              <a:t>Neumann</a:t>
            </a:r>
            <a:endParaRPr lang="et-EE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dirty="0" smtClean="0"/>
              <a:t>Guido van </a:t>
            </a:r>
            <a:r>
              <a:rPr lang="et-EE" dirty="0" err="1" smtClean="0"/>
              <a:t>Rossum</a:t>
            </a:r>
            <a:endParaRPr lang="et-EE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dirty="0"/>
              <a:t>Karl Ernst </a:t>
            </a:r>
            <a:r>
              <a:rPr lang="et-EE" dirty="0" err="1"/>
              <a:t>von</a:t>
            </a:r>
            <a:r>
              <a:rPr lang="et-EE" dirty="0"/>
              <a:t> Baer </a:t>
            </a:r>
            <a:endParaRPr lang="en-GB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de-DE" dirty="0"/>
              <a:t>Graham </a:t>
            </a:r>
            <a:r>
              <a:rPr lang="de-DE" dirty="0" smtClean="0"/>
              <a:t>Chapman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dirty="0"/>
              <a:t>John </a:t>
            </a:r>
            <a:r>
              <a:rPr lang="et-EE" dirty="0" err="1" smtClean="0"/>
              <a:t>Cleese</a:t>
            </a:r>
            <a:endParaRPr lang="en-GB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dirty="0" err="1"/>
              <a:t>Terry</a:t>
            </a:r>
            <a:r>
              <a:rPr lang="et-EE" dirty="0"/>
              <a:t> </a:t>
            </a:r>
            <a:r>
              <a:rPr lang="et-EE" dirty="0" err="1"/>
              <a:t>Gilliam</a:t>
            </a:r>
            <a:endParaRPr lang="et-EE" dirty="0"/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-14698" y="2204864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6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6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F4D2CA-755E-43BC-9E0D-F9592468A636}" type="slidenum">
              <a:rPr lang="et-EE" smtClean="0"/>
              <a:pPr eaLnBrk="1" hangingPunct="1"/>
              <a:t>33</a:t>
            </a:fld>
            <a:endParaRPr lang="et-EE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Algoritm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algoritm</a:t>
            </a:r>
            <a:r>
              <a:rPr lang="et-EE" dirty="0" smtClean="0"/>
              <a:t> </a:t>
            </a:r>
            <a:r>
              <a:rPr lang="et-EE" i="1" dirty="0" err="1" smtClean="0"/>
              <a:t>mat</a:t>
            </a:r>
            <a:r>
              <a:rPr lang="et-EE" i="1" dirty="0" smtClean="0"/>
              <a:t>, info</a:t>
            </a:r>
            <a:r>
              <a:rPr lang="et-EE" dirty="0" smtClean="0"/>
              <a:t> </a:t>
            </a:r>
            <a:r>
              <a:rPr lang="et-EE" i="1" dirty="0" smtClean="0"/>
              <a:t>lahenduseeskiri</a:t>
            </a:r>
            <a:r>
              <a:rPr lang="en-GB" i="1" dirty="0" smtClean="0"/>
              <a:t> </a:t>
            </a:r>
            <a:r>
              <a:rPr lang="et-EE" dirty="0" smtClean="0"/>
              <a:t>Ruutjuure leidmise algoritm (</a:t>
            </a:r>
            <a:r>
              <a:rPr lang="et-EE" dirty="0" smtClean="0">
                <a:hlinkClick r:id="rId3"/>
              </a:rPr>
              <a:t>www.keeleveeb.ee</a:t>
            </a:r>
            <a:r>
              <a:rPr lang="et-EE" dirty="0" smtClean="0"/>
              <a:t> ÕS 2013)</a:t>
            </a:r>
          </a:p>
          <a:p>
            <a:pPr eaLnBrk="1" hangingPunct="1"/>
            <a:r>
              <a:rPr lang="et-EE" b="1" i="1" dirty="0" smtClean="0"/>
              <a:t>algoritm</a:t>
            </a:r>
            <a:r>
              <a:rPr lang="et-EE" dirty="0" smtClean="0"/>
              <a:t> Üksikasjalik eeskiri mingi ülesande lahendamiseks. Sõna tuleb Iraani matemaatiku Al-</a:t>
            </a:r>
            <a:r>
              <a:rPr lang="et-EE" dirty="0" err="1" smtClean="0"/>
              <a:t>Khawarizmi</a:t>
            </a:r>
            <a:r>
              <a:rPr lang="et-EE" dirty="0" smtClean="0"/>
              <a:t> nimest (</a:t>
            </a:r>
            <a:r>
              <a:rPr lang="et-EE" dirty="0" smtClean="0">
                <a:hlinkClick r:id="rId4"/>
              </a:rPr>
              <a:t>www.vallaste.ee</a:t>
            </a:r>
            <a:r>
              <a:rPr lang="et-EE" dirty="0" smtClean="0"/>
              <a:t>)</a:t>
            </a:r>
          </a:p>
          <a:p>
            <a:pPr eaLnBrk="1" hangingPunct="1"/>
            <a:endParaRPr lang="et-EE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BA654E-0C95-4DDC-AFC1-5D579AED5338}" type="slidenum">
              <a:rPr lang="et-EE" smtClean="0"/>
              <a:pPr eaLnBrk="1" hangingPunct="1"/>
              <a:t>34</a:t>
            </a:fld>
            <a:endParaRPr lang="et-EE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Eeskirjad, algoritm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sz="2800" smtClean="0"/>
              <a:t>Negatiivsed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smtClean="0"/>
              <a:t>Ära ületa kiirust!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smtClean="0"/>
              <a:t>Ära mine vales kohas üle tänava!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smtClean="0"/>
              <a:t>…</a:t>
            </a:r>
            <a:br>
              <a:rPr lang="et-EE" sz="2400" smtClean="0"/>
            </a:br>
            <a:endParaRPr lang="et-EE" sz="2400" smtClean="0"/>
          </a:p>
          <a:p>
            <a:pPr eaLnBrk="1" hangingPunct="1">
              <a:lnSpc>
                <a:spcPct val="80000"/>
              </a:lnSpc>
            </a:pPr>
            <a:r>
              <a:rPr lang="et-EE" sz="2800" smtClean="0"/>
              <a:t>Positiivsed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smtClean="0"/>
              <a:t>koosnevad käskudest midagi teha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smtClean="0"/>
              <a:t>tavaliselt mingi eesmärk</a:t>
            </a:r>
            <a:br>
              <a:rPr lang="et-EE" sz="2400" smtClean="0"/>
            </a:br>
            <a:endParaRPr lang="et-EE" sz="2400" smtClean="0"/>
          </a:p>
          <a:p>
            <a:pPr eaLnBrk="1" hangingPunct="1">
              <a:lnSpc>
                <a:spcPct val="80000"/>
              </a:lnSpc>
            </a:pPr>
            <a:r>
              <a:rPr lang="et-EE" sz="2800" smtClean="0"/>
              <a:t>Algoritm – tegutsemisjuhend, mis määrab eesmärgi saavutamiseks vajalikud operatsioonid ja nende sooritamise järjekorra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39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B9C69B-65F8-4658-97CC-1373299093AD}" type="slidenum">
              <a:rPr lang="et-EE" smtClean="0"/>
              <a:pPr eaLnBrk="1" hangingPunct="1"/>
              <a:t>35</a:t>
            </a:fld>
            <a:endParaRPr lang="et-EE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Algoritmi esitusviisid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Tegevus jaotatakse sammudeks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Plokkskeem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Ovaalid</a:t>
            </a:r>
          </a:p>
          <a:p>
            <a:pPr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Ristkülikud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mtClean="0"/>
              <a:t> </a:t>
            </a:r>
            <a:br>
              <a:rPr lang="et-EE" smtClean="0"/>
            </a:br>
            <a:endParaRPr lang="et-EE" smtClean="0"/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3132138" y="2997200"/>
            <a:ext cx="2016125" cy="719138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Algus</a:t>
            </a:r>
          </a:p>
        </p:txBody>
      </p:sp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5508625" y="2997200"/>
            <a:ext cx="2016125" cy="719138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Lõpp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3203575" y="4868863"/>
            <a:ext cx="2016125" cy="9366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Tükeldada kartulid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3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D48AB5-D6E7-4BF0-B859-8CF1DE0B8330}" type="slidenum">
              <a:rPr lang="et-EE" smtClean="0"/>
              <a:pPr eaLnBrk="1" hangingPunct="1"/>
              <a:t>36</a:t>
            </a:fld>
            <a:endParaRPr lang="et-EE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546600" cy="1209675"/>
          </a:xfrm>
        </p:spPr>
        <p:txBody>
          <a:bodyPr/>
          <a:lstStyle/>
          <a:p>
            <a:pPr eaLnBrk="1" hangingPunct="1"/>
            <a:r>
              <a:rPr lang="et-EE" sz="4000" smtClean="0"/>
              <a:t>Kartulisalati tegemise algoritm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t-EE" smtClean="0"/>
              <a:t>Kui detailsed sammud?</a:t>
            </a:r>
          </a:p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r>
              <a:rPr lang="et-EE" sz="1800" smtClean="0"/>
              <a:t>Allikas:</a:t>
            </a:r>
            <a:br>
              <a:rPr lang="et-EE" sz="1800" smtClean="0"/>
            </a:br>
            <a:r>
              <a:rPr lang="et-EE" sz="1800" smtClean="0"/>
              <a:t>Ü. Kaasik, J. Kiho, M. Koit </a:t>
            </a:r>
            <a:br>
              <a:rPr lang="et-EE" sz="1800" smtClean="0"/>
            </a:br>
            <a:r>
              <a:rPr lang="et-EE" sz="1800" smtClean="0"/>
              <a:t>Kuidas programmeerida </a:t>
            </a:r>
            <a:br>
              <a:rPr lang="et-EE" sz="1800" smtClean="0"/>
            </a:br>
            <a:r>
              <a:rPr lang="et-EE" sz="1800" smtClean="0"/>
              <a:t>1990</a:t>
            </a:r>
          </a:p>
          <a:p>
            <a:pPr eaLnBrk="1" hangingPunct="1"/>
            <a:r>
              <a:rPr lang="et-EE" sz="1800" smtClean="0"/>
              <a:t>Seal on küll veidi keerulisem salat</a:t>
            </a:r>
          </a:p>
          <a:p>
            <a:pPr eaLnBrk="1" hangingPunct="1"/>
            <a:endParaRPr lang="et-EE" smtClean="0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5651500" y="333375"/>
            <a:ext cx="2519363" cy="6477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Algus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5651500" y="1270000"/>
            <a:ext cx="2519363" cy="14398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600"/>
              <a:t>Võtta 4 </a:t>
            </a:r>
          </a:p>
          <a:p>
            <a:pPr algn="ctr"/>
            <a:r>
              <a:rPr lang="et-EE" sz="1600"/>
              <a:t>keedetud kartulit,  </a:t>
            </a:r>
          </a:p>
          <a:p>
            <a:pPr algn="ctr"/>
            <a:r>
              <a:rPr lang="et-EE" sz="1600"/>
              <a:t>1 hapukurk,</a:t>
            </a:r>
          </a:p>
          <a:p>
            <a:pPr algn="ctr"/>
            <a:r>
              <a:rPr lang="et-EE" sz="1600"/>
              <a:t>3 spl. hapukoort </a:t>
            </a:r>
          </a:p>
          <a:p>
            <a:pPr algn="ctr"/>
            <a:r>
              <a:rPr lang="et-EE" sz="1600"/>
              <a:t>soola</a:t>
            </a:r>
          </a:p>
        </p:txBody>
      </p: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5651500" y="2997200"/>
            <a:ext cx="2519363" cy="9350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600"/>
              <a:t>Tükeldada </a:t>
            </a:r>
          </a:p>
          <a:p>
            <a:pPr algn="ctr"/>
            <a:r>
              <a:rPr lang="et-EE" sz="1600"/>
              <a:t>kartulid ja hapukurk</a:t>
            </a:r>
          </a:p>
        </p:txBody>
      </p:sp>
      <p:sp>
        <p:nvSpPr>
          <p:cNvPr id="27656" name="AutoShape 7"/>
          <p:cNvSpPr>
            <a:spLocks noChangeArrowheads="1"/>
          </p:cNvSpPr>
          <p:nvPr/>
        </p:nvSpPr>
        <p:spPr bwMode="auto">
          <a:xfrm>
            <a:off x="5651500" y="4221163"/>
            <a:ext cx="2519363" cy="7207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600"/>
              <a:t>Segada kausis </a:t>
            </a:r>
          </a:p>
          <a:p>
            <a:pPr algn="ctr"/>
            <a:r>
              <a:rPr lang="et-EE" sz="1600"/>
              <a:t>koos hapukoorega</a:t>
            </a:r>
          </a:p>
        </p:txBody>
      </p:sp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5651500" y="5157788"/>
            <a:ext cx="2519363" cy="7191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 sz="1600"/>
              <a:t>Maitsestada soolaga</a:t>
            </a:r>
          </a:p>
        </p:txBody>
      </p:sp>
      <p:sp>
        <p:nvSpPr>
          <p:cNvPr id="27658" name="AutoShape 9"/>
          <p:cNvSpPr>
            <a:spLocks noChangeArrowheads="1"/>
          </p:cNvSpPr>
          <p:nvPr/>
        </p:nvSpPr>
        <p:spPr bwMode="auto">
          <a:xfrm>
            <a:off x="5651500" y="6092825"/>
            <a:ext cx="2519363" cy="6477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Lõpp</a:t>
            </a:r>
          </a:p>
        </p:txBody>
      </p:sp>
      <p:cxnSp>
        <p:nvCxnSpPr>
          <p:cNvPr id="27659" name="AutoShape 10"/>
          <p:cNvCxnSpPr>
            <a:cxnSpLocks noChangeShapeType="1"/>
            <a:stCxn id="27653" idx="2"/>
            <a:endCxn id="27654" idx="0"/>
          </p:cNvCxnSpPr>
          <p:nvPr/>
        </p:nvCxnSpPr>
        <p:spPr bwMode="auto">
          <a:xfrm>
            <a:off x="6911975" y="981075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1"/>
          <p:cNvCxnSpPr>
            <a:cxnSpLocks noChangeShapeType="1"/>
            <a:stCxn id="27654" idx="2"/>
            <a:endCxn id="27655" idx="0"/>
          </p:cNvCxnSpPr>
          <p:nvPr/>
        </p:nvCxnSpPr>
        <p:spPr bwMode="auto">
          <a:xfrm rot="5400000">
            <a:off x="6768306" y="2853532"/>
            <a:ext cx="2873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2"/>
          <p:cNvCxnSpPr>
            <a:cxnSpLocks noChangeShapeType="1"/>
            <a:stCxn id="27655" idx="2"/>
            <a:endCxn id="27656" idx="0"/>
          </p:cNvCxnSpPr>
          <p:nvPr/>
        </p:nvCxnSpPr>
        <p:spPr bwMode="auto">
          <a:xfrm rot="5400000">
            <a:off x="6767512" y="4076701"/>
            <a:ext cx="288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3"/>
          <p:cNvCxnSpPr>
            <a:cxnSpLocks noChangeShapeType="1"/>
            <a:stCxn id="27656" idx="2"/>
            <a:endCxn id="27657" idx="0"/>
          </p:cNvCxnSpPr>
          <p:nvPr/>
        </p:nvCxnSpPr>
        <p:spPr bwMode="auto">
          <a:xfrm rot="5400000">
            <a:off x="6804025" y="5049838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14"/>
          <p:cNvCxnSpPr>
            <a:cxnSpLocks noChangeShapeType="1"/>
            <a:stCxn id="27657" idx="2"/>
            <a:endCxn id="27658" idx="0"/>
          </p:cNvCxnSpPr>
          <p:nvPr/>
        </p:nvCxnSpPr>
        <p:spPr bwMode="auto">
          <a:xfrm rot="5400000">
            <a:off x="6804025" y="5984875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654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C32A99-A547-4E1E-B966-7B010A71613D}" type="slidenum">
              <a:rPr lang="et-EE" smtClean="0"/>
              <a:pPr eaLnBrk="1" hangingPunct="1"/>
              <a:t>37</a:t>
            </a:fld>
            <a:endParaRPr lang="et-EE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Hargnev algoritm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70563" cy="4525963"/>
          </a:xfrm>
        </p:spPr>
        <p:txBody>
          <a:bodyPr/>
          <a:lstStyle/>
          <a:p>
            <a:pPr eaLnBrk="1" hangingPunct="1"/>
            <a:r>
              <a:rPr lang="et-EE" smtClean="0"/>
              <a:t>Kontrollplokk (vs. täiturplokk)</a:t>
            </a:r>
          </a:p>
          <a:p>
            <a:pPr eaLnBrk="1" hangingPunct="1"/>
            <a:r>
              <a:rPr lang="et-EE" smtClean="0"/>
              <a:t>Romb</a:t>
            </a:r>
          </a:p>
          <a:p>
            <a:pPr eaLnBrk="1" hangingPunct="1">
              <a:buFontTx/>
              <a:buNone/>
            </a:pPr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Kas-küsimus</a:t>
            </a:r>
          </a:p>
          <a:p>
            <a:pPr eaLnBrk="1" hangingPunct="1"/>
            <a:r>
              <a:rPr lang="et-EE" smtClean="0"/>
              <a:t>Alati viib välja kaks noolt</a:t>
            </a:r>
          </a:p>
          <a:p>
            <a:pPr eaLnBrk="1" hangingPunct="1">
              <a:buFontTx/>
              <a:buNone/>
            </a:pPr>
            <a:endParaRPr lang="et-EE" smtClean="0"/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5724525" y="2276475"/>
            <a:ext cx="1584325" cy="863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Kas?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7308850" y="27082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6516688" y="31416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7308850" y="2349500"/>
            <a:ext cx="100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/>
              <a:t>jah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6516688" y="328453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/>
              <a:t>ei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1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036792-53EB-4158-AD94-0BBF4DC5B9DE}" type="slidenum">
              <a:rPr lang="et-EE" smtClean="0"/>
              <a:pPr eaLnBrk="1" hangingPunct="1"/>
              <a:t>38</a:t>
            </a:fld>
            <a:endParaRPr lang="et-EE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t-EE" smtClean="0"/>
              <a:t>Reedel kodukohta sõitmine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250825" y="1052513"/>
            <a:ext cx="2160588" cy="504825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Algus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250825" y="3716338"/>
            <a:ext cx="2376488" cy="1368425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Kas bussis kohti</a:t>
            </a:r>
          </a:p>
          <a:p>
            <a:pPr algn="ctr"/>
            <a:r>
              <a:rPr lang="et-EE"/>
              <a:t>on?</a:t>
            </a: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2700338" y="1052513"/>
            <a:ext cx="2519362" cy="15128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Kas kulutada raha</a:t>
            </a:r>
          </a:p>
          <a:p>
            <a:pPr algn="ctr"/>
            <a:r>
              <a:rPr lang="et-EE"/>
              <a:t>bussisõidule?</a:t>
            </a:r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6227763" y="2852738"/>
            <a:ext cx="2376487" cy="1368425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Kas keegi võtab </a:t>
            </a:r>
          </a:p>
          <a:p>
            <a:pPr algn="ctr"/>
            <a:r>
              <a:rPr lang="et-EE"/>
              <a:t>peale?</a:t>
            </a:r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323850" y="2565400"/>
            <a:ext cx="2232025" cy="7191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Lähen bussijaama</a:t>
            </a:r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3563938" y="3141663"/>
            <a:ext cx="2232025" cy="7191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Lähen maantee äärde</a:t>
            </a:r>
          </a:p>
        </p:txBody>
      </p:sp>
      <p:sp>
        <p:nvSpPr>
          <p:cNvPr id="29706" name="AutoShape 9"/>
          <p:cNvSpPr>
            <a:spLocks noChangeArrowheads="1"/>
          </p:cNvSpPr>
          <p:nvPr/>
        </p:nvSpPr>
        <p:spPr bwMode="auto">
          <a:xfrm>
            <a:off x="6516688" y="4797425"/>
            <a:ext cx="2232025" cy="7191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Lähen Tartu </a:t>
            </a:r>
          </a:p>
          <a:p>
            <a:pPr algn="ctr"/>
            <a:r>
              <a:rPr lang="et-EE"/>
              <a:t>elamiskohta tagasi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>
            <a:off x="3492500" y="4797425"/>
            <a:ext cx="2232025" cy="7191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Jõuan  </a:t>
            </a:r>
          </a:p>
          <a:p>
            <a:pPr algn="ctr"/>
            <a:r>
              <a:rPr lang="et-EE"/>
              <a:t>kodukohta</a:t>
            </a:r>
          </a:p>
        </p:txBody>
      </p:sp>
      <p:sp>
        <p:nvSpPr>
          <p:cNvPr id="29708" name="AutoShape 11"/>
          <p:cNvSpPr>
            <a:spLocks noChangeArrowheads="1"/>
          </p:cNvSpPr>
          <p:nvPr/>
        </p:nvSpPr>
        <p:spPr bwMode="auto">
          <a:xfrm>
            <a:off x="5651500" y="6165850"/>
            <a:ext cx="1943100" cy="504825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t-EE"/>
              <a:t>Lõpp</a:t>
            </a:r>
          </a:p>
        </p:txBody>
      </p:sp>
      <p:cxnSp>
        <p:nvCxnSpPr>
          <p:cNvPr id="29709" name="AutoShape 12"/>
          <p:cNvCxnSpPr>
            <a:cxnSpLocks noChangeShapeType="1"/>
            <a:stCxn id="29702" idx="1"/>
            <a:endCxn id="29704" idx="0"/>
          </p:cNvCxnSpPr>
          <p:nvPr/>
        </p:nvCxnSpPr>
        <p:spPr bwMode="auto">
          <a:xfrm rot="10800000" flipV="1">
            <a:off x="1439863" y="1809750"/>
            <a:ext cx="1260475" cy="755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AutoShape 13"/>
          <p:cNvCxnSpPr>
            <a:cxnSpLocks noChangeShapeType="1"/>
            <a:stCxn id="29702" idx="3"/>
            <a:endCxn id="29705" idx="0"/>
          </p:cNvCxnSpPr>
          <p:nvPr/>
        </p:nvCxnSpPr>
        <p:spPr bwMode="auto">
          <a:xfrm flipH="1">
            <a:off x="4679950" y="1809750"/>
            <a:ext cx="539750" cy="1331913"/>
          </a:xfrm>
          <a:prstGeom prst="bentConnector4">
            <a:avLst>
              <a:gd name="adj1" fmla="val -42352"/>
              <a:gd name="adj2" fmla="val 78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1" name="AutoShape 14"/>
          <p:cNvCxnSpPr>
            <a:cxnSpLocks noChangeShapeType="1"/>
            <a:stCxn id="29705" idx="3"/>
            <a:endCxn id="29703" idx="0"/>
          </p:cNvCxnSpPr>
          <p:nvPr/>
        </p:nvCxnSpPr>
        <p:spPr bwMode="auto">
          <a:xfrm flipV="1">
            <a:off x="5795963" y="2852738"/>
            <a:ext cx="1620837" cy="649287"/>
          </a:xfrm>
          <a:prstGeom prst="bentConnector4">
            <a:avLst>
              <a:gd name="adj1" fmla="val 13319"/>
              <a:gd name="adj2" fmla="val 13520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2" name="AutoShape 15"/>
          <p:cNvCxnSpPr>
            <a:cxnSpLocks noChangeShapeType="1"/>
            <a:stCxn id="29703" idx="3"/>
            <a:endCxn id="29706" idx="0"/>
          </p:cNvCxnSpPr>
          <p:nvPr/>
        </p:nvCxnSpPr>
        <p:spPr bwMode="auto">
          <a:xfrm flipH="1">
            <a:off x="7632700" y="3536950"/>
            <a:ext cx="971550" cy="1260475"/>
          </a:xfrm>
          <a:prstGeom prst="bentConnector4">
            <a:avLst>
              <a:gd name="adj1" fmla="val -23528"/>
              <a:gd name="adj2" fmla="val 7707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3" name="AutoShape 16"/>
          <p:cNvCxnSpPr>
            <a:cxnSpLocks noChangeShapeType="1"/>
            <a:stCxn id="29706" idx="3"/>
            <a:endCxn id="29708" idx="3"/>
          </p:cNvCxnSpPr>
          <p:nvPr/>
        </p:nvCxnSpPr>
        <p:spPr bwMode="auto">
          <a:xfrm flipH="1">
            <a:off x="7594600" y="5157788"/>
            <a:ext cx="1154113" cy="1260475"/>
          </a:xfrm>
          <a:prstGeom prst="bentConnector3">
            <a:avLst>
              <a:gd name="adj1" fmla="val -198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AutoShape 17"/>
          <p:cNvCxnSpPr>
            <a:cxnSpLocks noChangeShapeType="1"/>
            <a:stCxn id="29707" idx="2"/>
            <a:endCxn id="29708" idx="0"/>
          </p:cNvCxnSpPr>
          <p:nvPr/>
        </p:nvCxnSpPr>
        <p:spPr bwMode="auto">
          <a:xfrm rot="16200000" flipH="1">
            <a:off x="5291138" y="4833938"/>
            <a:ext cx="649287" cy="2014537"/>
          </a:xfrm>
          <a:prstGeom prst="bentConnector3">
            <a:avLst>
              <a:gd name="adj1" fmla="val 498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AutoShape 18"/>
          <p:cNvCxnSpPr>
            <a:cxnSpLocks noChangeShapeType="1"/>
            <a:stCxn id="29704" idx="2"/>
            <a:endCxn id="29701" idx="0"/>
          </p:cNvCxnSpPr>
          <p:nvPr/>
        </p:nvCxnSpPr>
        <p:spPr bwMode="auto">
          <a:xfrm rot="5400000">
            <a:off x="1223963" y="3500438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AutoShape 19"/>
          <p:cNvCxnSpPr>
            <a:cxnSpLocks noChangeShapeType="1"/>
            <a:stCxn id="29701" idx="3"/>
            <a:endCxn id="29705" idx="1"/>
          </p:cNvCxnSpPr>
          <p:nvPr/>
        </p:nvCxnSpPr>
        <p:spPr bwMode="auto">
          <a:xfrm flipV="1">
            <a:off x="2627313" y="3502025"/>
            <a:ext cx="936625" cy="898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AutoShape 20"/>
          <p:cNvCxnSpPr>
            <a:cxnSpLocks noChangeShapeType="1"/>
            <a:stCxn id="29700" idx="3"/>
            <a:endCxn id="29702" idx="0"/>
          </p:cNvCxnSpPr>
          <p:nvPr/>
        </p:nvCxnSpPr>
        <p:spPr bwMode="auto">
          <a:xfrm flipV="1">
            <a:off x="2411413" y="1052513"/>
            <a:ext cx="1549400" cy="252412"/>
          </a:xfrm>
          <a:prstGeom prst="bentConnector4">
            <a:avLst>
              <a:gd name="adj1" fmla="val 9324"/>
              <a:gd name="adj2" fmla="val 1905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8" name="AutoShape 21"/>
          <p:cNvCxnSpPr>
            <a:cxnSpLocks noChangeShapeType="1"/>
            <a:stCxn id="29701" idx="2"/>
            <a:endCxn id="29707" idx="1"/>
          </p:cNvCxnSpPr>
          <p:nvPr/>
        </p:nvCxnSpPr>
        <p:spPr bwMode="auto">
          <a:xfrm rot="16200000" flipH="1">
            <a:off x="2429669" y="4094957"/>
            <a:ext cx="73025" cy="20526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9" name="AutoShape 22"/>
          <p:cNvCxnSpPr>
            <a:cxnSpLocks noChangeShapeType="1"/>
            <a:stCxn id="29703" idx="2"/>
            <a:endCxn id="29707" idx="0"/>
          </p:cNvCxnSpPr>
          <p:nvPr/>
        </p:nvCxnSpPr>
        <p:spPr bwMode="auto">
          <a:xfrm rot="5400000">
            <a:off x="5724526" y="3105150"/>
            <a:ext cx="576262" cy="2808287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6659563" y="41497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/>
              <a:t>jah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1692275" y="51577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/>
              <a:t>jah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2195513" y="17732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/>
              <a:t>jah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/>
        </p:nvSpPr>
        <p:spPr bwMode="auto">
          <a:xfrm>
            <a:off x="2627313" y="40052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/>
              <a:t>ei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/>
        </p:nvSpPr>
        <p:spPr bwMode="auto">
          <a:xfrm>
            <a:off x="8459788" y="35734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/>
              <a:t>ei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5003800" y="19161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/>
              <a:t>ei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75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Järgmiseks korraks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Registreerida ainele, kui veel pole</a:t>
            </a:r>
          </a:p>
          <a:p>
            <a:r>
              <a:rPr lang="et-EE" dirty="0" smtClean="0"/>
              <a:t>Enne praktikumi kodutöö</a:t>
            </a:r>
          </a:p>
          <a:p>
            <a:r>
              <a:rPr lang="et-EE" dirty="0" smtClean="0"/>
              <a:t>Jälgida, mis rühmas olete </a:t>
            </a:r>
            <a:r>
              <a:rPr lang="et-EE" dirty="0" err="1" smtClean="0"/>
              <a:t>ÕISis</a:t>
            </a:r>
            <a:r>
              <a:rPr lang="et-EE" dirty="0" smtClean="0"/>
              <a:t>!!!</a:t>
            </a:r>
          </a:p>
          <a:p>
            <a:pPr lvl="1"/>
            <a:r>
              <a:rPr lang="et-EE" dirty="0" smtClean="0"/>
              <a:t>Võimalikud ümberpaigutused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99491"/>
            <a:ext cx="8229600" cy="1143000"/>
          </a:xfrm>
        </p:spPr>
        <p:txBody>
          <a:bodyPr/>
          <a:lstStyle/>
          <a:p>
            <a:r>
              <a:rPr lang="et-EE" sz="4000" dirty="0" smtClean="0"/>
              <a:t>Kogu semester</a:t>
            </a: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4525963"/>
          </a:xfrm>
        </p:spPr>
        <p:txBody>
          <a:bodyPr/>
          <a:lstStyle/>
          <a:p>
            <a:r>
              <a:rPr lang="et-EE" sz="2800" dirty="0" smtClean="0"/>
              <a:t>Loengud (32 tundi)</a:t>
            </a:r>
          </a:p>
          <a:p>
            <a:pPr lvl="1"/>
            <a:r>
              <a:rPr lang="et-EE" sz="2400" dirty="0" smtClean="0"/>
              <a:t>T12 Vanemuise 46 r 225</a:t>
            </a:r>
          </a:p>
          <a:p>
            <a:r>
              <a:rPr lang="et-EE" sz="2800" dirty="0" smtClean="0"/>
              <a:t>Arvutipraktikumid (32 tundi)</a:t>
            </a:r>
          </a:p>
          <a:p>
            <a:pPr lvl="1"/>
            <a:r>
              <a:rPr lang="et-EE" sz="2400" dirty="0" smtClean="0"/>
              <a:t>N10, N12, N16 </a:t>
            </a:r>
          </a:p>
          <a:p>
            <a:pPr lvl="1"/>
            <a:r>
              <a:rPr lang="et-EE" sz="2400" dirty="0" smtClean="0"/>
              <a:t>Liivi 2 r </a:t>
            </a:r>
            <a:r>
              <a:rPr lang="et-EE" sz="2400" dirty="0" smtClean="0">
                <a:solidFill>
                  <a:srgbClr val="0070C0"/>
                </a:solidFill>
              </a:rPr>
              <a:t>004</a:t>
            </a:r>
            <a:r>
              <a:rPr lang="et-EE" sz="2400" dirty="0" smtClean="0"/>
              <a:t>, 202, </a:t>
            </a:r>
            <a:r>
              <a:rPr lang="et-EE" sz="2400" dirty="0" smtClean="0">
                <a:solidFill>
                  <a:srgbClr val="0070C0"/>
                </a:solidFill>
              </a:rPr>
              <a:t>203</a:t>
            </a:r>
            <a:r>
              <a:rPr lang="et-EE" sz="2400" dirty="0" smtClean="0"/>
              <a:t>, 206, 207, 224, 402, </a:t>
            </a:r>
            <a:r>
              <a:rPr lang="en-GB" sz="2400" dirty="0" smtClean="0"/>
              <a:t>403, 404, </a:t>
            </a:r>
            <a:r>
              <a:rPr lang="et-EE" sz="2400" dirty="0" smtClean="0"/>
              <a:t>512, Ülikooli 17 r </a:t>
            </a:r>
            <a:r>
              <a:rPr lang="en-GB" sz="2400" dirty="0" smtClean="0"/>
              <a:t>218, 219, </a:t>
            </a:r>
            <a:r>
              <a:rPr lang="et-EE" sz="2400" dirty="0" smtClean="0"/>
              <a:t>220, </a:t>
            </a:r>
            <a:r>
              <a:rPr lang="en-GB" sz="2400" dirty="0" err="1" smtClean="0"/>
              <a:t>arvutiklass</a:t>
            </a:r>
            <a:r>
              <a:rPr lang="en-GB" sz="2400" dirty="0" smtClean="0"/>
              <a:t>, </a:t>
            </a:r>
            <a:r>
              <a:rPr lang="et-EE" sz="2400" dirty="0" err="1" smtClean="0"/>
              <a:t>Ostwaldi</a:t>
            </a:r>
            <a:r>
              <a:rPr lang="et-EE" sz="2400" dirty="0" smtClean="0"/>
              <a:t> 1 r </a:t>
            </a:r>
            <a:r>
              <a:rPr lang="en-GB" sz="2400" dirty="0" smtClean="0"/>
              <a:t>A</a:t>
            </a:r>
            <a:r>
              <a:rPr lang="et-EE" sz="2400" dirty="0" smtClean="0"/>
              <a:t>204,  Nooruse 1 r 519 </a:t>
            </a:r>
            <a:endParaRPr lang="en-GB" sz="2400" dirty="0" smtClean="0"/>
          </a:p>
          <a:p>
            <a:pPr lvl="1"/>
            <a:r>
              <a:rPr lang="et-EE" sz="2800" dirty="0" smtClean="0"/>
              <a:t>Iseseisev töö (92 tundi)</a:t>
            </a:r>
          </a:p>
          <a:p>
            <a:r>
              <a:rPr lang="et-EE" sz="2800" dirty="0" smtClean="0"/>
              <a:t>Konsultatsioon K18 Liivi 2 r 403</a:t>
            </a:r>
          </a:p>
          <a:p>
            <a:r>
              <a:rPr lang="et-EE" sz="2800" dirty="0" smtClean="0"/>
              <a:t>Kursuse veebileht:</a:t>
            </a:r>
          </a:p>
          <a:p>
            <a:pPr lvl="1"/>
            <a:r>
              <a:rPr lang="et-EE" sz="2400" dirty="0">
                <a:hlinkClick r:id="rId2"/>
              </a:rPr>
              <a:t>https://</a:t>
            </a:r>
            <a:r>
              <a:rPr lang="et-EE" sz="2400" dirty="0" smtClean="0">
                <a:hlinkClick r:id="rId2"/>
              </a:rPr>
              <a:t>courses.cs.ut.ee/201</a:t>
            </a:r>
            <a:r>
              <a:rPr lang="en-GB" sz="2400" dirty="0" smtClean="0">
                <a:hlinkClick r:id="rId2"/>
              </a:rPr>
              <a:t>9</a:t>
            </a:r>
            <a:r>
              <a:rPr lang="et-EE" sz="2400" dirty="0" smtClean="0">
                <a:hlinkClick r:id="rId2"/>
              </a:rPr>
              <a:t>/programmeerimine/</a:t>
            </a:r>
            <a:r>
              <a:rPr lang="et-EE" sz="2400" dirty="0" err="1" smtClean="0">
                <a:hlinkClick r:id="rId2"/>
              </a:rPr>
              <a:t>fall</a:t>
            </a:r>
            <a:endParaRPr lang="et-EE" sz="2400" dirty="0" smtClean="0"/>
          </a:p>
          <a:p>
            <a:r>
              <a:rPr lang="et-EE" sz="2800" dirty="0" smtClean="0"/>
              <a:t>Kinnised materjalid: moodle.ut.ee</a:t>
            </a:r>
          </a:p>
          <a:p>
            <a:pPr marL="0" indent="0">
              <a:buNone/>
            </a:pPr>
            <a:endParaRPr lang="et-EE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445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t-EE" dirty="0" smtClean="0"/>
              <a:t>Loengu tempo oli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4508500" y="16510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kiire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paras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aeglane</a:t>
            </a:r>
            <a:endParaRPr lang="en-US" dirty="0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440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t-EE" dirty="0" smtClean="0"/>
              <a:t>Materjal tundus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4508500" y="16510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lihtne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parajalt jõukohane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keeruline</a:t>
            </a:r>
            <a:endParaRPr lang="en-US" dirty="0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426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pPr eaLnBrk="1" hangingPunct="1"/>
            <a:r>
              <a:rPr lang="et-EE" dirty="0" smtClean="0"/>
              <a:t>Suur tänu osalemast ja kohtumiseni!</a:t>
            </a:r>
          </a:p>
        </p:txBody>
      </p:sp>
      <p:sp>
        <p:nvSpPr>
          <p:cNvPr id="24579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t-EE" dirty="0" smtClean="0"/>
          </a:p>
        </p:txBody>
      </p:sp>
      <p:sp>
        <p:nvSpPr>
          <p:cNvPr id="2" name="Slaidinumbri kohatä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9324A-423F-41BE-9398-C3CADF2A69E3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5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 smtClean="0"/>
              <a:t>Eesmärk, õpiväljundid</a:t>
            </a: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t-EE" sz="2800" dirty="0"/>
              <a:t>Kursuse eesmärgiks on anda alusteadmised programmeerimise põhikonstruktsioonidest ning esmased oskused algoritmide ja programmide koostamiseks</a:t>
            </a:r>
            <a:r>
              <a:rPr lang="et-EE" sz="2800" dirty="0" smtClean="0"/>
              <a:t>.</a:t>
            </a:r>
          </a:p>
          <a:p>
            <a:endParaRPr lang="et-EE" sz="2800" dirty="0"/>
          </a:p>
          <a:p>
            <a:r>
              <a:rPr lang="et-EE" sz="2800" dirty="0" smtClean="0"/>
              <a:t>Miks üldse vaja?</a:t>
            </a:r>
          </a:p>
          <a:p>
            <a:pPr lvl="1"/>
            <a:r>
              <a:rPr lang="et-EE" sz="2400" dirty="0" smtClean="0"/>
              <a:t>Neis õppekavades?</a:t>
            </a:r>
          </a:p>
          <a:p>
            <a:endParaRPr lang="et-EE" sz="2800" dirty="0"/>
          </a:p>
          <a:p>
            <a:endParaRPr lang="et-EE" sz="2800" dirty="0" smtClean="0"/>
          </a:p>
          <a:p>
            <a:endParaRPr lang="et-EE" sz="2800" dirty="0"/>
          </a:p>
          <a:p>
            <a:pPr marL="0" indent="0">
              <a:buNone/>
            </a:pPr>
            <a:endParaRPr lang="et-EE" sz="280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53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99491"/>
            <a:ext cx="8229600" cy="1143000"/>
          </a:xfrm>
        </p:spPr>
        <p:txBody>
          <a:bodyPr/>
          <a:lstStyle/>
          <a:p>
            <a:r>
              <a:rPr lang="et-EE" sz="4000" dirty="0" smtClean="0"/>
              <a:t>Õpiväljundid</a:t>
            </a: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6048672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/>
              <a:t>Kursuse läbinud </a:t>
            </a:r>
            <a:r>
              <a:rPr lang="et-EE" sz="2400" dirty="0" smtClean="0"/>
              <a:t>üliõpilane</a:t>
            </a:r>
          </a:p>
          <a:p>
            <a:r>
              <a:rPr lang="et-EE" sz="2000" dirty="0" smtClean="0"/>
              <a:t>tunneb </a:t>
            </a:r>
            <a:r>
              <a:rPr lang="et-EE" sz="2000" dirty="0"/>
              <a:t>ja oskab kasutada põhilisi programmeerimiskonstruktsioone: muutuja, avaldis, </a:t>
            </a:r>
            <a:r>
              <a:rPr lang="et-EE" sz="2000" dirty="0" err="1"/>
              <a:t>omistuslause</a:t>
            </a:r>
            <a:r>
              <a:rPr lang="et-EE" sz="2000" dirty="0"/>
              <a:t>, tingimuslause, tsükkel, alamprogramm, </a:t>
            </a:r>
            <a:r>
              <a:rPr lang="et-EE" sz="2000" dirty="0" err="1"/>
              <a:t>rekursioon</a:t>
            </a:r>
            <a:r>
              <a:rPr lang="et-EE" sz="2000" dirty="0"/>
              <a:t>, andmevahetus kasutaja ja failidega</a:t>
            </a:r>
            <a:r>
              <a:rPr lang="et-EE" sz="2000" dirty="0" smtClean="0"/>
              <a:t>;</a:t>
            </a:r>
          </a:p>
          <a:p>
            <a:r>
              <a:rPr lang="et-EE" sz="2000" dirty="0" smtClean="0"/>
              <a:t>tunneb </a:t>
            </a:r>
            <a:r>
              <a:rPr lang="et-EE" sz="2000" dirty="0"/>
              <a:t>põhilisi andmetüüpe ja -struktuure (täis- ja </a:t>
            </a:r>
            <a:r>
              <a:rPr lang="et-EE" sz="2000" dirty="0" err="1"/>
              <a:t>ujukomarvud</a:t>
            </a:r>
            <a:r>
              <a:rPr lang="et-EE" sz="2000" dirty="0"/>
              <a:t>, tõeväärtused, sõned, järjendid) ning oskab kasutada vastavaid </a:t>
            </a:r>
            <a:r>
              <a:rPr lang="et-EE" sz="2000" dirty="0" smtClean="0"/>
              <a:t>standardoperatsioone;</a:t>
            </a:r>
          </a:p>
          <a:p>
            <a:r>
              <a:rPr lang="et-EE" sz="2000" dirty="0" smtClean="0"/>
              <a:t>oskab </a:t>
            </a:r>
            <a:r>
              <a:rPr lang="et-EE" sz="2000" dirty="0"/>
              <a:t>analüüsida ja üksikasjalikult selgitada programmi töö käiku ning programmi muuta, täiendada ja edasi </a:t>
            </a:r>
            <a:r>
              <a:rPr lang="et-EE" sz="2000" dirty="0" smtClean="0"/>
              <a:t>arendada;</a:t>
            </a:r>
          </a:p>
          <a:p>
            <a:r>
              <a:rPr lang="et-EE" sz="2000" dirty="0" smtClean="0"/>
              <a:t>oskab </a:t>
            </a:r>
            <a:r>
              <a:rPr lang="et-EE" sz="2000" dirty="0"/>
              <a:t>luua lihtsamale ülesandele vastava algoritmi, koostada ja korrektselt vormistada lahendusprogrammi ning seda siluda ja </a:t>
            </a:r>
            <a:r>
              <a:rPr lang="et-EE" sz="2000" dirty="0" smtClean="0"/>
              <a:t>testida;</a:t>
            </a:r>
          </a:p>
          <a:p>
            <a:r>
              <a:rPr lang="et-EE" sz="2000" dirty="0" smtClean="0"/>
              <a:t>oskab </a:t>
            </a:r>
            <a:r>
              <a:rPr lang="et-EE" sz="2000" dirty="0"/>
              <a:t>realiseerida programmeerimisalaseid projekte rühmakaaslastega koostöös.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43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-37693"/>
            <a:ext cx="8229600" cy="1143000"/>
          </a:xfrm>
        </p:spPr>
        <p:txBody>
          <a:bodyPr/>
          <a:lstStyle/>
          <a:p>
            <a:r>
              <a:rPr lang="et-EE" sz="4000" dirty="0" smtClean="0"/>
              <a:t>Hindamissüsteem</a:t>
            </a: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5598096"/>
            <a:ext cx="8784976" cy="1123379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 smtClean="0"/>
              <a:t>Hindeskaala</a:t>
            </a:r>
            <a:r>
              <a:rPr lang="et-EE" sz="2400" dirty="0"/>
              <a:t>: </a:t>
            </a:r>
            <a:endParaRPr lang="et-EE" sz="2400" dirty="0" smtClean="0"/>
          </a:p>
          <a:p>
            <a:pPr marL="0" indent="0">
              <a:buNone/>
            </a:pPr>
            <a:r>
              <a:rPr lang="et-EE" sz="2400" dirty="0" smtClean="0"/>
              <a:t>A </a:t>
            </a:r>
            <a:r>
              <a:rPr lang="et-EE" sz="2400" dirty="0"/>
              <a:t>[</a:t>
            </a:r>
            <a:r>
              <a:rPr lang="et-EE" sz="2400" dirty="0" smtClean="0"/>
              <a:t>90-110</a:t>
            </a:r>
            <a:r>
              <a:rPr lang="en-GB" sz="2400" dirty="0" smtClean="0"/>
              <a:t>]</a:t>
            </a:r>
            <a:r>
              <a:rPr lang="et-EE" sz="2400" dirty="0" smtClean="0"/>
              <a:t>, </a:t>
            </a:r>
            <a:r>
              <a:rPr lang="et-EE" sz="2400" dirty="0"/>
              <a:t>B [80-90), C [70-80), D [60-70), E [50-60), F [0-50)</a:t>
            </a:r>
            <a:endParaRPr lang="et-EE" sz="28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95B02-8600-4D94-9CA7-0B35669FAC97}" type="slidenum">
              <a:rPr lang="et-EE" smtClean="0"/>
              <a:pPr>
                <a:defRPr/>
              </a:pPr>
              <a:t>7</a:t>
            </a:fld>
            <a:endParaRPr lang="et-E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25336"/>
              </p:ext>
            </p:extLst>
          </p:nvPr>
        </p:nvGraphicFramePr>
        <p:xfrm>
          <a:off x="179512" y="896148"/>
          <a:ext cx="8507288" cy="434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620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Kontrollivorm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Aeg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Max punkte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Alampiir</a:t>
                      </a:r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Loengud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1.-16. nädal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7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Praktikumid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1.-16. nädal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13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7</a:t>
                      </a:r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Projekt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7.-16. nädal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10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5</a:t>
                      </a:r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916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1. kontrolltöö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6. nädal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20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Kohustusliku osa arvestus</a:t>
                      </a:r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916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2. kontrolltöö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12. nädal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20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Kohustusliku osa arvestus</a:t>
                      </a:r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916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Eksam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jaanuaris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30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Kohustusliku osa arvestus</a:t>
                      </a:r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309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Lisaülesanded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10</a:t>
                      </a:r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6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40767"/>
            <a:ext cx="9080500" cy="1143000"/>
          </a:xfrm>
        </p:spPr>
        <p:txBody>
          <a:bodyPr/>
          <a:lstStyle/>
          <a:p>
            <a:r>
              <a:rPr lang="et-EE" sz="4000" dirty="0" smtClean="0"/>
              <a:t>Mis valdkonnast Te olete</a:t>
            </a:r>
            <a:r>
              <a:rPr lang="en-GB" sz="4000" dirty="0" smtClean="0"/>
              <a:t>?</a:t>
            </a:r>
            <a:endParaRPr lang="et-EE" sz="40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4508500" y="16510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556792"/>
            <a:ext cx="4572000" cy="516468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/>
              <a:t>H</a:t>
            </a:r>
            <a:r>
              <a:rPr lang="et-EE" sz="2800" dirty="0" smtClean="0"/>
              <a:t>umanitaarteaduste </a:t>
            </a:r>
            <a:r>
              <a:rPr lang="et-EE" sz="2800" dirty="0"/>
              <a:t>ja kunstide </a:t>
            </a:r>
            <a:endParaRPr lang="et-EE" sz="2800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Sotsiaalteaduste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/>
              <a:t>L</a:t>
            </a:r>
            <a:r>
              <a:rPr lang="et-EE" sz="2800" dirty="0" smtClean="0"/>
              <a:t>oodus- </a:t>
            </a:r>
            <a:r>
              <a:rPr lang="et-EE" sz="2800" dirty="0"/>
              <a:t>ja </a:t>
            </a:r>
            <a:r>
              <a:rPr lang="et-EE" sz="2800" dirty="0" smtClean="0"/>
              <a:t>täppisteaduste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Meditsiiniteaduste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Mõni teine</a:t>
            </a:r>
            <a:endParaRPr lang="en-US" sz="2800" dirty="0" smtClean="0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43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7504" y="340767"/>
            <a:ext cx="8972996" cy="1143000"/>
          </a:xfrm>
        </p:spPr>
        <p:txBody>
          <a:bodyPr/>
          <a:lstStyle/>
          <a:p>
            <a:r>
              <a:rPr lang="et-EE" dirty="0" smtClean="0"/>
              <a:t>Kuivõrd olete programmeerimisega juba </a:t>
            </a:r>
            <a:r>
              <a:rPr lang="et-EE" dirty="0" err="1" smtClean="0"/>
              <a:t>tutta</a:t>
            </a:r>
            <a:r>
              <a:rPr lang="en-GB" dirty="0" smtClean="0"/>
              <a:t>v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4508500" y="16510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132856"/>
            <a:ext cx="4572000" cy="516468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Pole praktiliselt üldse kokku puutunud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Natuke olen kokku puutunud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Olen päris palju kokku puutunud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t-EE" sz="2800" dirty="0" smtClean="0"/>
              <a:t>Oskan programmeerida</a:t>
            </a: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5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2.0"/>
  <p:tag name="EXPANDSHOWBAR" val="True"/>
  <p:tag name="TPPRESENTATIONGUID" val="a6640655-f35d-4868-a74f-3f585444eb94"/>
  <p:tag name="WASPOLLED" val="A250AB4BE3434701B322CF57FC1F9347"/>
  <p:tag name="TPVERSION" val="8"/>
  <p:tag name="TPFULLVERSION" val="8.7.2.14"/>
  <p:tag name="PPTVERSION" val="16"/>
  <p:tag name="TPOS" val="2"/>
  <p:tag name="TPLASTSAVEVERSION" val="6.4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8"/>
  <p:tag name="TEXTLENGTH" val="120"/>
  <p:tag name="FONTSIZE" val="28"/>
  <p:tag name="BULLETTYPE" val="ppBulletArabicPeriod"/>
  <p:tag name="ANSWERTEXT" val="Arsti-&#10;Filosoofia-&#10;Kehakultuuri-&#10;Loodus- ja tehnoloogia-&#10;Matemaatika-informaatika-&#10;Sotsiaal- ja haridus-&#10;Usu-&#10;Mõni teine"/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099B068E9F344D8A215D2C751CE3D11"/>
  <p:tag name="SLIDEID" val="C099B068E9F344D8A215D2C751CE3D1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teaduskonnast Te olete?"/>
  <p:tag name="ANSWERSALIAS" val="Arsti-|smicln|Filosoofia-|smicln|Kehakultuuri-|smicln|Loodus- ja tehnoloogia-|smicln|Matemaatika-informaatika-|smicln|Sotsiaal- ja haridus-|smicln|Usu-|smicln|Mõni teine"/>
  <p:tag name="VALUES" val="No Value|smicln|No Value|smicln|No Value|smicln|No Value|smicln|No Value|smicln|No Value|smicln|No Value|smicln|No Value"/>
  <p:tag name="RESPONSESGATHERED" val="True"/>
  <p:tag name="TOTALRESPONSES" val="118"/>
  <p:tag name="RESPONSECOUNT" val="118"/>
  <p:tag name="SLICED" val="False"/>
  <p:tag name="RESPONSES" val="5;4;4;4;5;4;4;4;4;5;4;4;4;4;4;4;4;4;5;6;4;1;2;4;4;4;5;4;8;4;6;4;4;6;4;4;4;4;4;4;4;4;4;5;4;2;5;4;4;1;4;4;4;4;4;4;4;4;4;2;4;4;4;4;6;1;1;4;4;4;4;2;4;4;6;4;4;2;4;6;4;4;2;4;1;2;6;3;2;4;2;8;4;4;4;4;7;4;4;2;2;4;6;4;4;4;4;4;4;7;5;4;4;4;6;4;4;6;"/>
  <p:tag name="CHARTSTRINGSTD" val="5 11 1 79 8 10 2 2"/>
  <p:tag name="CHARTSTRINGREV" val="2 2 10 8 79 1 11 5"/>
  <p:tag name="CHARTSTRINGSTDPER" val="0,0423728813559322 0,0932203389830508 0,00847457627118644 0,669491525423729 0,0677966101694915 0,0847457627118644 0,0169491525423729 0,0169491525423729"/>
  <p:tag name="CHARTSTRINGREVPER" val="0,0169491525423729 0,0169491525423729 0,0847457627118644 0,0677966101694915 0,669491525423729 0,00847457627118644 0,0932203389830508 0,0423728813559322"/>
  <p:tag name="ANONYMOUSTEMP" val="False"/>
  <p:tag name="TYPE" val="MultiChoiceSlide"/>
  <p:tag name="TPQUESTIONXML" val="﻿&lt;?xml version=&quot;1.0&quot; encoding=&quot;utf-8&quot;?&gt;&#10;&lt;questionlist&gt;&#10;    &lt;properties&gt;&#10;        &lt;guid&gt;CF76E87C886743CC8DFAC7B6E28D220F&lt;/guid&gt;&#10;        &lt;description /&gt;&#10;        &lt;date&gt;9/4/2018 11:59:0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AC974515A44487A5397C3563BFAD66&lt;/guid&gt;&#10;            &lt;repollguid&gt;77DE7471B8714B7AA42FFDD8F5251CBB&lt;/repollguid&gt;&#10;            &lt;sourceid&gt;CFD7D1CA0F06449AB28418C1148DF4DD&lt;/sourceid&gt;&#10;            &lt;questiontext&gt;Kuivõrd olete programmeerimisega juba tuttav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5ED6367E728416B8C6293BC5EDB6DFF&lt;/guid&gt;&#10;                    &lt;answertext&gt;Pole praktiliselt üldse kokku puutunud&lt;/answertext&gt;&#10;                    &lt;valuetype&gt;0&lt;/valuetype&gt;&#10;                &lt;/answer&gt;&#10;                &lt;answer&gt;&#10;                    &lt;guid&gt;C4B63A4CEEE64178B5BE25387C55F454&lt;/guid&gt;&#10;                    &lt;answertext&gt;Natuke olen kokku puutunud&lt;/answertext&gt;&#10;                    &lt;valuetype&gt;0&lt;/valuetype&gt;&#10;                &lt;/answer&gt;&#10;                &lt;answer&gt;&#10;                    &lt;guid&gt;A2A915582AEA4D3F8081DEB317A02E83&lt;/guid&gt;&#10;                    &lt;answertext&gt;Olen päris palju kokku puutunud&lt;/answertext&gt;&#10;                    &lt;valuetype&gt;0&lt;/valuetype&gt;&#10;                &lt;/answer&gt;&#10;                &lt;answer&gt;&#10;                    &lt;guid&gt;38DEAB40FE334F57A7B7905CA752A7B2&lt;/guid&gt;&#10;                    &lt;answertext&gt;Oskan programmeerida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LABELFORMAT" val="1"/>
  <p:tag name="COLORTYPE" val="SCHEME"/>
  <p:tag name="DEFINEDCOLORS" val="3,6,10,45,32,50,13,4,9,55,1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8"/>
  <p:tag name="TEXTLENGTH" val="120"/>
  <p:tag name="FONTSIZE" val="28"/>
  <p:tag name="BULLETTYPE" val="ppBulletArabicPeriod"/>
  <p:tag name="ANSWERTEXT" val="Arsti-&#10;Filosoofia-&#10;Kehakultuuri-&#10;Loodus- ja tehnoloogia-&#10;Matemaatika-informaatika-&#10;Sotsiaal- ja haridus-&#10;Usu-&#10;Mõni teine"/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74DC5CB6E244059B531624CE7A1C5BB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6"/>
  <p:tag name="QUESTIONALIAS" val="Which of the following are programming languages?"/>
  <p:tag name="ANSWERSALIAS" val="Java|smicln|C#|smicln|Python|smicln|Pascal|smicln|Logo|smicln|BASIC"/>
  <p:tag name="SLIDEORDER" val="2"/>
  <p:tag name="SLIDEGUID" val="DEBDE06235204B269AD6E88C0A717627"/>
  <p:tag name="VALUES" val="Correct|smicln|Correct|smicln|Correct|smicln|Correct|smicln|Correct|smicln|Correct"/>
  <p:tag name="RESPONSESGATHERED" val="True"/>
  <p:tag name="TOTALRESPONSES" val="119"/>
  <p:tag name="RESPONSECOUNT" val="119"/>
  <p:tag name="SLICED" val="False"/>
  <p:tag name="RESPONSES" val="4321;541236;631;541632;26431;64321;631;631;631;654321;6431;64321;4321;654321;463;431;631;6321;431;31;3;3;4321;4613;321;4321;631;31;43;64321;6321;64321;6321;631;64321;46321;654321;64321;623;64321;632;64312;3;6321;6321;64321;2431;3;6431;532;64321;321;64321;31;6341;41;631;6321;31;631;46321;3;63;6431;431;643;321;64321;321;6321;31;631;64321;31;12;423;654321;643;231;6321;4321;6531;31;23;6431;64321;21;31;621;54321;64321;654321;31;6321;654321;631;43;64321;6431;431;65431;64321;321;321;654321;31;31;6431;613;321;265431;64321;31;564321;63;6421;413;431;564321;"/>
  <p:tag name="CHARTSTRINGSTD" val="102 66 114 63 16 73"/>
  <p:tag name="CHARTSTRINGREV" val="73 16 63 114 66 102"/>
  <p:tag name="CHARTSTRINGSTDPER" val="0,857142857142857 0,554621848739496 0,957983193277311 0,529411764705882 0,134453781512605 0,613445378151261"/>
  <p:tag name="CHARTSTRINGREVPER" val="0,613445378151261 0,134453781512605 0,529411764705882 0,957983193277311 0,554621848739496 0,85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DCFB4F581A30441EB2BCE9A4AB835932&lt;/guid&gt;&#10;        &lt;description /&gt;&#10;        &lt;date&gt;9/4/2018 11:59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C966EFB6454365918E70F83FB62220&lt;/guid&gt;&#10;            &lt;repollguid&gt;F0B5D1FBB61F45F19734525311B2A611&lt;/repollguid&gt;&#10;            &lt;sourceid&gt;3A8A5F259B16484B96D003AFAEFFBBEA&lt;/sourceid&gt;&#10;            &lt;questiontext&gt;Millised järgnevatest on programmeerimiskeeled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6&lt;/responselimit&gt;&#10;            &lt;bulletstyle&gt;0&lt;/bulletstyle&gt;&#10;            &lt;correctanswerindicator&gt;True&lt;/correctanswerindicator&gt;&#10;            &lt;answers&gt;&#10;                &lt;answer&gt;&#10;                    &lt;guid&gt;D4B1BDE68208424AB5A50F41C2190260&lt;/guid&gt;&#10;                    &lt;answertext&gt;BASIC&lt;/answertext&gt;&#10;                    &lt;valuetype&gt;1&lt;/valuetype&gt;&#10;                &lt;/answer&gt;&#10;                &lt;answer&gt;&#10;                    &lt;guid&gt;7B79003588414F4BA56A658C3B199EA0&lt;/guid&gt;&#10;                    &lt;answertext&gt;C#&lt;/answertext&gt;&#10;                    &lt;valuetype&gt;1&lt;/valuetype&gt;&#10;                &lt;/answer&gt;&#10;                &lt;answer&gt;&#10;                    &lt;guid&gt;7160095C0354495BB9121000131BA627&lt;/guid&gt;&#10;                    &lt;answertext&gt;Haskell&lt;/answertext&gt;&#10;                    &lt;valuetype&gt;1&lt;/valuetype&gt;&#10;                &lt;/answer&gt;&#10;                &lt;answer&gt;&#10;                    &lt;guid&gt;3D313CA973B0470C9203941DDE5D3D61&lt;/guid&gt;&#10;                    &lt;answertext&gt;Java&lt;/answertext&gt;&#10;                    &lt;valuetype&gt;1&lt;/valuetype&gt;&#10;                &lt;/answer&gt;&#10;                &lt;answer&gt;&#10;                    &lt;guid&gt;50AA1C2B6B1E4A29B8B6D3815DB1B884&lt;/guid&gt;&#10;                    &lt;answertext&gt;Logo&lt;/answertext&gt;&#10;                    &lt;valuetype&gt;1&lt;/valuetype&gt;&#10;                &lt;/answer&gt;&#10;                &lt;answer&gt;&#10;                    &lt;guid&gt;A8E6C46491204A19AF1FF2B9DB2E9722&lt;/guid&gt;&#10;                    &lt;answertext&gt;Python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SCHEME"/>
  <p:tag name="LABELFORMAT" val="0"/>
  <p:tag name="NUMBERFORMAT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32"/>
  <p:tag name="FONTSIZE" val="32"/>
  <p:tag name="BULLETTYPE" val="ppBulletArabicPeriod"/>
  <p:tag name="ANSWERTEXT" val="Java&#10;C#&#10;Python&#10;Pascal&#10;Logo&#10;BASIC"/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7265BD75C50473EB48331CE26CB1B92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ilmub ekraanile?"/>
  <p:tag name="ANSWERSALIAS" val="a|smicln|21|smicln|3|smicln|7|smicln|midagi muud"/>
  <p:tag name="SLIDEORDER" val="4"/>
  <p:tag name="SLIDEGUID" val="1396F09184CD45CC9F2BBD734C2BD9B5"/>
  <p:tag name="VALUES" val="Correct|smicln|Incorrect|smicln|Incorrect|smicln|Incorrect|smicln|Incorrect"/>
  <p:tag name="RESPONSESGATHERED" val="True"/>
  <p:tag name="TOTALRESPONSES" val="119"/>
  <p:tag name="RESPONSECOUNT" val="119"/>
  <p:tag name="SLICED" val="False"/>
  <p:tag name="RESPONSES" val="1;3;1;1;1;1;1;2;2;1;1;2;2;2;2;1;2;2;1;1;1;2;1;2;2;2;2;2;2;2;2;2;1;1;1;2;2;1;2;2;2;2;2;1;2;1;1;2;1;2;2;2;2;2;2;2;2;2;2;2;2;2;2;2;2;2;2;2;1;2;2;2;1;1;4;2;5;2;5;2;1;1;2;2;2;1;2;1;5;2;1;2;5;2;2;2;2;1;2;2;2;1;2;2;2;2;2;2;2;2;1;1;1;2;2;2;5;2;2;"/>
  <p:tag name="CHARTSTRINGSTD" val="34 78 1 1 5"/>
  <p:tag name="CHARTSTRINGREV" val="5 1 1 78 34"/>
  <p:tag name="CHARTSTRINGSTDPER" val="0,285714285714286 0,65546218487395 0,00840336134453781 0,00840336134453781 0,0420168067226891"/>
  <p:tag name="CHARTSTRINGREVPER" val="0,0420168067226891 0,00840336134453781 0,00840336134453781 0,65546218487395 0,285714285714286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CC3E7433804E47A5A5423C58DE8DA3DF&lt;/guid&gt;&#10;        &lt;description /&gt;&#10;        &lt;date&gt;9/4/2018 11:59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44F4DEDBA74BD89BA0361BD02B3038&lt;/guid&gt;&#10;            &lt;repollguid&gt;D85E14D35F514AADAD0A4BA5B15C72AE&lt;/repollguid&gt;&#10;            &lt;sourceid&gt;0CA3BF112383413B95882F4E7A5C3808&lt;/sourceid&gt;&#10;            &lt;questiontext&gt;Mis ilmub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A6FB1AAAEF4464E9F44B308CACD9A42&lt;/guid&gt;&#10;                    &lt;answertext&gt;a&lt;/answertext&gt;&#10;                    &lt;valuetype&gt;1&lt;/valuetype&gt;&#10;                &lt;/answer&gt;&#10;                &lt;answer&gt;&#10;                    &lt;guid&gt;81153E81C72045E0A14415A59C047CAF&lt;/guid&gt;&#10;                    &lt;answertext&gt;2&lt;/answertext&gt;&#10;                    &lt;valuetype&gt;-1&lt;/valuetype&gt;&#10;                &lt;/answer&gt;&#10;                &lt;answer&gt;&#10;                    &lt;guid&gt;D6A315A69D4449518742BBB77466AE6D&lt;/guid&gt;&#10;                    &lt;answertext&gt;3&lt;/answertext&gt;&#10;                    &lt;valuetype&gt;-1&lt;/valuetype&gt;&#10;                &lt;/answer&gt;&#10;                &lt;answer&gt;&#10;                    &lt;guid&gt;0F6CB2E5747E4DC68B714D43B65F6E5C&lt;/guid&gt;&#10;                    &lt;answertext&gt;6&lt;/answertext&gt;&#10;                    &lt;valuetype&gt;-1&lt;/valuetype&gt;&#10;                &lt;/answer&gt;&#10;                &lt;answer&gt;&#10;                    &lt;guid&gt;E6559648FF07455D8F02B98FF722D922&lt;/guid&gt;&#10;                    &lt;answertext&gt;midagi muu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LABELFORMAT" val="1"/>
  <p:tag name="COLORTYPE" val="SCHEME"/>
  <p:tag name="DEFINEDCOLORS" val="3,6,10,45,32,50,13,4,9,55,1"/>
  <p:tag name="NUMBERFORMA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0"/>
  <p:tag name="FONTSIZE" val="32"/>
  <p:tag name="BULLETTYPE" val="ppBulletArabicPeriod"/>
  <p:tag name="ANSWERTEXT" val="a&#10;21&#10;3&#10;7&#10;midagi muud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7265BD75C50473EB48331CE26CB1B92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ilmub ekraanile?"/>
  <p:tag name="ANSWERSALIAS" val="a|smicln|21|smicln|3|smicln|7|smicln|midagi muud"/>
  <p:tag name="SLIDEORDER" val="3"/>
  <p:tag name="SLIDEGUID" val="EFB48D034BD6436E99E30701485B0846"/>
  <p:tag name="VALUES" val="Incorrect|smicln|Correct|smicln|Incorrect|smicln|Incorrect|smicln|Incorrect"/>
  <p:tag name="RESPONSESGATHERED" val="True"/>
  <p:tag name="TOTALRESPONSES" val="116"/>
  <p:tag name="RESPONSECOUNT" val="116"/>
  <p:tag name="SLICED" val="False"/>
  <p:tag name="RESPONSES" val="2;3;2;2;2;2;1;2;2;2;2;2;2;2;2;2;2;2;5;2;2;2;2;2;2;2;2;2;2;2;2;2;2;2;2;2;2;2;3;2;2;5;2;2;2;2;2;2;2;5;2;2;2;2;2;2;2;2;-;2;2;2;2;2;2;2;2;2;1;2;2;-;2;1;2;2;1;2;5;2;2;2;2;2;2;2;2;5;2;2;2;2;2;2;2;5;-;2;2;2;2;2;2;2;2;2;2;2;1;5;2;2;2;3;3;2;2;2;2;"/>
  <p:tag name="CHARTSTRINGSTD" val="5 100 4 0 7"/>
  <p:tag name="CHARTSTRINGREV" val="7 0 4 100 5"/>
  <p:tag name="CHARTSTRINGSTDPER" val="0,0431034482758621 0,862068965517241 0,0344827586206897 0 0,0603448275862069"/>
  <p:tag name="CHARTSTRINGREVPER" val="0,0603448275862069 0 0,0344827586206897 0,862068965517241 0,0431034482758621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DF57B54CFF8540CBA76EFDFA311AAF71&lt;/guid&gt;&#10;        &lt;description /&gt;&#10;        &lt;date&gt;9/4/2018 11:59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D316B63E834AB5A621D9BA32D6D869&lt;/guid&gt;&#10;            &lt;repollguid&gt;18180FE01E7442AFAA41569F363F26F9&lt;/repollguid&gt;&#10;            &lt;sourceid&gt;BEF1C0A3B3C64102B5133265F45537C3&lt;/sourceid&gt;&#10;            &lt;questiontext&gt;Mis ilmub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0ABCB7C045B9440BB05327743B3DBA47&lt;/guid&gt;&#10;                    &lt;answertext&gt;a&lt;/answertext&gt;&#10;                    &lt;valuetype&gt;-1&lt;/valuetype&gt;&#10;                &lt;/answer&gt;&#10;                &lt;answer&gt;&#10;                    &lt;guid&gt;5B1AA844FE6F48E1B533F56CB5FEAD04&lt;/guid&gt;&#10;                    &lt;answertext&gt;2&lt;/answertext&gt;&#10;                    &lt;valuetype&gt;-1&lt;/valuetype&gt;&#10;                &lt;/answer&gt;&#10;                &lt;answer&gt;&#10;                    &lt;guid&gt;D9D4FC2D881540C1ABA7506124C115EA&lt;/guid&gt;&#10;                    &lt;answertext&gt;3&lt;/answertext&gt;&#10;                    &lt;valuetype&gt;-1&lt;/valuetype&gt;&#10;                &lt;/answer&gt;&#10;                &lt;answer&gt;&#10;                    &lt;guid&gt;C90923AEFC4C436BA751E91B558CFCF2&lt;/guid&gt;&#10;                    &lt;answertext&gt;6&lt;/answertext&gt;&#10;                    &lt;valuetype&gt;1&lt;/valuetype&gt;&#10;                &lt;/answer&gt;&#10;                &lt;answer&gt;&#10;                    &lt;guid&gt;B924DB845EF542D6B8CB3AFB03749A43&lt;/guid&gt;&#10;                    &lt;answertext&gt;midagi muu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DF06AB829B9F414694E37C44925029C1&lt;/guid&gt;&#10;        &lt;description /&gt;&#10;        &lt;date&gt;8/30/2019 11:14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AA4FC264204242B7C6D462B1C87141&lt;/guid&gt;&#10;            &lt;repollguid&gt;6F61989439B7403ABAF5CDBB56104A32&lt;/repollguid&gt;&#10;            &lt;sourceid&gt;A97CB4B8AAA149E182A3FA6D37953B40&lt;/sourceid&gt;&#10;            &lt;questiontext&gt;P_O_R_M_E_R_M_N_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2BCD6C47073843EDBBF154AD828378BC&lt;/guid&gt;&#10;                    &lt;answertext&gt;E I E H I E Q L&lt;/answertext&gt;&#10;                    &lt;valuetype&gt;-1&lt;/valuetype&gt;&#10;                &lt;/answer&gt;&#10;                &lt;answer&gt;&#10;                    &lt;guid&gt;FF064C410B1F45D697BDF61CC7CEBC2E&lt;/guid&gt;&#10;                    &lt;answertext&gt;O S O E P U G I&lt;/answertext&gt;&#10;                    &lt;valuetype&gt;-1&lt;/valuetype&gt;&#10;                &lt;/answer&gt;&#10;                &lt;answer&gt;&#10;                    &lt;guid&gt;C2DA044E25B44CB49A2AD2EAACB7C6E3&lt;/guid&gt;&#10;                    &lt;answertext&gt;R I M I E E A G&lt;/answertext&gt;&#10;                    &lt;valuetype&gt;1&lt;/valuetype&gt;&#10;                &lt;/answer&gt;&#10;                &lt;answer&gt;&#10;                    &lt;guid&gt;44CEED4567D5413EB0038F9184A7359E&lt;/guid&gt;&#10;                    &lt;answertext&gt;X G E H U E A 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0"/>
  <p:tag name="FONTSIZE" val="32"/>
  <p:tag name="BULLETTYPE" val="ppBulletArabicPeriod"/>
  <p:tag name="ANSWERTEXT" val="a&#10;21&#10;3&#10;7&#10;midagi muud"/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7265BD75C50473EB48331CE26CB1B92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ilmub ekraanile?"/>
  <p:tag name="ANSWERSALIAS" val="2|smicln|3|smicln|5|smicln|midagi muud"/>
  <p:tag name="SLIDEORDER" val="5"/>
  <p:tag name="SLIDEGUID" val="C11ECFA931894CA5B167F080EEE2C0EB"/>
  <p:tag name="VALUES" val="Incorrect|smicln|Correct|smicln|Incorrect|smicln|Incorrect"/>
  <p:tag name="RESPONSESGATHERED" val="True"/>
  <p:tag name="TOTALRESPONSES" val="114"/>
  <p:tag name="RESPONSECOUNT" val="114"/>
  <p:tag name="SLICED" val="False"/>
  <p:tag name="RESPONSES" val="2;2;3;2;3;2;2;4;4;2;2;2;-;2;2;2;-;-;4;4;4;1;1;2;3;2;2;-;3;4;4;2;3;3;2;3;3;2;3;2;4;2;3;2;4;4;2;3;4;4;3;4;2;4;3;3;3;2;-;4;3;3;2;4;2;1;4;1;4;3;3;2;2;3;4;3;1;1;2;2;2;4;3;4;3;3;3;2;4;3;3;2;3;3;4;2;3;3;4;3;2;3;3;4;4;3;2;4;2;4;2;2;2;2;3;4;3;3;3;"/>
  <p:tag name="CHARTSTRINGSTD" val="6 40 39 29"/>
  <p:tag name="CHARTSTRINGREV" val="29 39 40 6"/>
  <p:tag name="CHARTSTRINGSTDPER" val="0,0526315789473684 0,350877192982456 0,342105263157895 0,254385964912281"/>
  <p:tag name="CHARTSTRINGREVPER" val="0,254385964912281 0,342105263157895 0,350877192982456 0,0526315789473684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3B8D58BF4860478E94D5665CA7CDAB6A&lt;/guid&gt;&#10;        &lt;description /&gt;&#10;        &lt;date&gt;9/4/2018 11:59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380E8D5DA94388A7AA068E36159E4C&lt;/guid&gt;&#10;            &lt;repollguid&gt;C80E7553DBCD4428A7B856C38F720C55&lt;/repollguid&gt;&#10;            &lt;sourceid&gt;965FAD0AB33140FA882C913833570309&lt;/sourceid&gt;&#10;            &lt;questiontext&gt;Mis ilmub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DDBC4D7E80EF4EC899E9851B2C3B0D78&lt;/guid&gt;&#10;                    &lt;answertext&gt;2 &lt;/answertext&gt;&#10;                    &lt;valuetype&gt;-1&lt;/valuetype&gt;&#10;                &lt;/answer&gt;&#10;                &lt;answer&gt;&#10;                    &lt;guid&gt;D56DC9B67828435B932028FA332A8BDA&lt;/guid&gt;&#10;                    &lt;answertext&gt;3 &lt;/answertext&gt;&#10;                    &lt;valuetype&gt;1&lt;/valuetype&gt;&#10;                &lt;/answer&gt;&#10;                &lt;answer&gt;&#10;                    &lt;guid&gt;794B024508AF4C1FB046AF7A7DC463C6&lt;/guid&gt;&#10;                    &lt;answertext&gt;5 &lt;/answertext&gt;&#10;                    &lt;valuetype&gt;-1&lt;/valuetype&gt;&#10;                &lt;/answer&gt;&#10;                &lt;answer&gt;&#10;                    &lt;guid&gt;C38A20C43AF2477A86386BB8E558E736&lt;/guid&gt;&#10;                    &lt;answertext&gt;midagi muu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7"/>
  <p:tag name="FONTSIZE" val="32"/>
  <p:tag name="BULLETTYPE" val="ppBulletArabicPeriod"/>
  <p:tag name="ANSWERTEXT" val="2&#10;3&#10;5&#10;midagi muud"/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7265BD75C50473EB48331CE26CB1B92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ilmub ekraanile?"/>
  <p:tag name="ANSWERSALIAS" val="2|smicln|3|smicln|5|smicln|midagi muud"/>
  <p:tag name="SLIDEORDER" val="6"/>
  <p:tag name="SLIDEGUID" val="79DC5E1B1A40496AA8AF67BA5D6B1C70"/>
  <p:tag name="VALUES" val="Incorrect|smicln|Incorrect|smicln|Incorrect|smicln|Correct"/>
  <p:tag name="RESPONSESGATHERED" val="True"/>
  <p:tag name="TOTALRESPONSES" val="114"/>
  <p:tag name="RESPONSECOUNT" val="114"/>
  <p:tag name="SLICED" val="False"/>
  <p:tag name="RESPONSES" val="4;1;4;4;4;4;4;2;1;4;2;4;2;4;2;2;2;1;4;2;3;3;4;2;3;2;4;4;2;2;3;2;4;2;2;2;4;4;2;2;2;2;4;4;4;2;4;3;4;4;2;2;2;2;2;2;3;2;2;2;2;2;2;2;4;-;2;4;2;4;2;4;2;4;2;2;2;-;4;2;4;2;2;4;2;2;1;3;1;2;2;2;2;4;4;2;-;2;4;-;3;2;2;4;2;3;4;2;2;-;2;4;2;2;3;2;1;2;4;"/>
  <p:tag name="CHARTSTRINGSTD" val="6 61 10 37"/>
  <p:tag name="CHARTSTRINGREV" val="37 10 61 6"/>
  <p:tag name="CHARTSTRINGSTDPER" val="0,0526315789473684 0,535087719298246 0,087719298245614 0,324561403508772"/>
  <p:tag name="CHARTSTRINGREVPER" val="0,324561403508772 0,087719298245614 0,535087719298246 0,0526315789473684"/>
  <p:tag name="ANONYMOUSTEMP" val="False"/>
  <p:tag name="TYPE" val="MultiChoiceSlide"/>
  <p:tag name="TPQUESTIONXML" val="﻿&lt;?xml version=&quot;1.0&quot; encoding=&quot;utf-8&quot;?&gt;&#10;&lt;questionlist&gt;&#10;    &lt;properties&gt;&#10;        &lt;guid&gt;04CF695086E54E818E7C49ACE9480666&lt;/guid&gt;&#10;        &lt;description /&gt;&#10;        &lt;date&gt;9/4/2018 11:59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ADCC3A8DB5E4904AB7D440B486EFB6C&lt;/guid&gt;&#10;            &lt;repollguid&gt;C080935F9CBA4ABEA4E085772B49D961&lt;/repollguid&gt;&#10;            &lt;sourceid&gt;ED768B8FEBCA4B21A4F8A1C3C8B58473&lt;/sourceid&gt;&#10;            &lt;questiontext&gt;Mis ilmub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F7286A46F342424480CC093628EFC58F&lt;/guid&gt;&#10;                    &lt;answertext&gt;2 &lt;/answertext&gt;&#10;                    &lt;valuetype&gt;-1&lt;/valuetype&gt;&#10;                &lt;/answer&gt;&#10;                &lt;answer&gt;&#10;                    &lt;guid&gt;F3ED7D0CF09440B49CA54A16EFC5B558&lt;/guid&gt;&#10;                    &lt;answertext&gt;3 &lt;/answertext&gt;&#10;                    &lt;valuetype&gt;-1&lt;/valuetype&gt;&#10;                &lt;/answer&gt;&#10;                &lt;answer&gt;&#10;                    &lt;guid&gt;E94F79E009BB438395825C938BB92734&lt;/guid&gt;&#10;                    &lt;answertext&gt;5 &lt;/answertext&gt;&#10;                    &lt;valuetype&gt;-1&lt;/valuetype&gt;&#10;                &lt;/answer&gt;&#10;                &lt;answer&gt;&#10;                    &lt;guid&gt;3A2228FF842D4F47BC7E65D2F962C798&lt;/guid&gt;&#10;                    &lt;answertext&gt;midagi muud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LABELFORMAT" val="1"/>
  <p:tag name="COLORTYPE" val="SCHEME"/>
  <p:tag name="DEFINEDCOLORS" val="3,6,10,45,32,50,13,4,9,55,1"/>
  <p:tag name="NUMBERFORMA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7"/>
  <p:tag name="FONTSIZE" val="32"/>
  <p:tag name="BULLETTYPE" val="ppBulletArabicPeriod"/>
  <p:tag name="ANSWERTEXT" val="2&#10;3&#10;5&#10;midagi muud"/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2D2DD481892491190C3B13E765D058C"/>
  <p:tag name="SLIDEID" val="22D2DD481892491190C3B13E765D058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Kes oli programmeerimiskeele Python looja"/>
  <p:tag name="ANSWERSALIAS" val="John von Neumann|smicln|Guido van Rossum|smicln|Robin van Persie|smicln|Johann Wilhelm Friedrich von Hezel"/>
  <p:tag name="VALUES" val="Incorrect|smicln|Correct|smicln|Incorrect|smicln|Incorrect"/>
  <p:tag name="RESPONSESGATHERED" val="True"/>
  <p:tag name="TOTALRESPONSES" val="114"/>
  <p:tag name="RESPONSECOUNT" val="114"/>
  <p:tag name="SLICED" val="False"/>
  <p:tag name="RESPONSES" val="2;4;2;2;2;2;2;2;2;2;1;2;2;2;2;2;2;2;2;2;2;2;2;2;1;2;2;2;2;2;2;2;2;-;2;1;-;2;3;2;2;2;2;-;2;2;2;2;2;2;1;2;2;2;2;2;2;2;-;2;2;3;2;2;2;2;2;1;2;2;2;-;2;1;2;2;3;2;2;2;2;2;2;2;2;2;2;2;2;2;2;2;2;2;2;2;2;2;2;2;3;2;2;2;2;2;2;2;2;2;2;3;2;2;1;2;2;2;4;"/>
  <p:tag name="CHARTSTRINGSTD" val="7 100 5 2"/>
  <p:tag name="CHARTSTRINGREV" val="2 5 100 7"/>
  <p:tag name="CHARTSTRINGSTDPER" val="0,0614035087719298 0,87719298245614 0,043859649122807 0,0175438596491228"/>
  <p:tag name="CHARTSTRINGREVPER" val="0,0175438596491228 0,043859649122807 0,87719298245614 0,0614035087719298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FE804A96B11445FC9171D21776B0AAE7&lt;/guid&gt;&#10;        &lt;description /&gt;&#10;        &lt;date&gt;9/4/2018 11:59:2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DA495BCCA8B448FAB475F133B52E4FD&lt;/guid&gt;&#10;            &lt;repollguid&gt;3E348DC0A1074EC58DAD11C058BBD141&lt;/repollguid&gt;&#10;            &lt;sourceid&gt;041E3C78D8CB43AEB9E9E938DEB19135&lt;/sourceid&gt;&#10;            &lt;questiontext&gt;Kes oli programmeerimiskeele Python looja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FEE433E360AC470D8F2E20E7D29FFCFE&lt;/guid&gt;&#10;                    &lt;answertext&gt;John von Neumann&lt;/answertext&gt;&#10;                    &lt;valuetype&gt;-1&lt;/valuetype&gt;&#10;                &lt;/answer&gt;&#10;                &lt;answer&gt;&#10;                    &lt;guid&gt;C574F88E068D44DDB5545806281A8909&lt;/guid&gt;&#10;                    &lt;answertext&gt;Guido van Rossum&lt;/answertext&gt;&#10;                    &lt;valuetype&gt;1&lt;/valuetype&gt;&#10;                &lt;/answer&gt;&#10;                &lt;answer&gt;&#10;                    &lt;guid&gt;0F6D7A9DC8974EBCA8203DD1B1A2089C&lt;/guid&gt;&#10;                    &lt;answertext&gt;Karl Ernst von Baer &lt;/answertext&gt;&#10;                    &lt;valuetype&gt;-1&lt;/valuetype&gt;&#10;                &lt;/answer&gt;&#10;                &lt;answer&gt;&#10;                    &lt;guid&gt;558A6C8F0DA849108699EC19EF00035E&lt;/guid&gt;&#10;                    &lt;answertext&gt;Graham Chapman&lt;/answertext&gt;&#10;                    &lt;valuetype&gt;-1&lt;/valuetype&gt;&#10;                &lt;/answer&gt;&#10;                &lt;answer&gt;&#10;                    &lt;guid&gt;ECC40BFCD80E4BC6ACC1DB0B46C5ACC9&lt;/guid&gt;&#10;                    &lt;answertext&gt;John Cleese&lt;/answertext&gt;&#10;                    &lt;valuetype&gt;-1&lt;/valuetype&gt;&#10;                &lt;/answer&gt;&#10;                &lt;answer&gt;&#10;                    &lt;guid&gt;75A82A310592416487B67017C7FC6565&lt;/guid&gt;&#10;                    &lt;answertext&gt;Terry Gilliam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COLORTYPE" val="SCHEME"/>
  <p:tag name="DEFINEDCOLORS" val="3,6,10,45,32,50,13,4,9,55,1"/>
  <p:tag name="LABELFORMAT" val="1"/>
  <p:tag name="NUMBERFORMA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85"/>
  <p:tag name="FONTSIZE" val="32"/>
  <p:tag name="BULLETTYPE" val="ppBulletArabicPeriod"/>
  <p:tag name="ANSWERTEXT" val="John von Neumann&#10;Guido van Rossum&#10;Robin van Persie&#10;Johann Wilhelm Friedrich von Hezel"/>
  <p:tag name="ZEROBASED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2FD9AFBEC444879859E3341DD792FE2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Loengu tempo oli"/>
  <p:tag name="ANSWERSALIAS" val="liiga kiire|smicln|paras|smicln|liiga aeglane"/>
  <p:tag name="SLIDEORDER" val="2"/>
  <p:tag name="SLIDEGUID" val="CFBA896C9874444A97162F9C5AC140F0"/>
  <p:tag name="VALUES" val="No Value|smicln|No Value|smicln|No Value"/>
  <p:tag name="RESPONSESGATHERED" val="True"/>
  <p:tag name="TOTALRESPONSES" val="114"/>
  <p:tag name="RESPONSECOUNT" val="114"/>
  <p:tag name="SLICED" val="False"/>
  <p:tag name="RESPONSES" val="3;1;2;3;2;2;2;2;2;2;2;2;2;3;2;3;2;2;2;2;2;2;2;-;2;2;2;2;2;2;3;2;3;3;2;2;3;2;2;2;2;2;2;-;2;2;2;2;2;2;2;2;3;2;2;2;2;2;2;-;2;2;2;2;2;2;2;2;2;2;2;2;2;2;2;2;2;2;2;2;3;2;2;2;2;2;1;2;2;2;2;2;2;2;2;2;1;2;-;-;1;2;1;2;2;2;2;2;2;3;2;2;2;2;2;2;2;2;2;"/>
  <p:tag name="CHARTSTRINGSTD" val="5 98 11"/>
  <p:tag name="CHARTSTRINGREV" val="11 98 5"/>
  <p:tag name="CHARTSTRINGSTDPER" val="0,043859649122807 0,859649122807018 0,0964912280701754"/>
  <p:tag name="CHARTSTRINGREVPER" val="0,0964912280701754 0,859649122807018 0,043859649122807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EC850F5D93CE4A3294FC2ADCF0438CED&lt;/guid&gt;&#10;        &lt;description /&gt;&#10;        &lt;date&gt;9/4/2018 11:59:3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6F9CBA3C114377AB5EE0EB301ACDB7&lt;/guid&gt;&#10;            &lt;repollguid&gt;B097399D66EB4F75A4BBCB12B6B94F3F&lt;/repollguid&gt;&#10;            &lt;sourceid&gt;BE0DBFADAF944B7D8ADCB40BEADD3D37&lt;/sourceid&gt;&#10;            &lt;questiontext&gt;Loengu tempo oli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4F02E1EB39EC4D6CA32476C8D3F47E31&lt;/guid&gt;&#10;                    &lt;answertext&gt;liiga kiire &lt;/answertext&gt;&#10;                    &lt;valuetype&gt;0&lt;/valuetype&gt;&#10;                &lt;/answer&gt;&#10;                &lt;answer&gt;&#10;                    &lt;guid&gt;C4A077E6320A454799E0B564383D995A&lt;/guid&gt;&#10;                    &lt;answertext&gt;paras &lt;/answertext&gt;&#10;                    &lt;valuetype&gt;0&lt;/valuetype&gt;&#10;                &lt;/answer&gt;&#10;                &lt;answer&gt;&#10;                    &lt;guid&gt;5668227717554827B2BFD4B712A9FA05&lt;/guid&gt;&#10;                    &lt;answertext&gt;liiga aegla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1"/>
  <p:tag name="FONTSIZE" val="32"/>
  <p:tag name="BULLETTYPE" val="ppBulletArabicPeriod"/>
  <p:tag name="ANSWERTEXT" val="liiga kiire&#10;paras&#10;liiga aeglane"/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EFE572E31974BF3BA1984CEB548617E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aterjal tundus"/>
  <p:tag name="ANSWERSALIAS" val="liiga lihtne|smicln|parajalt jõukohane|smicln|liiga keeruline"/>
  <p:tag name="SLIDEORDER" val="2"/>
  <p:tag name="SLIDEGUID" val="283A9768F1E0488A85B78C58E1CD98E5"/>
  <p:tag name="VALUES" val="No Value|smicln|No Value|smicln|No Value"/>
  <p:tag name="RESPONSESGATHERED" val="True"/>
  <p:tag name="TOTALRESPONSES" val="111"/>
  <p:tag name="RESPONSECOUNT" val="111"/>
  <p:tag name="SLICED" val="False"/>
  <p:tag name="RESPONSES" val="1;3;1;1;1;2;1;2;2;2;2;1;2;2;2;1;2;2;2;2;2;2;2;-;2;2;2;2;2;2;2;2;2;3;2;2;2;1;3;2;2;2;2;-;2;2;1;2;2;2;2;2;1;2;-;1;2;2;2;-;2;2;2;2;2;2;1;2;2;2;2;1;2;2;2;2;1;2;2;2;2;2;2;2;2;2;2;1;2;2;-;2;2;2;2;2;2;1;-;-;3;2;2;2;2;2;2;2;2;1;1;2;1;1;3;-;2;2;2;"/>
  <p:tag name="CHARTSTRINGSTD" val="20 86 5"/>
  <p:tag name="CHARTSTRINGREV" val="5 86 20"/>
  <p:tag name="CHARTSTRINGSTDPER" val="0,18018018018018 0,774774774774775 0,045045045045045"/>
  <p:tag name="CHARTSTRINGREVPER" val="0,045045045045045 0,774774774774775 0,18018018018018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F06712E8F72D4D62AF3B312EF3DA7270&lt;/guid&gt;&#10;        &lt;description /&gt;&#10;        &lt;date&gt;9/4/2018 11:59:3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8EFF6BC9B684CADA2195CDD60F9843F&lt;/guid&gt;&#10;            &lt;repollguid&gt;D6D3AA2FE8B44B67B5B2506E7CB911F3&lt;/repollguid&gt;&#10;            &lt;sourceid&gt;D555C0F920804AB0ADD487ED1F7934BE&lt;/sourceid&gt;&#10;            &lt;questiontext&gt;Materjal tundu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04ACB5E1A54483DB6350EC703933368&lt;/guid&gt;&#10;                    &lt;answertext&gt;liiga lihtne &lt;/answertext&gt;&#10;                    &lt;valuetype&gt;0&lt;/valuetype&gt;&#10;                &lt;/answer&gt;&#10;                &lt;answer&gt;&#10;                    &lt;guid&gt;90BD75093C374AC6878A8CB97C21B9C2&lt;/guid&gt;&#10;                    &lt;answertext&gt;parajalt jõukohane &lt;/answertext&gt;&#10;                    &lt;valuetype&gt;0&lt;/valuetype&gt;&#10;                &lt;/answer&gt;&#10;                &lt;answer&gt;&#10;                    &lt;guid&gt;912A18CE159748B882C7C5A077D66D24&lt;/guid&gt;&#10;                    &lt;answertext&gt;liiga keeruli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47"/>
  <p:tag name="FONTSIZE" val="32"/>
  <p:tag name="BULLETTYPE" val="ppBulletArabicPeriod"/>
  <p:tag name="ANSWERTEXT" val="liiga lihtne&#10;parajalt jõukohane&#10;liiga keeruline"/>
  <p:tag name="ZEROBASED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099B068E9F344D8A215D2C751CE3D11"/>
  <p:tag name="SLIDEID" val="C099B068E9F344D8A215D2C751CE3D1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teaduskonnast Te olete?"/>
  <p:tag name="ANSWERSALIAS" val="Arsti-|smicln|Filosoofia-|smicln|Kehakultuuri-|smicln|Loodus- ja tehnoloogia-|smicln|Matemaatika-informaatika-|smicln|Sotsiaal- ja haridus-|smicln|Usu-|smicln|Mõni teine"/>
  <p:tag name="VALUES" val="No Value|smicln|No Value|smicln|No Value|smicln|No Value|smicln|No Value|smicln|No Value|smicln|No Value|smicln|No Value"/>
  <p:tag name="RESPONSESGATHERED" val="True"/>
  <p:tag name="TOTALRESPONSES" val="118"/>
  <p:tag name="RESPONSECOUNT" val="118"/>
  <p:tag name="SLICED" val="False"/>
  <p:tag name="RESPONSES" val="5;4;4;4;5;4;4;4;4;5;4;4;4;4;4;4;4;4;5;6;4;1;2;4;4;4;5;4;8;4;6;4;4;6;4;4;4;4;4;4;4;4;4;5;4;2;5;4;4;1;4;4;4;4;4;4;4;4;4;2;4;4;4;4;6;1;1;4;4;4;4;2;4;4;6;4;4;2;4;6;4;4;2;4;1;2;6;3;2;4;2;8;4;4;4;4;7;4;4;2;2;4;6;4;4;4;4;4;4;7;5;4;4;4;6;4;4;6;"/>
  <p:tag name="CHARTSTRINGSTD" val="5 11 1 79 8 10 2 2"/>
  <p:tag name="CHARTSTRINGREV" val="2 2 10 8 79 1 11 5"/>
  <p:tag name="CHARTSTRINGSTDPER" val="0,0423728813559322 0,0932203389830508 0,00847457627118644 0,669491525423729 0,0677966101694915 0,0847457627118644 0,0169491525423729 0,0169491525423729"/>
  <p:tag name="CHARTSTRINGREVPER" val="0,0169491525423729 0,0169491525423729 0,0847457627118644 0,0677966101694915 0,669491525423729 0,00847457627118644 0,0932203389830508 0,0423728813559322"/>
  <p:tag name="ANONYMOUSTEMP" val="False"/>
  <p:tag name="TYPE" val="MultiChoiceSlide"/>
  <p:tag name="TPQUESTIONXML" val="﻿&lt;?xml version=&quot;1.0&quot; encoding=&quot;utf-8&quot;?&gt;&#10;&lt;questionlist&gt;&#10;    &lt;properties&gt;&#10;        &lt;guid&gt;CF76E87C886743CC8DFAC7B6E28D220F&lt;/guid&gt;&#10;        &lt;description /&gt;&#10;        &lt;date&gt;9/4/2018 11:59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FBFE0520954745A8C47F5AEBE12055&lt;/guid&gt;&#10;            &lt;repollguid&gt;77DE7471B8714B7AA42FFDD8F5251CBB&lt;/repollguid&gt;&#10;            &lt;sourceid&gt;CFD7D1CA0F06449AB28418C1148DF4DD&lt;/sourceid&gt;&#10;            &lt;questiontext&gt;Mis valdkonnast Te olet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5ED6367E728416B8C6293BC5EDB6DFF&lt;/guid&gt;&#10;                    &lt;answertext&gt;Humanitaarteaduste ja kunstide &lt;/answertext&gt;&#10;                    &lt;valuetype&gt;0&lt;/valuetype&gt;&#10;                &lt;/answer&gt;&#10;                &lt;answer&gt;&#10;                    &lt;guid&gt;C4B63A4CEEE64178B5BE25387C55F454&lt;/guid&gt;&#10;                    &lt;answertext&gt;Sotsiaalteaduste&lt;/answertext&gt;&#10;                    &lt;valuetype&gt;0&lt;/valuetype&gt;&#10;                &lt;/answer&gt;&#10;                &lt;answer&gt;&#10;                    &lt;guid&gt;A2A915582AEA4D3F8081DEB317A02E83&lt;/guid&gt;&#10;                    &lt;answertext&gt;Loodus- ja täppisteaduste &lt;/answertext&gt;&#10;                    &lt;valuetype&gt;0&lt;/valuetype&gt;&#10;                &lt;/answer&gt;&#10;                &lt;answer&gt;&#10;                    &lt;guid&gt;38DEAB40FE334F57A7B7905CA752A7B2&lt;/guid&gt;&#10;                    &lt;answertext&gt;Meditsiiniteaduste&lt;/answertext&gt;&#10;                    &lt;valuetype&gt;0&lt;/valuetype&gt;&#10;                &lt;/answer&gt;&#10;                &lt;answer&gt;&#10;                    &lt;guid&gt;837B6757891646AE9E271F5C64B400F7&lt;/guid&gt;&#10;                    &lt;answertext&gt;Mõni tei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heme/theme1.xml><?xml version="1.0" encoding="utf-8"?>
<a:theme xmlns:a="http://schemas.openxmlformats.org/drawingml/2006/main" name="Vaikekujundus">
  <a:themeElements>
    <a:clrScheme name="Vaike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ikekujund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ike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1274</Words>
  <Application>Microsoft Office PowerPoint</Application>
  <PresentationFormat>On-screen Show (4:3)</PresentationFormat>
  <Paragraphs>373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Courier New</vt:lpstr>
      <vt:lpstr>Arial</vt:lpstr>
      <vt:lpstr>Vaikekujundus</vt:lpstr>
      <vt:lpstr>Programmeerimine  1. loeng</vt:lpstr>
      <vt:lpstr>P_O_R_M_E_R_M_N_</vt:lpstr>
      <vt:lpstr>Täna</vt:lpstr>
      <vt:lpstr>Kogu semester</vt:lpstr>
      <vt:lpstr>Eesmärk, õpiväljundid</vt:lpstr>
      <vt:lpstr>Õpiväljundid</vt:lpstr>
      <vt:lpstr>Hindamissüsteem</vt:lpstr>
      <vt:lpstr>Mis valdkonnast Te olete?</vt:lpstr>
      <vt:lpstr>Kuivõrd olete programmeerimisega juba tuttav?</vt:lpstr>
      <vt:lpstr>Eeleksam</vt:lpstr>
      <vt:lpstr>MOOCi läbinud</vt:lpstr>
      <vt:lpstr>Lubatud ja lubamatu koostöö </vt:lpstr>
      <vt:lpstr>Materjalid</vt:lpstr>
      <vt:lpstr>Loengud</vt:lpstr>
      <vt:lpstr>90 minutit järjest?</vt:lpstr>
      <vt:lpstr>Loengu punktid</vt:lpstr>
      <vt:lpstr>Millised järgnevatest on programmeerimiskeeled?</vt:lpstr>
      <vt:lpstr>Mis ilmub ekraanile?</vt:lpstr>
      <vt:lpstr>Mis ilmub ekraanile?</vt:lpstr>
      <vt:lpstr>Mis ilmub ekraanile?</vt:lpstr>
      <vt:lpstr>Mis ilmub ekraanile?</vt:lpstr>
      <vt:lpstr>Programmi ja algoritmi mõiste. Algoritmi esitusviisid, plokkskeemid. </vt:lpstr>
      <vt:lpstr>www.vallaste.ee</vt:lpstr>
      <vt:lpstr>Ajaloost</vt:lpstr>
      <vt:lpstr>Ajaloost</vt:lpstr>
      <vt:lpstr>Ajaloost</vt:lpstr>
      <vt:lpstr>Ajaloost</vt:lpstr>
      <vt:lpstr>Programmeerimiskeeled</vt:lpstr>
      <vt:lpstr>Masinkood ja assemblerkeel</vt:lpstr>
      <vt:lpstr>Kõrgkeeled</vt:lpstr>
      <vt:lpstr>Python</vt:lpstr>
      <vt:lpstr>Kes oli programmeerimiskeele Python looja?</vt:lpstr>
      <vt:lpstr>Algoritm</vt:lpstr>
      <vt:lpstr>Eeskirjad, algoritm</vt:lpstr>
      <vt:lpstr>Algoritmi esitusviisid</vt:lpstr>
      <vt:lpstr>Kartulisalati tegemise algoritm</vt:lpstr>
      <vt:lpstr>Hargnev algoritm</vt:lpstr>
      <vt:lpstr>Reedel kodukohta sõitmine</vt:lpstr>
      <vt:lpstr>Järgmiseks korraks</vt:lpstr>
      <vt:lpstr>Loengu tempo oli</vt:lpstr>
      <vt:lpstr>Materjal tundus</vt:lpstr>
      <vt:lpstr>Suur tänu osalemast ja kohtumiseni!</vt:lpstr>
    </vt:vector>
  </TitlesOfParts>
  <Company>Tartu Ülikool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Programmeerimise alused</dc:title>
  <dc:creator>eno</dc:creator>
  <cp:lastModifiedBy>Helle</cp:lastModifiedBy>
  <cp:revision>347</cp:revision>
  <cp:lastPrinted>2018-09-04T08:36:24Z</cp:lastPrinted>
  <dcterms:created xsi:type="dcterms:W3CDTF">2008-09-09T11:51:56Z</dcterms:created>
  <dcterms:modified xsi:type="dcterms:W3CDTF">2019-09-03T06:08:55Z</dcterms:modified>
</cp:coreProperties>
</file>