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7" r:id="rId4"/>
    <p:sldId id="284" r:id="rId5"/>
    <p:sldId id="285" r:id="rId6"/>
    <p:sldId id="273" r:id="rId7"/>
    <p:sldId id="277" r:id="rId8"/>
    <p:sldId id="258" r:id="rId9"/>
    <p:sldId id="286" r:id="rId10"/>
    <p:sldId id="291" r:id="rId11"/>
    <p:sldId id="282" r:id="rId12"/>
    <p:sldId id="292" r:id="rId13"/>
    <p:sldId id="293" r:id="rId14"/>
    <p:sldId id="294" r:id="rId15"/>
    <p:sldId id="278" r:id="rId16"/>
    <p:sldId id="280" r:id="rId17"/>
    <p:sldId id="289" r:id="rId18"/>
    <p:sldId id="287" r:id="rId19"/>
    <p:sldId id="288" r:id="rId20"/>
    <p:sldId id="290" r:id="rId21"/>
    <p:sldId id="279" r:id="rId22"/>
    <p:sldId id="260" r:id="rId23"/>
    <p:sldId id="259" r:id="rId24"/>
    <p:sldId id="262" r:id="rId25"/>
    <p:sldId id="295" r:id="rId26"/>
    <p:sldId id="263" r:id="rId27"/>
    <p:sldId id="281" r:id="rId28"/>
    <p:sldId id="265" r:id="rId29"/>
    <p:sldId id="269" r:id="rId30"/>
    <p:sldId id="264" r:id="rId31"/>
    <p:sldId id="271" r:id="rId32"/>
    <p:sldId id="272" r:id="rId33"/>
    <p:sldId id="268" r:id="rId34"/>
    <p:sldId id="270" r:id="rId35"/>
    <p:sldId id="276" r:id="rId36"/>
    <p:sldId id="26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30" autoAdjust="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Silverlight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icrosoft_Silverlight#Operating_Systems_and_Web_Browser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dition.cnn.com/SPECIALS/2009/44.president/inauguration/themoment/" TargetMode="External"/><Relationship Id="rId2" Type="http://schemas.openxmlformats.org/officeDocument/2006/relationships/hyperlink" Target="http://memorabilia.hardrock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webcontrols.com/video/" TargetMode="External"/><Relationship Id="rId2" Type="http://schemas.openxmlformats.org/officeDocument/2006/relationships/hyperlink" Target="http://h6bevalge.riiul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logs.asp.net/scottgu/search.aspx?q=Silverlight+Tutorial+Part&amp;o=Relevance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ilverlight.net/samples/sl2/silverlightairlines/run/default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t.co.uk/exeo/pagelif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ilverlight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err="1" smtClean="0"/>
              <a:t>Silverlight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Harri Kirik</a:t>
            </a:r>
          </a:p>
          <a:p>
            <a:r>
              <a:rPr lang="et-EE" dirty="0" smtClean="0"/>
              <a:t>harri35@gmail.com</a:t>
            </a:r>
            <a:endParaRPr lang="et-EE" dirty="0"/>
          </a:p>
        </p:txBody>
      </p:sp>
      <p:pic>
        <p:nvPicPr>
          <p:cNvPr id="14338" name="Picture 2" descr="http://upload.wikimedia.org/wikipedia/en/thumb/d/db/Silverlight.png/150px-Silverlight.png">
            <a:hlinkClick r:id="rId2" tooltip="Silverlight.pn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886200"/>
            <a:ext cx="2438400" cy="2698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XAML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Aga </a:t>
            </a:r>
            <a:r>
              <a:rPr lang="et-EE" dirty="0" err="1" smtClean="0"/>
              <a:t>XAML’it</a:t>
            </a:r>
            <a:r>
              <a:rPr lang="et-EE" dirty="0" smtClean="0"/>
              <a:t> on arvutil tunduvalt kergem töödelda ja lugeda</a:t>
            </a:r>
          </a:p>
          <a:p>
            <a:r>
              <a:rPr lang="et-EE" dirty="0" smtClean="0"/>
              <a:t>XAML faili on võimalik kompileerida binaarsesse .</a:t>
            </a:r>
            <a:r>
              <a:rPr lang="et-EE" dirty="0" err="1" smtClean="0"/>
              <a:t>baml</a:t>
            </a:r>
            <a:r>
              <a:rPr lang="et-EE" dirty="0" smtClean="0"/>
              <a:t>  faili, mida saab virtuaalmasin töö ajal parsida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XAML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err="1" smtClean="0"/>
              <a:t>Vista</a:t>
            </a:r>
            <a:r>
              <a:rPr lang="et-EE" dirty="0" smtClean="0"/>
              <a:t> </a:t>
            </a:r>
            <a:r>
              <a:rPr lang="et-EE" dirty="0" err="1" smtClean="0"/>
              <a:t>Sidebar’i</a:t>
            </a:r>
            <a:r>
              <a:rPr lang="et-EE" dirty="0" smtClean="0"/>
              <a:t> rakendused on ka </a:t>
            </a:r>
            <a:r>
              <a:rPr lang="et-EE" dirty="0" err="1" smtClean="0"/>
              <a:t>Silverlightis</a:t>
            </a:r>
            <a:r>
              <a:rPr lang="et-EE" dirty="0" smtClean="0"/>
              <a:t>, seega XAML kood. </a:t>
            </a:r>
            <a:endParaRPr lang="et-EE" b="1" dirty="0" smtClean="0"/>
          </a:p>
          <a:p>
            <a:pPr>
              <a:buNone/>
            </a:pPr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XAML – mõni sõna lähemalt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smtClean="0"/>
              <a:t>Alusobjekt on “</a:t>
            </a:r>
            <a:r>
              <a:rPr lang="et-EE" dirty="0" err="1" smtClean="0"/>
              <a:t>layout</a:t>
            </a:r>
            <a:r>
              <a:rPr lang="et-EE" dirty="0" smtClean="0"/>
              <a:t> </a:t>
            </a:r>
            <a:r>
              <a:rPr lang="et-EE" dirty="0" err="1" smtClean="0"/>
              <a:t>manager</a:t>
            </a:r>
            <a:r>
              <a:rPr lang="et-EE" dirty="0" smtClean="0"/>
              <a:t>” (laotuse haldur), neid on erinevaid tüüpi</a:t>
            </a:r>
          </a:p>
          <a:p>
            <a:r>
              <a:rPr lang="et-EE" dirty="0" smtClean="0"/>
              <a:t>Nii fikseeritud paigutuse kui ka dünaamilise paigutusega.</a:t>
            </a:r>
          </a:p>
          <a:p>
            <a:pPr lvl="1"/>
            <a:r>
              <a:rPr lang="et-EE" dirty="0" err="1" smtClean="0"/>
              <a:t>Canvas</a:t>
            </a:r>
            <a:r>
              <a:rPr lang="et-EE" dirty="0" smtClean="0"/>
              <a:t> – fikseeritud koordinaadid </a:t>
            </a:r>
          </a:p>
          <a:p>
            <a:pPr lvl="1"/>
            <a:r>
              <a:rPr lang="et-EE" dirty="0" err="1" smtClean="0"/>
              <a:t>StackPanel</a:t>
            </a:r>
            <a:r>
              <a:rPr lang="et-EE" dirty="0" smtClean="0"/>
              <a:t> – rea või veerupõhine</a:t>
            </a:r>
          </a:p>
          <a:p>
            <a:pPr lvl="1"/>
            <a:r>
              <a:rPr lang="et-EE" dirty="0" err="1" smtClean="0"/>
              <a:t>Grid</a:t>
            </a:r>
            <a:r>
              <a:rPr lang="et-EE" dirty="0" smtClean="0"/>
              <a:t> – kõige paindlikum, sarnaneb tabelile</a:t>
            </a:r>
          </a:p>
          <a:p>
            <a:r>
              <a:rPr lang="et-EE" dirty="0" smtClean="0"/>
              <a:t>Nende sisse paigutatakse kõik kasutajaliidese elemendid</a:t>
            </a:r>
          </a:p>
          <a:p>
            <a:pPr lvl="1"/>
            <a:endParaRPr lang="et-EE" b="1" dirty="0" smtClean="0"/>
          </a:p>
          <a:p>
            <a:pPr>
              <a:buNone/>
            </a:pPr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XAML – mõni sõna lähemalt</a:t>
            </a:r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50863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571376"/>
            <a:ext cx="4800600" cy="328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XAML – mõni sõna lähemalt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Kasutada palju erinevaid kasutajaliidese elemente</a:t>
            </a:r>
            <a:endParaRPr lang="et-E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667000"/>
            <a:ext cx="1676400" cy="396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667000"/>
            <a:ext cx="154626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C#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t-EE" dirty="0" smtClean="0"/>
              <a:t>Üks .NET keeltest</a:t>
            </a:r>
          </a:p>
          <a:p>
            <a:r>
              <a:rPr lang="et-EE" dirty="0" smtClean="0"/>
              <a:t>Üldotstarbeline</a:t>
            </a:r>
          </a:p>
          <a:p>
            <a:r>
              <a:rPr lang="et-EE" dirty="0" smtClean="0"/>
              <a:t>Objektorienteeritud</a:t>
            </a:r>
          </a:p>
          <a:p>
            <a:r>
              <a:rPr lang="et-EE" dirty="0" smtClean="0"/>
              <a:t>Kompileeritakse .NET baitkoodi</a:t>
            </a:r>
          </a:p>
          <a:p>
            <a:r>
              <a:rPr lang="et-EE" dirty="0" smtClean="0"/>
              <a:t>Microsofti konkurent Javale</a:t>
            </a:r>
          </a:p>
          <a:p>
            <a:r>
              <a:rPr lang="et-EE" dirty="0" smtClean="0"/>
              <a:t>Samas ka suhteliselt sarnane Javale</a:t>
            </a:r>
          </a:p>
          <a:p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C#</a:t>
            </a:r>
            <a:endParaRPr lang="et-EE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209800"/>
            <a:ext cx="8763000" cy="378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t-EE" sz="2400" dirty="0" err="1" smtClean="0"/>
              <a:t>namespace</a:t>
            </a:r>
            <a:r>
              <a:rPr lang="et-EE" sz="2400" dirty="0" smtClean="0"/>
              <a:t> </a:t>
            </a:r>
            <a:r>
              <a:rPr lang="et-EE" sz="2400" dirty="0" err="1" smtClean="0"/>
              <a:t>SayHello</a:t>
            </a:r>
            <a:endParaRPr lang="et-EE" sz="2400" dirty="0" smtClean="0"/>
          </a:p>
          <a:p>
            <a:r>
              <a:rPr lang="et-EE" sz="2400" dirty="0" smtClean="0"/>
              <a:t>{</a:t>
            </a:r>
          </a:p>
          <a:p>
            <a:r>
              <a:rPr lang="et-EE" sz="2400" dirty="0" smtClean="0"/>
              <a:t>    </a:t>
            </a:r>
            <a:r>
              <a:rPr lang="et-EE" sz="2400" dirty="0" err="1" smtClean="0"/>
              <a:t>class</a:t>
            </a:r>
            <a:r>
              <a:rPr lang="et-EE" sz="2400" dirty="0" smtClean="0"/>
              <a:t> </a:t>
            </a:r>
            <a:r>
              <a:rPr lang="et-EE" sz="2400" dirty="0" err="1" smtClean="0"/>
              <a:t>Program</a:t>
            </a:r>
            <a:endParaRPr lang="et-EE" sz="2400" dirty="0" smtClean="0"/>
          </a:p>
          <a:p>
            <a:r>
              <a:rPr lang="et-EE" sz="2400" dirty="0" smtClean="0"/>
              <a:t>    {</a:t>
            </a:r>
          </a:p>
          <a:p>
            <a:r>
              <a:rPr lang="et-EE" sz="2400" dirty="0" smtClean="0"/>
              <a:t>        </a:t>
            </a:r>
            <a:r>
              <a:rPr lang="et-EE" sz="2400" dirty="0" err="1" smtClean="0"/>
              <a:t>static</a:t>
            </a:r>
            <a:r>
              <a:rPr lang="et-EE" sz="2400" dirty="0" smtClean="0"/>
              <a:t> </a:t>
            </a:r>
            <a:r>
              <a:rPr lang="et-EE" sz="2400" dirty="0" err="1" smtClean="0"/>
              <a:t>void</a:t>
            </a:r>
            <a:r>
              <a:rPr lang="et-EE" sz="2400" dirty="0" smtClean="0"/>
              <a:t> </a:t>
            </a:r>
            <a:r>
              <a:rPr lang="et-EE" sz="2400" dirty="0" err="1" smtClean="0"/>
              <a:t>Main(string[</a:t>
            </a:r>
            <a:r>
              <a:rPr lang="et-EE" sz="2400" dirty="0" smtClean="0"/>
              <a:t>] </a:t>
            </a:r>
            <a:r>
              <a:rPr lang="et-EE" sz="2400" dirty="0" err="1" smtClean="0"/>
              <a:t>args</a:t>
            </a:r>
            <a:r>
              <a:rPr lang="et-EE" sz="2400" dirty="0" smtClean="0"/>
              <a:t>)</a:t>
            </a:r>
          </a:p>
          <a:p>
            <a:r>
              <a:rPr lang="et-EE" sz="2400" dirty="0" smtClean="0"/>
              <a:t>        {</a:t>
            </a:r>
          </a:p>
          <a:p>
            <a:r>
              <a:rPr lang="et-EE" sz="2400" dirty="0" smtClean="0"/>
              <a:t>            </a:t>
            </a:r>
            <a:r>
              <a:rPr lang="et-EE" sz="2400" dirty="0" err="1" smtClean="0"/>
              <a:t>System.Console.WriteLine("Hello</a:t>
            </a:r>
            <a:r>
              <a:rPr lang="et-EE" sz="2400" dirty="0" smtClean="0"/>
              <a:t> </a:t>
            </a:r>
            <a:r>
              <a:rPr lang="et-EE" sz="2400" dirty="0" err="1" smtClean="0"/>
              <a:t>World</a:t>
            </a:r>
            <a:r>
              <a:rPr lang="et-EE" sz="2400" dirty="0" smtClean="0"/>
              <a:t>!");</a:t>
            </a:r>
          </a:p>
          <a:p>
            <a:r>
              <a:rPr lang="et-EE" sz="2400" dirty="0" smtClean="0"/>
              <a:t>        }</a:t>
            </a:r>
          </a:p>
          <a:p>
            <a:r>
              <a:rPr lang="et-EE" sz="2400" dirty="0" smtClean="0"/>
              <a:t>    }</a:t>
            </a:r>
          </a:p>
          <a:p>
            <a:r>
              <a:rPr lang="et-EE" sz="2400" dirty="0" smtClean="0"/>
              <a:t>}</a:t>
            </a:r>
            <a:endParaRPr lang="en-US" sz="2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r>
              <a:rPr lang="et-EE" dirty="0" smtClean="0"/>
              <a:t>Näide: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C#</a:t>
            </a:r>
            <a:endParaRPr lang="et-E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447800"/>
            <a:ext cx="431139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C#</a:t>
            </a:r>
            <a:r>
              <a:rPr lang="et-EE" dirty="0" smtClean="0"/>
              <a:t> - Huvitavaid fakte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i="1" dirty="0" err="1" smtClean="0"/>
              <a:t>Console.WriteLine</a:t>
            </a:r>
            <a:r>
              <a:rPr lang="et-EE" i="1" dirty="0" smtClean="0"/>
              <a:t> </a:t>
            </a:r>
            <a:r>
              <a:rPr lang="et-EE" dirty="0" smtClean="0"/>
              <a:t>saab kasutada C keel </a:t>
            </a:r>
            <a:r>
              <a:rPr lang="et-EE" dirty="0" err="1" smtClean="0"/>
              <a:t>printf</a:t>
            </a:r>
            <a:r>
              <a:rPr lang="et-EE" dirty="0" smtClean="0"/>
              <a:t> käsule sarnanevalt: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819400"/>
            <a:ext cx="7696200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/>
            <a:r>
              <a:rPr lang="et-EE" sz="2400" dirty="0" err="1" smtClean="0"/>
              <a:t>Console.WriteLine(“My</a:t>
            </a:r>
            <a:r>
              <a:rPr lang="et-EE" sz="2400" dirty="0" smtClean="0"/>
              <a:t> </a:t>
            </a:r>
            <a:r>
              <a:rPr lang="et-EE" sz="2400" dirty="0" err="1" smtClean="0"/>
              <a:t>name</a:t>
            </a:r>
            <a:r>
              <a:rPr lang="et-EE" sz="2400" dirty="0" smtClean="0"/>
              <a:t> </a:t>
            </a:r>
            <a:r>
              <a:rPr lang="et-EE" sz="2400" dirty="0" err="1" smtClean="0"/>
              <a:t>is</a:t>
            </a:r>
            <a:r>
              <a:rPr lang="et-EE" sz="2400" dirty="0" smtClean="0"/>
              <a:t>” + </a:t>
            </a:r>
            <a:r>
              <a:rPr lang="et-EE" sz="2400" dirty="0" err="1" smtClean="0"/>
              <a:t>name</a:t>
            </a:r>
            <a:r>
              <a:rPr lang="et-EE" sz="2400" dirty="0" smtClean="0"/>
              <a:t>)</a:t>
            </a:r>
          </a:p>
          <a:p>
            <a:pPr lvl="1">
              <a:buNone/>
            </a:pPr>
            <a:r>
              <a:rPr lang="et-EE" sz="2400" dirty="0" smtClean="0"/>
              <a:t>			           või</a:t>
            </a:r>
          </a:p>
          <a:p>
            <a:pPr lvl="1"/>
            <a:r>
              <a:rPr lang="et-EE" sz="2400" dirty="0" err="1" smtClean="0"/>
              <a:t>Console.WriteLine(“My</a:t>
            </a:r>
            <a:r>
              <a:rPr lang="et-EE" sz="2400" dirty="0" smtClean="0"/>
              <a:t> </a:t>
            </a:r>
            <a:r>
              <a:rPr lang="et-EE" sz="2400" dirty="0" err="1" smtClean="0"/>
              <a:t>name</a:t>
            </a:r>
            <a:r>
              <a:rPr lang="et-EE" sz="2400" dirty="0" smtClean="0"/>
              <a:t> </a:t>
            </a:r>
            <a:r>
              <a:rPr lang="et-EE" sz="2400" dirty="0" err="1" smtClean="0"/>
              <a:t>is</a:t>
            </a:r>
            <a:r>
              <a:rPr lang="et-EE" sz="2400" dirty="0" smtClean="0"/>
              <a:t> {0}”, </a:t>
            </a:r>
            <a:r>
              <a:rPr lang="et-EE" sz="2400" dirty="0" err="1" smtClean="0"/>
              <a:t>name</a:t>
            </a:r>
            <a:r>
              <a:rPr lang="et-EE" sz="2400" dirty="0" smtClean="0"/>
              <a:t>)</a:t>
            </a:r>
          </a:p>
          <a:p>
            <a:pPr lvl="1"/>
            <a:r>
              <a:rPr lang="en-US" sz="2400" dirty="0" err="1" smtClean="0"/>
              <a:t>Console.WriteLine</a:t>
            </a:r>
            <a:r>
              <a:rPr lang="en-US" sz="2400" dirty="0" smtClean="0"/>
              <a:t>("Bill total:\t{0,8:c}", </a:t>
            </a:r>
            <a:r>
              <a:rPr lang="en-US" sz="2400" dirty="0" err="1" smtClean="0"/>
              <a:t>billTotal</a:t>
            </a:r>
            <a:r>
              <a:rPr lang="en-US" sz="2400" dirty="0" smtClean="0"/>
              <a:t>); </a:t>
            </a:r>
            <a:endParaRPr lang="et-E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C#</a:t>
            </a:r>
            <a:r>
              <a:rPr lang="et-EE" dirty="0" smtClean="0"/>
              <a:t> - Huvitavaid fakte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r>
              <a:rPr lang="et-EE" dirty="0" smtClean="0"/>
              <a:t>Programmeerijal </a:t>
            </a:r>
            <a:r>
              <a:rPr lang="et-EE" dirty="0" smtClean="0"/>
              <a:t>on võimalus kasutada isegi GOTO käsku </a:t>
            </a:r>
            <a:r>
              <a:rPr lang="et-EE" dirty="0" smtClean="0">
                <a:sym typeface="Wingdings" pitchFamily="2" charset="2"/>
              </a:rPr>
              <a:t></a:t>
            </a:r>
            <a:endParaRPr lang="et-EE" dirty="0" smtClean="0"/>
          </a:p>
          <a:p>
            <a:endParaRPr lang="et-EE" dirty="0" smtClean="0"/>
          </a:p>
          <a:p>
            <a:pPr>
              <a:buNone/>
            </a:pPr>
            <a:endParaRPr lang="et-EE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667000"/>
            <a:ext cx="7696200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t-EE" sz="2400" dirty="0" smtClean="0"/>
              <a:t>…</a:t>
            </a:r>
          </a:p>
          <a:p>
            <a:pPr>
              <a:buNone/>
            </a:pPr>
            <a:r>
              <a:rPr lang="et-EE" sz="2400" dirty="0" err="1" smtClean="0"/>
              <a:t>goto</a:t>
            </a:r>
            <a:r>
              <a:rPr lang="et-EE" sz="2400" dirty="0" smtClean="0"/>
              <a:t> </a:t>
            </a:r>
            <a:r>
              <a:rPr lang="et-EE" sz="2400" dirty="0" err="1" smtClean="0"/>
              <a:t>Found</a:t>
            </a:r>
            <a:r>
              <a:rPr lang="et-EE" sz="2400" dirty="0" smtClean="0"/>
              <a:t>; </a:t>
            </a:r>
          </a:p>
          <a:p>
            <a:pPr>
              <a:buNone/>
            </a:pPr>
            <a:r>
              <a:rPr lang="et-EE" sz="2400" dirty="0" smtClean="0"/>
              <a:t>…</a:t>
            </a:r>
          </a:p>
          <a:p>
            <a:pPr>
              <a:buNone/>
            </a:pPr>
            <a:r>
              <a:rPr lang="et-EE" sz="2400" dirty="0" err="1" smtClean="0"/>
              <a:t>Found</a:t>
            </a:r>
            <a:r>
              <a:rPr lang="et-EE" sz="2400" dirty="0" smtClean="0"/>
              <a:t>:</a:t>
            </a:r>
          </a:p>
          <a:p>
            <a:pPr>
              <a:buNone/>
            </a:pPr>
            <a:r>
              <a:rPr lang="et-EE" sz="2400" dirty="0" smtClean="0"/>
              <a:t>   </a:t>
            </a:r>
            <a:r>
              <a:rPr lang="en-US" sz="2400" dirty="0" err="1" smtClean="0"/>
              <a:t>Console.WriteLine</a:t>
            </a:r>
            <a:r>
              <a:rPr lang="en-US" sz="2400" dirty="0" smtClean="0"/>
              <a:t>(“</a:t>
            </a:r>
            <a:r>
              <a:rPr lang="et-EE" sz="2400" dirty="0" err="1" smtClean="0"/>
              <a:t>You</a:t>
            </a:r>
            <a:r>
              <a:rPr lang="et-EE" sz="2400" dirty="0" smtClean="0"/>
              <a:t> are </a:t>
            </a:r>
            <a:r>
              <a:rPr lang="et-EE" sz="2400" dirty="0" err="1" smtClean="0"/>
              <a:t>found</a:t>
            </a:r>
            <a:r>
              <a:rPr lang="et-EE" sz="2400" dirty="0" smtClean="0"/>
              <a:t>..”</a:t>
            </a:r>
            <a:r>
              <a:rPr lang="en-US" sz="2400" dirty="0" smtClean="0"/>
              <a:t>); </a:t>
            </a:r>
            <a:endParaRPr lang="et-EE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724400"/>
            <a:ext cx="8229600" cy="182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t-E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Olemas “</a:t>
            </a:r>
            <a:r>
              <a:rPr kumimoji="0" lang="et-E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</a:t>
            </a:r>
            <a:r>
              <a:rPr kumimoji="0" lang="et-E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tüüp</a:t>
            </a:r>
          </a:p>
          <a:p>
            <a:pPr marL="1005840" lvl="1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t-EE" sz="2800" dirty="0" smtClean="0"/>
              <a:t>Tüüp määratakse esimese omistamisega, seda pärast enam muuta ei saa</a:t>
            </a:r>
            <a:endParaRPr kumimoji="0" lang="et-E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t-E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t-E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Miks selle teema valisin?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Väga raske sellist keelt valida, millest juba räägitud pole</a:t>
            </a:r>
          </a:p>
          <a:p>
            <a:r>
              <a:rPr lang="et-EE" dirty="0" smtClean="0"/>
              <a:t>Seega valisin tehnoloogiate kogumi</a:t>
            </a:r>
          </a:p>
          <a:p>
            <a:pPr lvl="1"/>
            <a:r>
              <a:rPr lang="et-EE" dirty="0" smtClean="0"/>
              <a:t>Kasutajaliidese kirjutamise pool ühes keeles</a:t>
            </a:r>
          </a:p>
          <a:p>
            <a:pPr lvl="1"/>
            <a:r>
              <a:rPr lang="et-EE" dirty="0" smtClean="0"/>
              <a:t>Rakendusloogika pool teises keeles</a:t>
            </a:r>
          </a:p>
          <a:p>
            <a:r>
              <a:rPr lang="et-EE" dirty="0" smtClean="0"/>
              <a:t>Räägin sellest kui ka puudutan seoseid teiste tehnoloogiatega</a:t>
            </a:r>
          </a:p>
          <a:p>
            <a:r>
              <a:rPr lang="et-EE" dirty="0" smtClean="0"/>
              <a:t>Pole selle tehnoloogiaga ise ennem eriti kokku puutunud =&gt; saada endale ka uusi kogemusi</a:t>
            </a:r>
          </a:p>
          <a:p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C#</a:t>
            </a:r>
            <a:r>
              <a:rPr lang="et-EE" dirty="0" smtClean="0"/>
              <a:t> - Huvitavaid fakte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r>
              <a:rPr lang="et-EE" b="1" dirty="0" err="1" smtClean="0"/>
              <a:t>Language</a:t>
            </a:r>
            <a:r>
              <a:rPr lang="et-EE" b="1" dirty="0" smtClean="0"/>
              <a:t> </a:t>
            </a:r>
            <a:r>
              <a:rPr lang="et-EE" b="1" dirty="0" err="1" smtClean="0"/>
              <a:t>Integrated</a:t>
            </a:r>
            <a:r>
              <a:rPr lang="et-EE" b="1" dirty="0" smtClean="0"/>
              <a:t> Query</a:t>
            </a:r>
          </a:p>
          <a:p>
            <a:pPr lvl="1"/>
            <a:r>
              <a:rPr lang="et-EE" b="1" dirty="0" smtClean="0"/>
              <a:t>Keelde integreeritud päring</a:t>
            </a:r>
          </a:p>
          <a:p>
            <a:endParaRPr lang="et-EE" dirty="0" smtClean="0"/>
          </a:p>
          <a:p>
            <a:pPr>
              <a:buNone/>
            </a:pPr>
            <a:endParaRPr lang="et-EE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667000"/>
            <a:ext cx="8686800" cy="378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t-EE" sz="2400" dirty="0" err="1" smtClean="0"/>
              <a:t>int</a:t>
            </a:r>
            <a:r>
              <a:rPr lang="et-EE" sz="2400" dirty="0" smtClean="0"/>
              <a:t> </a:t>
            </a:r>
            <a:r>
              <a:rPr lang="et-EE" sz="2400" dirty="0" err="1" smtClean="0"/>
              <a:t>targetAge</a:t>
            </a:r>
            <a:r>
              <a:rPr lang="et-EE" sz="2400" dirty="0" smtClean="0"/>
              <a:t> </a:t>
            </a:r>
            <a:r>
              <a:rPr lang="et-EE" sz="2400" dirty="0" smtClean="0"/>
              <a:t>= </a:t>
            </a:r>
            <a:r>
              <a:rPr lang="et-EE" sz="2400" dirty="0" smtClean="0"/>
              <a:t>20; </a:t>
            </a:r>
            <a:endParaRPr lang="et-EE" sz="2400" dirty="0" smtClean="0"/>
          </a:p>
          <a:p>
            <a:pPr>
              <a:buNone/>
            </a:pPr>
            <a:r>
              <a:rPr lang="et-EE" sz="2400" dirty="0" err="1" smtClean="0"/>
              <a:t>var</a:t>
            </a:r>
            <a:r>
              <a:rPr lang="et-EE" sz="2400" dirty="0" smtClean="0"/>
              <a:t> </a:t>
            </a:r>
            <a:r>
              <a:rPr lang="et-EE" sz="2400" dirty="0" err="1" smtClean="0"/>
              <a:t>results</a:t>
            </a:r>
            <a:r>
              <a:rPr lang="et-EE" sz="2400" dirty="0" smtClean="0"/>
              <a:t> = </a:t>
            </a:r>
            <a:r>
              <a:rPr lang="et-EE" sz="2400" dirty="0" err="1" smtClean="0"/>
              <a:t>from</a:t>
            </a:r>
            <a:r>
              <a:rPr lang="et-EE" sz="2400" dirty="0" smtClean="0"/>
              <a:t> c </a:t>
            </a:r>
            <a:r>
              <a:rPr lang="et-EE" sz="2400" dirty="0" err="1" smtClean="0"/>
              <a:t>in</a:t>
            </a:r>
            <a:r>
              <a:rPr lang="et-EE" sz="2400" dirty="0" smtClean="0"/>
              <a:t> </a:t>
            </a:r>
            <a:r>
              <a:rPr lang="et-EE" sz="2400" dirty="0" err="1" smtClean="0"/>
              <a:t>students</a:t>
            </a:r>
            <a:r>
              <a:rPr lang="et-EE" sz="2400" dirty="0" smtClean="0"/>
              <a:t> </a:t>
            </a:r>
            <a:endParaRPr lang="et-EE" sz="2400" dirty="0" smtClean="0"/>
          </a:p>
          <a:p>
            <a:pPr>
              <a:buNone/>
            </a:pPr>
            <a:r>
              <a:rPr lang="et-EE" sz="2400" dirty="0" smtClean="0"/>
              <a:t>		</a:t>
            </a:r>
            <a:r>
              <a:rPr lang="et-EE" sz="2400" dirty="0" err="1" smtClean="0"/>
              <a:t>let</a:t>
            </a:r>
            <a:r>
              <a:rPr lang="et-EE" sz="2400" dirty="0" smtClean="0"/>
              <a:t> x = </a:t>
            </a:r>
            <a:r>
              <a:rPr lang="et-EE" sz="2400" dirty="0" err="1" smtClean="0"/>
              <a:t>targetAge</a:t>
            </a:r>
            <a:r>
              <a:rPr lang="et-EE" sz="2400" dirty="0" smtClean="0"/>
              <a:t> </a:t>
            </a:r>
            <a:r>
              <a:rPr lang="et-EE" sz="2400" dirty="0" smtClean="0"/>
              <a:t>+</a:t>
            </a:r>
            <a:r>
              <a:rPr lang="et-EE" sz="2400" dirty="0" smtClean="0"/>
              <a:t> </a:t>
            </a:r>
            <a:r>
              <a:rPr lang="et-EE" sz="2400" dirty="0" smtClean="0"/>
              <a:t>2 </a:t>
            </a:r>
          </a:p>
          <a:p>
            <a:pPr>
              <a:buNone/>
            </a:pPr>
            <a:r>
              <a:rPr lang="et-EE" sz="2400" dirty="0" smtClean="0"/>
              <a:t>		</a:t>
            </a:r>
            <a:r>
              <a:rPr lang="et-EE" sz="2400" dirty="0" err="1" smtClean="0"/>
              <a:t>where</a:t>
            </a:r>
            <a:r>
              <a:rPr lang="et-EE" sz="2400" dirty="0" smtClean="0"/>
              <a:t> </a:t>
            </a:r>
            <a:r>
              <a:rPr lang="et-EE" sz="2400" dirty="0" err="1" smtClean="0"/>
              <a:t>c.age</a:t>
            </a:r>
            <a:r>
              <a:rPr lang="et-EE" sz="2400" dirty="0" smtClean="0"/>
              <a:t> </a:t>
            </a:r>
            <a:r>
              <a:rPr lang="et-EE" sz="2400" dirty="0" smtClean="0"/>
              <a:t>&lt; x </a:t>
            </a:r>
          </a:p>
          <a:p>
            <a:pPr>
              <a:buNone/>
            </a:pPr>
            <a:r>
              <a:rPr lang="et-EE" sz="2400" dirty="0" smtClean="0"/>
              <a:t>		</a:t>
            </a:r>
            <a:r>
              <a:rPr lang="et-EE" sz="2400" dirty="0" err="1" smtClean="0"/>
              <a:t>select</a:t>
            </a:r>
            <a:r>
              <a:rPr lang="et-EE" sz="2400" dirty="0" smtClean="0"/>
              <a:t> </a:t>
            </a:r>
            <a:r>
              <a:rPr lang="et-EE" sz="2400" dirty="0" err="1" smtClean="0"/>
              <a:t>new</a:t>
            </a:r>
            <a:r>
              <a:rPr lang="et-EE" sz="2400" dirty="0" smtClean="0"/>
              <a:t> </a:t>
            </a:r>
            <a:r>
              <a:rPr lang="et-EE" sz="2400" dirty="0" smtClean="0"/>
              <a:t>{</a:t>
            </a:r>
            <a:r>
              <a:rPr lang="et-EE" sz="2400" dirty="0" err="1" smtClean="0"/>
              <a:t>c.name</a:t>
            </a:r>
            <a:r>
              <a:rPr lang="et-EE" sz="2400" dirty="0" smtClean="0"/>
              <a:t>, </a:t>
            </a:r>
            <a:r>
              <a:rPr lang="et-EE" sz="2400" dirty="0" err="1" smtClean="0"/>
              <a:t>c.age</a:t>
            </a:r>
            <a:r>
              <a:rPr lang="et-EE" sz="2400" dirty="0" smtClean="0"/>
              <a:t>};</a:t>
            </a:r>
            <a:endParaRPr lang="et-EE" sz="2400" dirty="0" smtClean="0"/>
          </a:p>
          <a:p>
            <a:pPr>
              <a:buNone/>
            </a:pPr>
            <a:r>
              <a:rPr lang="et-EE" sz="2400" dirty="0" smtClean="0"/>
              <a:t>		</a:t>
            </a:r>
          </a:p>
          <a:p>
            <a:pPr>
              <a:buNone/>
            </a:pPr>
            <a:r>
              <a:rPr lang="et-EE" sz="2400" dirty="0" err="1" smtClean="0"/>
              <a:t>foreach</a:t>
            </a:r>
            <a:r>
              <a:rPr lang="et-EE" sz="2400" dirty="0" smtClean="0"/>
              <a:t> (</a:t>
            </a:r>
            <a:r>
              <a:rPr lang="et-EE" sz="2400" dirty="0" err="1" smtClean="0"/>
              <a:t>var</a:t>
            </a:r>
            <a:r>
              <a:rPr lang="et-EE" sz="2400" dirty="0" smtClean="0"/>
              <a:t> </a:t>
            </a:r>
            <a:r>
              <a:rPr lang="et-EE" sz="2400" dirty="0" err="1" smtClean="0"/>
              <a:t>result</a:t>
            </a:r>
            <a:r>
              <a:rPr lang="et-EE" sz="2400" dirty="0" smtClean="0"/>
              <a:t> </a:t>
            </a:r>
            <a:r>
              <a:rPr lang="et-EE" sz="2400" dirty="0" err="1" smtClean="0"/>
              <a:t>in</a:t>
            </a:r>
            <a:r>
              <a:rPr lang="et-EE" sz="2400" dirty="0" smtClean="0"/>
              <a:t> </a:t>
            </a:r>
            <a:r>
              <a:rPr lang="et-EE" sz="2400" dirty="0" err="1" smtClean="0"/>
              <a:t>results</a:t>
            </a:r>
            <a:r>
              <a:rPr lang="et-EE" sz="2400" dirty="0" smtClean="0"/>
              <a:t>) </a:t>
            </a:r>
          </a:p>
          <a:p>
            <a:pPr>
              <a:buNone/>
            </a:pPr>
            <a:r>
              <a:rPr lang="et-EE" sz="2400" dirty="0" smtClean="0"/>
              <a:t>{ </a:t>
            </a:r>
          </a:p>
          <a:p>
            <a:pPr>
              <a:buNone/>
            </a:pPr>
            <a:r>
              <a:rPr lang="et-EE" sz="2400" dirty="0" smtClean="0"/>
              <a:t>	</a:t>
            </a:r>
            <a:r>
              <a:rPr lang="et-EE" sz="2400" dirty="0" err="1" smtClean="0"/>
              <a:t>Console.WriteLine(result</a:t>
            </a:r>
            <a:r>
              <a:rPr lang="et-EE" sz="2400" dirty="0" smtClean="0"/>
              <a:t>); </a:t>
            </a:r>
          </a:p>
          <a:p>
            <a:pPr>
              <a:buNone/>
            </a:pPr>
            <a:r>
              <a:rPr lang="et-EE" sz="2400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r>
              <a:rPr lang="et-EE" dirty="0" smtClean="0"/>
              <a:t>Teeme </a:t>
            </a:r>
            <a:r>
              <a:rPr lang="et-EE" dirty="0" err="1" smtClean="0"/>
              <a:t>Silverlight</a:t>
            </a:r>
            <a:r>
              <a:rPr lang="et-EE" dirty="0" smtClean="0"/>
              <a:t> rakenduse</a:t>
            </a:r>
            <a:endParaRPr lang="et-EE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5105400"/>
            <a:ext cx="87630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&lt;Canvas </a:t>
            </a:r>
            <a:r>
              <a:rPr lang="en-US" dirty="0" err="1" smtClean="0"/>
              <a:t>xmlns</a:t>
            </a:r>
            <a:r>
              <a:rPr lang="en-US" dirty="0" smtClean="0"/>
              <a:t>="http://schemas.microsoft.com/winfx/2006/xaml/presentation"&gt; </a:t>
            </a:r>
            <a:endParaRPr lang="et-EE" dirty="0" smtClean="0"/>
          </a:p>
          <a:p>
            <a:r>
              <a:rPr lang="et-EE" dirty="0" smtClean="0"/>
              <a:t>	</a:t>
            </a:r>
            <a:r>
              <a:rPr lang="en-US" dirty="0" smtClean="0"/>
              <a:t>&lt;</a:t>
            </a:r>
            <a:r>
              <a:rPr lang="en-US" dirty="0" err="1" smtClean="0"/>
              <a:t>TextBlock</a:t>
            </a:r>
            <a:r>
              <a:rPr lang="en-US" dirty="0" smtClean="0"/>
              <a:t>&gt;Hello World!&lt;/</a:t>
            </a:r>
            <a:r>
              <a:rPr lang="en-US" dirty="0" err="1" smtClean="0"/>
              <a:t>TextBlock</a:t>
            </a:r>
            <a:r>
              <a:rPr lang="en-US" dirty="0" smtClean="0"/>
              <a:t>&gt; </a:t>
            </a:r>
            <a:endParaRPr lang="et-EE" dirty="0" smtClean="0"/>
          </a:p>
          <a:p>
            <a:r>
              <a:rPr lang="en-US" dirty="0" smtClean="0"/>
              <a:t>&lt;/Canvas&gt;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Versioonid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Silverlight</a:t>
            </a:r>
            <a:r>
              <a:rPr lang="et-EE" dirty="0" smtClean="0"/>
              <a:t> 1.0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2006</a:t>
            </a:r>
          </a:p>
          <a:p>
            <a:r>
              <a:rPr lang="et-EE" dirty="0" smtClean="0"/>
              <a:t>Põhiobjekt: </a:t>
            </a:r>
            <a:r>
              <a:rPr lang="et-EE" dirty="0" err="1" smtClean="0"/>
              <a:t>Canvas</a:t>
            </a:r>
            <a:r>
              <a:rPr lang="et-EE" dirty="0" smtClean="0"/>
              <a:t> (“lõuend”)</a:t>
            </a:r>
          </a:p>
          <a:p>
            <a:r>
              <a:rPr lang="et-EE" dirty="0" smtClean="0"/>
              <a:t>Programmiloogika ainult </a:t>
            </a:r>
            <a:r>
              <a:rPr lang="et-EE" dirty="0" err="1" smtClean="0"/>
              <a:t>JavaScripti</a:t>
            </a:r>
            <a:r>
              <a:rPr lang="et-EE" dirty="0" smtClean="0"/>
              <a:t> abil</a:t>
            </a:r>
          </a:p>
          <a:p>
            <a:r>
              <a:rPr lang="et-EE" dirty="0" smtClean="0"/>
              <a:t>Jooned, ellipsid, tekst, pildid, muu meedia</a:t>
            </a:r>
          </a:p>
          <a:p>
            <a:r>
              <a:rPr lang="et-EE" dirty="0" smtClean="0"/>
              <a:t>Animeerimine (eeldefineeritud ja ise loodud)</a:t>
            </a:r>
          </a:p>
          <a:p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On juba “vana” tehnika, enam ei kasutada</a:t>
            </a:r>
          </a:p>
          <a:p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Silverlight</a:t>
            </a:r>
            <a:r>
              <a:rPr lang="et-EE" dirty="0" smtClean="0"/>
              <a:t> 2.0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2007-2008</a:t>
            </a:r>
          </a:p>
          <a:p>
            <a:r>
              <a:rPr lang="et-EE" dirty="0" smtClean="0"/>
              <a:t>Tuli toetus kõigile .NET keeltele ja arendusvahenditele</a:t>
            </a:r>
          </a:p>
          <a:p>
            <a:pPr lvl="1"/>
            <a:r>
              <a:rPr lang="et-EE" dirty="0" smtClean="0"/>
              <a:t>Saab kasutada Visual </a:t>
            </a:r>
            <a:r>
              <a:rPr lang="et-EE" dirty="0" err="1" smtClean="0"/>
              <a:t>Studio’t</a:t>
            </a:r>
            <a:endParaRPr lang="et-EE" dirty="0" smtClean="0"/>
          </a:p>
          <a:p>
            <a:r>
              <a:rPr lang="et-EE" dirty="0" smtClean="0"/>
              <a:t>Rakendus koosneb XAML ja koodifailist, mis pakitakse kokku (</a:t>
            </a:r>
            <a:r>
              <a:rPr lang="et-EE" dirty="0" err="1" smtClean="0"/>
              <a:t>zip</a:t>
            </a:r>
            <a:r>
              <a:rPr lang="et-EE" dirty="0" smtClean="0"/>
              <a:t>) .</a:t>
            </a:r>
            <a:r>
              <a:rPr lang="et-EE" dirty="0" err="1" smtClean="0"/>
              <a:t>xap</a:t>
            </a:r>
            <a:r>
              <a:rPr lang="et-EE" dirty="0" smtClean="0"/>
              <a:t> faili</a:t>
            </a:r>
          </a:p>
          <a:p>
            <a:r>
              <a:rPr lang="et-EE" dirty="0" smtClean="0"/>
              <a:t>Uued võimalused nagu näiteks: rohkem kasutajaliidese elemente, XML veebiteenused, andmemanipulatsioon,  RSS toetus, DRM </a:t>
            </a:r>
            <a:r>
              <a:rPr lang="et-EE" dirty="0" smtClean="0">
                <a:sym typeface="Wingdings" pitchFamily="2" charset="2"/>
              </a:rPr>
              <a:t>, </a:t>
            </a:r>
            <a:r>
              <a:rPr lang="et-EE" dirty="0" smtClean="0"/>
              <a:t>jne.</a:t>
            </a:r>
          </a:p>
          <a:p>
            <a:r>
              <a:rPr lang="et-EE" dirty="0" smtClean="0"/>
              <a:t>Kood jookseb oma “liivakastis”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Silverlight</a:t>
            </a:r>
            <a:r>
              <a:rPr lang="et-EE" dirty="0" smtClean="0"/>
              <a:t> 2.0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t-EE" dirty="0" smtClean="0"/>
              <a:t>Sisaldab ka </a:t>
            </a:r>
            <a:r>
              <a:rPr lang="et-EE" dirty="0" err="1" smtClean="0"/>
              <a:t>Deep</a:t>
            </a:r>
            <a:r>
              <a:rPr lang="et-EE" dirty="0" smtClean="0"/>
              <a:t> </a:t>
            </a:r>
            <a:r>
              <a:rPr lang="et-EE" dirty="0" err="1" smtClean="0"/>
              <a:t>Zoom</a:t>
            </a:r>
            <a:r>
              <a:rPr lang="et-EE" dirty="0" smtClean="0"/>
              <a:t> tehnoloogiat</a:t>
            </a:r>
          </a:p>
          <a:p>
            <a:pPr lvl="1"/>
            <a:r>
              <a:rPr lang="et-EE" dirty="0" smtClean="0"/>
              <a:t>Suuremahuliste piltide kiire ja efektiivne kuvamine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Silverlight</a:t>
            </a:r>
            <a:r>
              <a:rPr lang="et-EE" dirty="0" smtClean="0"/>
              <a:t> 3.0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>
            <a:normAutofit/>
          </a:bodyPr>
          <a:lstStyle/>
          <a:p>
            <a:r>
              <a:rPr lang="et-EE" dirty="0" smtClean="0"/>
              <a:t>Märts 18, 2009</a:t>
            </a:r>
          </a:p>
          <a:p>
            <a:r>
              <a:rPr lang="et-EE" dirty="0" smtClean="0"/>
              <a:t>Rakendusesisesed hüperlingid</a:t>
            </a:r>
          </a:p>
          <a:p>
            <a:r>
              <a:rPr lang="et-EE" dirty="0" smtClean="0"/>
              <a:t>Toetab rauapõhist H.264 video dekodeerimist</a:t>
            </a:r>
          </a:p>
          <a:p>
            <a:r>
              <a:rPr lang="et-EE" dirty="0" smtClean="0"/>
              <a:t>Lubab salvestada faile lokaalsesse masinasse</a:t>
            </a:r>
          </a:p>
          <a:p>
            <a:pPr lvl="1"/>
            <a:r>
              <a:rPr lang="et-EE" dirty="0" smtClean="0"/>
              <a:t>Asukoht peidetakse rakenduse eest</a:t>
            </a:r>
          </a:p>
          <a:p>
            <a:r>
              <a:rPr lang="et-EE" dirty="0" err="1" smtClean="0"/>
              <a:t>LocalConnection</a:t>
            </a:r>
            <a:r>
              <a:rPr lang="et-EE" dirty="0" smtClean="0"/>
              <a:t> API lubab omavahel </a:t>
            </a:r>
            <a:r>
              <a:rPr lang="et-EE" dirty="0" err="1" smtClean="0"/>
              <a:t>kommunikeeruda</a:t>
            </a:r>
            <a:r>
              <a:rPr lang="et-EE" dirty="0" smtClean="0"/>
              <a:t> mitmel </a:t>
            </a:r>
            <a:r>
              <a:rPr lang="et-EE" dirty="0" err="1" smtClean="0"/>
              <a:t>Silverlight</a:t>
            </a:r>
            <a:r>
              <a:rPr lang="et-EE" dirty="0" smtClean="0"/>
              <a:t> rakendusel, isegi siis, kui need on erinevates veebilehitsejates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Silverlight</a:t>
            </a:r>
            <a:r>
              <a:rPr lang="et-EE" dirty="0" smtClean="0"/>
              <a:t> 3.0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>
            <a:normAutofit/>
          </a:bodyPr>
          <a:lstStyle/>
          <a:p>
            <a:r>
              <a:rPr lang="et-EE" dirty="0" err="1" smtClean="0"/>
              <a:t>Silverlight</a:t>
            </a:r>
            <a:r>
              <a:rPr lang="et-EE" dirty="0" smtClean="0"/>
              <a:t> rakendusi saab nüüd kõvakettale installida</a:t>
            </a:r>
          </a:p>
          <a:p>
            <a:r>
              <a:rPr lang="et-EE" dirty="0" smtClean="0"/>
              <a:t>Need uuenevad igal käivitusel automaatselt</a:t>
            </a:r>
          </a:p>
          <a:p>
            <a:r>
              <a:rPr lang="et-EE" dirty="0" smtClean="0"/>
              <a:t>Palju uusi graafika võimalusi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Moonlight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Kolmanda osapoole projekt loomaks </a:t>
            </a:r>
            <a:r>
              <a:rPr lang="et-EE" dirty="0" err="1" smtClean="0"/>
              <a:t>Silverlight</a:t>
            </a:r>
            <a:r>
              <a:rPr lang="et-EE" dirty="0" smtClean="0"/>
              <a:t> toetus </a:t>
            </a:r>
            <a:r>
              <a:rPr lang="et-EE" dirty="0" err="1" smtClean="0"/>
              <a:t>Linux’ile</a:t>
            </a:r>
            <a:endParaRPr lang="et-EE" dirty="0" smtClean="0"/>
          </a:p>
          <a:p>
            <a:r>
              <a:rPr lang="et-EE" dirty="0" smtClean="0"/>
              <a:t>Avatud lähtekoodiga, tasuta</a:t>
            </a:r>
          </a:p>
          <a:p>
            <a:r>
              <a:rPr lang="et-EE" dirty="0" smtClean="0"/>
              <a:t>Alamosa </a:t>
            </a:r>
            <a:r>
              <a:rPr lang="et-EE" dirty="0" err="1" smtClean="0"/>
              <a:t>Silverlight’i</a:t>
            </a:r>
            <a:r>
              <a:rPr lang="et-EE" smtClean="0"/>
              <a:t>  omadustest</a:t>
            </a:r>
            <a:endParaRPr lang="et-EE" dirty="0" smtClean="0"/>
          </a:p>
          <a:p>
            <a:r>
              <a:rPr lang="et-EE" dirty="0" smtClean="0"/>
              <a:t>Mono meeskond</a:t>
            </a:r>
          </a:p>
          <a:p>
            <a:r>
              <a:rPr lang="et-EE" dirty="0" smtClean="0"/>
              <a:t>Projekt on Microsofti poolt ametlikult toetatud</a:t>
            </a:r>
          </a:p>
          <a:p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Toetab operatsioonisüsteeme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Firefox</a:t>
            </a:r>
            <a:r>
              <a:rPr lang="et-EE" dirty="0" smtClean="0"/>
              <a:t>: </a:t>
            </a:r>
            <a:r>
              <a:rPr lang="et-EE" dirty="0" err="1" smtClean="0"/>
              <a:t>Win</a:t>
            </a:r>
            <a:r>
              <a:rPr lang="et-EE" dirty="0" smtClean="0"/>
              <a:t>, </a:t>
            </a:r>
            <a:r>
              <a:rPr lang="et-EE" dirty="0" err="1" smtClean="0"/>
              <a:t>Mac</a:t>
            </a:r>
            <a:r>
              <a:rPr lang="et-EE" dirty="0" smtClean="0"/>
              <a:t>, Linux</a:t>
            </a:r>
          </a:p>
          <a:p>
            <a:r>
              <a:rPr lang="et-EE" dirty="0" err="1" smtClean="0"/>
              <a:t>Safari</a:t>
            </a:r>
            <a:r>
              <a:rPr lang="et-EE" dirty="0" smtClean="0"/>
              <a:t>: </a:t>
            </a:r>
            <a:r>
              <a:rPr lang="et-EE" dirty="0" err="1" smtClean="0"/>
              <a:t>Win</a:t>
            </a:r>
            <a:r>
              <a:rPr lang="et-EE" dirty="0" smtClean="0"/>
              <a:t>, </a:t>
            </a:r>
            <a:r>
              <a:rPr lang="et-EE" dirty="0" err="1" smtClean="0"/>
              <a:t>Mac</a:t>
            </a:r>
            <a:endParaRPr lang="et-EE" dirty="0" smtClean="0"/>
          </a:p>
          <a:p>
            <a:r>
              <a:rPr lang="et-EE" dirty="0" err="1" smtClean="0"/>
              <a:t>Chrome</a:t>
            </a:r>
            <a:r>
              <a:rPr lang="et-EE" dirty="0" smtClean="0"/>
              <a:t>, IE, </a:t>
            </a:r>
            <a:r>
              <a:rPr lang="et-EE" dirty="0" err="1" smtClean="0"/>
              <a:t>Opera</a:t>
            </a:r>
            <a:r>
              <a:rPr lang="et-EE" dirty="0" smtClean="0"/>
              <a:t>: </a:t>
            </a:r>
            <a:r>
              <a:rPr lang="et-EE" dirty="0" err="1" smtClean="0"/>
              <a:t>Win</a:t>
            </a:r>
            <a:endParaRPr lang="et-EE" dirty="0" smtClean="0"/>
          </a:p>
          <a:p>
            <a:endParaRPr lang="et-EE" dirty="0" smtClean="0"/>
          </a:p>
          <a:p>
            <a:r>
              <a:rPr lang="et-EE" sz="1400" dirty="0" smtClean="0">
                <a:hlinkClick r:id="rId2"/>
              </a:rPr>
              <a:t>http://en.wikipedia.org/wiki/Microsoft_Silverlight#Operating_Systems_and_Web_Browsers</a:t>
            </a:r>
            <a:endParaRPr lang="et-EE" sz="1400" dirty="0" smtClean="0"/>
          </a:p>
          <a:p>
            <a:pPr>
              <a:buNone/>
            </a:pP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</a:t>
            </a:r>
            <a:r>
              <a:rPr lang="et-EE" dirty="0" err="1" smtClean="0"/>
              <a:t>Silverlight</a:t>
            </a:r>
            <a:r>
              <a:rPr lang="et-EE" dirty="0" smtClean="0"/>
              <a:t>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Programmeeritav pistikprogramm veebilehitsejale</a:t>
            </a:r>
          </a:p>
          <a:p>
            <a:r>
              <a:rPr lang="et-EE" dirty="0" smtClean="0"/>
              <a:t>Microsofti poolt loodud konkurent Adobe </a:t>
            </a:r>
            <a:r>
              <a:rPr lang="et-EE" dirty="0" err="1" smtClean="0"/>
              <a:t>Flex</a:t>
            </a:r>
            <a:r>
              <a:rPr lang="et-EE" dirty="0" smtClean="0"/>
              <a:t> ‘</a:t>
            </a:r>
            <a:r>
              <a:rPr lang="et-EE" dirty="0" err="1" smtClean="0"/>
              <a:t>ile</a:t>
            </a:r>
            <a:endParaRPr lang="et-EE" dirty="0" smtClean="0"/>
          </a:p>
          <a:p>
            <a:r>
              <a:rPr lang="et-EE" dirty="0" smtClean="0"/>
              <a:t>Töötab põhiliselt Windows ja </a:t>
            </a:r>
            <a:r>
              <a:rPr lang="et-EE" dirty="0" err="1" smtClean="0"/>
              <a:t>Mac</a:t>
            </a:r>
            <a:r>
              <a:rPr lang="et-EE" dirty="0" smtClean="0"/>
              <a:t> operatsioonisüsteemidega, aga on ka projekt </a:t>
            </a:r>
            <a:r>
              <a:rPr lang="et-EE" dirty="0" err="1" smtClean="0"/>
              <a:t>Linux’i</a:t>
            </a:r>
            <a:r>
              <a:rPr lang="et-EE" dirty="0" smtClean="0"/>
              <a:t> toetuse jaoks (</a:t>
            </a:r>
            <a:r>
              <a:rPr lang="et-EE" dirty="0" err="1" smtClean="0"/>
              <a:t>Moonlight</a:t>
            </a:r>
            <a:r>
              <a:rPr lang="et-EE" dirty="0" smtClean="0"/>
              <a:t>)</a:t>
            </a:r>
          </a:p>
          <a:p>
            <a:r>
              <a:rPr lang="et-EE" dirty="0" smtClean="0"/>
              <a:t>Samuti on plaanitud toetus Windows </a:t>
            </a:r>
            <a:r>
              <a:rPr lang="et-EE" dirty="0" err="1" smtClean="0"/>
              <a:t>Mobile</a:t>
            </a:r>
            <a:r>
              <a:rPr lang="et-EE" dirty="0" smtClean="0"/>
              <a:t> 6 ja </a:t>
            </a:r>
            <a:r>
              <a:rPr lang="et-EE" dirty="0" err="1" smtClean="0"/>
              <a:t>Symbian</a:t>
            </a:r>
            <a:r>
              <a:rPr lang="et-EE" dirty="0" smtClean="0"/>
              <a:t> operatsioonisüsteemide jaoks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Töövahendid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Microsoft Visual </a:t>
            </a:r>
            <a:r>
              <a:rPr lang="et-EE" dirty="0" err="1" smtClean="0"/>
              <a:t>Studio</a:t>
            </a:r>
            <a:r>
              <a:rPr lang="et-EE" dirty="0" smtClean="0"/>
              <a:t> – koodiosa, lihtsam disain</a:t>
            </a:r>
          </a:p>
          <a:p>
            <a:r>
              <a:rPr lang="et-EE" dirty="0" smtClean="0"/>
              <a:t>Microsoft </a:t>
            </a:r>
            <a:r>
              <a:rPr lang="et-EE" dirty="0" err="1" smtClean="0"/>
              <a:t>Expression</a:t>
            </a:r>
            <a:r>
              <a:rPr lang="et-EE" dirty="0" smtClean="0"/>
              <a:t> </a:t>
            </a:r>
            <a:r>
              <a:rPr lang="et-EE" dirty="0" err="1" smtClean="0"/>
              <a:t>Blend</a:t>
            </a:r>
            <a:r>
              <a:rPr lang="et-EE" dirty="0" smtClean="0"/>
              <a:t> – keerulisem kasutajaliides ja graafika</a:t>
            </a:r>
          </a:p>
          <a:p>
            <a:endParaRPr lang="et-EE" dirty="0" smtClean="0"/>
          </a:p>
          <a:p>
            <a:r>
              <a:rPr lang="et-EE" dirty="0" smtClean="0"/>
              <a:t>Või siis kasuta </a:t>
            </a:r>
            <a:r>
              <a:rPr lang="et-EE" dirty="0" err="1" smtClean="0"/>
              <a:t>Notepad’i</a:t>
            </a:r>
            <a:r>
              <a:rPr lang="et-EE" dirty="0" smtClean="0"/>
              <a:t> </a:t>
            </a:r>
            <a:r>
              <a:rPr lang="et-EE" dirty="0" smtClean="0">
                <a:sym typeface="Wingdings" pitchFamily="2" charset="2"/>
              </a:rPr>
              <a:t>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Kuidas tööle saada?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et-EE" dirty="0" smtClean="0"/>
              <a:t>Installi Visual </a:t>
            </a:r>
            <a:r>
              <a:rPr lang="et-EE" dirty="0" err="1" smtClean="0"/>
              <a:t>Studio</a:t>
            </a:r>
            <a:r>
              <a:rPr lang="et-EE" dirty="0" smtClean="0"/>
              <a:t> (kui juba pole) + SP1</a:t>
            </a:r>
          </a:p>
          <a:p>
            <a:pPr marL="651510" indent="-514350">
              <a:buFont typeface="+mj-lt"/>
              <a:buAutoNum type="arabicPeriod"/>
            </a:pPr>
            <a:endParaRPr lang="et-EE" dirty="0" smtClean="0"/>
          </a:p>
          <a:p>
            <a:pPr marL="651510" indent="-514350">
              <a:buFont typeface="+mj-lt"/>
              <a:buAutoNum type="arabicPeriod"/>
            </a:pPr>
            <a:r>
              <a:rPr lang="et-EE" dirty="0" smtClean="0"/>
              <a:t>Installi </a:t>
            </a:r>
            <a:r>
              <a:rPr lang="en-US" dirty="0" smtClean="0"/>
              <a:t>Silverlight Tools for Visual Studio 2008 SP1</a:t>
            </a:r>
            <a:endParaRPr lang="et-EE" dirty="0" smtClean="0"/>
          </a:p>
          <a:p>
            <a:pPr marL="651510" indent="-514350">
              <a:buFont typeface="+mj-lt"/>
              <a:buAutoNum type="arabicPeriod"/>
            </a:pPr>
            <a:endParaRPr lang="et-EE" dirty="0" smtClean="0"/>
          </a:p>
          <a:p>
            <a:pPr marL="651510" indent="-514350">
              <a:buFont typeface="+mj-lt"/>
              <a:buAutoNum type="arabicPeriod"/>
            </a:pPr>
            <a:r>
              <a:rPr lang="et-EE" dirty="0" smtClean="0"/>
              <a:t>Installi </a:t>
            </a:r>
            <a:r>
              <a:rPr lang="en-US" dirty="0" smtClean="0"/>
              <a:t>Microsoft Expression Blend 2</a:t>
            </a:r>
            <a:r>
              <a:rPr lang="et-EE" dirty="0" smtClean="0"/>
              <a:t> + SP1</a:t>
            </a:r>
          </a:p>
          <a:p>
            <a:pPr marL="651510" indent="-514350">
              <a:buFont typeface="+mj-lt"/>
              <a:buAutoNum type="arabicPeriod"/>
            </a:pPr>
            <a:endParaRPr lang="et-EE" dirty="0" smtClean="0"/>
          </a:p>
          <a:p>
            <a:pPr marL="651510" indent="-514350">
              <a:buFont typeface="+mj-lt"/>
              <a:buAutoNum type="arabicPeriod"/>
            </a:pPr>
            <a:r>
              <a:rPr lang="et-EE" dirty="0" smtClean="0"/>
              <a:t>Soovi korral </a:t>
            </a:r>
            <a:r>
              <a:rPr lang="et-EE" dirty="0" err="1" smtClean="0"/>
              <a:t>Deep</a:t>
            </a:r>
            <a:r>
              <a:rPr lang="et-EE" dirty="0" smtClean="0"/>
              <a:t> </a:t>
            </a:r>
            <a:r>
              <a:rPr lang="et-EE" dirty="0" err="1" smtClean="0"/>
              <a:t>Zoom</a:t>
            </a:r>
            <a:r>
              <a:rPr lang="et-EE" dirty="0" smtClean="0"/>
              <a:t> Composer ja </a:t>
            </a:r>
            <a:r>
              <a:rPr lang="et-EE" dirty="0" err="1" smtClean="0"/>
              <a:t>Silverlight</a:t>
            </a:r>
            <a:r>
              <a:rPr lang="et-EE" dirty="0" smtClean="0"/>
              <a:t> Toolkit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Oleks see alati nii “lihtne”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Visual </a:t>
            </a:r>
            <a:r>
              <a:rPr lang="et-EE" dirty="0" err="1" smtClean="0"/>
              <a:t>Studio</a:t>
            </a:r>
            <a:r>
              <a:rPr lang="et-EE" dirty="0" smtClean="0"/>
              <a:t> peab olema õige versiooniga (SP1)</a:t>
            </a:r>
          </a:p>
          <a:p>
            <a:r>
              <a:rPr lang="et-EE" dirty="0" smtClean="0"/>
              <a:t>Selle saavutamine võib olla “tegemine”</a:t>
            </a:r>
          </a:p>
          <a:p>
            <a:pPr lvl="1"/>
            <a:r>
              <a:rPr lang="et-EE" dirty="0" smtClean="0"/>
              <a:t>Kulub aega</a:t>
            </a:r>
          </a:p>
          <a:p>
            <a:r>
              <a:rPr lang="et-EE" dirty="0" smtClean="0"/>
              <a:t>On teada-tuntud fakt, et VS installib kauem kui Windows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Kust saada?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VS 2008 ja </a:t>
            </a:r>
            <a:r>
              <a:rPr lang="et-EE" dirty="0" err="1" smtClean="0"/>
              <a:t>Expression</a:t>
            </a:r>
            <a:r>
              <a:rPr lang="et-EE" dirty="0" smtClean="0"/>
              <a:t> </a:t>
            </a:r>
            <a:r>
              <a:rPr lang="et-EE" dirty="0" err="1" smtClean="0"/>
              <a:t>Blend</a:t>
            </a:r>
            <a:r>
              <a:rPr lang="et-EE" dirty="0" smtClean="0"/>
              <a:t> 2</a:t>
            </a:r>
          </a:p>
          <a:p>
            <a:r>
              <a:rPr lang="et-EE" dirty="0" smtClean="0"/>
              <a:t>Meie üliõpilastele saadavad </a:t>
            </a:r>
            <a:r>
              <a:rPr lang="et-EE" dirty="0" err="1" smtClean="0"/>
              <a:t>MSDNAA’st</a:t>
            </a:r>
            <a:r>
              <a:rPr lang="et-EE" dirty="0" smtClean="0"/>
              <a:t> tasuta</a:t>
            </a:r>
          </a:p>
          <a:p>
            <a:r>
              <a:rPr lang="et-EE" dirty="0" smtClean="0"/>
              <a:t>Vajalikud SP1’ed ja muud uuendused tasuta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“Kohustuslikud” näited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err="1" smtClean="0"/>
              <a:t>DeepZoom</a:t>
            </a:r>
            <a:r>
              <a:rPr lang="et-EE" dirty="0" smtClean="0"/>
              <a:t> tehnoloogia: </a:t>
            </a:r>
            <a:r>
              <a:rPr lang="et-EE" dirty="0" err="1" smtClean="0"/>
              <a:t>Silverlightis</a:t>
            </a:r>
            <a:r>
              <a:rPr lang="et-EE" dirty="0" smtClean="0"/>
              <a:t> realiseeritud tehnoloogia suuremahuliste piltide kiireks kuvamiseks</a:t>
            </a:r>
          </a:p>
          <a:p>
            <a:r>
              <a:rPr lang="et-EE" dirty="0" smtClean="0"/>
              <a:t>Loob piltidest palju erinevaid versioone, laetakse see, mida hetkel vaja</a:t>
            </a:r>
          </a:p>
          <a:p>
            <a:r>
              <a:rPr lang="et-EE" dirty="0" smtClean="0">
                <a:hlinkClick r:id="rId2"/>
              </a:rPr>
              <a:t>http://memorabilia.hardrock.com/</a:t>
            </a:r>
            <a:r>
              <a:rPr lang="et-EE" dirty="0" smtClean="0"/>
              <a:t>  (V)</a:t>
            </a:r>
          </a:p>
          <a:p>
            <a:r>
              <a:rPr lang="et-EE" dirty="0" smtClean="0">
                <a:hlinkClick r:id="rId3"/>
              </a:rPr>
              <a:t>http://edition.cnn.com/SPECIALS/2009/44.president/inauguration/themoment/</a:t>
            </a: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Link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Jaana Metsamaa </a:t>
            </a:r>
            <a:r>
              <a:rPr lang="et-EE" dirty="0" err="1" smtClean="0"/>
              <a:t>Silverlight’i</a:t>
            </a:r>
            <a:r>
              <a:rPr lang="et-EE" dirty="0" smtClean="0"/>
              <a:t> </a:t>
            </a:r>
            <a:r>
              <a:rPr lang="et-EE" dirty="0" err="1" smtClean="0"/>
              <a:t>blogi</a:t>
            </a:r>
            <a:endParaRPr lang="et-EE" dirty="0" smtClean="0"/>
          </a:p>
          <a:p>
            <a:pPr lvl="1"/>
            <a:r>
              <a:rPr lang="et-EE" dirty="0" smtClean="0">
                <a:hlinkClick r:id="rId2"/>
              </a:rPr>
              <a:t>http://h6bevalge.riiul.com</a:t>
            </a:r>
            <a:endParaRPr lang="et-EE" dirty="0" smtClean="0"/>
          </a:p>
          <a:p>
            <a:r>
              <a:rPr lang="et-EE" dirty="0" smtClean="0"/>
              <a:t>Head videoõpetused</a:t>
            </a:r>
          </a:p>
          <a:p>
            <a:pPr lvl="1"/>
            <a:r>
              <a:rPr lang="et-EE" dirty="0" smtClean="0">
                <a:hlinkClick r:id="rId3"/>
              </a:rPr>
              <a:t>http://www.smartwebcontrols.com/video/</a:t>
            </a:r>
            <a:endParaRPr lang="et-EE" dirty="0" smtClean="0"/>
          </a:p>
          <a:p>
            <a:r>
              <a:rPr lang="et-EE" dirty="0" err="1" smtClean="0"/>
              <a:t>Blogi</a:t>
            </a:r>
            <a:r>
              <a:rPr lang="et-EE" dirty="0" smtClean="0"/>
              <a:t>, mille järgi videoõpetused loodud on</a:t>
            </a:r>
          </a:p>
          <a:p>
            <a:pPr lvl="1"/>
            <a:r>
              <a:rPr lang="et-EE" smtClean="0">
                <a:hlinkClick r:id="rId4"/>
              </a:rPr>
              <a:t>http://weblogs.asp.net/scottgu/search.aspx?q=Silverlight+Tutorial+Part&amp;o=Relevance</a:t>
            </a:r>
            <a:endParaRPr lang="et-EE" smtClean="0"/>
          </a:p>
          <a:p>
            <a:pPr lvl="1">
              <a:buNone/>
            </a:pPr>
            <a:endParaRPr lang="et-EE" dirty="0" smtClean="0"/>
          </a:p>
          <a:p>
            <a:pPr lvl="1"/>
            <a:endParaRPr lang="et-EE" dirty="0" smtClean="0"/>
          </a:p>
          <a:p>
            <a:pPr lvl="1">
              <a:buNone/>
            </a:pP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Tänan kuulamast!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</a:t>
            </a:r>
            <a:r>
              <a:rPr lang="et-EE" dirty="0" err="1" smtClean="0"/>
              <a:t>Silverlight</a:t>
            </a:r>
            <a:r>
              <a:rPr lang="et-EE" dirty="0" smtClean="0"/>
              <a:t>?</a:t>
            </a:r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1371600"/>
            <a:ext cx="651992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62484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hlinkClick r:id="rId3"/>
              </a:rPr>
              <a:t>http://silverlight.net/samples/sl2/silverlightairlines/run/default.html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</a:t>
            </a:r>
            <a:r>
              <a:rPr lang="et-EE" dirty="0" err="1" smtClean="0"/>
              <a:t>Silverlight</a:t>
            </a:r>
            <a:r>
              <a:rPr lang="et-EE" dirty="0" smtClean="0"/>
              <a:t>?</a:t>
            </a:r>
            <a:endParaRPr lang="et-EE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336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" y="5181600"/>
            <a:ext cx="4293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>
                <a:hlinkClick r:id="rId3"/>
              </a:rPr>
              <a:t>http://www.seat.co.uk/exeo/pagelife/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</a:t>
            </a:r>
            <a:r>
              <a:rPr lang="et-EE" dirty="0" err="1" smtClean="0"/>
              <a:t>Silverlight</a:t>
            </a:r>
            <a:r>
              <a:rPr lang="et-EE" dirty="0" smtClean="0"/>
              <a:t>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Lahenduste kogum</a:t>
            </a:r>
          </a:p>
          <a:p>
            <a:pPr lvl="1"/>
            <a:r>
              <a:rPr lang="et-EE" dirty="0" smtClean="0"/>
              <a:t>XAML fail (kood)</a:t>
            </a:r>
          </a:p>
          <a:p>
            <a:pPr lvl="1"/>
            <a:r>
              <a:rPr lang="et-EE" dirty="0" smtClean="0"/>
              <a:t>Mingi programmikood (.Net keel)</a:t>
            </a:r>
          </a:p>
          <a:p>
            <a:pPr lvl="1"/>
            <a:r>
              <a:rPr lang="et-EE" dirty="0" smtClean="0"/>
              <a:t>Jupp </a:t>
            </a:r>
            <a:r>
              <a:rPr lang="et-EE" dirty="0" err="1" smtClean="0"/>
              <a:t>Javascript’i</a:t>
            </a:r>
            <a:r>
              <a:rPr lang="et-EE" dirty="0" smtClean="0"/>
              <a:t>, mis lehel </a:t>
            </a:r>
            <a:r>
              <a:rPr lang="et-EE" dirty="0" err="1" smtClean="0"/>
              <a:t>Silverlighti</a:t>
            </a:r>
            <a:r>
              <a:rPr lang="et-EE" dirty="0" smtClean="0"/>
              <a:t> programmi käima tõmbab</a:t>
            </a:r>
          </a:p>
          <a:p>
            <a:r>
              <a:rPr lang="et-EE" dirty="0" smtClean="0"/>
              <a:t>Kasutajaliides ja programmiloogika eraldatud</a:t>
            </a:r>
          </a:p>
          <a:p>
            <a:r>
              <a:rPr lang="et-EE" dirty="0" smtClean="0"/>
              <a:t>Loodud võimalused nende eraldi arendamiseks</a:t>
            </a:r>
          </a:p>
          <a:p>
            <a:r>
              <a:rPr lang="et-EE" dirty="0" smtClean="0"/>
              <a:t>Programmeerija teeb oma tööd oma vahenditega, disainer oma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err="1" smtClean="0"/>
              <a:t>Silverlight’i</a:t>
            </a:r>
            <a:r>
              <a:rPr lang="et-EE" dirty="0" smtClean="0"/>
              <a:t> programmeerimine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r>
              <a:rPr lang="et-EE" dirty="0" smtClean="0"/>
              <a:t>Kasutad kahte erinevat keelt</a:t>
            </a:r>
          </a:p>
          <a:p>
            <a:pPr lvl="1"/>
            <a:r>
              <a:rPr lang="et-EE" dirty="0" smtClean="0"/>
              <a:t>XAML  kasutajaliidese kirjeldamiseks (ka muuks)</a:t>
            </a:r>
          </a:p>
          <a:p>
            <a:pPr lvl="1"/>
            <a:r>
              <a:rPr lang="et-EE" dirty="0" smtClean="0"/>
              <a:t>Mingi .NET keel programmiloogika jaoks</a:t>
            </a:r>
          </a:p>
          <a:p>
            <a:pPr lvl="2"/>
            <a:r>
              <a:rPr lang="et-EE" dirty="0" smtClean="0"/>
              <a:t>Mulle meeldib näiteks </a:t>
            </a:r>
            <a:r>
              <a:rPr lang="et-EE" dirty="0" err="1" smtClean="0"/>
              <a:t>C#</a:t>
            </a:r>
            <a:endParaRPr lang="et-EE" dirty="0" smtClean="0"/>
          </a:p>
          <a:p>
            <a:r>
              <a:rPr lang="et-EE" dirty="0" smtClean="0"/>
              <a:t>Seega räägin põhiliselt </a:t>
            </a:r>
            <a:r>
              <a:rPr lang="et-EE" dirty="0" err="1" smtClean="0"/>
              <a:t>XAML’ist</a:t>
            </a:r>
            <a:r>
              <a:rPr lang="et-EE" dirty="0" smtClean="0"/>
              <a:t> ja </a:t>
            </a:r>
            <a:r>
              <a:rPr lang="et-EE" dirty="0" err="1" smtClean="0"/>
              <a:t>Silverlight’ist</a:t>
            </a:r>
            <a:r>
              <a:rPr lang="et-EE" dirty="0" smtClean="0"/>
              <a:t>, aga puudutan natuke ka </a:t>
            </a:r>
            <a:r>
              <a:rPr lang="et-EE" dirty="0" err="1" smtClean="0"/>
              <a:t>C#’i</a:t>
            </a:r>
            <a:endParaRPr lang="et-EE" dirty="0" smtClean="0"/>
          </a:p>
          <a:p>
            <a:pPr lvl="2"/>
            <a:r>
              <a:rPr lang="et-EE" dirty="0" smtClean="0"/>
              <a:t>Seda, mida eelnevas esitluses polnud</a:t>
            </a:r>
          </a:p>
          <a:p>
            <a:endParaRPr lang="et-E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5105400"/>
            <a:ext cx="1219200" cy="86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upload.wikimedia.org/wikipedia/en/thumb/d/db/Silverlight.png/150px-Silverlight.png">
            <a:hlinkClick r:id="rId3" tooltip="Silverlight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876800"/>
            <a:ext cx="1295400" cy="1433577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876800"/>
            <a:ext cx="1041209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XAML?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>
            <a:normAutofit/>
          </a:bodyPr>
          <a:lstStyle/>
          <a:p>
            <a:r>
              <a:rPr lang="et-EE" dirty="0" err="1" smtClean="0"/>
              <a:t>Extensible</a:t>
            </a:r>
            <a:r>
              <a:rPr lang="et-EE" dirty="0" smtClean="0"/>
              <a:t> </a:t>
            </a:r>
            <a:r>
              <a:rPr lang="et-EE" dirty="0" err="1" smtClean="0"/>
              <a:t>Application</a:t>
            </a:r>
            <a:r>
              <a:rPr lang="et-EE" dirty="0" smtClean="0"/>
              <a:t> </a:t>
            </a:r>
            <a:r>
              <a:rPr lang="et-EE" dirty="0" err="1" smtClean="0"/>
              <a:t>Markup</a:t>
            </a:r>
            <a:r>
              <a:rPr lang="et-EE" dirty="0" smtClean="0"/>
              <a:t> </a:t>
            </a:r>
            <a:r>
              <a:rPr lang="et-EE" dirty="0" err="1" smtClean="0"/>
              <a:t>Language</a:t>
            </a:r>
            <a:endParaRPr lang="et-EE" dirty="0" smtClean="0"/>
          </a:p>
          <a:p>
            <a:r>
              <a:rPr lang="et-EE" dirty="0" smtClean="0"/>
              <a:t>XML-i baasil</a:t>
            </a:r>
          </a:p>
          <a:p>
            <a:r>
              <a:rPr lang="et-EE" dirty="0" smtClean="0"/>
              <a:t>Üks näide:</a:t>
            </a:r>
          </a:p>
          <a:p>
            <a:endParaRPr lang="et-EE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505200"/>
            <a:ext cx="87630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&lt;Canvas </a:t>
            </a:r>
            <a:r>
              <a:rPr lang="en-US" dirty="0" err="1" smtClean="0"/>
              <a:t>xmlns</a:t>
            </a:r>
            <a:r>
              <a:rPr lang="en-US" dirty="0" smtClean="0"/>
              <a:t>="http://schemas.microsoft.com/winfx/2006/xaml/presentation"&gt; </a:t>
            </a:r>
            <a:endParaRPr lang="et-EE" dirty="0" smtClean="0"/>
          </a:p>
          <a:p>
            <a:r>
              <a:rPr lang="et-EE" dirty="0" smtClean="0"/>
              <a:t>	</a:t>
            </a:r>
            <a:r>
              <a:rPr lang="en-US" dirty="0" smtClean="0"/>
              <a:t>&lt;</a:t>
            </a:r>
            <a:r>
              <a:rPr lang="en-US" dirty="0" err="1" smtClean="0"/>
              <a:t>TextBlock</a:t>
            </a:r>
            <a:r>
              <a:rPr lang="en-US" dirty="0" smtClean="0"/>
              <a:t>&gt;Hello World!&lt;/</a:t>
            </a:r>
            <a:r>
              <a:rPr lang="en-US" dirty="0" err="1" smtClean="0"/>
              <a:t>TextBlock</a:t>
            </a:r>
            <a:r>
              <a:rPr lang="en-US" dirty="0" smtClean="0"/>
              <a:t>&gt; </a:t>
            </a:r>
            <a:endParaRPr lang="et-EE" dirty="0" smtClean="0"/>
          </a:p>
          <a:p>
            <a:r>
              <a:rPr lang="en-US" dirty="0" smtClean="0"/>
              <a:t>&lt;/Canvas&gt;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XAML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Deklaratiivne keel</a:t>
            </a:r>
          </a:p>
          <a:p>
            <a:r>
              <a:rPr lang="et-EE" dirty="0" smtClean="0"/>
              <a:t>Struktuursete väärtuste ja objektide loomiseks</a:t>
            </a:r>
          </a:p>
          <a:p>
            <a:r>
              <a:rPr lang="et-EE" dirty="0" smtClean="0"/>
              <a:t>Kasutatakse tehnoloogiates:</a:t>
            </a:r>
          </a:p>
          <a:p>
            <a:pPr lvl="1"/>
            <a:r>
              <a:rPr lang="et-EE" dirty="0" err="1" smtClean="0"/>
              <a:t>Silverlight</a:t>
            </a:r>
            <a:r>
              <a:rPr lang="et-EE" dirty="0" smtClean="0"/>
              <a:t>: kasutajaliides</a:t>
            </a:r>
          </a:p>
          <a:p>
            <a:pPr lvl="1"/>
            <a:r>
              <a:rPr lang="et-EE" dirty="0" smtClean="0"/>
              <a:t>WPF (Windows </a:t>
            </a:r>
            <a:r>
              <a:rPr lang="et-EE" dirty="0" err="1" smtClean="0"/>
              <a:t>Presentation</a:t>
            </a:r>
            <a:r>
              <a:rPr lang="et-EE" dirty="0" smtClean="0"/>
              <a:t> </a:t>
            </a:r>
            <a:r>
              <a:rPr lang="et-EE" dirty="0" err="1" smtClean="0"/>
              <a:t>Foundation</a:t>
            </a:r>
            <a:r>
              <a:rPr lang="et-EE" dirty="0" smtClean="0"/>
              <a:t>): kasutajaliideste loomiseks, andmete sidumiseks, …</a:t>
            </a:r>
          </a:p>
          <a:p>
            <a:pPr lvl="1"/>
            <a:r>
              <a:rPr lang="et-EE" dirty="0" smtClean="0"/>
              <a:t>WF (Windows </a:t>
            </a:r>
            <a:r>
              <a:rPr lang="et-EE" dirty="0" err="1" smtClean="0"/>
              <a:t>Workflow</a:t>
            </a:r>
            <a:r>
              <a:rPr lang="et-EE" dirty="0" smtClean="0"/>
              <a:t> </a:t>
            </a:r>
            <a:r>
              <a:rPr lang="et-EE" dirty="0" err="1" smtClean="0"/>
              <a:t>Foundation</a:t>
            </a:r>
            <a:r>
              <a:rPr lang="et-EE" dirty="0" smtClean="0"/>
              <a:t>): töövoogude defineerimine, käivitamine, </a:t>
            </a:r>
            <a:r>
              <a:rPr lang="et-EE" dirty="0" err="1" smtClean="0"/>
              <a:t>manageerimine</a:t>
            </a:r>
            <a:endParaRPr lang="et-EE" dirty="0" smtClean="0"/>
          </a:p>
          <a:p>
            <a:r>
              <a:rPr lang="et-EE" dirty="0" smtClean="0"/>
              <a:t>Kõik </a:t>
            </a:r>
            <a:r>
              <a:rPr lang="et-EE" dirty="0" err="1" smtClean="0"/>
              <a:t>XAML’is</a:t>
            </a:r>
            <a:r>
              <a:rPr lang="et-EE" dirty="0" smtClean="0"/>
              <a:t> loodu on võimalik defineerida ka mõne .NET keele abil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931</TotalTime>
  <Words>920</Words>
  <Application>Microsoft Office PowerPoint</Application>
  <PresentationFormat>On-screen Show (4:3)</PresentationFormat>
  <Paragraphs>195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Apex</vt:lpstr>
      <vt:lpstr>Silverlight</vt:lpstr>
      <vt:lpstr>Miks selle teema valisin?</vt:lpstr>
      <vt:lpstr>Mis on Silverlight?</vt:lpstr>
      <vt:lpstr>Mis on Silverlight?</vt:lpstr>
      <vt:lpstr>Mis on Silverlight?</vt:lpstr>
      <vt:lpstr>Mis on Silverlight?</vt:lpstr>
      <vt:lpstr>Silverlight’i programmeerimine</vt:lpstr>
      <vt:lpstr>XAML?</vt:lpstr>
      <vt:lpstr>XAML</vt:lpstr>
      <vt:lpstr>XAML</vt:lpstr>
      <vt:lpstr>XAML</vt:lpstr>
      <vt:lpstr>XAML – mõni sõna lähemalt</vt:lpstr>
      <vt:lpstr>XAML – mõni sõna lähemalt</vt:lpstr>
      <vt:lpstr>XAML – mõni sõna lähemalt</vt:lpstr>
      <vt:lpstr>C#</vt:lpstr>
      <vt:lpstr>C#</vt:lpstr>
      <vt:lpstr>C#</vt:lpstr>
      <vt:lpstr>C# - Huvitavaid fakte</vt:lpstr>
      <vt:lpstr>C# - Huvitavaid fakte</vt:lpstr>
      <vt:lpstr>C# - Huvitavaid fakte</vt:lpstr>
      <vt:lpstr>Teeme Silverlight rakenduse</vt:lpstr>
      <vt:lpstr>Versioonid</vt:lpstr>
      <vt:lpstr>Silverlight 1.0</vt:lpstr>
      <vt:lpstr>Silverlight 2.0</vt:lpstr>
      <vt:lpstr>Silverlight 2.0</vt:lpstr>
      <vt:lpstr>Silverlight 3.0</vt:lpstr>
      <vt:lpstr>Silverlight 3.0</vt:lpstr>
      <vt:lpstr>Moonlight</vt:lpstr>
      <vt:lpstr>Toetab operatsioonisüsteeme </vt:lpstr>
      <vt:lpstr>Töövahendid</vt:lpstr>
      <vt:lpstr>Kuidas tööle saada?</vt:lpstr>
      <vt:lpstr>Oleks see alati nii “lihtne”</vt:lpstr>
      <vt:lpstr>Kust saada?</vt:lpstr>
      <vt:lpstr>“Kohustuslikud” näited</vt:lpstr>
      <vt:lpstr>Link</vt:lpstr>
      <vt:lpstr>Tänan kuulamast!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Silverlight</dc:title>
  <dc:creator>Harri Kirik</dc:creator>
  <cp:keywords>esitlus; koolitöö</cp:keywords>
  <cp:lastModifiedBy>Harri Kirik</cp:lastModifiedBy>
  <cp:revision>318</cp:revision>
  <dcterms:created xsi:type="dcterms:W3CDTF">2006-08-16T00:00:00Z</dcterms:created>
  <dcterms:modified xsi:type="dcterms:W3CDTF">2009-05-05T12:46:36Z</dcterms:modified>
</cp:coreProperties>
</file>