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7" r:id="rId9"/>
    <p:sldId id="271" r:id="rId10"/>
    <p:sldId id="263" r:id="rId11"/>
    <p:sldId id="261" r:id="rId12"/>
    <p:sldId id="262" r:id="rId13"/>
    <p:sldId id="268" r:id="rId14"/>
    <p:sldId id="270" r:id="rId15"/>
    <p:sldId id="266" r:id="rId16"/>
    <p:sldId id="269" r:id="rId17"/>
    <p:sldId id="273" r:id="rId18"/>
    <p:sldId id="272" r:id="rId1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860" autoAdjust="0"/>
    <p:restoredTop sz="94660"/>
  </p:normalViewPr>
  <p:slideViewPr>
    <p:cSldViewPr>
      <p:cViewPr varScale="1">
        <p:scale>
          <a:sx n="55" d="100"/>
          <a:sy n="55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64FED-9645-417F-90E6-8A4E3FD202DF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308E-1ECE-4C83-BB68-A0224DCC4DFF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08117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6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" grpId="0"/>
      <p:bldP spid="8" grpId="0"/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7DA9271-C237-47B0-A405-42D61EFE2116}" type="datetimeFigureOut">
              <a:rPr lang="et-EE" smtClean="0"/>
              <a:pPr/>
              <a:t>9.05.2012</a:t>
            </a:fld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F1BB7B5-9AAE-445D-8E17-B04C02414789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/>
      <p:bldP spid="3" grpId="0" build="p">
        <p:tmplLst>
          <p:tmpl lvl="1">
            <p:tnLst>
              <p:par>
                <p:cTn presetID="6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6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6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6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6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ircle(in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6" grpId="0"/>
      <p:bldP spid="5" grpId="0"/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nIvhlKT7S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e.ttu.ee/leonardo/cnc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2492896"/>
            <a:ext cx="4017640" cy="1394617"/>
          </a:xfrm>
        </p:spPr>
        <p:txBody>
          <a:bodyPr/>
          <a:lstStyle/>
          <a:p>
            <a:r>
              <a:rPr lang="et-EE" dirty="0" smtClean="0"/>
              <a:t>G-kood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Joel Leppik,</a:t>
            </a:r>
          </a:p>
          <a:p>
            <a:r>
              <a:rPr lang="et-EE" dirty="0" smtClean="0"/>
              <a:t>Indrek </a:t>
            </a:r>
            <a:r>
              <a:rPr lang="et-EE" dirty="0" err="1" smtClean="0"/>
              <a:t>Virro</a:t>
            </a:r>
            <a:endParaRPr lang="et-EE" dirty="0"/>
          </a:p>
        </p:txBody>
      </p:sp>
      <p:pic>
        <p:nvPicPr>
          <p:cNvPr id="5" name="Pilt 4" descr="minimill.480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068960"/>
            <a:ext cx="3779912" cy="3789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32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t-EE" dirty="0"/>
              <a:t>G21 G80 G40 G17 </a:t>
            </a:r>
          </a:p>
          <a:p>
            <a:r>
              <a:rPr lang="et-EE" dirty="0"/>
              <a:t>T1 M06 (FR-63MM) </a:t>
            </a:r>
          </a:p>
          <a:p>
            <a:r>
              <a:rPr lang="et-EE" dirty="0"/>
              <a:t>G00 G90 G54 </a:t>
            </a:r>
          </a:p>
          <a:p>
            <a:r>
              <a:rPr lang="et-EE" dirty="0"/>
              <a:t>X120. Y-25. S2500 M03 </a:t>
            </a:r>
          </a:p>
          <a:p>
            <a:r>
              <a:rPr lang="et-EE" dirty="0"/>
              <a:t>G43 H01 Z2. </a:t>
            </a:r>
          </a:p>
          <a:p>
            <a:r>
              <a:rPr lang="et-EE" dirty="0"/>
              <a:t>G01 Z0 F1500. </a:t>
            </a:r>
          </a:p>
          <a:p>
            <a:r>
              <a:rPr lang="et-EE" dirty="0"/>
              <a:t>X-40. </a:t>
            </a:r>
          </a:p>
          <a:p>
            <a:r>
              <a:rPr lang="et-EE" dirty="0"/>
              <a:t>G00 Z2. </a:t>
            </a:r>
          </a:p>
          <a:p>
            <a:r>
              <a:rPr lang="et-EE" dirty="0"/>
              <a:t>(OTS) </a:t>
            </a:r>
          </a:p>
          <a:p>
            <a:r>
              <a:rPr lang="et-EE" dirty="0"/>
              <a:t>T3 M06 (FR-8MM) </a:t>
            </a:r>
          </a:p>
          <a:p>
            <a:r>
              <a:rPr lang="et-EE" dirty="0"/>
              <a:t>G00 G90 G54 </a:t>
            </a:r>
          </a:p>
          <a:p>
            <a:r>
              <a:rPr lang="et-EE" dirty="0"/>
              <a:t>X-10. Y-60. S5000 M03 </a:t>
            </a:r>
          </a:p>
          <a:p>
            <a:r>
              <a:rPr lang="et-EE" dirty="0"/>
              <a:t>G43 H03 Z2. </a:t>
            </a:r>
          </a:p>
          <a:p>
            <a:r>
              <a:rPr lang="et-EE" dirty="0"/>
              <a:t>G01 Z-17. F1000. </a:t>
            </a:r>
          </a:p>
          <a:p>
            <a:r>
              <a:rPr lang="et-EE" dirty="0"/>
              <a:t>G41 D03 X0 Y-55. </a:t>
            </a:r>
          </a:p>
          <a:p>
            <a:r>
              <a:rPr lang="et-EE" dirty="0"/>
              <a:t>X0 Y5. </a:t>
            </a:r>
          </a:p>
          <a:p>
            <a:r>
              <a:rPr lang="et-EE" dirty="0"/>
              <a:t>G40 X-10. Y10. </a:t>
            </a:r>
          </a:p>
          <a:p>
            <a:r>
              <a:rPr lang="et-EE" dirty="0"/>
              <a:t>G00 Z2. </a:t>
            </a:r>
          </a:p>
        </p:txBody>
      </p:sp>
    </p:spTree>
    <p:extLst>
      <p:ext uri="{BB962C8B-B14F-4D97-AF65-F5344CB8AC3E}">
        <p14:creationId xmlns="" xmlns:p14="http://schemas.microsoft.com/office/powerpoint/2010/main" val="12718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Koodi eripära </a:t>
            </a:r>
            <a:r>
              <a:rPr lang="et-EE" dirty="0" smtClean="0"/>
              <a:t>masinati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Mõned masinad võimaldavad kasutada väikseid tähti</a:t>
            </a:r>
          </a:p>
          <a:p>
            <a:r>
              <a:rPr lang="et-EE" dirty="0" smtClean="0"/>
              <a:t>Mõnedes kasutatakse ühikuna mm asemel </a:t>
            </a:r>
            <a:r>
              <a:rPr lang="el-GR" dirty="0" smtClean="0"/>
              <a:t>μ</a:t>
            </a:r>
            <a:r>
              <a:rPr lang="et-EE" dirty="0" smtClean="0"/>
              <a:t>m</a:t>
            </a:r>
          </a:p>
          <a:p>
            <a:r>
              <a:rPr lang="et-EE" dirty="0" smtClean="0"/>
              <a:t>Võimaldab kasutada vajadusel ka tolli mõõdustikku</a:t>
            </a:r>
          </a:p>
          <a:p>
            <a:r>
              <a:rPr lang="et-EE" dirty="0" smtClean="0"/>
              <a:t>Sisse ehitatud alamprogrammid (nt. Haasil tasku töötlemine)</a:t>
            </a:r>
          </a:p>
          <a:p>
            <a:r>
              <a:rPr lang="et-EE" dirty="0" smtClean="0"/>
              <a:t>Treimine ja freesimine</a:t>
            </a:r>
          </a:p>
          <a:p>
            <a:r>
              <a:rPr lang="et-EE" dirty="0" smtClean="0"/>
              <a:t>Masinast tulenevad tehnoloogilised võimalused ja piirangud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42451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Piirangud ja omadused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Sõna algab adressaadiga, mis defineerib sõna tähenduse (X,G,M)</a:t>
            </a:r>
          </a:p>
          <a:p>
            <a:r>
              <a:rPr lang="et-EE" dirty="0" smtClean="0"/>
              <a:t>Adressaadile järgneb alati arvsõna ja need kirjutatakse alati kokku (X100.)</a:t>
            </a:r>
          </a:p>
          <a:p>
            <a:r>
              <a:rPr lang="et-EE" dirty="0" smtClean="0"/>
              <a:t>Iga lause peab asuma eraldi real, sest juhtprogrammi täidetakse reakaupa</a:t>
            </a:r>
          </a:p>
          <a:p>
            <a:r>
              <a:rPr lang="et-EE" dirty="0" smtClean="0"/>
              <a:t>Lauseid saab nummerdada; tähis N; võimalik kasutuspiirkond 1-99999</a:t>
            </a:r>
          </a:p>
          <a:p>
            <a:r>
              <a:rPr lang="et-EE" dirty="0" smtClean="0"/>
              <a:t>Alamprogramme saab kasutada (lokaaksed M97 ja globaalsed M98)</a:t>
            </a:r>
          </a:p>
          <a:p>
            <a:r>
              <a:rPr lang="et-EE" dirty="0" smtClean="0"/>
              <a:t>CAM tarkvaraga on võimalik koodi genereerida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77583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5"/>
            <a:ext cx="7330008" cy="4824576"/>
          </a:xfrm>
        </p:spPr>
        <p:txBody>
          <a:bodyPr>
            <a:normAutofit fontScale="92500" lnSpcReduction="10000"/>
          </a:bodyPr>
          <a:lstStyle/>
          <a:p>
            <a:r>
              <a:rPr lang="et-EE" dirty="0"/>
              <a:t>Makrodega programmeerimise </a:t>
            </a:r>
            <a:r>
              <a:rPr lang="et-EE" dirty="0" smtClean="0"/>
              <a:t>võimalus</a:t>
            </a:r>
          </a:p>
          <a:p>
            <a:pPr marL="45720" indent="0">
              <a:buNone/>
            </a:pPr>
            <a:r>
              <a:rPr lang="et-EE" dirty="0" smtClean="0"/>
              <a:t>Näide</a:t>
            </a:r>
            <a:endParaRPr lang="et-EE" dirty="0"/>
          </a:p>
          <a:p>
            <a:r>
              <a:rPr lang="et-EE" dirty="0"/>
              <a:t>O00555(ELLIPS)</a:t>
            </a:r>
          </a:p>
          <a:p>
            <a:r>
              <a:rPr lang="et-EE" dirty="0"/>
              <a:t>(ELLIPSI MAKROPROGRAMMEERIMINE )</a:t>
            </a:r>
          </a:p>
          <a:p>
            <a:r>
              <a:rPr lang="et-EE" dirty="0"/>
              <a:t>(X0;Y0 - ELLIPSI KESKPUNKTIS)</a:t>
            </a:r>
          </a:p>
          <a:p>
            <a:r>
              <a:rPr lang="et-EE" dirty="0"/>
              <a:t>(FREES 20)</a:t>
            </a:r>
          </a:p>
          <a:p>
            <a:r>
              <a:rPr lang="et-EE" dirty="0"/>
              <a:t>G21 G17 G40 G98</a:t>
            </a:r>
          </a:p>
          <a:p>
            <a:r>
              <a:rPr lang="et-EE" dirty="0"/>
              <a:t>T1 M06 (FR 20)</a:t>
            </a:r>
          </a:p>
          <a:p>
            <a:r>
              <a:rPr lang="et-EE" dirty="0"/>
              <a:t>G00 G90 G54</a:t>
            </a:r>
          </a:p>
          <a:p>
            <a:r>
              <a:rPr lang="et-EE" dirty="0"/>
              <a:t>X75. Y1. S2000 M03</a:t>
            </a:r>
          </a:p>
          <a:p>
            <a:r>
              <a:rPr lang="et-EE" dirty="0"/>
              <a:t>M08</a:t>
            </a:r>
          </a:p>
          <a:p>
            <a:r>
              <a:rPr lang="et-EE" dirty="0"/>
              <a:t>G43 H01 Z2.</a:t>
            </a:r>
          </a:p>
          <a:p>
            <a:r>
              <a:rPr lang="et-EE" dirty="0"/>
              <a:t>G01 F1000. Z-5.</a:t>
            </a:r>
          </a:p>
          <a:p>
            <a:r>
              <a:rPr lang="et-EE" dirty="0"/>
              <a:t>G41 X57. </a:t>
            </a:r>
            <a:r>
              <a:rPr lang="et-EE" dirty="0" smtClean="0"/>
              <a:t>D01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32166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315200" cy="4896544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Y0.</a:t>
            </a:r>
          </a:p>
          <a:p>
            <a:r>
              <a:rPr lang="et-EE" dirty="0"/>
              <a:t>#1= 0 (ALGNURGA MÄÄRAMINE)</a:t>
            </a:r>
          </a:p>
          <a:p>
            <a:r>
              <a:rPr lang="et-EE" dirty="0"/>
              <a:t>WHILE [ #1 LE 360 ] DO1 (KORDUSTSÜKLI SISSELÜLITAMINE KOOS KONTROLLTINGIMUSEGA)</a:t>
            </a:r>
          </a:p>
          <a:p>
            <a:r>
              <a:rPr lang="fi-FI" dirty="0"/>
              <a:t>#1= #1 + 1 (NURGA SUURENDAMINE SAMMU 1 VÕRRA)</a:t>
            </a:r>
          </a:p>
          <a:p>
            <a:r>
              <a:rPr lang="fi-FI" dirty="0"/>
              <a:t>#2= 57 * COS[ #1 ] (X KOORDINAADI ARVUTAMINE JA SALVESTAMINE)</a:t>
            </a:r>
          </a:p>
          <a:p>
            <a:r>
              <a:rPr lang="fi-FI" dirty="0"/>
              <a:t>#3= 50 * SIN[ #1 ] (Y KOORDINAADI ARVUTAMINE JA SALVESTAMINE)</a:t>
            </a:r>
          </a:p>
          <a:p>
            <a:r>
              <a:rPr lang="es-ES" dirty="0"/>
              <a:t>X#2 Y - [ #3 ] (TELGEDE LIIGUTAMINE ARVUTATUD PUNKTI)</a:t>
            </a:r>
          </a:p>
          <a:p>
            <a:r>
              <a:rPr lang="et-EE" dirty="0"/>
              <a:t>END1 (KORDUSTSÜKLI LÕPU TÄHIS)</a:t>
            </a:r>
          </a:p>
          <a:p>
            <a:r>
              <a:rPr lang="et-EE" dirty="0"/>
              <a:t>Y-1.</a:t>
            </a:r>
          </a:p>
          <a:p>
            <a:r>
              <a:rPr lang="et-EE" dirty="0"/>
              <a:t>G40 X70.</a:t>
            </a:r>
          </a:p>
          <a:p>
            <a:r>
              <a:rPr lang="et-EE" dirty="0"/>
              <a:t>G00 Z2.</a:t>
            </a:r>
          </a:p>
          <a:p>
            <a:r>
              <a:rPr lang="et-EE" dirty="0"/>
              <a:t>G28G91Z0Y0</a:t>
            </a:r>
          </a:p>
          <a:p>
            <a:r>
              <a:rPr lang="et-EE" dirty="0"/>
              <a:t>M30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26793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CAD/CAM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t-EE" dirty="0"/>
          </a:p>
          <a:p>
            <a:r>
              <a:rPr lang="et-EE" dirty="0" smtClean="0"/>
              <a:t>Võimaldab tõsta CNC programmeerijate tööviljakust ja keerukamate detailide tootmist </a:t>
            </a:r>
          </a:p>
          <a:p>
            <a:r>
              <a:rPr lang="et-EE" dirty="0" smtClean="0"/>
              <a:t>CAD - </a:t>
            </a:r>
            <a:r>
              <a:rPr lang="et-EE" dirty="0"/>
              <a:t>Computer-aided design </a:t>
            </a:r>
            <a:r>
              <a:rPr lang="et-EE" dirty="0" smtClean="0"/>
              <a:t>– kirjeldatakse detaili </a:t>
            </a:r>
            <a:r>
              <a:rPr lang="fi-FI" dirty="0" smtClean="0"/>
              <a:t>geomeetriainfo</a:t>
            </a:r>
            <a:r>
              <a:rPr lang="et-EE" dirty="0" smtClean="0"/>
              <a:t>t</a:t>
            </a:r>
            <a:endParaRPr lang="et-EE" dirty="0"/>
          </a:p>
          <a:p>
            <a:r>
              <a:rPr lang="fi-FI" dirty="0" smtClean="0"/>
              <a:t>CAM</a:t>
            </a:r>
            <a:r>
              <a:rPr lang="et-EE" dirty="0" smtClean="0"/>
              <a:t> - </a:t>
            </a:r>
            <a:r>
              <a:rPr lang="et-EE" dirty="0"/>
              <a:t>Computer-aided </a:t>
            </a:r>
            <a:r>
              <a:rPr lang="et-EE" dirty="0" smtClean="0"/>
              <a:t>manufacturing </a:t>
            </a:r>
            <a:r>
              <a:rPr lang="fi-FI" dirty="0" smtClean="0"/>
              <a:t>-</a:t>
            </a:r>
            <a:r>
              <a:rPr lang="et-EE" dirty="0" smtClean="0"/>
              <a:t> </a:t>
            </a:r>
            <a:r>
              <a:rPr lang="fi-FI" dirty="0" smtClean="0"/>
              <a:t>lisatakse</a:t>
            </a:r>
            <a:r>
              <a:rPr lang="et-EE" dirty="0" smtClean="0"/>
              <a:t> geomeetriale tehnoloogiainfo </a:t>
            </a:r>
            <a:r>
              <a:rPr lang="et-EE" dirty="0"/>
              <a:t>ja genereeritakse </a:t>
            </a:r>
            <a:r>
              <a:rPr lang="et-EE" dirty="0" smtClean="0"/>
              <a:t>juhtprogramm</a:t>
            </a:r>
          </a:p>
          <a:p>
            <a:r>
              <a:rPr lang="et-EE" dirty="0" smtClean="0">
                <a:hlinkClick r:id="rId2"/>
              </a:rPr>
              <a:t>Näide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15386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Haas Mill Operator's Manual96 – 8000 Rev Y December 2009</a:t>
            </a:r>
          </a:p>
          <a:p>
            <a:r>
              <a:rPr lang="et-EE" dirty="0"/>
              <a:t>Veski, V. Arvjuhtimisega seadmete programmeerimine. </a:t>
            </a:r>
            <a:r>
              <a:rPr lang="et-EE" dirty="0" smtClean="0"/>
              <a:t>Õppematerjal. Tallinna </a:t>
            </a:r>
            <a:r>
              <a:rPr lang="et-EE" dirty="0"/>
              <a:t>Tehnikakõrgkool, Tallinn </a:t>
            </a:r>
            <a:r>
              <a:rPr lang="et-EE" dirty="0" smtClean="0"/>
              <a:t>2006. </a:t>
            </a:r>
            <a:r>
              <a:rPr lang="fi-FI" dirty="0" smtClean="0">
                <a:hlinkClick r:id="rId2"/>
              </a:rPr>
              <a:t>http</a:t>
            </a:r>
            <a:r>
              <a:rPr lang="fi-FI" dirty="0">
                <a:hlinkClick r:id="rId2"/>
              </a:rPr>
              <a:t>://www.ene.ttu.ee/leonardo/cnc</a:t>
            </a:r>
            <a:r>
              <a:rPr lang="fi-FI" dirty="0" smtClean="0">
                <a:hlinkClick r:id="rId2"/>
              </a:rPr>
              <a:t>/</a:t>
            </a:r>
            <a:endParaRPr lang="et-EE" dirty="0" smtClean="0"/>
          </a:p>
          <a:p>
            <a:r>
              <a:rPr lang="et-EE" dirty="0" err="1" smtClean="0"/>
              <a:t>Haas</a:t>
            </a:r>
            <a:r>
              <a:rPr lang="et-EE" dirty="0" smtClean="0"/>
              <a:t> Mini </a:t>
            </a:r>
            <a:r>
              <a:rPr lang="et-EE" dirty="0" err="1" smtClean="0"/>
              <a:t>Mill</a:t>
            </a:r>
            <a:r>
              <a:rPr lang="et-EE" dirty="0" smtClean="0"/>
              <a:t> pilt</a:t>
            </a:r>
          </a:p>
          <a:p>
            <a:pPr>
              <a:buNone/>
            </a:pPr>
            <a:r>
              <a:rPr lang="et-EE" dirty="0" smtClean="0"/>
              <a:t>http://correctmachining.com/yahoo_site_admin/assets/images/minimill.4802222.jpg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355281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1052736"/>
            <a:ext cx="2592288" cy="4320480"/>
          </a:xfrm>
        </p:spPr>
        <p:txBody>
          <a:bodyPr>
            <a:normAutofit/>
          </a:bodyPr>
          <a:lstStyle/>
          <a:p>
            <a:r>
              <a:rPr lang="et-EE" sz="24000" dirty="0" smtClean="0"/>
              <a:t>?</a:t>
            </a:r>
            <a:endParaRPr lang="et-EE" sz="24000" dirty="0"/>
          </a:p>
        </p:txBody>
      </p:sp>
    </p:spTree>
    <p:extLst>
      <p:ext uri="{BB962C8B-B14F-4D97-AF65-F5344CB8AC3E}">
        <p14:creationId xmlns="" xmlns:p14="http://schemas.microsoft.com/office/powerpoint/2010/main" val="18998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068960"/>
            <a:ext cx="7315200" cy="1358044"/>
          </a:xfrm>
        </p:spPr>
        <p:txBody>
          <a:bodyPr>
            <a:normAutofit/>
          </a:bodyPr>
          <a:lstStyle/>
          <a:p>
            <a:pPr algn="ctr"/>
            <a:r>
              <a:rPr lang="et-EE" sz="8000" dirty="0" smtClean="0"/>
              <a:t>TÄNAME!</a:t>
            </a:r>
            <a:endParaRPr lang="et-EE" sz="8000" dirty="0"/>
          </a:p>
        </p:txBody>
      </p:sp>
    </p:spTree>
    <p:extLst>
      <p:ext uri="{BB962C8B-B14F-4D97-AF65-F5344CB8AC3E}">
        <p14:creationId xmlns="" xmlns:p14="http://schemas.microsoft.com/office/powerpoint/2010/main" val="35917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Juttu tuleb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Kasutusele võtt</a:t>
            </a:r>
          </a:p>
          <a:p>
            <a:r>
              <a:rPr lang="et-EE" dirty="0" smtClean="0"/>
              <a:t>Mis on G-kood?</a:t>
            </a:r>
          </a:p>
          <a:p>
            <a:r>
              <a:rPr lang="et-EE" dirty="0" smtClean="0"/>
              <a:t>Adressaatide tähendused</a:t>
            </a:r>
          </a:p>
          <a:p>
            <a:r>
              <a:rPr lang="et-EE" dirty="0" smtClean="0"/>
              <a:t>Näide</a:t>
            </a:r>
          </a:p>
          <a:p>
            <a:r>
              <a:rPr lang="et-EE" dirty="0" smtClean="0"/>
              <a:t>Koodi </a:t>
            </a:r>
            <a:r>
              <a:rPr lang="et-EE" dirty="0" smtClean="0"/>
              <a:t>eripära masinati</a:t>
            </a:r>
          </a:p>
          <a:p>
            <a:r>
              <a:rPr lang="et-EE" dirty="0" smtClean="0"/>
              <a:t>Piirangud </a:t>
            </a:r>
            <a:r>
              <a:rPr lang="et-EE" dirty="0" smtClean="0"/>
              <a:t>ja omadused</a:t>
            </a:r>
            <a:endParaRPr lang="et-EE" dirty="0"/>
          </a:p>
          <a:p>
            <a:r>
              <a:rPr lang="et-EE" dirty="0" smtClean="0"/>
              <a:t>CAD/CAM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7548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Kasutusele võtt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1952 - </a:t>
            </a:r>
            <a:r>
              <a:rPr lang="et-EE" dirty="0"/>
              <a:t>esimene </a:t>
            </a:r>
            <a:r>
              <a:rPr lang="et-EE" dirty="0" smtClean="0"/>
              <a:t>prototüüp</a:t>
            </a:r>
          </a:p>
          <a:p>
            <a:r>
              <a:rPr lang="et-EE" dirty="0" smtClean="0"/>
              <a:t>1950...1960 - esimesed arendused</a:t>
            </a:r>
          </a:p>
          <a:p>
            <a:r>
              <a:rPr lang="et-EE" dirty="0" smtClean="0"/>
              <a:t>1960...1970 - perfolintide </a:t>
            </a:r>
            <a:r>
              <a:rPr lang="et-EE" dirty="0"/>
              <a:t>kasutamise </a:t>
            </a:r>
            <a:r>
              <a:rPr lang="et-EE" dirty="0" smtClean="0"/>
              <a:t>ajastu</a:t>
            </a:r>
          </a:p>
          <a:p>
            <a:r>
              <a:rPr lang="et-EE" dirty="0" smtClean="0"/>
              <a:t>1970...1980 - esimesed </a:t>
            </a:r>
            <a:r>
              <a:rPr lang="et-EE" dirty="0"/>
              <a:t>arvutiga varustatud </a:t>
            </a:r>
            <a:r>
              <a:rPr lang="et-EE" i="1" dirty="0"/>
              <a:t>(CNC) </a:t>
            </a:r>
            <a:r>
              <a:rPr lang="et-EE" dirty="0" smtClean="0"/>
              <a:t>pingid</a:t>
            </a:r>
          </a:p>
          <a:p>
            <a:r>
              <a:rPr lang="et-EE" dirty="0" smtClean="0"/>
              <a:t>1980...1990 - </a:t>
            </a:r>
            <a:r>
              <a:rPr lang="et-EE" dirty="0"/>
              <a:t>algas </a:t>
            </a:r>
            <a:r>
              <a:rPr lang="et-EE" dirty="0" smtClean="0"/>
              <a:t>arvprogrammjuhtimisega(APJ) </a:t>
            </a:r>
            <a:r>
              <a:rPr lang="et-EE" dirty="0"/>
              <a:t>pinkide </a:t>
            </a:r>
            <a:r>
              <a:rPr lang="et-EE" dirty="0" smtClean="0"/>
              <a:t>kõrgaeg</a:t>
            </a:r>
          </a:p>
          <a:p>
            <a:r>
              <a:rPr lang="et-EE" dirty="0" smtClean="0"/>
              <a:t>1990... - </a:t>
            </a:r>
            <a:r>
              <a:rPr lang="et-EE" dirty="0"/>
              <a:t>CAD/CAM </a:t>
            </a:r>
            <a:r>
              <a:rPr lang="et-EE" dirty="0" smtClean="0"/>
              <a:t>muutub programmide ettevalmistamisel standardiks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40788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Mis on G-kood?</a:t>
            </a:r>
            <a:br>
              <a:rPr lang="et-EE" dirty="0"/>
            </a:b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G-kood on defineeritud standarditega ISO 6983/ EIA RS274D</a:t>
            </a:r>
          </a:p>
          <a:p>
            <a:r>
              <a:rPr lang="et-EE" dirty="0" smtClean="0"/>
              <a:t>Keel millest koostatakse APJ pinkide juhtprogramm</a:t>
            </a:r>
          </a:p>
          <a:p>
            <a:r>
              <a:rPr lang="et-EE" dirty="0" smtClean="0"/>
              <a:t>Koosneb standartsetest sümbolite kogumist</a:t>
            </a:r>
          </a:p>
          <a:p>
            <a:r>
              <a:rPr lang="et-EE" dirty="0" smtClean="0"/>
              <a:t>Sümboliteks on numbrid, tähed, märgid</a:t>
            </a:r>
          </a:p>
          <a:p>
            <a:r>
              <a:rPr lang="et-EE" i="1" dirty="0" smtClean="0"/>
              <a:t>Program</a:t>
            </a:r>
            <a:r>
              <a:rPr lang="et-EE" dirty="0" smtClean="0"/>
              <a:t>      </a:t>
            </a:r>
            <a:r>
              <a:rPr lang="et-EE" i="1" dirty="0" smtClean="0"/>
              <a:t>Block</a:t>
            </a:r>
            <a:r>
              <a:rPr lang="et-EE" dirty="0" smtClean="0"/>
              <a:t>     </a:t>
            </a:r>
            <a:r>
              <a:rPr lang="et-EE" i="1" dirty="0" smtClean="0"/>
              <a:t>Word</a:t>
            </a:r>
            <a:r>
              <a:rPr lang="et-EE" dirty="0" smtClean="0"/>
              <a:t>      </a:t>
            </a:r>
            <a:r>
              <a:rPr lang="et-EE" i="1" dirty="0" smtClean="0"/>
              <a:t>Character</a:t>
            </a:r>
          </a:p>
          <a:p>
            <a:r>
              <a:rPr lang="et-EE" dirty="0" smtClean="0"/>
              <a:t>Programm     Lause     Sõna     Adressaat ja arvsõna, sümbol</a:t>
            </a:r>
            <a:endParaRPr lang="et-EE" dirty="0"/>
          </a:p>
        </p:txBody>
      </p:sp>
      <p:sp>
        <p:nvSpPr>
          <p:cNvPr id="11" name="Right Arrow 10"/>
          <p:cNvSpPr/>
          <p:nvPr/>
        </p:nvSpPr>
        <p:spPr>
          <a:xfrm>
            <a:off x="2339752" y="436510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2" name="Right Arrow 11"/>
          <p:cNvSpPr/>
          <p:nvPr/>
        </p:nvSpPr>
        <p:spPr>
          <a:xfrm>
            <a:off x="3308058" y="4375848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3" name="Right Arrow 12"/>
          <p:cNvSpPr/>
          <p:nvPr/>
        </p:nvSpPr>
        <p:spPr>
          <a:xfrm>
            <a:off x="4303034" y="437047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4" name="Right Arrow 13"/>
          <p:cNvSpPr/>
          <p:nvPr/>
        </p:nvSpPr>
        <p:spPr>
          <a:xfrm>
            <a:off x="2483768" y="4711999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5" name="Right Arrow 14"/>
          <p:cNvSpPr/>
          <p:nvPr/>
        </p:nvSpPr>
        <p:spPr>
          <a:xfrm>
            <a:off x="3482930" y="4711999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6" name="Right Arrow 15"/>
          <p:cNvSpPr/>
          <p:nvPr/>
        </p:nvSpPr>
        <p:spPr>
          <a:xfrm>
            <a:off x="4447050" y="4739189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5282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85880"/>
            <a:ext cx="7565450" cy="61554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1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556792"/>
            <a:ext cx="7315200" cy="1154097"/>
          </a:xfrm>
        </p:spPr>
        <p:txBody>
          <a:bodyPr>
            <a:normAutofit/>
          </a:bodyPr>
          <a:lstStyle/>
          <a:p>
            <a:r>
              <a:rPr lang="et-EE" dirty="0"/>
              <a:t>Adressaatide </a:t>
            </a:r>
            <a:r>
              <a:rPr lang="et-EE" dirty="0" smtClean="0"/>
              <a:t>tähendused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D – Lõikeriista funktsioon</a:t>
            </a:r>
          </a:p>
          <a:p>
            <a:r>
              <a:rPr lang="et-EE" dirty="0" smtClean="0"/>
              <a:t>F – </a:t>
            </a:r>
            <a:r>
              <a:rPr lang="et-EE" dirty="0" smtClean="0"/>
              <a:t>Ettenihke </a:t>
            </a:r>
            <a:r>
              <a:rPr lang="et-EE" dirty="0" smtClean="0"/>
              <a:t>funktsioon</a:t>
            </a:r>
          </a:p>
          <a:p>
            <a:r>
              <a:rPr lang="et-EE" dirty="0" smtClean="0"/>
              <a:t>G </a:t>
            </a:r>
            <a:r>
              <a:rPr lang="et-EE" dirty="0" smtClean="0"/>
              <a:t>– </a:t>
            </a:r>
            <a:r>
              <a:rPr lang="et-EE" dirty="0" smtClean="0"/>
              <a:t>Ettevalmistav </a:t>
            </a:r>
            <a:r>
              <a:rPr lang="et-EE" dirty="0" smtClean="0"/>
              <a:t>funktsioon</a:t>
            </a:r>
          </a:p>
          <a:p>
            <a:r>
              <a:rPr lang="et-EE" dirty="0" smtClean="0"/>
              <a:t>H – Haas’il lõikeriista tähistus pikkuse korrektsiooni juures</a:t>
            </a:r>
          </a:p>
          <a:p>
            <a:r>
              <a:rPr lang="et-EE" dirty="0" smtClean="0"/>
              <a:t>L – Haas’il tsükli korduste arv</a:t>
            </a:r>
          </a:p>
          <a:p>
            <a:r>
              <a:rPr lang="et-EE" dirty="0" smtClean="0"/>
              <a:t>M – Abifunktsioon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17284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O – Haas’il ja Fanuc’il programmi tähis (Operation)</a:t>
            </a:r>
          </a:p>
          <a:p>
            <a:r>
              <a:rPr lang="et-EE" dirty="0" smtClean="0"/>
              <a:t>R – Raadius; kiirpaigutus Z-telje suunaline</a:t>
            </a:r>
          </a:p>
          <a:p>
            <a:r>
              <a:rPr lang="et-EE" dirty="0" smtClean="0"/>
              <a:t>S – Spindli lõike(pöörlemis)kiirus</a:t>
            </a:r>
          </a:p>
          <a:p>
            <a:r>
              <a:rPr lang="et-EE" dirty="0" smtClean="0"/>
              <a:t>T – Lõikeriista funktsioon</a:t>
            </a:r>
          </a:p>
          <a:p>
            <a:r>
              <a:rPr lang="et-EE" dirty="0"/>
              <a:t>N – Lause number (ei ole hädavajalik)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21831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1849052"/>
              </p:ext>
            </p:extLst>
          </p:nvPr>
        </p:nvGraphicFramePr>
        <p:xfrm>
          <a:off x="179512" y="1412776"/>
          <a:ext cx="8208912" cy="4680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878498">
                <a:tc>
                  <a:txBody>
                    <a:bodyPr/>
                    <a:lstStyle/>
                    <a:p>
                      <a:pPr algn="ctr"/>
                      <a:r>
                        <a:rPr lang="et-EE" sz="3200" b="0" dirty="0" smtClean="0"/>
                        <a:t>X</a:t>
                      </a:r>
                      <a:endParaRPr lang="et-EE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b="0" dirty="0" smtClean="0"/>
                        <a:t>Y</a:t>
                      </a:r>
                      <a:endParaRPr lang="et-EE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b="0" dirty="0" smtClean="0"/>
                        <a:t>Z</a:t>
                      </a:r>
                      <a:endParaRPr lang="et-EE" sz="3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0" dirty="0" smtClean="0"/>
                        <a:t>Primaarteljed</a:t>
                      </a:r>
                      <a:endParaRPr lang="et-EE" b="0" dirty="0"/>
                    </a:p>
                  </a:txBody>
                  <a:tcPr anchor="ctr"/>
                </a:tc>
              </a:tr>
              <a:tr h="878498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U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V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W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Sekundaarteljed</a:t>
                      </a:r>
                      <a:endParaRPr lang="et-EE" dirty="0"/>
                    </a:p>
                  </a:txBody>
                  <a:tcPr anchor="ctr"/>
                </a:tc>
              </a:tr>
              <a:tr h="878498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I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J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K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Kaare keskpunkti vektorid</a:t>
                      </a:r>
                      <a:endParaRPr lang="et-EE" dirty="0"/>
                    </a:p>
                  </a:txBody>
                  <a:tcPr anchor="ctr"/>
                </a:tc>
              </a:tr>
              <a:tr h="878498"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A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B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C</a:t>
                      </a:r>
                      <a:endParaRPr lang="et-EE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Pöördteljed</a:t>
                      </a:r>
                      <a:endParaRPr lang="et-EE" dirty="0"/>
                    </a:p>
                  </a:txBody>
                  <a:tcPr anchor="ctr"/>
                </a:tc>
              </a:tr>
              <a:tr h="1166528">
                <a:tc>
                  <a:txBody>
                    <a:bodyPr/>
                    <a:lstStyle/>
                    <a:p>
                      <a:r>
                        <a:rPr lang="et-EE" dirty="0" smtClean="0"/>
                        <a:t>X -</a:t>
                      </a:r>
                      <a:r>
                        <a:rPr lang="et-EE" baseline="0" dirty="0" smtClean="0"/>
                        <a:t> teljega seotud</a:t>
                      </a:r>
                      <a:endParaRPr lang="et-EE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Y - teljega seotud</a:t>
                      </a:r>
                      <a:endParaRPr lang="et-EE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Z - teljega seotud</a:t>
                      </a:r>
                      <a:endParaRPr lang="et-EE" dirty="0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2396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064895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3528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977</TotalTime>
  <Words>613</Words>
  <Application>Microsoft Office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Perspective</vt:lpstr>
      <vt:lpstr>G-kood</vt:lpstr>
      <vt:lpstr>Juttu tuleb</vt:lpstr>
      <vt:lpstr>Kasutusele võtt </vt:lpstr>
      <vt:lpstr>Mis on G-kood? </vt:lpstr>
      <vt:lpstr>Slide 5</vt:lpstr>
      <vt:lpstr>Adressaatide tähendused</vt:lpstr>
      <vt:lpstr>Slide 7</vt:lpstr>
      <vt:lpstr>Slide 8</vt:lpstr>
      <vt:lpstr>Slide 9</vt:lpstr>
      <vt:lpstr>Näide</vt:lpstr>
      <vt:lpstr>Koodi eripära masinati</vt:lpstr>
      <vt:lpstr>Piirangud ja omadused </vt:lpstr>
      <vt:lpstr>Slide 13</vt:lpstr>
      <vt:lpstr>Slide 14</vt:lpstr>
      <vt:lpstr>CAD/CAM</vt:lpstr>
      <vt:lpstr>Kasutatud kirjandus</vt:lpstr>
      <vt:lpstr>?</vt:lpstr>
      <vt:lpstr>TÄNAME!</vt:lpstr>
    </vt:vector>
  </TitlesOfParts>
  <Company>Tartu Ülikooli Füüsika Instituut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G-kood</dc:title>
  <dc:creator>Indrek Virro</dc:creator>
  <cp:lastModifiedBy>Joosu</cp:lastModifiedBy>
  <cp:revision>51</cp:revision>
  <dcterms:created xsi:type="dcterms:W3CDTF">2012-05-02T09:24:39Z</dcterms:created>
  <dcterms:modified xsi:type="dcterms:W3CDTF">2012-05-09T09:57:01Z</dcterms:modified>
</cp:coreProperties>
</file>