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3" r:id="rId12"/>
    <p:sldId id="268" r:id="rId13"/>
    <p:sldId id="264" r:id="rId14"/>
    <p:sldId id="269" r:id="rId15"/>
    <p:sldId id="270" r:id="rId16"/>
    <p:sldId id="271" r:id="rId17"/>
    <p:sldId id="387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1" r:id="rId37"/>
    <p:sldId id="295" r:id="rId38"/>
    <p:sldId id="296" r:id="rId39"/>
    <p:sldId id="293" r:id="rId40"/>
    <p:sldId id="292" r:id="rId41"/>
    <p:sldId id="294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88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5" r:id="rId70"/>
    <p:sldId id="324" r:id="rId71"/>
    <p:sldId id="327" r:id="rId72"/>
    <p:sldId id="326" r:id="rId73"/>
    <p:sldId id="328" r:id="rId74"/>
    <p:sldId id="329" r:id="rId75"/>
    <p:sldId id="333" r:id="rId76"/>
    <p:sldId id="330" r:id="rId77"/>
    <p:sldId id="334" r:id="rId78"/>
    <p:sldId id="331" r:id="rId79"/>
    <p:sldId id="332" r:id="rId80"/>
    <p:sldId id="335" r:id="rId81"/>
    <p:sldId id="336" r:id="rId82"/>
    <p:sldId id="337" r:id="rId83"/>
    <p:sldId id="338" r:id="rId84"/>
    <p:sldId id="339" r:id="rId85"/>
    <p:sldId id="340" r:id="rId86"/>
    <p:sldId id="341" r:id="rId8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659" autoAdjust="0"/>
    <p:restoredTop sz="94700" autoAdjust="0"/>
  </p:normalViewPr>
  <p:slideViewPr>
    <p:cSldViewPr>
      <p:cViewPr>
        <p:scale>
          <a:sx n="80" d="100"/>
          <a:sy n="80" d="100"/>
        </p:scale>
        <p:origin x="-1170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78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notesMaster" Target="notesMasters/notesMaster1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41E01F-BBB0-474A-B478-D2CA238F68C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0107227-5B71-448F-A783-F999D808ED1A}">
      <dgm:prSet/>
      <dgm:spPr/>
      <dgm:t>
        <a:bodyPr/>
        <a:lstStyle/>
        <a:p>
          <a:pPr rtl="0"/>
          <a:r>
            <a:rPr lang="en-GB" dirty="0" smtClean="0"/>
            <a:t>0</a:t>
          </a:r>
          <a:endParaRPr lang="en-GB" dirty="0"/>
        </a:p>
      </dgm:t>
    </dgm:pt>
    <dgm:pt modelId="{05D6C5DF-E71C-41DE-BB98-3B9362705C4B}" type="parTrans" cxnId="{5DE42CC5-5E80-4EAF-BD91-CB004718BC88}">
      <dgm:prSet/>
      <dgm:spPr/>
      <dgm:t>
        <a:bodyPr/>
        <a:lstStyle/>
        <a:p>
          <a:endParaRPr lang="en-GB"/>
        </a:p>
      </dgm:t>
    </dgm:pt>
    <dgm:pt modelId="{C6F8936D-A401-40AE-A165-7DA3D7499D6D}" type="sibTrans" cxnId="{5DE42CC5-5E80-4EAF-BD91-CB004718BC88}">
      <dgm:prSet/>
      <dgm:spPr/>
      <dgm:t>
        <a:bodyPr/>
        <a:lstStyle/>
        <a:p>
          <a:endParaRPr lang="en-GB"/>
        </a:p>
      </dgm:t>
    </dgm:pt>
    <dgm:pt modelId="{24EE21B1-77F2-46DC-AE6A-B2521B5FC15A}">
      <dgm:prSet/>
      <dgm:spPr/>
      <dgm:t>
        <a:bodyPr/>
        <a:lstStyle/>
        <a:p>
          <a:pPr rtl="0"/>
          <a:r>
            <a:rPr lang="en-GB" dirty="0" smtClean="0"/>
            <a:t>1</a:t>
          </a:r>
          <a:endParaRPr lang="en-GB" dirty="0"/>
        </a:p>
      </dgm:t>
    </dgm:pt>
    <dgm:pt modelId="{2BC40FD0-EFD2-4C39-A45D-23465209DB8F}" type="parTrans" cxnId="{FCE34D61-FDFB-40B2-8F77-E9E2C0754E47}">
      <dgm:prSet/>
      <dgm:spPr/>
      <dgm:t>
        <a:bodyPr/>
        <a:lstStyle/>
        <a:p>
          <a:endParaRPr lang="en-GB"/>
        </a:p>
      </dgm:t>
    </dgm:pt>
    <dgm:pt modelId="{1137A50C-943E-42DB-BB13-CBC4F03D6988}" type="sibTrans" cxnId="{FCE34D61-FDFB-40B2-8F77-E9E2C0754E47}">
      <dgm:prSet/>
      <dgm:spPr/>
      <dgm:t>
        <a:bodyPr/>
        <a:lstStyle/>
        <a:p>
          <a:endParaRPr lang="en-GB"/>
        </a:p>
      </dgm:t>
    </dgm:pt>
    <dgm:pt modelId="{7D03D849-A830-4F12-870A-7F2E1AE1EB61}">
      <dgm:prSet/>
      <dgm:spPr/>
      <dgm:t>
        <a:bodyPr/>
        <a:lstStyle/>
        <a:p>
          <a:pPr rtl="0"/>
          <a:r>
            <a:rPr lang="en-GB" dirty="0" smtClean="0"/>
            <a:t>2</a:t>
          </a:r>
          <a:endParaRPr lang="en-GB" dirty="0"/>
        </a:p>
      </dgm:t>
    </dgm:pt>
    <dgm:pt modelId="{2F1F7E08-5B5E-437B-8687-442FCF060947}" type="parTrans" cxnId="{BFBE6457-5353-42FC-9552-701DD68F1180}">
      <dgm:prSet/>
      <dgm:spPr/>
      <dgm:t>
        <a:bodyPr/>
        <a:lstStyle/>
        <a:p>
          <a:endParaRPr lang="en-GB"/>
        </a:p>
      </dgm:t>
    </dgm:pt>
    <dgm:pt modelId="{B324C969-A64A-45DA-B300-4B52A2C9D7A5}" type="sibTrans" cxnId="{BFBE6457-5353-42FC-9552-701DD68F1180}">
      <dgm:prSet/>
      <dgm:spPr/>
      <dgm:t>
        <a:bodyPr/>
        <a:lstStyle/>
        <a:p>
          <a:endParaRPr lang="en-GB"/>
        </a:p>
      </dgm:t>
    </dgm:pt>
    <dgm:pt modelId="{25F8892F-9435-44F2-96D2-927EFAF8D0D8}">
      <dgm:prSet/>
      <dgm:spPr/>
      <dgm:t>
        <a:bodyPr/>
        <a:lstStyle/>
        <a:p>
          <a:pPr rtl="0"/>
          <a:r>
            <a:rPr lang="en-GB" dirty="0" smtClean="0"/>
            <a:t>3</a:t>
          </a:r>
          <a:endParaRPr lang="en-GB" dirty="0"/>
        </a:p>
      </dgm:t>
    </dgm:pt>
    <dgm:pt modelId="{E23D5812-6A85-477C-BF6F-6D54507BCFF5}" type="parTrans" cxnId="{9AC04D89-C18F-431A-9CB1-25798DD049DD}">
      <dgm:prSet/>
      <dgm:spPr/>
      <dgm:t>
        <a:bodyPr/>
        <a:lstStyle/>
        <a:p>
          <a:endParaRPr lang="en-GB"/>
        </a:p>
      </dgm:t>
    </dgm:pt>
    <dgm:pt modelId="{2A21EEA5-105C-4F80-8949-97E24DC9E0CD}" type="sibTrans" cxnId="{9AC04D89-C18F-431A-9CB1-25798DD049DD}">
      <dgm:prSet/>
      <dgm:spPr/>
      <dgm:t>
        <a:bodyPr/>
        <a:lstStyle/>
        <a:p>
          <a:endParaRPr lang="en-GB"/>
        </a:p>
      </dgm:t>
    </dgm:pt>
    <dgm:pt modelId="{5C392AB5-544A-496C-90B5-831BF2E58D95}">
      <dgm:prSet/>
      <dgm:spPr/>
      <dgm:t>
        <a:bodyPr/>
        <a:lstStyle/>
        <a:p>
          <a:pPr rtl="0"/>
          <a:r>
            <a:rPr lang="en-GB" dirty="0" smtClean="0"/>
            <a:t>4</a:t>
          </a:r>
          <a:endParaRPr lang="en-GB" dirty="0"/>
        </a:p>
      </dgm:t>
    </dgm:pt>
    <dgm:pt modelId="{1D10A209-1656-4C02-84F2-FDB02457D4BD}" type="parTrans" cxnId="{30D03C81-B2BF-4AD4-BE5B-06C707C72FD2}">
      <dgm:prSet/>
      <dgm:spPr/>
      <dgm:t>
        <a:bodyPr/>
        <a:lstStyle/>
        <a:p>
          <a:endParaRPr lang="en-GB"/>
        </a:p>
      </dgm:t>
    </dgm:pt>
    <dgm:pt modelId="{F7B9E58E-3206-4D49-AD36-B7D171BB754E}" type="sibTrans" cxnId="{30D03C81-B2BF-4AD4-BE5B-06C707C72FD2}">
      <dgm:prSet/>
      <dgm:spPr/>
      <dgm:t>
        <a:bodyPr/>
        <a:lstStyle/>
        <a:p>
          <a:endParaRPr lang="en-GB"/>
        </a:p>
      </dgm:t>
    </dgm:pt>
    <dgm:pt modelId="{3A3889FC-D744-4306-A012-B7D3B1E43CDF}" type="pres">
      <dgm:prSet presAssocID="{E341E01F-BBB0-474A-B478-D2CA238F68C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C6A3B14-7C63-4B4E-9135-B8F55163D399}" type="pres">
      <dgm:prSet presAssocID="{D0107227-5B71-448F-A783-F999D808ED1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E22DF68-BD02-40A9-AC88-9FEF2B0E141D}" type="pres">
      <dgm:prSet presAssocID="{C6F8936D-A401-40AE-A165-7DA3D7499D6D}" presName="sibTrans" presStyleLbl="sibTrans2D1" presStyleIdx="0" presStyleCnt="5"/>
      <dgm:spPr/>
      <dgm:t>
        <a:bodyPr/>
        <a:lstStyle/>
        <a:p>
          <a:endParaRPr lang="en-GB"/>
        </a:p>
      </dgm:t>
    </dgm:pt>
    <dgm:pt modelId="{F49D1967-8CE3-460C-93DC-1AA491288806}" type="pres">
      <dgm:prSet presAssocID="{C6F8936D-A401-40AE-A165-7DA3D7499D6D}" presName="connectorText" presStyleLbl="sibTrans2D1" presStyleIdx="0" presStyleCnt="5"/>
      <dgm:spPr/>
      <dgm:t>
        <a:bodyPr/>
        <a:lstStyle/>
        <a:p>
          <a:endParaRPr lang="en-GB"/>
        </a:p>
      </dgm:t>
    </dgm:pt>
    <dgm:pt modelId="{F5FB19F8-F5E3-4F16-83BD-33BA9D2301D9}" type="pres">
      <dgm:prSet presAssocID="{24EE21B1-77F2-46DC-AE6A-B2521B5FC15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1967797-6129-4F31-B1CF-D2C3C4AC6F26}" type="pres">
      <dgm:prSet presAssocID="{1137A50C-943E-42DB-BB13-CBC4F03D6988}" presName="sibTrans" presStyleLbl="sibTrans2D1" presStyleIdx="1" presStyleCnt="5"/>
      <dgm:spPr/>
      <dgm:t>
        <a:bodyPr/>
        <a:lstStyle/>
        <a:p>
          <a:endParaRPr lang="en-GB"/>
        </a:p>
      </dgm:t>
    </dgm:pt>
    <dgm:pt modelId="{D48A6766-D799-4CAE-89FB-A74471D8E29D}" type="pres">
      <dgm:prSet presAssocID="{1137A50C-943E-42DB-BB13-CBC4F03D6988}" presName="connectorText" presStyleLbl="sibTrans2D1" presStyleIdx="1" presStyleCnt="5"/>
      <dgm:spPr/>
      <dgm:t>
        <a:bodyPr/>
        <a:lstStyle/>
        <a:p>
          <a:endParaRPr lang="en-GB"/>
        </a:p>
      </dgm:t>
    </dgm:pt>
    <dgm:pt modelId="{EB9ADFBF-4B39-479D-B79B-137D44AF65B9}" type="pres">
      <dgm:prSet presAssocID="{7D03D849-A830-4F12-870A-7F2E1AE1EB6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4C9121-7F1C-4767-B8E8-9631B04A29B8}" type="pres">
      <dgm:prSet presAssocID="{B324C969-A64A-45DA-B300-4B52A2C9D7A5}" presName="sibTrans" presStyleLbl="sibTrans2D1" presStyleIdx="2" presStyleCnt="5"/>
      <dgm:spPr/>
      <dgm:t>
        <a:bodyPr/>
        <a:lstStyle/>
        <a:p>
          <a:endParaRPr lang="en-GB"/>
        </a:p>
      </dgm:t>
    </dgm:pt>
    <dgm:pt modelId="{E94D0A8B-0808-40AC-B0AF-DCD4E41BAD6C}" type="pres">
      <dgm:prSet presAssocID="{B324C969-A64A-45DA-B300-4B52A2C9D7A5}" presName="connectorText" presStyleLbl="sibTrans2D1" presStyleIdx="2" presStyleCnt="5"/>
      <dgm:spPr/>
      <dgm:t>
        <a:bodyPr/>
        <a:lstStyle/>
        <a:p>
          <a:endParaRPr lang="en-GB"/>
        </a:p>
      </dgm:t>
    </dgm:pt>
    <dgm:pt modelId="{C31AA110-C7E5-44F0-9E10-ACF9C7EB9676}" type="pres">
      <dgm:prSet presAssocID="{25F8892F-9435-44F2-96D2-927EFAF8D0D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09B50DB-4F52-4D1B-8404-227D4F162B3E}" type="pres">
      <dgm:prSet presAssocID="{2A21EEA5-105C-4F80-8949-97E24DC9E0CD}" presName="sibTrans" presStyleLbl="sibTrans2D1" presStyleIdx="3" presStyleCnt="5"/>
      <dgm:spPr/>
      <dgm:t>
        <a:bodyPr/>
        <a:lstStyle/>
        <a:p>
          <a:endParaRPr lang="en-GB"/>
        </a:p>
      </dgm:t>
    </dgm:pt>
    <dgm:pt modelId="{29164C83-6449-4C6E-8660-FBD45B11267D}" type="pres">
      <dgm:prSet presAssocID="{2A21EEA5-105C-4F80-8949-97E24DC9E0CD}" presName="connectorText" presStyleLbl="sibTrans2D1" presStyleIdx="3" presStyleCnt="5"/>
      <dgm:spPr/>
      <dgm:t>
        <a:bodyPr/>
        <a:lstStyle/>
        <a:p>
          <a:endParaRPr lang="en-GB"/>
        </a:p>
      </dgm:t>
    </dgm:pt>
    <dgm:pt modelId="{4D086085-6C6E-4CFD-87A7-EA47689A9658}" type="pres">
      <dgm:prSet presAssocID="{5C392AB5-544A-496C-90B5-831BF2E58D9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6DB6CA9-FCCB-4FC1-A21E-6ED4B1BF257D}" type="pres">
      <dgm:prSet presAssocID="{F7B9E58E-3206-4D49-AD36-B7D171BB754E}" presName="sibTrans" presStyleLbl="sibTrans2D1" presStyleIdx="4" presStyleCnt="5"/>
      <dgm:spPr/>
      <dgm:t>
        <a:bodyPr/>
        <a:lstStyle/>
        <a:p>
          <a:endParaRPr lang="en-GB"/>
        </a:p>
      </dgm:t>
    </dgm:pt>
    <dgm:pt modelId="{E1D031C1-F4C2-4352-871B-D1EECCCAAE4B}" type="pres">
      <dgm:prSet presAssocID="{F7B9E58E-3206-4D49-AD36-B7D171BB754E}" presName="connectorText" presStyleLbl="sibTrans2D1" presStyleIdx="4" presStyleCnt="5"/>
      <dgm:spPr/>
      <dgm:t>
        <a:bodyPr/>
        <a:lstStyle/>
        <a:p>
          <a:endParaRPr lang="en-GB"/>
        </a:p>
      </dgm:t>
    </dgm:pt>
  </dgm:ptLst>
  <dgm:cxnLst>
    <dgm:cxn modelId="{D7F7EE19-6644-4363-AFBB-DC4E504D251D}" type="presOf" srcId="{F7B9E58E-3206-4D49-AD36-B7D171BB754E}" destId="{46DB6CA9-FCCB-4FC1-A21E-6ED4B1BF257D}" srcOrd="0" destOrd="0" presId="urn:microsoft.com/office/officeart/2005/8/layout/cycle2"/>
    <dgm:cxn modelId="{B508706A-7DF2-4067-B80B-36FCE91142CB}" type="presOf" srcId="{E341E01F-BBB0-474A-B478-D2CA238F68C0}" destId="{3A3889FC-D744-4306-A012-B7D3B1E43CDF}" srcOrd="0" destOrd="0" presId="urn:microsoft.com/office/officeart/2005/8/layout/cycle2"/>
    <dgm:cxn modelId="{81F4B0C0-F850-49B8-90A9-1D8AA4728A1D}" type="presOf" srcId="{F7B9E58E-3206-4D49-AD36-B7D171BB754E}" destId="{E1D031C1-F4C2-4352-871B-D1EECCCAAE4B}" srcOrd="1" destOrd="0" presId="urn:microsoft.com/office/officeart/2005/8/layout/cycle2"/>
    <dgm:cxn modelId="{F17FBB96-D9BF-4055-8BD7-19EB03B43111}" type="presOf" srcId="{7D03D849-A830-4F12-870A-7F2E1AE1EB61}" destId="{EB9ADFBF-4B39-479D-B79B-137D44AF65B9}" srcOrd="0" destOrd="0" presId="urn:microsoft.com/office/officeart/2005/8/layout/cycle2"/>
    <dgm:cxn modelId="{A3C3D8AB-DF9A-470D-A379-9BB766A81225}" type="presOf" srcId="{24EE21B1-77F2-46DC-AE6A-B2521B5FC15A}" destId="{F5FB19F8-F5E3-4F16-83BD-33BA9D2301D9}" srcOrd="0" destOrd="0" presId="urn:microsoft.com/office/officeart/2005/8/layout/cycle2"/>
    <dgm:cxn modelId="{4AF17DC9-D246-4A6F-9563-578D69FAB709}" type="presOf" srcId="{B324C969-A64A-45DA-B300-4B52A2C9D7A5}" destId="{E94D0A8B-0808-40AC-B0AF-DCD4E41BAD6C}" srcOrd="1" destOrd="0" presId="urn:microsoft.com/office/officeart/2005/8/layout/cycle2"/>
    <dgm:cxn modelId="{FCE34D61-FDFB-40B2-8F77-E9E2C0754E47}" srcId="{E341E01F-BBB0-474A-B478-D2CA238F68C0}" destId="{24EE21B1-77F2-46DC-AE6A-B2521B5FC15A}" srcOrd="1" destOrd="0" parTransId="{2BC40FD0-EFD2-4C39-A45D-23465209DB8F}" sibTransId="{1137A50C-943E-42DB-BB13-CBC4F03D6988}"/>
    <dgm:cxn modelId="{59B46D74-EFE6-4F0E-A055-1A1BF58DAEBA}" type="presOf" srcId="{5C392AB5-544A-496C-90B5-831BF2E58D95}" destId="{4D086085-6C6E-4CFD-87A7-EA47689A9658}" srcOrd="0" destOrd="0" presId="urn:microsoft.com/office/officeart/2005/8/layout/cycle2"/>
    <dgm:cxn modelId="{11FA4D2B-1CA3-4AF5-9D77-6EA6633DA3F3}" type="presOf" srcId="{2A21EEA5-105C-4F80-8949-97E24DC9E0CD}" destId="{29164C83-6449-4C6E-8660-FBD45B11267D}" srcOrd="1" destOrd="0" presId="urn:microsoft.com/office/officeart/2005/8/layout/cycle2"/>
    <dgm:cxn modelId="{326E62C0-2FF8-4147-9312-180DE582B48B}" type="presOf" srcId="{D0107227-5B71-448F-A783-F999D808ED1A}" destId="{BC6A3B14-7C63-4B4E-9135-B8F55163D399}" srcOrd="0" destOrd="0" presId="urn:microsoft.com/office/officeart/2005/8/layout/cycle2"/>
    <dgm:cxn modelId="{BFBE6457-5353-42FC-9552-701DD68F1180}" srcId="{E341E01F-BBB0-474A-B478-D2CA238F68C0}" destId="{7D03D849-A830-4F12-870A-7F2E1AE1EB61}" srcOrd="2" destOrd="0" parTransId="{2F1F7E08-5B5E-437B-8687-442FCF060947}" sibTransId="{B324C969-A64A-45DA-B300-4B52A2C9D7A5}"/>
    <dgm:cxn modelId="{9AC04D89-C18F-431A-9CB1-25798DD049DD}" srcId="{E341E01F-BBB0-474A-B478-D2CA238F68C0}" destId="{25F8892F-9435-44F2-96D2-927EFAF8D0D8}" srcOrd="3" destOrd="0" parTransId="{E23D5812-6A85-477C-BF6F-6D54507BCFF5}" sibTransId="{2A21EEA5-105C-4F80-8949-97E24DC9E0CD}"/>
    <dgm:cxn modelId="{5700BE35-4BE7-4F08-B14C-1EB1779DEEFF}" type="presOf" srcId="{25F8892F-9435-44F2-96D2-927EFAF8D0D8}" destId="{C31AA110-C7E5-44F0-9E10-ACF9C7EB9676}" srcOrd="0" destOrd="0" presId="urn:microsoft.com/office/officeart/2005/8/layout/cycle2"/>
    <dgm:cxn modelId="{2D72EA01-48E4-43C5-89D2-CB21ABE99C46}" type="presOf" srcId="{C6F8936D-A401-40AE-A165-7DA3D7499D6D}" destId="{F49D1967-8CE3-460C-93DC-1AA491288806}" srcOrd="1" destOrd="0" presId="urn:microsoft.com/office/officeart/2005/8/layout/cycle2"/>
    <dgm:cxn modelId="{9799C517-C4C6-4C29-A4AD-5F3C9B8B8F77}" type="presOf" srcId="{B324C969-A64A-45DA-B300-4B52A2C9D7A5}" destId="{1A4C9121-7F1C-4767-B8E8-9631B04A29B8}" srcOrd="0" destOrd="0" presId="urn:microsoft.com/office/officeart/2005/8/layout/cycle2"/>
    <dgm:cxn modelId="{BAFCC41C-A2ED-40B3-B24D-32A1CD88EB47}" type="presOf" srcId="{2A21EEA5-105C-4F80-8949-97E24DC9E0CD}" destId="{909B50DB-4F52-4D1B-8404-227D4F162B3E}" srcOrd="0" destOrd="0" presId="urn:microsoft.com/office/officeart/2005/8/layout/cycle2"/>
    <dgm:cxn modelId="{D7720E8E-D15C-4313-ABEE-92E727F70F9C}" type="presOf" srcId="{1137A50C-943E-42DB-BB13-CBC4F03D6988}" destId="{D48A6766-D799-4CAE-89FB-A74471D8E29D}" srcOrd="1" destOrd="0" presId="urn:microsoft.com/office/officeart/2005/8/layout/cycle2"/>
    <dgm:cxn modelId="{30D03C81-B2BF-4AD4-BE5B-06C707C72FD2}" srcId="{E341E01F-BBB0-474A-B478-D2CA238F68C0}" destId="{5C392AB5-544A-496C-90B5-831BF2E58D95}" srcOrd="4" destOrd="0" parTransId="{1D10A209-1656-4C02-84F2-FDB02457D4BD}" sibTransId="{F7B9E58E-3206-4D49-AD36-B7D171BB754E}"/>
    <dgm:cxn modelId="{5DE42CC5-5E80-4EAF-BD91-CB004718BC88}" srcId="{E341E01F-BBB0-474A-B478-D2CA238F68C0}" destId="{D0107227-5B71-448F-A783-F999D808ED1A}" srcOrd="0" destOrd="0" parTransId="{05D6C5DF-E71C-41DE-BB98-3B9362705C4B}" sibTransId="{C6F8936D-A401-40AE-A165-7DA3D7499D6D}"/>
    <dgm:cxn modelId="{F640B382-B7A6-4AEC-8180-1CA36FFA209E}" type="presOf" srcId="{C6F8936D-A401-40AE-A165-7DA3D7499D6D}" destId="{5E22DF68-BD02-40A9-AC88-9FEF2B0E141D}" srcOrd="0" destOrd="0" presId="urn:microsoft.com/office/officeart/2005/8/layout/cycle2"/>
    <dgm:cxn modelId="{98E80FD2-292D-4734-883C-5BCE4044B497}" type="presOf" srcId="{1137A50C-943E-42DB-BB13-CBC4F03D6988}" destId="{41967797-6129-4F31-B1CF-D2C3C4AC6F26}" srcOrd="0" destOrd="0" presId="urn:microsoft.com/office/officeart/2005/8/layout/cycle2"/>
    <dgm:cxn modelId="{8E958AEF-1004-4F55-8506-B23FF4672DB6}" type="presParOf" srcId="{3A3889FC-D744-4306-A012-B7D3B1E43CDF}" destId="{BC6A3B14-7C63-4B4E-9135-B8F55163D399}" srcOrd="0" destOrd="0" presId="urn:microsoft.com/office/officeart/2005/8/layout/cycle2"/>
    <dgm:cxn modelId="{0509941F-978C-4C50-8235-C11B12F9A91C}" type="presParOf" srcId="{3A3889FC-D744-4306-A012-B7D3B1E43CDF}" destId="{5E22DF68-BD02-40A9-AC88-9FEF2B0E141D}" srcOrd="1" destOrd="0" presId="urn:microsoft.com/office/officeart/2005/8/layout/cycle2"/>
    <dgm:cxn modelId="{F13B908D-4BC5-4D4C-8243-BD844E963259}" type="presParOf" srcId="{5E22DF68-BD02-40A9-AC88-9FEF2B0E141D}" destId="{F49D1967-8CE3-460C-93DC-1AA491288806}" srcOrd="0" destOrd="0" presId="urn:microsoft.com/office/officeart/2005/8/layout/cycle2"/>
    <dgm:cxn modelId="{BB54FA98-A91D-4C13-946C-8C7B811C5538}" type="presParOf" srcId="{3A3889FC-D744-4306-A012-B7D3B1E43CDF}" destId="{F5FB19F8-F5E3-4F16-83BD-33BA9D2301D9}" srcOrd="2" destOrd="0" presId="urn:microsoft.com/office/officeart/2005/8/layout/cycle2"/>
    <dgm:cxn modelId="{8E8B0DCE-575A-4910-AEC2-AB8919A60617}" type="presParOf" srcId="{3A3889FC-D744-4306-A012-B7D3B1E43CDF}" destId="{41967797-6129-4F31-B1CF-D2C3C4AC6F26}" srcOrd="3" destOrd="0" presId="urn:microsoft.com/office/officeart/2005/8/layout/cycle2"/>
    <dgm:cxn modelId="{2732D2FF-A2F8-49DF-BAC0-38F886A6DF40}" type="presParOf" srcId="{41967797-6129-4F31-B1CF-D2C3C4AC6F26}" destId="{D48A6766-D799-4CAE-89FB-A74471D8E29D}" srcOrd="0" destOrd="0" presId="urn:microsoft.com/office/officeart/2005/8/layout/cycle2"/>
    <dgm:cxn modelId="{23DB098A-B96F-4A15-99CB-7D80BA9FF2C9}" type="presParOf" srcId="{3A3889FC-D744-4306-A012-B7D3B1E43CDF}" destId="{EB9ADFBF-4B39-479D-B79B-137D44AF65B9}" srcOrd="4" destOrd="0" presId="urn:microsoft.com/office/officeart/2005/8/layout/cycle2"/>
    <dgm:cxn modelId="{9C7A0877-7760-4A8A-B167-A671A6BD191A}" type="presParOf" srcId="{3A3889FC-D744-4306-A012-B7D3B1E43CDF}" destId="{1A4C9121-7F1C-4767-B8E8-9631B04A29B8}" srcOrd="5" destOrd="0" presId="urn:microsoft.com/office/officeart/2005/8/layout/cycle2"/>
    <dgm:cxn modelId="{F9EF000F-FA31-4480-96F0-975104404824}" type="presParOf" srcId="{1A4C9121-7F1C-4767-B8E8-9631B04A29B8}" destId="{E94D0A8B-0808-40AC-B0AF-DCD4E41BAD6C}" srcOrd="0" destOrd="0" presId="urn:microsoft.com/office/officeart/2005/8/layout/cycle2"/>
    <dgm:cxn modelId="{A21C513D-7FB4-419D-9B66-DD4E6C267E96}" type="presParOf" srcId="{3A3889FC-D744-4306-A012-B7D3B1E43CDF}" destId="{C31AA110-C7E5-44F0-9E10-ACF9C7EB9676}" srcOrd="6" destOrd="0" presId="urn:microsoft.com/office/officeart/2005/8/layout/cycle2"/>
    <dgm:cxn modelId="{C70775A4-E607-461C-8618-999716A01921}" type="presParOf" srcId="{3A3889FC-D744-4306-A012-B7D3B1E43CDF}" destId="{909B50DB-4F52-4D1B-8404-227D4F162B3E}" srcOrd="7" destOrd="0" presId="urn:microsoft.com/office/officeart/2005/8/layout/cycle2"/>
    <dgm:cxn modelId="{7BDA0AE6-E09F-4B7D-8EE6-84A3FA483F6F}" type="presParOf" srcId="{909B50DB-4F52-4D1B-8404-227D4F162B3E}" destId="{29164C83-6449-4C6E-8660-FBD45B11267D}" srcOrd="0" destOrd="0" presId="urn:microsoft.com/office/officeart/2005/8/layout/cycle2"/>
    <dgm:cxn modelId="{57792815-B1F4-4E91-B4CB-F20FAE380D37}" type="presParOf" srcId="{3A3889FC-D744-4306-A012-B7D3B1E43CDF}" destId="{4D086085-6C6E-4CFD-87A7-EA47689A9658}" srcOrd="8" destOrd="0" presId="urn:microsoft.com/office/officeart/2005/8/layout/cycle2"/>
    <dgm:cxn modelId="{FB70532F-C9DF-4AD8-86EF-A6E38B8B3DF9}" type="presParOf" srcId="{3A3889FC-D744-4306-A012-B7D3B1E43CDF}" destId="{46DB6CA9-FCCB-4FC1-A21E-6ED4B1BF257D}" srcOrd="9" destOrd="0" presId="urn:microsoft.com/office/officeart/2005/8/layout/cycle2"/>
    <dgm:cxn modelId="{3A468A1B-118A-4E42-827F-90A85A95A01E}" type="presParOf" srcId="{46DB6CA9-FCCB-4FC1-A21E-6ED4B1BF257D}" destId="{E1D031C1-F4C2-4352-871B-D1EECCCAAE4B}" srcOrd="0" destOrd="0" presId="urn:microsoft.com/office/officeart/2005/8/layout/cycle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82E733-5CF0-4645-B0E4-4B3C2D5302B4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32B5FD0D-6E1D-4DA3-AA1D-30AC807958BE}">
      <dgm:prSet/>
      <dgm:spPr/>
      <dgm:t>
        <a:bodyPr/>
        <a:lstStyle/>
        <a:p>
          <a:pPr rtl="0"/>
          <a:r>
            <a:rPr lang="en-GB" dirty="0" smtClean="0"/>
            <a:t>2</a:t>
          </a:r>
          <a:endParaRPr lang="en-GB" dirty="0"/>
        </a:p>
      </dgm:t>
    </dgm:pt>
    <dgm:pt modelId="{78BD9115-27CC-4353-ADB9-209B5167109B}" type="parTrans" cxnId="{689E185A-D88F-4C59-B3E1-3CAE0242DA46}">
      <dgm:prSet/>
      <dgm:spPr/>
      <dgm:t>
        <a:bodyPr/>
        <a:lstStyle/>
        <a:p>
          <a:endParaRPr lang="en-GB"/>
        </a:p>
      </dgm:t>
    </dgm:pt>
    <dgm:pt modelId="{F7A96DAA-E00B-4103-B90F-1078E09515CC}" type="sibTrans" cxnId="{689E185A-D88F-4C59-B3E1-3CAE0242DA46}">
      <dgm:prSet/>
      <dgm:spPr/>
      <dgm:t>
        <a:bodyPr/>
        <a:lstStyle/>
        <a:p>
          <a:endParaRPr lang="en-GB"/>
        </a:p>
      </dgm:t>
    </dgm:pt>
    <dgm:pt modelId="{569C2405-D0E9-4141-AC3A-B124B9584EAA}">
      <dgm:prSet/>
      <dgm:spPr/>
      <dgm:t>
        <a:bodyPr/>
        <a:lstStyle/>
        <a:p>
          <a:pPr rtl="0"/>
          <a:r>
            <a:rPr lang="en-GB" dirty="0" smtClean="0"/>
            <a:t>4</a:t>
          </a:r>
          <a:endParaRPr lang="en-GB" dirty="0"/>
        </a:p>
      </dgm:t>
    </dgm:pt>
    <dgm:pt modelId="{B08F1851-B2EB-45AC-B74F-9E051C981A7B}" type="parTrans" cxnId="{821597D5-BBFF-48B1-A0CA-2172606A59CF}">
      <dgm:prSet/>
      <dgm:spPr/>
      <dgm:t>
        <a:bodyPr/>
        <a:lstStyle/>
        <a:p>
          <a:endParaRPr lang="en-GB"/>
        </a:p>
      </dgm:t>
    </dgm:pt>
    <dgm:pt modelId="{0B17E17C-6737-477C-A2B5-E54ABFF3B476}" type="sibTrans" cxnId="{821597D5-BBFF-48B1-A0CA-2172606A59CF}">
      <dgm:prSet/>
      <dgm:spPr/>
      <dgm:t>
        <a:bodyPr/>
        <a:lstStyle/>
        <a:p>
          <a:endParaRPr lang="en-GB"/>
        </a:p>
      </dgm:t>
    </dgm:pt>
    <dgm:pt modelId="{1234E902-45D4-467C-95E1-2F8DB52DC839}">
      <dgm:prSet/>
      <dgm:spPr/>
      <dgm:t>
        <a:bodyPr/>
        <a:lstStyle/>
        <a:p>
          <a:pPr rtl="0"/>
          <a:r>
            <a:rPr lang="en-GB" dirty="0" smtClean="0"/>
            <a:t>3</a:t>
          </a:r>
          <a:endParaRPr lang="en-GB" dirty="0"/>
        </a:p>
      </dgm:t>
    </dgm:pt>
    <dgm:pt modelId="{17914C63-B586-4EBD-9342-CA4D015F1FF6}" type="parTrans" cxnId="{22E6A688-49DE-4195-8426-FA93F9958136}">
      <dgm:prSet/>
      <dgm:spPr/>
      <dgm:t>
        <a:bodyPr/>
        <a:lstStyle/>
        <a:p>
          <a:endParaRPr lang="en-GB"/>
        </a:p>
      </dgm:t>
    </dgm:pt>
    <dgm:pt modelId="{D9115400-5F17-41D3-B2FB-4FFCC003D7F3}" type="sibTrans" cxnId="{22E6A688-49DE-4195-8426-FA93F9958136}">
      <dgm:prSet/>
      <dgm:spPr/>
      <dgm:t>
        <a:bodyPr/>
        <a:lstStyle/>
        <a:p>
          <a:endParaRPr lang="en-GB"/>
        </a:p>
      </dgm:t>
    </dgm:pt>
    <dgm:pt modelId="{882CC2E3-81F3-443E-83D3-930984ED9F96}">
      <dgm:prSet/>
      <dgm:spPr/>
      <dgm:t>
        <a:bodyPr/>
        <a:lstStyle/>
        <a:p>
          <a:pPr rtl="0"/>
          <a:r>
            <a:rPr lang="en-GB" dirty="0" smtClean="0"/>
            <a:t>1</a:t>
          </a:r>
          <a:endParaRPr lang="en-GB" dirty="0"/>
        </a:p>
      </dgm:t>
    </dgm:pt>
    <dgm:pt modelId="{A36E286E-F198-4C29-ABD5-2BAF2D191722}" type="parTrans" cxnId="{2385CE03-9AF7-4AB3-A080-506E1AD2BFEE}">
      <dgm:prSet/>
      <dgm:spPr/>
      <dgm:t>
        <a:bodyPr/>
        <a:lstStyle/>
        <a:p>
          <a:endParaRPr lang="en-GB"/>
        </a:p>
      </dgm:t>
    </dgm:pt>
    <dgm:pt modelId="{6E562181-0F09-4008-8541-C15211107938}" type="sibTrans" cxnId="{2385CE03-9AF7-4AB3-A080-506E1AD2BFEE}">
      <dgm:prSet/>
      <dgm:spPr/>
      <dgm:t>
        <a:bodyPr/>
        <a:lstStyle/>
        <a:p>
          <a:endParaRPr lang="en-GB"/>
        </a:p>
      </dgm:t>
    </dgm:pt>
    <dgm:pt modelId="{2E6D75E0-9836-45D2-BC88-F926436E5608}" type="pres">
      <dgm:prSet presAssocID="{4C82E733-5CF0-4645-B0E4-4B3C2D5302B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E639539-0606-45A7-A039-7E60E6E327B8}" type="pres">
      <dgm:prSet presAssocID="{32B5FD0D-6E1D-4DA3-AA1D-30AC807958BE}" presName="node" presStyleLbl="node1" presStyleIdx="0" presStyleCnt="4" custRadScaleRad="10525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EC5CB6-FBE2-4129-B363-9EDE9FAEDF34}" type="pres">
      <dgm:prSet presAssocID="{F7A96DAA-E00B-4103-B90F-1078E09515CC}" presName="sibTrans" presStyleLbl="sibTrans2D1" presStyleIdx="0" presStyleCnt="4"/>
      <dgm:spPr/>
      <dgm:t>
        <a:bodyPr/>
        <a:lstStyle/>
        <a:p>
          <a:endParaRPr lang="en-GB"/>
        </a:p>
      </dgm:t>
    </dgm:pt>
    <dgm:pt modelId="{AA9F4CD0-EB59-483F-AAA9-17E025424DC3}" type="pres">
      <dgm:prSet presAssocID="{F7A96DAA-E00B-4103-B90F-1078E09515CC}" presName="connectorText" presStyleLbl="sibTrans2D1" presStyleIdx="0" presStyleCnt="4"/>
      <dgm:spPr/>
      <dgm:t>
        <a:bodyPr/>
        <a:lstStyle/>
        <a:p>
          <a:endParaRPr lang="en-GB"/>
        </a:p>
      </dgm:t>
    </dgm:pt>
    <dgm:pt modelId="{1767BE88-6593-46B1-A699-5909789ACB94}" type="pres">
      <dgm:prSet presAssocID="{569C2405-D0E9-4141-AC3A-B124B9584EA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A60ED4C-582C-43C7-A726-3A77E259343C}" type="pres">
      <dgm:prSet presAssocID="{0B17E17C-6737-477C-A2B5-E54ABFF3B476}" presName="sibTrans" presStyleLbl="sibTrans2D1" presStyleIdx="1" presStyleCnt="4"/>
      <dgm:spPr/>
      <dgm:t>
        <a:bodyPr/>
        <a:lstStyle/>
        <a:p>
          <a:endParaRPr lang="en-GB"/>
        </a:p>
      </dgm:t>
    </dgm:pt>
    <dgm:pt modelId="{4924DFD0-71B6-4867-8EFF-9C640C775EF7}" type="pres">
      <dgm:prSet presAssocID="{0B17E17C-6737-477C-A2B5-E54ABFF3B476}" presName="connectorText" presStyleLbl="sibTrans2D1" presStyleIdx="1" presStyleCnt="4"/>
      <dgm:spPr/>
      <dgm:t>
        <a:bodyPr/>
        <a:lstStyle/>
        <a:p>
          <a:endParaRPr lang="en-GB"/>
        </a:p>
      </dgm:t>
    </dgm:pt>
    <dgm:pt modelId="{6756952F-6F2C-4AB8-B79F-459E338E01E8}" type="pres">
      <dgm:prSet presAssocID="{1234E902-45D4-467C-95E1-2F8DB52DC83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AC4C94-977E-4FA4-84B2-377B7B30A882}" type="pres">
      <dgm:prSet presAssocID="{D9115400-5F17-41D3-B2FB-4FFCC003D7F3}" presName="sibTrans" presStyleLbl="sibTrans2D1" presStyleIdx="2" presStyleCnt="4"/>
      <dgm:spPr/>
      <dgm:t>
        <a:bodyPr/>
        <a:lstStyle/>
        <a:p>
          <a:endParaRPr lang="en-GB"/>
        </a:p>
      </dgm:t>
    </dgm:pt>
    <dgm:pt modelId="{BC199AA5-FA14-4DE7-9716-9E9EFC349643}" type="pres">
      <dgm:prSet presAssocID="{D9115400-5F17-41D3-B2FB-4FFCC003D7F3}" presName="connectorText" presStyleLbl="sibTrans2D1" presStyleIdx="2" presStyleCnt="4"/>
      <dgm:spPr/>
      <dgm:t>
        <a:bodyPr/>
        <a:lstStyle/>
        <a:p>
          <a:endParaRPr lang="en-GB"/>
        </a:p>
      </dgm:t>
    </dgm:pt>
    <dgm:pt modelId="{5860F6A4-DCD3-4625-8496-65E568733850}" type="pres">
      <dgm:prSet presAssocID="{882CC2E3-81F3-443E-83D3-930984ED9F9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9BDCF88-8F03-4A57-8AE1-A77D7DCE2383}" type="pres">
      <dgm:prSet presAssocID="{6E562181-0F09-4008-8541-C15211107938}" presName="sibTrans" presStyleLbl="sibTrans2D1" presStyleIdx="3" presStyleCnt="4"/>
      <dgm:spPr/>
      <dgm:t>
        <a:bodyPr/>
        <a:lstStyle/>
        <a:p>
          <a:endParaRPr lang="en-GB"/>
        </a:p>
      </dgm:t>
    </dgm:pt>
    <dgm:pt modelId="{1A881D84-2C03-4033-9BDB-E8CCC74E1B2A}" type="pres">
      <dgm:prSet presAssocID="{6E562181-0F09-4008-8541-C15211107938}" presName="connectorText" presStyleLbl="sibTrans2D1" presStyleIdx="3" presStyleCnt="4"/>
      <dgm:spPr/>
      <dgm:t>
        <a:bodyPr/>
        <a:lstStyle/>
        <a:p>
          <a:endParaRPr lang="en-GB"/>
        </a:p>
      </dgm:t>
    </dgm:pt>
  </dgm:ptLst>
  <dgm:cxnLst>
    <dgm:cxn modelId="{689E185A-D88F-4C59-B3E1-3CAE0242DA46}" srcId="{4C82E733-5CF0-4645-B0E4-4B3C2D5302B4}" destId="{32B5FD0D-6E1D-4DA3-AA1D-30AC807958BE}" srcOrd="0" destOrd="0" parTransId="{78BD9115-27CC-4353-ADB9-209B5167109B}" sibTransId="{F7A96DAA-E00B-4103-B90F-1078E09515CC}"/>
    <dgm:cxn modelId="{22E6A688-49DE-4195-8426-FA93F9958136}" srcId="{4C82E733-5CF0-4645-B0E4-4B3C2D5302B4}" destId="{1234E902-45D4-467C-95E1-2F8DB52DC839}" srcOrd="2" destOrd="0" parTransId="{17914C63-B586-4EBD-9342-CA4D015F1FF6}" sibTransId="{D9115400-5F17-41D3-B2FB-4FFCC003D7F3}"/>
    <dgm:cxn modelId="{DB257CD9-DA90-401C-8597-2E0E44B4643F}" type="presOf" srcId="{D9115400-5F17-41D3-B2FB-4FFCC003D7F3}" destId="{BC199AA5-FA14-4DE7-9716-9E9EFC349643}" srcOrd="1" destOrd="0" presId="urn:microsoft.com/office/officeart/2005/8/layout/cycle2"/>
    <dgm:cxn modelId="{2B7AC763-81A2-419E-81E2-DFE323863B94}" type="presOf" srcId="{569C2405-D0E9-4141-AC3A-B124B9584EAA}" destId="{1767BE88-6593-46B1-A699-5909789ACB94}" srcOrd="0" destOrd="0" presId="urn:microsoft.com/office/officeart/2005/8/layout/cycle2"/>
    <dgm:cxn modelId="{E3C7C3C6-4DA1-4C2B-9E18-4732D3C47281}" type="presOf" srcId="{0B17E17C-6737-477C-A2B5-E54ABFF3B476}" destId="{6A60ED4C-582C-43C7-A726-3A77E259343C}" srcOrd="0" destOrd="0" presId="urn:microsoft.com/office/officeart/2005/8/layout/cycle2"/>
    <dgm:cxn modelId="{2385CE03-9AF7-4AB3-A080-506E1AD2BFEE}" srcId="{4C82E733-5CF0-4645-B0E4-4B3C2D5302B4}" destId="{882CC2E3-81F3-443E-83D3-930984ED9F96}" srcOrd="3" destOrd="0" parTransId="{A36E286E-F198-4C29-ABD5-2BAF2D191722}" sibTransId="{6E562181-0F09-4008-8541-C15211107938}"/>
    <dgm:cxn modelId="{EAB1092F-9A8B-4A5B-8635-E45F4B4E421B}" type="presOf" srcId="{F7A96DAA-E00B-4103-B90F-1078E09515CC}" destId="{AA9F4CD0-EB59-483F-AAA9-17E025424DC3}" srcOrd="1" destOrd="0" presId="urn:microsoft.com/office/officeart/2005/8/layout/cycle2"/>
    <dgm:cxn modelId="{95D9324B-DA8A-41B5-A9F0-271905389BB3}" type="presOf" srcId="{1234E902-45D4-467C-95E1-2F8DB52DC839}" destId="{6756952F-6F2C-4AB8-B79F-459E338E01E8}" srcOrd="0" destOrd="0" presId="urn:microsoft.com/office/officeart/2005/8/layout/cycle2"/>
    <dgm:cxn modelId="{91D15AFE-BDA2-4C15-BB24-1CAF4C41C399}" type="presOf" srcId="{6E562181-0F09-4008-8541-C15211107938}" destId="{49BDCF88-8F03-4A57-8AE1-A77D7DCE2383}" srcOrd="0" destOrd="0" presId="urn:microsoft.com/office/officeart/2005/8/layout/cycle2"/>
    <dgm:cxn modelId="{5BB22ABD-0ED8-4417-9E36-213E450CFBF2}" type="presOf" srcId="{F7A96DAA-E00B-4103-B90F-1078E09515CC}" destId="{29EC5CB6-FBE2-4129-B363-9EDE9FAEDF34}" srcOrd="0" destOrd="0" presId="urn:microsoft.com/office/officeart/2005/8/layout/cycle2"/>
    <dgm:cxn modelId="{CE039498-0140-46E7-916C-BEDD856EFD93}" type="presOf" srcId="{6E562181-0F09-4008-8541-C15211107938}" destId="{1A881D84-2C03-4033-9BDB-E8CCC74E1B2A}" srcOrd="1" destOrd="0" presId="urn:microsoft.com/office/officeart/2005/8/layout/cycle2"/>
    <dgm:cxn modelId="{D2464129-259B-49B3-B59D-7545809BF2C6}" type="presOf" srcId="{32B5FD0D-6E1D-4DA3-AA1D-30AC807958BE}" destId="{CE639539-0606-45A7-A039-7E60E6E327B8}" srcOrd="0" destOrd="0" presId="urn:microsoft.com/office/officeart/2005/8/layout/cycle2"/>
    <dgm:cxn modelId="{3A05B332-BB66-4B4B-B87A-CC8BAF43A87F}" type="presOf" srcId="{0B17E17C-6737-477C-A2B5-E54ABFF3B476}" destId="{4924DFD0-71B6-4867-8EFF-9C640C775EF7}" srcOrd="1" destOrd="0" presId="urn:microsoft.com/office/officeart/2005/8/layout/cycle2"/>
    <dgm:cxn modelId="{F0FAABE9-8CFD-4F68-83C8-2A5A6CAC3AD6}" type="presOf" srcId="{D9115400-5F17-41D3-B2FB-4FFCC003D7F3}" destId="{71AC4C94-977E-4FA4-84B2-377B7B30A882}" srcOrd="0" destOrd="0" presId="urn:microsoft.com/office/officeart/2005/8/layout/cycle2"/>
    <dgm:cxn modelId="{95DDC56A-1CAA-41B5-8317-DFD4BED727C8}" type="presOf" srcId="{882CC2E3-81F3-443E-83D3-930984ED9F96}" destId="{5860F6A4-DCD3-4625-8496-65E568733850}" srcOrd="0" destOrd="0" presId="urn:microsoft.com/office/officeart/2005/8/layout/cycle2"/>
    <dgm:cxn modelId="{4991C6DD-03F0-40A6-9764-9C716624054D}" type="presOf" srcId="{4C82E733-5CF0-4645-B0E4-4B3C2D5302B4}" destId="{2E6D75E0-9836-45D2-BC88-F926436E5608}" srcOrd="0" destOrd="0" presId="urn:microsoft.com/office/officeart/2005/8/layout/cycle2"/>
    <dgm:cxn modelId="{821597D5-BBFF-48B1-A0CA-2172606A59CF}" srcId="{4C82E733-5CF0-4645-B0E4-4B3C2D5302B4}" destId="{569C2405-D0E9-4141-AC3A-B124B9584EAA}" srcOrd="1" destOrd="0" parTransId="{B08F1851-B2EB-45AC-B74F-9E051C981A7B}" sibTransId="{0B17E17C-6737-477C-A2B5-E54ABFF3B476}"/>
    <dgm:cxn modelId="{0A161D11-8383-4A61-9952-5E847407DEF0}" type="presParOf" srcId="{2E6D75E0-9836-45D2-BC88-F926436E5608}" destId="{CE639539-0606-45A7-A039-7E60E6E327B8}" srcOrd="0" destOrd="0" presId="urn:microsoft.com/office/officeart/2005/8/layout/cycle2"/>
    <dgm:cxn modelId="{E643E527-BBF6-484D-8811-1328B882BACD}" type="presParOf" srcId="{2E6D75E0-9836-45D2-BC88-F926436E5608}" destId="{29EC5CB6-FBE2-4129-B363-9EDE9FAEDF34}" srcOrd="1" destOrd="0" presId="urn:microsoft.com/office/officeart/2005/8/layout/cycle2"/>
    <dgm:cxn modelId="{BFED7054-0839-47C3-BA30-EE51FD6BCF95}" type="presParOf" srcId="{29EC5CB6-FBE2-4129-B363-9EDE9FAEDF34}" destId="{AA9F4CD0-EB59-483F-AAA9-17E025424DC3}" srcOrd="0" destOrd="0" presId="urn:microsoft.com/office/officeart/2005/8/layout/cycle2"/>
    <dgm:cxn modelId="{15DE40BC-9BD6-405A-8F09-C2E796AD1601}" type="presParOf" srcId="{2E6D75E0-9836-45D2-BC88-F926436E5608}" destId="{1767BE88-6593-46B1-A699-5909789ACB94}" srcOrd="2" destOrd="0" presId="urn:microsoft.com/office/officeart/2005/8/layout/cycle2"/>
    <dgm:cxn modelId="{1C27293B-EB3D-4595-B735-3FA2A9E145D4}" type="presParOf" srcId="{2E6D75E0-9836-45D2-BC88-F926436E5608}" destId="{6A60ED4C-582C-43C7-A726-3A77E259343C}" srcOrd="3" destOrd="0" presId="urn:microsoft.com/office/officeart/2005/8/layout/cycle2"/>
    <dgm:cxn modelId="{BB2DE3D6-852B-4BEA-A1DD-7B6C4954D79D}" type="presParOf" srcId="{6A60ED4C-582C-43C7-A726-3A77E259343C}" destId="{4924DFD0-71B6-4867-8EFF-9C640C775EF7}" srcOrd="0" destOrd="0" presId="urn:microsoft.com/office/officeart/2005/8/layout/cycle2"/>
    <dgm:cxn modelId="{0C434211-4AB3-438C-B06D-EF8E36B49465}" type="presParOf" srcId="{2E6D75E0-9836-45D2-BC88-F926436E5608}" destId="{6756952F-6F2C-4AB8-B79F-459E338E01E8}" srcOrd="4" destOrd="0" presId="urn:microsoft.com/office/officeart/2005/8/layout/cycle2"/>
    <dgm:cxn modelId="{C71CA2C2-489D-4FBD-A548-FA7A0B2FDF26}" type="presParOf" srcId="{2E6D75E0-9836-45D2-BC88-F926436E5608}" destId="{71AC4C94-977E-4FA4-84B2-377B7B30A882}" srcOrd="5" destOrd="0" presId="urn:microsoft.com/office/officeart/2005/8/layout/cycle2"/>
    <dgm:cxn modelId="{021F8376-035B-462E-B1AC-CDABCAC34B2B}" type="presParOf" srcId="{71AC4C94-977E-4FA4-84B2-377B7B30A882}" destId="{BC199AA5-FA14-4DE7-9716-9E9EFC349643}" srcOrd="0" destOrd="0" presId="urn:microsoft.com/office/officeart/2005/8/layout/cycle2"/>
    <dgm:cxn modelId="{5105E570-0D13-4FC4-93C2-26F49C38D55D}" type="presParOf" srcId="{2E6D75E0-9836-45D2-BC88-F926436E5608}" destId="{5860F6A4-DCD3-4625-8496-65E568733850}" srcOrd="6" destOrd="0" presId="urn:microsoft.com/office/officeart/2005/8/layout/cycle2"/>
    <dgm:cxn modelId="{85A6D973-FB27-424E-A7D4-7CDF297DDD45}" type="presParOf" srcId="{2E6D75E0-9836-45D2-BC88-F926436E5608}" destId="{49BDCF88-8F03-4A57-8AE1-A77D7DCE2383}" srcOrd="7" destOrd="0" presId="urn:microsoft.com/office/officeart/2005/8/layout/cycle2"/>
    <dgm:cxn modelId="{472A5D20-195A-459A-8AE3-8DDD27D503AE}" type="presParOf" srcId="{49BDCF88-8F03-4A57-8AE1-A77D7DCE2383}" destId="{1A881D84-2C03-4033-9BDB-E8CCC74E1B2A}" srcOrd="0" destOrd="0" presId="urn:microsoft.com/office/officeart/2005/8/layout/cycle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41E01F-BBB0-474A-B478-D2CA238F68C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0107227-5B71-448F-A783-F999D808ED1A}">
      <dgm:prSet/>
      <dgm:spPr/>
      <dgm:t>
        <a:bodyPr/>
        <a:lstStyle/>
        <a:p>
          <a:pPr rtl="0"/>
          <a:r>
            <a:rPr lang="en-GB" dirty="0" smtClean="0"/>
            <a:t>0</a:t>
          </a:r>
          <a:endParaRPr lang="en-GB" dirty="0"/>
        </a:p>
      </dgm:t>
    </dgm:pt>
    <dgm:pt modelId="{05D6C5DF-E71C-41DE-BB98-3B9362705C4B}" type="parTrans" cxnId="{5DE42CC5-5E80-4EAF-BD91-CB004718BC88}">
      <dgm:prSet/>
      <dgm:spPr/>
      <dgm:t>
        <a:bodyPr/>
        <a:lstStyle/>
        <a:p>
          <a:endParaRPr lang="en-GB"/>
        </a:p>
      </dgm:t>
    </dgm:pt>
    <dgm:pt modelId="{C6F8936D-A401-40AE-A165-7DA3D7499D6D}" type="sibTrans" cxnId="{5DE42CC5-5E80-4EAF-BD91-CB004718BC88}">
      <dgm:prSet/>
      <dgm:spPr/>
      <dgm:t>
        <a:bodyPr/>
        <a:lstStyle/>
        <a:p>
          <a:endParaRPr lang="en-GB"/>
        </a:p>
      </dgm:t>
    </dgm:pt>
    <dgm:pt modelId="{24EE21B1-77F2-46DC-AE6A-B2521B5FC15A}">
      <dgm:prSet/>
      <dgm:spPr/>
      <dgm:t>
        <a:bodyPr/>
        <a:lstStyle/>
        <a:p>
          <a:pPr rtl="0"/>
          <a:r>
            <a:rPr lang="en-GB" dirty="0" smtClean="0"/>
            <a:t>1</a:t>
          </a:r>
          <a:endParaRPr lang="en-GB" dirty="0"/>
        </a:p>
      </dgm:t>
    </dgm:pt>
    <dgm:pt modelId="{2BC40FD0-EFD2-4C39-A45D-23465209DB8F}" type="parTrans" cxnId="{FCE34D61-FDFB-40B2-8F77-E9E2C0754E47}">
      <dgm:prSet/>
      <dgm:spPr/>
      <dgm:t>
        <a:bodyPr/>
        <a:lstStyle/>
        <a:p>
          <a:endParaRPr lang="en-GB"/>
        </a:p>
      </dgm:t>
    </dgm:pt>
    <dgm:pt modelId="{1137A50C-943E-42DB-BB13-CBC4F03D6988}" type="sibTrans" cxnId="{FCE34D61-FDFB-40B2-8F77-E9E2C0754E47}">
      <dgm:prSet/>
      <dgm:spPr/>
      <dgm:t>
        <a:bodyPr/>
        <a:lstStyle/>
        <a:p>
          <a:endParaRPr lang="en-GB"/>
        </a:p>
      </dgm:t>
    </dgm:pt>
    <dgm:pt modelId="{7D03D849-A830-4F12-870A-7F2E1AE1EB61}">
      <dgm:prSet/>
      <dgm:spPr/>
      <dgm:t>
        <a:bodyPr/>
        <a:lstStyle/>
        <a:p>
          <a:pPr rtl="0"/>
          <a:r>
            <a:rPr lang="en-GB" dirty="0" smtClean="0"/>
            <a:t>2</a:t>
          </a:r>
          <a:endParaRPr lang="en-GB" dirty="0"/>
        </a:p>
      </dgm:t>
    </dgm:pt>
    <dgm:pt modelId="{2F1F7E08-5B5E-437B-8687-442FCF060947}" type="parTrans" cxnId="{BFBE6457-5353-42FC-9552-701DD68F1180}">
      <dgm:prSet/>
      <dgm:spPr/>
      <dgm:t>
        <a:bodyPr/>
        <a:lstStyle/>
        <a:p>
          <a:endParaRPr lang="en-GB"/>
        </a:p>
      </dgm:t>
    </dgm:pt>
    <dgm:pt modelId="{B324C969-A64A-45DA-B300-4B52A2C9D7A5}" type="sibTrans" cxnId="{BFBE6457-5353-42FC-9552-701DD68F1180}">
      <dgm:prSet/>
      <dgm:spPr/>
      <dgm:t>
        <a:bodyPr/>
        <a:lstStyle/>
        <a:p>
          <a:endParaRPr lang="en-GB"/>
        </a:p>
      </dgm:t>
    </dgm:pt>
    <dgm:pt modelId="{25F8892F-9435-44F2-96D2-927EFAF8D0D8}">
      <dgm:prSet/>
      <dgm:spPr/>
      <dgm:t>
        <a:bodyPr/>
        <a:lstStyle/>
        <a:p>
          <a:pPr rtl="0"/>
          <a:r>
            <a:rPr lang="en-GB" dirty="0" smtClean="0"/>
            <a:t>3</a:t>
          </a:r>
          <a:endParaRPr lang="en-GB" dirty="0"/>
        </a:p>
      </dgm:t>
    </dgm:pt>
    <dgm:pt modelId="{E23D5812-6A85-477C-BF6F-6D54507BCFF5}" type="parTrans" cxnId="{9AC04D89-C18F-431A-9CB1-25798DD049DD}">
      <dgm:prSet/>
      <dgm:spPr/>
      <dgm:t>
        <a:bodyPr/>
        <a:lstStyle/>
        <a:p>
          <a:endParaRPr lang="en-GB"/>
        </a:p>
      </dgm:t>
    </dgm:pt>
    <dgm:pt modelId="{2A21EEA5-105C-4F80-8949-97E24DC9E0CD}" type="sibTrans" cxnId="{9AC04D89-C18F-431A-9CB1-25798DD049DD}">
      <dgm:prSet/>
      <dgm:spPr/>
      <dgm:t>
        <a:bodyPr/>
        <a:lstStyle/>
        <a:p>
          <a:endParaRPr lang="en-GB"/>
        </a:p>
      </dgm:t>
    </dgm:pt>
    <dgm:pt modelId="{5C392AB5-544A-496C-90B5-831BF2E58D95}">
      <dgm:prSet/>
      <dgm:spPr/>
      <dgm:t>
        <a:bodyPr/>
        <a:lstStyle/>
        <a:p>
          <a:pPr rtl="0"/>
          <a:r>
            <a:rPr lang="en-GB" dirty="0" smtClean="0"/>
            <a:t>4</a:t>
          </a:r>
          <a:endParaRPr lang="en-GB" dirty="0"/>
        </a:p>
      </dgm:t>
    </dgm:pt>
    <dgm:pt modelId="{1D10A209-1656-4C02-84F2-FDB02457D4BD}" type="parTrans" cxnId="{30D03C81-B2BF-4AD4-BE5B-06C707C72FD2}">
      <dgm:prSet/>
      <dgm:spPr/>
      <dgm:t>
        <a:bodyPr/>
        <a:lstStyle/>
        <a:p>
          <a:endParaRPr lang="en-GB"/>
        </a:p>
      </dgm:t>
    </dgm:pt>
    <dgm:pt modelId="{F7B9E58E-3206-4D49-AD36-B7D171BB754E}" type="sibTrans" cxnId="{30D03C81-B2BF-4AD4-BE5B-06C707C72FD2}">
      <dgm:prSet/>
      <dgm:spPr/>
      <dgm:t>
        <a:bodyPr/>
        <a:lstStyle/>
        <a:p>
          <a:endParaRPr lang="en-GB"/>
        </a:p>
      </dgm:t>
    </dgm:pt>
    <dgm:pt modelId="{3A3889FC-D744-4306-A012-B7D3B1E43CDF}" type="pres">
      <dgm:prSet presAssocID="{E341E01F-BBB0-474A-B478-D2CA238F68C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C6A3B14-7C63-4B4E-9135-B8F55163D399}" type="pres">
      <dgm:prSet presAssocID="{D0107227-5B71-448F-A783-F999D808ED1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E22DF68-BD02-40A9-AC88-9FEF2B0E141D}" type="pres">
      <dgm:prSet presAssocID="{C6F8936D-A401-40AE-A165-7DA3D7499D6D}" presName="sibTrans" presStyleLbl="sibTrans2D1" presStyleIdx="0" presStyleCnt="5"/>
      <dgm:spPr/>
      <dgm:t>
        <a:bodyPr/>
        <a:lstStyle/>
        <a:p>
          <a:endParaRPr lang="en-GB"/>
        </a:p>
      </dgm:t>
    </dgm:pt>
    <dgm:pt modelId="{F49D1967-8CE3-460C-93DC-1AA491288806}" type="pres">
      <dgm:prSet presAssocID="{C6F8936D-A401-40AE-A165-7DA3D7499D6D}" presName="connectorText" presStyleLbl="sibTrans2D1" presStyleIdx="0" presStyleCnt="5"/>
      <dgm:spPr/>
      <dgm:t>
        <a:bodyPr/>
        <a:lstStyle/>
        <a:p>
          <a:endParaRPr lang="en-GB"/>
        </a:p>
      </dgm:t>
    </dgm:pt>
    <dgm:pt modelId="{F5FB19F8-F5E3-4F16-83BD-33BA9D2301D9}" type="pres">
      <dgm:prSet presAssocID="{24EE21B1-77F2-46DC-AE6A-B2521B5FC15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1967797-6129-4F31-B1CF-D2C3C4AC6F26}" type="pres">
      <dgm:prSet presAssocID="{1137A50C-943E-42DB-BB13-CBC4F03D6988}" presName="sibTrans" presStyleLbl="sibTrans2D1" presStyleIdx="1" presStyleCnt="5"/>
      <dgm:spPr/>
      <dgm:t>
        <a:bodyPr/>
        <a:lstStyle/>
        <a:p>
          <a:endParaRPr lang="en-GB"/>
        </a:p>
      </dgm:t>
    </dgm:pt>
    <dgm:pt modelId="{D48A6766-D799-4CAE-89FB-A74471D8E29D}" type="pres">
      <dgm:prSet presAssocID="{1137A50C-943E-42DB-BB13-CBC4F03D6988}" presName="connectorText" presStyleLbl="sibTrans2D1" presStyleIdx="1" presStyleCnt="5"/>
      <dgm:spPr/>
      <dgm:t>
        <a:bodyPr/>
        <a:lstStyle/>
        <a:p>
          <a:endParaRPr lang="en-GB"/>
        </a:p>
      </dgm:t>
    </dgm:pt>
    <dgm:pt modelId="{EB9ADFBF-4B39-479D-B79B-137D44AF65B9}" type="pres">
      <dgm:prSet presAssocID="{7D03D849-A830-4F12-870A-7F2E1AE1EB6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4C9121-7F1C-4767-B8E8-9631B04A29B8}" type="pres">
      <dgm:prSet presAssocID="{B324C969-A64A-45DA-B300-4B52A2C9D7A5}" presName="sibTrans" presStyleLbl="sibTrans2D1" presStyleIdx="2" presStyleCnt="5"/>
      <dgm:spPr/>
      <dgm:t>
        <a:bodyPr/>
        <a:lstStyle/>
        <a:p>
          <a:endParaRPr lang="en-GB"/>
        </a:p>
      </dgm:t>
    </dgm:pt>
    <dgm:pt modelId="{E94D0A8B-0808-40AC-B0AF-DCD4E41BAD6C}" type="pres">
      <dgm:prSet presAssocID="{B324C969-A64A-45DA-B300-4B52A2C9D7A5}" presName="connectorText" presStyleLbl="sibTrans2D1" presStyleIdx="2" presStyleCnt="5"/>
      <dgm:spPr/>
      <dgm:t>
        <a:bodyPr/>
        <a:lstStyle/>
        <a:p>
          <a:endParaRPr lang="en-GB"/>
        </a:p>
      </dgm:t>
    </dgm:pt>
    <dgm:pt modelId="{C31AA110-C7E5-44F0-9E10-ACF9C7EB9676}" type="pres">
      <dgm:prSet presAssocID="{25F8892F-9435-44F2-96D2-927EFAF8D0D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09B50DB-4F52-4D1B-8404-227D4F162B3E}" type="pres">
      <dgm:prSet presAssocID="{2A21EEA5-105C-4F80-8949-97E24DC9E0CD}" presName="sibTrans" presStyleLbl="sibTrans2D1" presStyleIdx="3" presStyleCnt="5"/>
      <dgm:spPr/>
      <dgm:t>
        <a:bodyPr/>
        <a:lstStyle/>
        <a:p>
          <a:endParaRPr lang="en-GB"/>
        </a:p>
      </dgm:t>
    </dgm:pt>
    <dgm:pt modelId="{29164C83-6449-4C6E-8660-FBD45B11267D}" type="pres">
      <dgm:prSet presAssocID="{2A21EEA5-105C-4F80-8949-97E24DC9E0CD}" presName="connectorText" presStyleLbl="sibTrans2D1" presStyleIdx="3" presStyleCnt="5"/>
      <dgm:spPr/>
      <dgm:t>
        <a:bodyPr/>
        <a:lstStyle/>
        <a:p>
          <a:endParaRPr lang="en-GB"/>
        </a:p>
      </dgm:t>
    </dgm:pt>
    <dgm:pt modelId="{4D086085-6C6E-4CFD-87A7-EA47689A9658}" type="pres">
      <dgm:prSet presAssocID="{5C392AB5-544A-496C-90B5-831BF2E58D9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6DB6CA9-FCCB-4FC1-A21E-6ED4B1BF257D}" type="pres">
      <dgm:prSet presAssocID="{F7B9E58E-3206-4D49-AD36-B7D171BB754E}" presName="sibTrans" presStyleLbl="sibTrans2D1" presStyleIdx="4" presStyleCnt="5"/>
      <dgm:spPr/>
      <dgm:t>
        <a:bodyPr/>
        <a:lstStyle/>
        <a:p>
          <a:endParaRPr lang="en-GB"/>
        </a:p>
      </dgm:t>
    </dgm:pt>
    <dgm:pt modelId="{E1D031C1-F4C2-4352-871B-D1EECCCAAE4B}" type="pres">
      <dgm:prSet presAssocID="{F7B9E58E-3206-4D49-AD36-B7D171BB754E}" presName="connectorText" presStyleLbl="sibTrans2D1" presStyleIdx="4" presStyleCnt="5"/>
      <dgm:spPr/>
      <dgm:t>
        <a:bodyPr/>
        <a:lstStyle/>
        <a:p>
          <a:endParaRPr lang="en-GB"/>
        </a:p>
      </dgm:t>
    </dgm:pt>
  </dgm:ptLst>
  <dgm:cxnLst>
    <dgm:cxn modelId="{7469F4FD-1705-4A5A-879D-E4B59981126B}" type="presOf" srcId="{B324C969-A64A-45DA-B300-4B52A2C9D7A5}" destId="{E94D0A8B-0808-40AC-B0AF-DCD4E41BAD6C}" srcOrd="1" destOrd="0" presId="urn:microsoft.com/office/officeart/2005/8/layout/cycle2"/>
    <dgm:cxn modelId="{367EE3B0-35DC-4D5E-9C8C-8EA5BBD268A0}" type="presOf" srcId="{C6F8936D-A401-40AE-A165-7DA3D7499D6D}" destId="{5E22DF68-BD02-40A9-AC88-9FEF2B0E141D}" srcOrd="0" destOrd="0" presId="urn:microsoft.com/office/officeart/2005/8/layout/cycle2"/>
    <dgm:cxn modelId="{527F4CC7-DE85-4793-BB49-E16879C60332}" type="presOf" srcId="{2A21EEA5-105C-4F80-8949-97E24DC9E0CD}" destId="{29164C83-6449-4C6E-8660-FBD45B11267D}" srcOrd="1" destOrd="0" presId="urn:microsoft.com/office/officeart/2005/8/layout/cycle2"/>
    <dgm:cxn modelId="{FCE34D61-FDFB-40B2-8F77-E9E2C0754E47}" srcId="{E341E01F-BBB0-474A-B478-D2CA238F68C0}" destId="{24EE21B1-77F2-46DC-AE6A-B2521B5FC15A}" srcOrd="1" destOrd="0" parTransId="{2BC40FD0-EFD2-4C39-A45D-23465209DB8F}" sibTransId="{1137A50C-943E-42DB-BB13-CBC4F03D6988}"/>
    <dgm:cxn modelId="{5E560EDA-95F3-4818-A813-CD11FD803EB0}" type="presOf" srcId="{1137A50C-943E-42DB-BB13-CBC4F03D6988}" destId="{D48A6766-D799-4CAE-89FB-A74471D8E29D}" srcOrd="1" destOrd="0" presId="urn:microsoft.com/office/officeart/2005/8/layout/cycle2"/>
    <dgm:cxn modelId="{4899D032-A0A3-4F0E-BA26-443D899A1D95}" type="presOf" srcId="{25F8892F-9435-44F2-96D2-927EFAF8D0D8}" destId="{C31AA110-C7E5-44F0-9E10-ACF9C7EB9676}" srcOrd="0" destOrd="0" presId="urn:microsoft.com/office/officeart/2005/8/layout/cycle2"/>
    <dgm:cxn modelId="{199E2BBF-7C5D-4181-AB4B-0C4C257A4823}" type="presOf" srcId="{F7B9E58E-3206-4D49-AD36-B7D171BB754E}" destId="{E1D031C1-F4C2-4352-871B-D1EECCCAAE4B}" srcOrd="1" destOrd="0" presId="urn:microsoft.com/office/officeart/2005/8/layout/cycle2"/>
    <dgm:cxn modelId="{423E7F60-80F3-4C80-97D1-04029907C976}" type="presOf" srcId="{B324C969-A64A-45DA-B300-4B52A2C9D7A5}" destId="{1A4C9121-7F1C-4767-B8E8-9631B04A29B8}" srcOrd="0" destOrd="0" presId="urn:microsoft.com/office/officeart/2005/8/layout/cycle2"/>
    <dgm:cxn modelId="{838504EF-4BAF-490E-8B80-BE5831D9871D}" type="presOf" srcId="{1137A50C-943E-42DB-BB13-CBC4F03D6988}" destId="{41967797-6129-4F31-B1CF-D2C3C4AC6F26}" srcOrd="0" destOrd="0" presId="urn:microsoft.com/office/officeart/2005/8/layout/cycle2"/>
    <dgm:cxn modelId="{33092779-1BEA-40B9-8E90-ECDD6BD61B67}" type="presOf" srcId="{F7B9E58E-3206-4D49-AD36-B7D171BB754E}" destId="{46DB6CA9-FCCB-4FC1-A21E-6ED4B1BF257D}" srcOrd="0" destOrd="0" presId="urn:microsoft.com/office/officeart/2005/8/layout/cycle2"/>
    <dgm:cxn modelId="{EB290912-6836-4373-8357-95DA5370023B}" type="presOf" srcId="{2A21EEA5-105C-4F80-8949-97E24DC9E0CD}" destId="{909B50DB-4F52-4D1B-8404-227D4F162B3E}" srcOrd="0" destOrd="0" presId="urn:microsoft.com/office/officeart/2005/8/layout/cycle2"/>
    <dgm:cxn modelId="{BFBE6457-5353-42FC-9552-701DD68F1180}" srcId="{E341E01F-BBB0-474A-B478-D2CA238F68C0}" destId="{7D03D849-A830-4F12-870A-7F2E1AE1EB61}" srcOrd="2" destOrd="0" parTransId="{2F1F7E08-5B5E-437B-8687-442FCF060947}" sibTransId="{B324C969-A64A-45DA-B300-4B52A2C9D7A5}"/>
    <dgm:cxn modelId="{4BF7BB83-0176-4EBE-9D9A-AE3BD076AC36}" type="presOf" srcId="{24EE21B1-77F2-46DC-AE6A-B2521B5FC15A}" destId="{F5FB19F8-F5E3-4F16-83BD-33BA9D2301D9}" srcOrd="0" destOrd="0" presId="urn:microsoft.com/office/officeart/2005/8/layout/cycle2"/>
    <dgm:cxn modelId="{9AC04D89-C18F-431A-9CB1-25798DD049DD}" srcId="{E341E01F-BBB0-474A-B478-D2CA238F68C0}" destId="{25F8892F-9435-44F2-96D2-927EFAF8D0D8}" srcOrd="3" destOrd="0" parTransId="{E23D5812-6A85-477C-BF6F-6D54507BCFF5}" sibTransId="{2A21EEA5-105C-4F80-8949-97E24DC9E0CD}"/>
    <dgm:cxn modelId="{7740F770-8136-49D9-BE76-5392C70482F4}" type="presOf" srcId="{7D03D849-A830-4F12-870A-7F2E1AE1EB61}" destId="{EB9ADFBF-4B39-479D-B79B-137D44AF65B9}" srcOrd="0" destOrd="0" presId="urn:microsoft.com/office/officeart/2005/8/layout/cycle2"/>
    <dgm:cxn modelId="{E824D3C2-504D-4B13-8FC4-BD98A4E7618A}" type="presOf" srcId="{E341E01F-BBB0-474A-B478-D2CA238F68C0}" destId="{3A3889FC-D744-4306-A012-B7D3B1E43CDF}" srcOrd="0" destOrd="0" presId="urn:microsoft.com/office/officeart/2005/8/layout/cycle2"/>
    <dgm:cxn modelId="{C2B0FA9A-6183-40E7-BF9F-D4398F8E8A0C}" type="presOf" srcId="{5C392AB5-544A-496C-90B5-831BF2E58D95}" destId="{4D086085-6C6E-4CFD-87A7-EA47689A9658}" srcOrd="0" destOrd="0" presId="urn:microsoft.com/office/officeart/2005/8/layout/cycle2"/>
    <dgm:cxn modelId="{26182893-9976-4AD4-9DA6-A6CF004E1AAA}" type="presOf" srcId="{D0107227-5B71-448F-A783-F999D808ED1A}" destId="{BC6A3B14-7C63-4B4E-9135-B8F55163D399}" srcOrd="0" destOrd="0" presId="urn:microsoft.com/office/officeart/2005/8/layout/cycle2"/>
    <dgm:cxn modelId="{30D03C81-B2BF-4AD4-BE5B-06C707C72FD2}" srcId="{E341E01F-BBB0-474A-B478-D2CA238F68C0}" destId="{5C392AB5-544A-496C-90B5-831BF2E58D95}" srcOrd="4" destOrd="0" parTransId="{1D10A209-1656-4C02-84F2-FDB02457D4BD}" sibTransId="{F7B9E58E-3206-4D49-AD36-B7D171BB754E}"/>
    <dgm:cxn modelId="{5DE42CC5-5E80-4EAF-BD91-CB004718BC88}" srcId="{E341E01F-BBB0-474A-B478-D2CA238F68C0}" destId="{D0107227-5B71-448F-A783-F999D808ED1A}" srcOrd="0" destOrd="0" parTransId="{05D6C5DF-E71C-41DE-BB98-3B9362705C4B}" sibTransId="{C6F8936D-A401-40AE-A165-7DA3D7499D6D}"/>
    <dgm:cxn modelId="{C940A397-E534-42BC-9347-AD5B15C79D09}" type="presOf" srcId="{C6F8936D-A401-40AE-A165-7DA3D7499D6D}" destId="{F49D1967-8CE3-460C-93DC-1AA491288806}" srcOrd="1" destOrd="0" presId="urn:microsoft.com/office/officeart/2005/8/layout/cycle2"/>
    <dgm:cxn modelId="{88E02C92-6F35-4E30-9E95-7CA49E858B14}" type="presParOf" srcId="{3A3889FC-D744-4306-A012-B7D3B1E43CDF}" destId="{BC6A3B14-7C63-4B4E-9135-B8F55163D399}" srcOrd="0" destOrd="0" presId="urn:microsoft.com/office/officeart/2005/8/layout/cycle2"/>
    <dgm:cxn modelId="{37B50B3D-141F-452C-971A-8A19DB021611}" type="presParOf" srcId="{3A3889FC-D744-4306-A012-B7D3B1E43CDF}" destId="{5E22DF68-BD02-40A9-AC88-9FEF2B0E141D}" srcOrd="1" destOrd="0" presId="urn:microsoft.com/office/officeart/2005/8/layout/cycle2"/>
    <dgm:cxn modelId="{54EDB054-6298-4336-AFBD-2167EE3EB457}" type="presParOf" srcId="{5E22DF68-BD02-40A9-AC88-9FEF2B0E141D}" destId="{F49D1967-8CE3-460C-93DC-1AA491288806}" srcOrd="0" destOrd="0" presId="urn:microsoft.com/office/officeart/2005/8/layout/cycle2"/>
    <dgm:cxn modelId="{188385A7-97A1-4392-94E8-BDB2F724F29D}" type="presParOf" srcId="{3A3889FC-D744-4306-A012-B7D3B1E43CDF}" destId="{F5FB19F8-F5E3-4F16-83BD-33BA9D2301D9}" srcOrd="2" destOrd="0" presId="urn:microsoft.com/office/officeart/2005/8/layout/cycle2"/>
    <dgm:cxn modelId="{B37C51A5-5268-44A2-8658-FBA5B365AC7E}" type="presParOf" srcId="{3A3889FC-D744-4306-A012-B7D3B1E43CDF}" destId="{41967797-6129-4F31-B1CF-D2C3C4AC6F26}" srcOrd="3" destOrd="0" presId="urn:microsoft.com/office/officeart/2005/8/layout/cycle2"/>
    <dgm:cxn modelId="{5B1DA7C1-BE4E-4FD5-98A8-5B6463B69E22}" type="presParOf" srcId="{41967797-6129-4F31-B1CF-D2C3C4AC6F26}" destId="{D48A6766-D799-4CAE-89FB-A74471D8E29D}" srcOrd="0" destOrd="0" presId="urn:microsoft.com/office/officeart/2005/8/layout/cycle2"/>
    <dgm:cxn modelId="{016EABFB-3C23-4578-A529-C287A8A7E8F5}" type="presParOf" srcId="{3A3889FC-D744-4306-A012-B7D3B1E43CDF}" destId="{EB9ADFBF-4B39-479D-B79B-137D44AF65B9}" srcOrd="4" destOrd="0" presId="urn:microsoft.com/office/officeart/2005/8/layout/cycle2"/>
    <dgm:cxn modelId="{DC9D0037-3F3E-46FC-854E-E9BB99C13F74}" type="presParOf" srcId="{3A3889FC-D744-4306-A012-B7D3B1E43CDF}" destId="{1A4C9121-7F1C-4767-B8E8-9631B04A29B8}" srcOrd="5" destOrd="0" presId="urn:microsoft.com/office/officeart/2005/8/layout/cycle2"/>
    <dgm:cxn modelId="{B1FA8654-0506-48FA-A1E2-69287F9FBD49}" type="presParOf" srcId="{1A4C9121-7F1C-4767-B8E8-9631B04A29B8}" destId="{E94D0A8B-0808-40AC-B0AF-DCD4E41BAD6C}" srcOrd="0" destOrd="0" presId="urn:microsoft.com/office/officeart/2005/8/layout/cycle2"/>
    <dgm:cxn modelId="{C93E7A57-779D-4595-9AD1-DB50FF8AF60B}" type="presParOf" srcId="{3A3889FC-D744-4306-A012-B7D3B1E43CDF}" destId="{C31AA110-C7E5-44F0-9E10-ACF9C7EB9676}" srcOrd="6" destOrd="0" presId="urn:microsoft.com/office/officeart/2005/8/layout/cycle2"/>
    <dgm:cxn modelId="{EC9A69EB-906B-4F1D-8193-B2A531FC4C33}" type="presParOf" srcId="{3A3889FC-D744-4306-A012-B7D3B1E43CDF}" destId="{909B50DB-4F52-4D1B-8404-227D4F162B3E}" srcOrd="7" destOrd="0" presId="urn:microsoft.com/office/officeart/2005/8/layout/cycle2"/>
    <dgm:cxn modelId="{71142214-8DD6-4181-B2F2-9434109C39F8}" type="presParOf" srcId="{909B50DB-4F52-4D1B-8404-227D4F162B3E}" destId="{29164C83-6449-4C6E-8660-FBD45B11267D}" srcOrd="0" destOrd="0" presId="urn:microsoft.com/office/officeart/2005/8/layout/cycle2"/>
    <dgm:cxn modelId="{18A497A6-4092-4230-932A-3889E6EC0644}" type="presParOf" srcId="{3A3889FC-D744-4306-A012-B7D3B1E43CDF}" destId="{4D086085-6C6E-4CFD-87A7-EA47689A9658}" srcOrd="8" destOrd="0" presId="urn:microsoft.com/office/officeart/2005/8/layout/cycle2"/>
    <dgm:cxn modelId="{001BC3DE-174F-4F52-A657-1424CAA9D326}" type="presParOf" srcId="{3A3889FC-D744-4306-A012-B7D3B1E43CDF}" destId="{46DB6CA9-FCCB-4FC1-A21E-6ED4B1BF257D}" srcOrd="9" destOrd="0" presId="urn:microsoft.com/office/officeart/2005/8/layout/cycle2"/>
    <dgm:cxn modelId="{905A606C-5BE5-4CE6-BCCE-7260F68749A5}" type="presParOf" srcId="{46DB6CA9-FCCB-4FC1-A21E-6ED4B1BF257D}" destId="{E1D031C1-F4C2-4352-871B-D1EECCCAAE4B}" srcOrd="0" destOrd="0" presId="urn:microsoft.com/office/officeart/2005/8/layout/cycle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82E733-5CF0-4645-B0E4-4B3C2D5302B4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32B5FD0D-6E1D-4DA3-AA1D-30AC807958BE}">
      <dgm:prSet/>
      <dgm:spPr/>
      <dgm:t>
        <a:bodyPr/>
        <a:lstStyle/>
        <a:p>
          <a:pPr rtl="0"/>
          <a:r>
            <a:rPr lang="en-GB" dirty="0" smtClean="0"/>
            <a:t>2</a:t>
          </a:r>
          <a:endParaRPr lang="en-GB" dirty="0"/>
        </a:p>
      </dgm:t>
    </dgm:pt>
    <dgm:pt modelId="{78BD9115-27CC-4353-ADB9-209B5167109B}" type="parTrans" cxnId="{689E185A-D88F-4C59-B3E1-3CAE0242DA46}">
      <dgm:prSet/>
      <dgm:spPr/>
      <dgm:t>
        <a:bodyPr/>
        <a:lstStyle/>
        <a:p>
          <a:endParaRPr lang="en-GB"/>
        </a:p>
      </dgm:t>
    </dgm:pt>
    <dgm:pt modelId="{F7A96DAA-E00B-4103-B90F-1078E09515CC}" type="sibTrans" cxnId="{689E185A-D88F-4C59-B3E1-3CAE0242DA46}">
      <dgm:prSet/>
      <dgm:spPr/>
      <dgm:t>
        <a:bodyPr/>
        <a:lstStyle/>
        <a:p>
          <a:endParaRPr lang="en-GB"/>
        </a:p>
      </dgm:t>
    </dgm:pt>
    <dgm:pt modelId="{569C2405-D0E9-4141-AC3A-B124B9584EAA}">
      <dgm:prSet/>
      <dgm:spPr/>
      <dgm:t>
        <a:bodyPr/>
        <a:lstStyle/>
        <a:p>
          <a:pPr rtl="0"/>
          <a:r>
            <a:rPr lang="en-GB" dirty="0" smtClean="0"/>
            <a:t>4</a:t>
          </a:r>
          <a:endParaRPr lang="en-GB" dirty="0"/>
        </a:p>
      </dgm:t>
    </dgm:pt>
    <dgm:pt modelId="{B08F1851-B2EB-45AC-B74F-9E051C981A7B}" type="parTrans" cxnId="{821597D5-BBFF-48B1-A0CA-2172606A59CF}">
      <dgm:prSet/>
      <dgm:spPr/>
      <dgm:t>
        <a:bodyPr/>
        <a:lstStyle/>
        <a:p>
          <a:endParaRPr lang="en-GB"/>
        </a:p>
      </dgm:t>
    </dgm:pt>
    <dgm:pt modelId="{0B17E17C-6737-477C-A2B5-E54ABFF3B476}" type="sibTrans" cxnId="{821597D5-BBFF-48B1-A0CA-2172606A59CF}">
      <dgm:prSet/>
      <dgm:spPr/>
      <dgm:t>
        <a:bodyPr/>
        <a:lstStyle/>
        <a:p>
          <a:endParaRPr lang="en-GB"/>
        </a:p>
      </dgm:t>
    </dgm:pt>
    <dgm:pt modelId="{1234E902-45D4-467C-95E1-2F8DB52DC839}">
      <dgm:prSet/>
      <dgm:spPr/>
      <dgm:t>
        <a:bodyPr/>
        <a:lstStyle/>
        <a:p>
          <a:pPr rtl="0"/>
          <a:r>
            <a:rPr lang="en-GB" dirty="0" smtClean="0"/>
            <a:t>3</a:t>
          </a:r>
          <a:endParaRPr lang="en-GB" dirty="0"/>
        </a:p>
      </dgm:t>
    </dgm:pt>
    <dgm:pt modelId="{17914C63-B586-4EBD-9342-CA4D015F1FF6}" type="parTrans" cxnId="{22E6A688-49DE-4195-8426-FA93F9958136}">
      <dgm:prSet/>
      <dgm:spPr/>
      <dgm:t>
        <a:bodyPr/>
        <a:lstStyle/>
        <a:p>
          <a:endParaRPr lang="en-GB"/>
        </a:p>
      </dgm:t>
    </dgm:pt>
    <dgm:pt modelId="{D9115400-5F17-41D3-B2FB-4FFCC003D7F3}" type="sibTrans" cxnId="{22E6A688-49DE-4195-8426-FA93F9958136}">
      <dgm:prSet/>
      <dgm:spPr/>
      <dgm:t>
        <a:bodyPr/>
        <a:lstStyle/>
        <a:p>
          <a:endParaRPr lang="en-GB"/>
        </a:p>
      </dgm:t>
    </dgm:pt>
    <dgm:pt modelId="{882CC2E3-81F3-443E-83D3-930984ED9F96}">
      <dgm:prSet/>
      <dgm:spPr/>
      <dgm:t>
        <a:bodyPr/>
        <a:lstStyle/>
        <a:p>
          <a:pPr rtl="0"/>
          <a:r>
            <a:rPr lang="en-GB" dirty="0" smtClean="0"/>
            <a:t>1</a:t>
          </a:r>
          <a:endParaRPr lang="en-GB" dirty="0"/>
        </a:p>
      </dgm:t>
    </dgm:pt>
    <dgm:pt modelId="{A36E286E-F198-4C29-ABD5-2BAF2D191722}" type="parTrans" cxnId="{2385CE03-9AF7-4AB3-A080-506E1AD2BFEE}">
      <dgm:prSet/>
      <dgm:spPr/>
      <dgm:t>
        <a:bodyPr/>
        <a:lstStyle/>
        <a:p>
          <a:endParaRPr lang="en-GB"/>
        </a:p>
      </dgm:t>
    </dgm:pt>
    <dgm:pt modelId="{6E562181-0F09-4008-8541-C15211107938}" type="sibTrans" cxnId="{2385CE03-9AF7-4AB3-A080-506E1AD2BFEE}">
      <dgm:prSet/>
      <dgm:spPr/>
      <dgm:t>
        <a:bodyPr/>
        <a:lstStyle/>
        <a:p>
          <a:endParaRPr lang="en-GB"/>
        </a:p>
      </dgm:t>
    </dgm:pt>
    <dgm:pt modelId="{2E6D75E0-9836-45D2-BC88-F926436E5608}" type="pres">
      <dgm:prSet presAssocID="{4C82E733-5CF0-4645-B0E4-4B3C2D5302B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E639539-0606-45A7-A039-7E60E6E327B8}" type="pres">
      <dgm:prSet presAssocID="{32B5FD0D-6E1D-4DA3-AA1D-30AC807958BE}" presName="node" presStyleLbl="node1" presStyleIdx="0" presStyleCnt="4" custRadScaleRad="10525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EC5CB6-FBE2-4129-B363-9EDE9FAEDF34}" type="pres">
      <dgm:prSet presAssocID="{F7A96DAA-E00B-4103-B90F-1078E09515CC}" presName="sibTrans" presStyleLbl="sibTrans2D1" presStyleIdx="0" presStyleCnt="4"/>
      <dgm:spPr/>
      <dgm:t>
        <a:bodyPr/>
        <a:lstStyle/>
        <a:p>
          <a:endParaRPr lang="en-GB"/>
        </a:p>
      </dgm:t>
    </dgm:pt>
    <dgm:pt modelId="{AA9F4CD0-EB59-483F-AAA9-17E025424DC3}" type="pres">
      <dgm:prSet presAssocID="{F7A96DAA-E00B-4103-B90F-1078E09515CC}" presName="connectorText" presStyleLbl="sibTrans2D1" presStyleIdx="0" presStyleCnt="4"/>
      <dgm:spPr/>
      <dgm:t>
        <a:bodyPr/>
        <a:lstStyle/>
        <a:p>
          <a:endParaRPr lang="en-GB"/>
        </a:p>
      </dgm:t>
    </dgm:pt>
    <dgm:pt modelId="{1767BE88-6593-46B1-A699-5909789ACB94}" type="pres">
      <dgm:prSet presAssocID="{569C2405-D0E9-4141-AC3A-B124B9584EA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A60ED4C-582C-43C7-A726-3A77E259343C}" type="pres">
      <dgm:prSet presAssocID="{0B17E17C-6737-477C-A2B5-E54ABFF3B476}" presName="sibTrans" presStyleLbl="sibTrans2D1" presStyleIdx="1" presStyleCnt="4"/>
      <dgm:spPr/>
      <dgm:t>
        <a:bodyPr/>
        <a:lstStyle/>
        <a:p>
          <a:endParaRPr lang="en-GB"/>
        </a:p>
      </dgm:t>
    </dgm:pt>
    <dgm:pt modelId="{4924DFD0-71B6-4867-8EFF-9C640C775EF7}" type="pres">
      <dgm:prSet presAssocID="{0B17E17C-6737-477C-A2B5-E54ABFF3B476}" presName="connectorText" presStyleLbl="sibTrans2D1" presStyleIdx="1" presStyleCnt="4"/>
      <dgm:spPr/>
      <dgm:t>
        <a:bodyPr/>
        <a:lstStyle/>
        <a:p>
          <a:endParaRPr lang="en-GB"/>
        </a:p>
      </dgm:t>
    </dgm:pt>
    <dgm:pt modelId="{6756952F-6F2C-4AB8-B79F-459E338E01E8}" type="pres">
      <dgm:prSet presAssocID="{1234E902-45D4-467C-95E1-2F8DB52DC83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AC4C94-977E-4FA4-84B2-377B7B30A882}" type="pres">
      <dgm:prSet presAssocID="{D9115400-5F17-41D3-B2FB-4FFCC003D7F3}" presName="sibTrans" presStyleLbl="sibTrans2D1" presStyleIdx="2" presStyleCnt="4"/>
      <dgm:spPr/>
      <dgm:t>
        <a:bodyPr/>
        <a:lstStyle/>
        <a:p>
          <a:endParaRPr lang="en-GB"/>
        </a:p>
      </dgm:t>
    </dgm:pt>
    <dgm:pt modelId="{BC199AA5-FA14-4DE7-9716-9E9EFC349643}" type="pres">
      <dgm:prSet presAssocID="{D9115400-5F17-41D3-B2FB-4FFCC003D7F3}" presName="connectorText" presStyleLbl="sibTrans2D1" presStyleIdx="2" presStyleCnt="4"/>
      <dgm:spPr/>
      <dgm:t>
        <a:bodyPr/>
        <a:lstStyle/>
        <a:p>
          <a:endParaRPr lang="en-GB"/>
        </a:p>
      </dgm:t>
    </dgm:pt>
    <dgm:pt modelId="{5860F6A4-DCD3-4625-8496-65E568733850}" type="pres">
      <dgm:prSet presAssocID="{882CC2E3-81F3-443E-83D3-930984ED9F9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9BDCF88-8F03-4A57-8AE1-A77D7DCE2383}" type="pres">
      <dgm:prSet presAssocID="{6E562181-0F09-4008-8541-C15211107938}" presName="sibTrans" presStyleLbl="sibTrans2D1" presStyleIdx="3" presStyleCnt="4"/>
      <dgm:spPr/>
      <dgm:t>
        <a:bodyPr/>
        <a:lstStyle/>
        <a:p>
          <a:endParaRPr lang="en-GB"/>
        </a:p>
      </dgm:t>
    </dgm:pt>
    <dgm:pt modelId="{1A881D84-2C03-4033-9BDB-E8CCC74E1B2A}" type="pres">
      <dgm:prSet presAssocID="{6E562181-0F09-4008-8541-C15211107938}" presName="connectorText" presStyleLbl="sibTrans2D1" presStyleIdx="3" presStyleCnt="4"/>
      <dgm:spPr/>
      <dgm:t>
        <a:bodyPr/>
        <a:lstStyle/>
        <a:p>
          <a:endParaRPr lang="en-GB"/>
        </a:p>
      </dgm:t>
    </dgm:pt>
  </dgm:ptLst>
  <dgm:cxnLst>
    <dgm:cxn modelId="{689E185A-D88F-4C59-B3E1-3CAE0242DA46}" srcId="{4C82E733-5CF0-4645-B0E4-4B3C2D5302B4}" destId="{32B5FD0D-6E1D-4DA3-AA1D-30AC807958BE}" srcOrd="0" destOrd="0" parTransId="{78BD9115-27CC-4353-ADB9-209B5167109B}" sibTransId="{F7A96DAA-E00B-4103-B90F-1078E09515CC}"/>
    <dgm:cxn modelId="{22E6A688-49DE-4195-8426-FA93F9958136}" srcId="{4C82E733-5CF0-4645-B0E4-4B3C2D5302B4}" destId="{1234E902-45D4-467C-95E1-2F8DB52DC839}" srcOrd="2" destOrd="0" parTransId="{17914C63-B586-4EBD-9342-CA4D015F1FF6}" sibTransId="{D9115400-5F17-41D3-B2FB-4FFCC003D7F3}"/>
    <dgm:cxn modelId="{5EF5C000-1A16-4A3F-8AE5-605C386CFCEA}" type="presOf" srcId="{6E562181-0F09-4008-8541-C15211107938}" destId="{49BDCF88-8F03-4A57-8AE1-A77D7DCE2383}" srcOrd="0" destOrd="0" presId="urn:microsoft.com/office/officeart/2005/8/layout/cycle2"/>
    <dgm:cxn modelId="{82501FC4-3D54-4C93-92D4-3E57F0F1FA98}" type="presOf" srcId="{882CC2E3-81F3-443E-83D3-930984ED9F96}" destId="{5860F6A4-DCD3-4625-8496-65E568733850}" srcOrd="0" destOrd="0" presId="urn:microsoft.com/office/officeart/2005/8/layout/cycle2"/>
    <dgm:cxn modelId="{CD969672-55D0-4D03-AAEB-FCC22D37445D}" type="presOf" srcId="{569C2405-D0E9-4141-AC3A-B124B9584EAA}" destId="{1767BE88-6593-46B1-A699-5909789ACB94}" srcOrd="0" destOrd="0" presId="urn:microsoft.com/office/officeart/2005/8/layout/cycle2"/>
    <dgm:cxn modelId="{8A0CB38F-EC3C-4520-A93A-4D18AB53D666}" type="presOf" srcId="{4C82E733-5CF0-4645-B0E4-4B3C2D5302B4}" destId="{2E6D75E0-9836-45D2-BC88-F926436E5608}" srcOrd="0" destOrd="0" presId="urn:microsoft.com/office/officeart/2005/8/layout/cycle2"/>
    <dgm:cxn modelId="{5FE3D68C-74BA-42D1-AE8E-06B726CD4E2F}" type="presOf" srcId="{1234E902-45D4-467C-95E1-2F8DB52DC839}" destId="{6756952F-6F2C-4AB8-B79F-459E338E01E8}" srcOrd="0" destOrd="0" presId="urn:microsoft.com/office/officeart/2005/8/layout/cycle2"/>
    <dgm:cxn modelId="{2385CE03-9AF7-4AB3-A080-506E1AD2BFEE}" srcId="{4C82E733-5CF0-4645-B0E4-4B3C2D5302B4}" destId="{882CC2E3-81F3-443E-83D3-930984ED9F96}" srcOrd="3" destOrd="0" parTransId="{A36E286E-F198-4C29-ABD5-2BAF2D191722}" sibTransId="{6E562181-0F09-4008-8541-C15211107938}"/>
    <dgm:cxn modelId="{C842D209-3D35-481F-B6B0-9CA0D12ECD22}" type="presOf" srcId="{0B17E17C-6737-477C-A2B5-E54ABFF3B476}" destId="{4924DFD0-71B6-4867-8EFF-9C640C775EF7}" srcOrd="1" destOrd="0" presId="urn:microsoft.com/office/officeart/2005/8/layout/cycle2"/>
    <dgm:cxn modelId="{6CDF23F3-59B8-4B26-AF12-3B9548051803}" type="presOf" srcId="{D9115400-5F17-41D3-B2FB-4FFCC003D7F3}" destId="{BC199AA5-FA14-4DE7-9716-9E9EFC349643}" srcOrd="1" destOrd="0" presId="urn:microsoft.com/office/officeart/2005/8/layout/cycle2"/>
    <dgm:cxn modelId="{A88611F7-700C-49A2-B9CA-9A07DA20339E}" type="presOf" srcId="{32B5FD0D-6E1D-4DA3-AA1D-30AC807958BE}" destId="{CE639539-0606-45A7-A039-7E60E6E327B8}" srcOrd="0" destOrd="0" presId="urn:microsoft.com/office/officeart/2005/8/layout/cycle2"/>
    <dgm:cxn modelId="{82D1F2FF-8101-4861-A794-B75806A04566}" type="presOf" srcId="{6E562181-0F09-4008-8541-C15211107938}" destId="{1A881D84-2C03-4033-9BDB-E8CCC74E1B2A}" srcOrd="1" destOrd="0" presId="urn:microsoft.com/office/officeart/2005/8/layout/cycle2"/>
    <dgm:cxn modelId="{34EBCED0-A81C-43AE-BD53-339B56E6D89B}" type="presOf" srcId="{0B17E17C-6737-477C-A2B5-E54ABFF3B476}" destId="{6A60ED4C-582C-43C7-A726-3A77E259343C}" srcOrd="0" destOrd="0" presId="urn:microsoft.com/office/officeart/2005/8/layout/cycle2"/>
    <dgm:cxn modelId="{35874A75-4C23-4AA3-8449-B35B26A51A16}" type="presOf" srcId="{F7A96DAA-E00B-4103-B90F-1078E09515CC}" destId="{AA9F4CD0-EB59-483F-AAA9-17E025424DC3}" srcOrd="1" destOrd="0" presId="urn:microsoft.com/office/officeart/2005/8/layout/cycle2"/>
    <dgm:cxn modelId="{01E4528B-E67D-434A-AD0A-8850F6879FBF}" type="presOf" srcId="{F7A96DAA-E00B-4103-B90F-1078E09515CC}" destId="{29EC5CB6-FBE2-4129-B363-9EDE9FAEDF34}" srcOrd="0" destOrd="0" presId="urn:microsoft.com/office/officeart/2005/8/layout/cycle2"/>
    <dgm:cxn modelId="{21790263-7587-4B5F-824E-B4139542C8B9}" type="presOf" srcId="{D9115400-5F17-41D3-B2FB-4FFCC003D7F3}" destId="{71AC4C94-977E-4FA4-84B2-377B7B30A882}" srcOrd="0" destOrd="0" presId="urn:microsoft.com/office/officeart/2005/8/layout/cycle2"/>
    <dgm:cxn modelId="{821597D5-BBFF-48B1-A0CA-2172606A59CF}" srcId="{4C82E733-5CF0-4645-B0E4-4B3C2D5302B4}" destId="{569C2405-D0E9-4141-AC3A-B124B9584EAA}" srcOrd="1" destOrd="0" parTransId="{B08F1851-B2EB-45AC-B74F-9E051C981A7B}" sibTransId="{0B17E17C-6737-477C-A2B5-E54ABFF3B476}"/>
    <dgm:cxn modelId="{E9D0B735-A8A0-4B0E-939D-AB15209D76C1}" type="presParOf" srcId="{2E6D75E0-9836-45D2-BC88-F926436E5608}" destId="{CE639539-0606-45A7-A039-7E60E6E327B8}" srcOrd="0" destOrd="0" presId="urn:microsoft.com/office/officeart/2005/8/layout/cycle2"/>
    <dgm:cxn modelId="{9C60798F-7243-41F7-9AC1-90C31C400860}" type="presParOf" srcId="{2E6D75E0-9836-45D2-BC88-F926436E5608}" destId="{29EC5CB6-FBE2-4129-B363-9EDE9FAEDF34}" srcOrd="1" destOrd="0" presId="urn:microsoft.com/office/officeart/2005/8/layout/cycle2"/>
    <dgm:cxn modelId="{09319E4F-CF9D-4D58-9D6E-6B7D73B505B7}" type="presParOf" srcId="{29EC5CB6-FBE2-4129-B363-9EDE9FAEDF34}" destId="{AA9F4CD0-EB59-483F-AAA9-17E025424DC3}" srcOrd="0" destOrd="0" presId="urn:microsoft.com/office/officeart/2005/8/layout/cycle2"/>
    <dgm:cxn modelId="{91C08401-135F-4BA5-A8FC-05DCA27EB5E8}" type="presParOf" srcId="{2E6D75E0-9836-45D2-BC88-F926436E5608}" destId="{1767BE88-6593-46B1-A699-5909789ACB94}" srcOrd="2" destOrd="0" presId="urn:microsoft.com/office/officeart/2005/8/layout/cycle2"/>
    <dgm:cxn modelId="{5509343E-C47F-4ABF-91DE-9C55614BAD26}" type="presParOf" srcId="{2E6D75E0-9836-45D2-BC88-F926436E5608}" destId="{6A60ED4C-582C-43C7-A726-3A77E259343C}" srcOrd="3" destOrd="0" presId="urn:microsoft.com/office/officeart/2005/8/layout/cycle2"/>
    <dgm:cxn modelId="{40245A1E-D151-43F4-8F28-0A4202888B9A}" type="presParOf" srcId="{6A60ED4C-582C-43C7-A726-3A77E259343C}" destId="{4924DFD0-71B6-4867-8EFF-9C640C775EF7}" srcOrd="0" destOrd="0" presId="urn:microsoft.com/office/officeart/2005/8/layout/cycle2"/>
    <dgm:cxn modelId="{4F26ACEE-EA43-43F9-B68C-4CEDFA6C7099}" type="presParOf" srcId="{2E6D75E0-9836-45D2-BC88-F926436E5608}" destId="{6756952F-6F2C-4AB8-B79F-459E338E01E8}" srcOrd="4" destOrd="0" presId="urn:microsoft.com/office/officeart/2005/8/layout/cycle2"/>
    <dgm:cxn modelId="{F07DCD4C-90A0-459D-BCF4-DEED714CF82B}" type="presParOf" srcId="{2E6D75E0-9836-45D2-BC88-F926436E5608}" destId="{71AC4C94-977E-4FA4-84B2-377B7B30A882}" srcOrd="5" destOrd="0" presId="urn:microsoft.com/office/officeart/2005/8/layout/cycle2"/>
    <dgm:cxn modelId="{5E5372ED-AE15-4002-B99F-E3E85820E987}" type="presParOf" srcId="{71AC4C94-977E-4FA4-84B2-377B7B30A882}" destId="{BC199AA5-FA14-4DE7-9716-9E9EFC349643}" srcOrd="0" destOrd="0" presId="urn:microsoft.com/office/officeart/2005/8/layout/cycle2"/>
    <dgm:cxn modelId="{346734FA-7DF1-4FA9-84BF-A88D3B6DEDB8}" type="presParOf" srcId="{2E6D75E0-9836-45D2-BC88-F926436E5608}" destId="{5860F6A4-DCD3-4625-8496-65E568733850}" srcOrd="6" destOrd="0" presId="urn:microsoft.com/office/officeart/2005/8/layout/cycle2"/>
    <dgm:cxn modelId="{4B027835-0A20-43DD-90A2-AD74D996E6C8}" type="presParOf" srcId="{2E6D75E0-9836-45D2-BC88-F926436E5608}" destId="{49BDCF88-8F03-4A57-8AE1-A77D7DCE2383}" srcOrd="7" destOrd="0" presId="urn:microsoft.com/office/officeart/2005/8/layout/cycle2"/>
    <dgm:cxn modelId="{8E4A31B1-D515-41FE-90D3-57596E22FF39}" type="presParOf" srcId="{49BDCF88-8F03-4A57-8AE1-A77D7DCE2383}" destId="{1A881D84-2C03-4033-9BDB-E8CCC74E1B2A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DB54D-F05F-4123-B80E-3AA2B4C0A359}" type="datetimeFigureOut">
              <a:rPr lang="en-US" smtClean="0"/>
              <a:pPr/>
              <a:t>12/4/2007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B5B00-2E4A-494F-9D5E-3A164DDC917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B5B00-2E4A-494F-9D5E-3A164DDC917E}" type="slidenum">
              <a:rPr lang="en-GB" smtClean="0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12/4/2007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12/4/2007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12/4/2007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12/4/2007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12/4/2007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12/4/2007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12/4/2007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12/4/2007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12/4/2007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12/4/2007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2EB9CFB-0DD2-4498-8717-F3C865FF069D}" type="datetimeFigureOut">
              <a:rPr lang="en-US" smtClean="0"/>
              <a:pPr/>
              <a:t>12/4/2007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EB9CFB-0DD2-4498-8717-F3C865FF069D}" type="datetimeFigureOut">
              <a:rPr lang="en-US" smtClean="0"/>
              <a:pPr/>
              <a:t>12/4/2007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Identity and </a:t>
            </a:r>
            <a:br>
              <a:rPr lang="en-GB" dirty="0" smtClean="0"/>
            </a:br>
            <a:r>
              <a:rPr lang="en-GB" dirty="0" smtClean="0"/>
              <a:t>anonymity protocols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George Danezis</a:t>
            </a:r>
          </a:p>
          <a:p>
            <a:r>
              <a:rPr lang="en-GB" dirty="0" smtClean="0"/>
              <a:t> Microsoft Research, Cambridge, UK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Discrete logarithms (II)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Exponentiation is computationally easy:</a:t>
            </a:r>
          </a:p>
          <a:p>
            <a:pPr lvl="1"/>
            <a:r>
              <a:rPr lang="en-GB" dirty="0" smtClean="0"/>
              <a:t>Given </a:t>
            </a:r>
            <a:r>
              <a:rPr lang="en-GB" i="1" dirty="0" smtClean="0"/>
              <a:t>g</a:t>
            </a:r>
            <a:r>
              <a:rPr lang="en-GB" dirty="0" smtClean="0"/>
              <a:t> and </a:t>
            </a:r>
            <a:r>
              <a:rPr lang="en-GB" i="1" dirty="0" smtClean="0"/>
              <a:t>x</a:t>
            </a:r>
            <a:r>
              <a:rPr lang="en-GB" dirty="0" smtClean="0"/>
              <a:t>, easy to compute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x</a:t>
            </a:r>
            <a:r>
              <a:rPr lang="en-GB" i="1" baseline="30000" dirty="0" smtClean="0"/>
              <a:t/>
            </a:r>
            <a:br>
              <a:rPr lang="en-GB" i="1" baseline="30000" dirty="0" smtClean="0"/>
            </a:br>
            <a:endParaRPr lang="en-GB" i="1" baseline="30000" dirty="0" smtClean="0"/>
          </a:p>
          <a:p>
            <a:r>
              <a:rPr lang="en-GB" dirty="0" smtClean="0"/>
              <a:t>But logarithm is computationally hard:</a:t>
            </a:r>
          </a:p>
          <a:p>
            <a:pPr lvl="1"/>
            <a:r>
              <a:rPr lang="en-GB" dirty="0" smtClean="0"/>
              <a:t>Given </a:t>
            </a:r>
            <a:r>
              <a:rPr lang="en-GB" i="1" dirty="0" smtClean="0"/>
              <a:t>g</a:t>
            </a:r>
            <a:r>
              <a:rPr lang="en-GB" dirty="0" smtClean="0"/>
              <a:t> and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x</a:t>
            </a:r>
            <a:r>
              <a:rPr lang="en-GB" dirty="0" smtClean="0"/>
              <a:t>, difficult to find </a:t>
            </a:r>
            <a:r>
              <a:rPr lang="en-GB" i="1" dirty="0" smtClean="0"/>
              <a:t>x</a:t>
            </a:r>
            <a:r>
              <a:rPr lang="en-GB" dirty="0" smtClean="0"/>
              <a:t> = </a:t>
            </a:r>
            <a:r>
              <a:rPr lang="en-GB" dirty="0" err="1" smtClean="0"/>
              <a:t>log</a:t>
            </a:r>
            <a:r>
              <a:rPr lang="en-GB" i="1" baseline="-25000" dirty="0" err="1" smtClean="0"/>
              <a:t>g</a:t>
            </a:r>
            <a:r>
              <a:rPr lang="en-GB" i="1" dirty="0" smtClean="0"/>
              <a:t>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x</a:t>
            </a:r>
            <a:endParaRPr lang="en-GB" i="1" baseline="30000" dirty="0" smtClean="0"/>
          </a:p>
          <a:p>
            <a:pPr lvl="1"/>
            <a:r>
              <a:rPr lang="en-GB" dirty="0" smtClean="0"/>
              <a:t>If </a:t>
            </a:r>
            <a:r>
              <a:rPr lang="en-GB" i="1" dirty="0" smtClean="0"/>
              <a:t>p</a:t>
            </a:r>
            <a:r>
              <a:rPr lang="en-GB" dirty="0" smtClean="0"/>
              <a:t> is large it is practically impossible</a:t>
            </a:r>
            <a:br>
              <a:rPr lang="en-GB" dirty="0" smtClean="0"/>
            </a:br>
            <a:endParaRPr lang="en-GB" sz="1800" dirty="0" smtClean="0"/>
          </a:p>
          <a:p>
            <a:r>
              <a:rPr lang="en-GB" dirty="0" smtClean="0"/>
              <a:t>Related DH problem</a:t>
            </a:r>
          </a:p>
          <a:p>
            <a:pPr lvl="1"/>
            <a:r>
              <a:rPr lang="en-GB" dirty="0" smtClean="0"/>
              <a:t>Given (</a:t>
            </a:r>
            <a:r>
              <a:rPr lang="en-GB" i="1" dirty="0" smtClean="0"/>
              <a:t>g</a:t>
            </a:r>
            <a:r>
              <a:rPr lang="en-GB" dirty="0" smtClean="0"/>
              <a:t>,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x</a:t>
            </a:r>
            <a:r>
              <a:rPr lang="en-GB" dirty="0" smtClean="0"/>
              <a:t>,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y</a:t>
            </a:r>
            <a:r>
              <a:rPr lang="en-GB" dirty="0" smtClean="0"/>
              <a:t>) difficult to find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xy</a:t>
            </a:r>
            <a:endParaRPr lang="en-GB" i="1" baseline="30000" dirty="0" smtClean="0"/>
          </a:p>
          <a:p>
            <a:pPr lvl="1"/>
            <a:r>
              <a:rPr lang="en-GB" dirty="0" smtClean="0"/>
              <a:t>Stronger assumption than DL problem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Diffie</a:t>
            </a:r>
            <a:r>
              <a:rPr lang="en-GB" dirty="0" smtClean="0"/>
              <a:t>-Hellman (I)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 smtClean="0"/>
              <a:t>Alice (A) and Bob (B) do not share any keys</a:t>
            </a:r>
            <a:br>
              <a:rPr lang="en-GB" dirty="0" smtClean="0"/>
            </a:br>
            <a:endParaRPr lang="en-GB" dirty="0" smtClean="0"/>
          </a:p>
          <a:p>
            <a:pPr>
              <a:lnSpc>
                <a:spcPct val="120000"/>
              </a:lnSpc>
            </a:pPr>
            <a:r>
              <a:rPr lang="en-GB" dirty="0" smtClean="0"/>
              <a:t>They want to chat securely</a:t>
            </a:r>
          </a:p>
          <a:p>
            <a:pPr lvl="1">
              <a:lnSpc>
                <a:spcPct val="120000"/>
              </a:lnSpc>
            </a:pPr>
            <a:r>
              <a:rPr lang="en-GB" dirty="0" smtClean="0"/>
              <a:t>Confidentiality (encryption), </a:t>
            </a:r>
          </a:p>
          <a:p>
            <a:pPr lvl="1">
              <a:lnSpc>
                <a:spcPct val="120000"/>
              </a:lnSpc>
            </a:pPr>
            <a:r>
              <a:rPr lang="en-GB" dirty="0" smtClean="0"/>
              <a:t>Integrity (message authentication),</a:t>
            </a:r>
          </a:p>
          <a:p>
            <a:pPr lvl="1">
              <a:lnSpc>
                <a:spcPct val="120000"/>
              </a:lnSpc>
            </a:pPr>
            <a:r>
              <a:rPr lang="en-GB" dirty="0" smtClean="0"/>
              <a:t>Both need a shared key!</a:t>
            </a:r>
            <a:br>
              <a:rPr lang="en-GB" dirty="0" smtClean="0"/>
            </a:br>
            <a:endParaRPr lang="en-GB" dirty="0" smtClean="0"/>
          </a:p>
          <a:p>
            <a:pPr>
              <a:lnSpc>
                <a:spcPct val="120000"/>
              </a:lnSpc>
            </a:pPr>
            <a:r>
              <a:rPr lang="en-GB" dirty="0" err="1" smtClean="0"/>
              <a:t>Diffie</a:t>
            </a:r>
            <a:r>
              <a:rPr lang="en-GB" dirty="0" smtClean="0"/>
              <a:t>-Hellman protocol (1976)</a:t>
            </a:r>
          </a:p>
          <a:p>
            <a:pPr lvl="1">
              <a:lnSpc>
                <a:spcPct val="120000"/>
              </a:lnSpc>
            </a:pPr>
            <a:r>
              <a:rPr lang="en-GB" dirty="0" smtClean="0"/>
              <a:t>Key exchange protocol</a:t>
            </a:r>
          </a:p>
          <a:p>
            <a:pPr lvl="1">
              <a:lnSpc>
                <a:spcPct val="120000"/>
              </a:lnSpc>
            </a:pPr>
            <a:r>
              <a:rPr lang="en-GB" dirty="0" smtClean="0"/>
              <a:t>Two parties end up sharing a private key.</a:t>
            </a:r>
            <a:br>
              <a:rPr lang="en-GB" dirty="0" smtClean="0"/>
            </a:br>
            <a:endParaRPr lang="en-GB" dirty="0" smtClean="0"/>
          </a:p>
          <a:p>
            <a:pPr>
              <a:lnSpc>
                <a:spcPct val="120000"/>
              </a:lnSpc>
            </a:pPr>
            <a:r>
              <a:rPr lang="en-GB" dirty="0" smtClean="0"/>
              <a:t>Not authentication yet!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loud Callout 27"/>
          <p:cNvSpPr/>
          <p:nvPr/>
        </p:nvSpPr>
        <p:spPr>
          <a:xfrm>
            <a:off x="3214678" y="5286388"/>
            <a:ext cx="2857520" cy="1071570"/>
          </a:xfrm>
          <a:prstGeom prst="cloudCallout">
            <a:avLst>
              <a:gd name="adj1" fmla="val 119819"/>
              <a:gd name="adj2" fmla="val -969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Diffie</a:t>
            </a:r>
            <a:r>
              <a:rPr lang="en-GB" dirty="0" smtClean="0"/>
              <a:t>-Hellman (II)</a:t>
            </a:r>
            <a:endParaRPr lang="en-GB" dirty="0"/>
          </a:p>
        </p:txBody>
      </p:sp>
      <p:pic>
        <p:nvPicPr>
          <p:cNvPr id="20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pic>
        <p:nvPicPr>
          <p:cNvPr id="20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12" name="Cloud 11"/>
          <p:cNvSpPr/>
          <p:nvPr/>
        </p:nvSpPr>
        <p:spPr>
          <a:xfrm>
            <a:off x="2928926" y="1643050"/>
            <a:ext cx="2928958" cy="107157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3428992" y="1928802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  <a:r>
              <a:rPr lang="en-GB" sz="2400" i="1" dirty="0" smtClean="0"/>
              <a:t>g, p</a:t>
            </a:r>
            <a:endParaRPr lang="en-GB" sz="24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571472" y="44169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786710" y="434555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643042" y="3786190"/>
            <a:ext cx="564360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428992" y="3143248"/>
          <a:ext cx="2278062" cy="576263"/>
        </p:xfrm>
        <a:graphic>
          <a:graphicData uri="http://schemas.openxmlformats.org/presentationml/2006/ole">
            <p:oleObj spid="_x0000_s2055" name="Equation" r:id="rId5" imgW="1257120" imgH="317160" progId="Equation.3">
              <p:embed/>
            </p:oleObj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rot="10800000">
            <a:off x="1643042" y="4643446"/>
            <a:ext cx="5715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3428992" y="4000504"/>
          <a:ext cx="2282825" cy="576263"/>
        </p:xfrm>
        <a:graphic>
          <a:graphicData uri="http://schemas.openxmlformats.org/presentationml/2006/ole">
            <p:oleObj spid="_x0000_s2056" name="Equation" r:id="rId6" imgW="1257120" imgH="317160" progId="Equation.3">
              <p:embed/>
            </p:oleObj>
          </a:graphicData>
        </a:graphic>
      </p:graphicFrame>
      <p:sp>
        <p:nvSpPr>
          <p:cNvPr id="25" name="Cloud Callout 24"/>
          <p:cNvSpPr/>
          <p:nvPr/>
        </p:nvSpPr>
        <p:spPr>
          <a:xfrm>
            <a:off x="6786578" y="2143116"/>
            <a:ext cx="1857388" cy="928694"/>
          </a:xfrm>
          <a:prstGeom prst="cloudCallout">
            <a:avLst>
              <a:gd name="adj1" fmla="val 14770"/>
              <a:gd name="adj2" fmla="val 69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y</a:t>
            </a:r>
          </a:p>
          <a:p>
            <a:pPr algn="ctr"/>
            <a:endParaRPr lang="en-GB" dirty="0"/>
          </a:p>
        </p:txBody>
      </p:sp>
      <p:sp>
        <p:nvSpPr>
          <p:cNvPr id="26" name="Cloud Callout 25"/>
          <p:cNvSpPr/>
          <p:nvPr/>
        </p:nvSpPr>
        <p:spPr>
          <a:xfrm>
            <a:off x="571472" y="2071678"/>
            <a:ext cx="1571636" cy="10001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 </a:t>
            </a:r>
            <a:r>
              <a:rPr lang="en-GB" i="1" dirty="0" smtClean="0">
                <a:solidFill>
                  <a:sysClr val="windowText" lastClr="000000"/>
                </a:solidFill>
              </a:rPr>
              <a:t>x</a:t>
            </a:r>
            <a:endParaRPr lang="en-GB" dirty="0"/>
          </a:p>
        </p:txBody>
      </p:sp>
      <p:sp>
        <p:nvSpPr>
          <p:cNvPr id="27" name="Cloud Callout 26"/>
          <p:cNvSpPr/>
          <p:nvPr/>
        </p:nvSpPr>
        <p:spPr>
          <a:xfrm>
            <a:off x="2786050" y="5143512"/>
            <a:ext cx="3786214" cy="1357322"/>
          </a:xfrm>
          <a:prstGeom prst="cloudCallout">
            <a:avLst>
              <a:gd name="adj1" fmla="val -91260"/>
              <a:gd name="adj2" fmla="val -687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Derive: (</a:t>
            </a:r>
            <a:r>
              <a:rPr lang="en-GB" i="1" dirty="0" err="1" smtClean="0">
                <a:solidFill>
                  <a:schemeClr val="tx1"/>
                </a:solidFill>
              </a:rPr>
              <a:t>g</a:t>
            </a:r>
            <a:r>
              <a:rPr lang="en-GB" i="1" baseline="30000" dirty="0" err="1" smtClean="0">
                <a:solidFill>
                  <a:schemeClr val="tx1"/>
                </a:solidFill>
              </a:rPr>
              <a:t>y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  <a:r>
              <a:rPr lang="en-GB" i="1" baseline="30000" dirty="0" smtClean="0">
                <a:solidFill>
                  <a:schemeClr val="tx1"/>
                </a:solidFill>
              </a:rPr>
              <a:t>x</a:t>
            </a:r>
            <a:r>
              <a:rPr lang="en-GB" dirty="0" smtClean="0">
                <a:solidFill>
                  <a:schemeClr val="tx1"/>
                </a:solidFill>
              </a:rPr>
              <a:t> = </a:t>
            </a:r>
            <a:r>
              <a:rPr lang="en-GB" i="1" dirty="0" smtClean="0">
                <a:solidFill>
                  <a:schemeClr val="tx1"/>
                </a:solidFill>
              </a:rPr>
              <a:t>K</a:t>
            </a:r>
            <a:r>
              <a:rPr lang="en-GB" dirty="0" smtClean="0">
                <a:solidFill>
                  <a:schemeClr val="tx1"/>
                </a:solidFill>
              </a:rPr>
              <a:t> = (</a:t>
            </a:r>
            <a:r>
              <a:rPr lang="en-GB" i="1" dirty="0" err="1" smtClean="0">
                <a:solidFill>
                  <a:schemeClr val="tx1"/>
                </a:solidFill>
              </a:rPr>
              <a:t>g</a:t>
            </a:r>
            <a:r>
              <a:rPr lang="en-GB" i="1" baseline="30000" dirty="0" err="1" smtClean="0">
                <a:solidFill>
                  <a:schemeClr val="tx1"/>
                </a:solidFill>
              </a:rPr>
              <a:t>x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  <a:r>
              <a:rPr lang="en-GB" i="1" baseline="30000" dirty="0" smtClean="0">
                <a:solidFill>
                  <a:schemeClr val="tx1"/>
                </a:solidFill>
              </a:rPr>
              <a:t>y</a:t>
            </a:r>
            <a:r>
              <a:rPr lang="en-GB" dirty="0" smtClean="0">
                <a:solidFill>
                  <a:schemeClr val="tx1"/>
                </a:solidFill>
              </a:rPr>
              <a:t/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K</a:t>
            </a:r>
            <a:r>
              <a:rPr lang="en-GB" dirty="0" smtClean="0">
                <a:solidFill>
                  <a:schemeClr val="tx1"/>
                </a:solidFill>
              </a:rPr>
              <a:t> = </a:t>
            </a:r>
            <a:r>
              <a:rPr lang="en-GB" i="1" dirty="0" err="1" smtClean="0">
                <a:solidFill>
                  <a:schemeClr val="tx1"/>
                </a:solidFill>
              </a:rPr>
              <a:t>g</a:t>
            </a:r>
            <a:r>
              <a:rPr lang="en-GB" i="1" baseline="30000" dirty="0" err="1" smtClean="0">
                <a:solidFill>
                  <a:schemeClr val="tx1"/>
                </a:solidFill>
              </a:rPr>
              <a:t>xy</a:t>
            </a:r>
            <a:r>
              <a:rPr lang="en-GB" dirty="0" smtClean="0">
                <a:solidFill>
                  <a:schemeClr val="tx1"/>
                </a:solidFill>
              </a:rPr>
              <a:t> is the shared key!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5" grpId="0" animBg="1"/>
      <p:bldP spid="26" grpId="0" animBg="1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Diffie</a:t>
            </a:r>
            <a:r>
              <a:rPr lang="en-GB" dirty="0" smtClean="0"/>
              <a:t>-Hellman (III)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GB" dirty="0" smtClean="0"/>
          </a:p>
          <a:p>
            <a:pPr lvl="1"/>
            <a:r>
              <a:rPr lang="en-GB" dirty="0" smtClean="0"/>
              <a:t>Secure against </a:t>
            </a:r>
            <a:r>
              <a:rPr lang="en-GB" u="sng" dirty="0" smtClean="0"/>
              <a:t>passive</a:t>
            </a:r>
            <a:r>
              <a:rPr lang="en-GB" dirty="0" smtClean="0"/>
              <a:t> adversaries</a:t>
            </a:r>
          </a:p>
          <a:p>
            <a:pPr lvl="2"/>
            <a:r>
              <a:rPr lang="en-GB" dirty="0" smtClean="0"/>
              <a:t>Just looking at messages in the network</a:t>
            </a:r>
          </a:p>
          <a:p>
            <a:pPr lvl="2"/>
            <a:r>
              <a:rPr lang="en-GB" dirty="0" smtClean="0"/>
              <a:t>From </a:t>
            </a:r>
            <a:r>
              <a:rPr lang="en-GB" i="1" dirty="0" smtClean="0"/>
              <a:t>g</a:t>
            </a:r>
            <a:r>
              <a:rPr lang="en-GB" dirty="0" smtClean="0"/>
              <a:t>,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x</a:t>
            </a:r>
            <a:r>
              <a:rPr lang="en-GB" dirty="0" smtClean="0"/>
              <a:t>,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y</a:t>
            </a:r>
            <a:r>
              <a:rPr lang="en-GB" dirty="0" smtClean="0"/>
              <a:t> cannot learn anything about </a:t>
            </a:r>
            <a:r>
              <a:rPr lang="en-GB" i="1" dirty="0" smtClean="0"/>
              <a:t>x</a:t>
            </a:r>
            <a:r>
              <a:rPr lang="en-GB" dirty="0" smtClean="0"/>
              <a:t>, </a:t>
            </a:r>
            <a:r>
              <a:rPr lang="en-GB" i="1" dirty="0" smtClean="0"/>
              <a:t>y</a:t>
            </a:r>
            <a:r>
              <a:rPr lang="en-GB" dirty="0" smtClean="0"/>
              <a:t> or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xy</a:t>
            </a:r>
            <a:endParaRPr lang="en-GB" i="1" baseline="30000" dirty="0" smtClean="0"/>
          </a:p>
          <a:p>
            <a:pPr lvl="2"/>
            <a:r>
              <a:rPr lang="en-GB" dirty="0" smtClean="0"/>
              <a:t>Slight problem: </a:t>
            </a:r>
            <a:r>
              <a:rPr lang="en-GB" i="1" dirty="0" smtClean="0"/>
              <a:t>K</a:t>
            </a:r>
            <a:r>
              <a:rPr lang="en-GB" dirty="0" smtClean="0"/>
              <a:t> is always the same – not fresh!</a:t>
            </a:r>
            <a:r>
              <a:rPr lang="en-GB" baseline="30000" dirty="0" smtClean="0"/>
              <a:t/>
            </a:r>
            <a:br>
              <a:rPr lang="en-GB" baseline="30000" dirty="0" smtClean="0"/>
            </a:br>
            <a:endParaRPr lang="en-GB" baseline="30000" dirty="0" smtClean="0"/>
          </a:p>
          <a:p>
            <a:pPr lvl="1"/>
            <a:r>
              <a:rPr lang="en-GB" dirty="0" smtClean="0"/>
              <a:t>Insecure against </a:t>
            </a:r>
            <a:r>
              <a:rPr lang="en-GB" u="sng" dirty="0" smtClean="0"/>
              <a:t>active</a:t>
            </a:r>
            <a:r>
              <a:rPr lang="en-GB" dirty="0" smtClean="0"/>
              <a:t> adversaries </a:t>
            </a:r>
          </a:p>
          <a:p>
            <a:pPr lvl="2"/>
            <a:r>
              <a:rPr lang="en-GB" dirty="0" smtClean="0"/>
              <a:t>Adversary can delete, insert, modify messages</a:t>
            </a:r>
          </a:p>
          <a:p>
            <a:pPr lvl="2"/>
            <a:r>
              <a:rPr lang="en-GB" dirty="0" smtClean="0"/>
              <a:t>Man-in-the-middle attack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Diffie</a:t>
            </a:r>
            <a:r>
              <a:rPr lang="en-GB" dirty="0" smtClean="0"/>
              <a:t>-Hellman (MITM)</a:t>
            </a:r>
            <a:endParaRPr lang="en-GB" dirty="0"/>
          </a:p>
        </p:txBody>
      </p:sp>
      <p:pic>
        <p:nvPicPr>
          <p:cNvPr id="20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pic>
        <p:nvPicPr>
          <p:cNvPr id="20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12" name="Cloud 11"/>
          <p:cNvSpPr/>
          <p:nvPr/>
        </p:nvSpPr>
        <p:spPr>
          <a:xfrm>
            <a:off x="2928926" y="1643050"/>
            <a:ext cx="2928958" cy="107157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3428992" y="1928802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  <a:r>
              <a:rPr lang="en-GB" sz="2400" i="1" dirty="0" smtClean="0"/>
              <a:t>g, p</a:t>
            </a:r>
            <a:endParaRPr lang="en-GB" sz="24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571472" y="44169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786710" y="434555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714480" y="3643314"/>
            <a:ext cx="1285884" cy="3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loud Callout 24"/>
          <p:cNvSpPr/>
          <p:nvPr/>
        </p:nvSpPr>
        <p:spPr>
          <a:xfrm>
            <a:off x="6786578" y="2143116"/>
            <a:ext cx="1857388" cy="928694"/>
          </a:xfrm>
          <a:prstGeom prst="cloudCallout">
            <a:avLst>
              <a:gd name="adj1" fmla="val 14770"/>
              <a:gd name="adj2" fmla="val 69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y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chemeClr val="tx1"/>
              </a:solidFill>
            </a:endParaRPr>
          </a:p>
          <a:p>
            <a:pPr algn="ctr"/>
            <a:endParaRPr lang="en-GB" dirty="0"/>
          </a:p>
        </p:txBody>
      </p:sp>
      <p:sp>
        <p:nvSpPr>
          <p:cNvPr id="26" name="Cloud Callout 25"/>
          <p:cNvSpPr/>
          <p:nvPr/>
        </p:nvSpPr>
        <p:spPr>
          <a:xfrm>
            <a:off x="571472" y="2071678"/>
            <a:ext cx="1571636" cy="10001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 </a:t>
            </a:r>
            <a:r>
              <a:rPr lang="en-GB" i="1" dirty="0" smtClean="0">
                <a:solidFill>
                  <a:sysClr val="windowText" lastClr="000000"/>
                </a:solidFill>
              </a:rPr>
              <a:t>x</a:t>
            </a:r>
            <a:r>
              <a:rPr lang="en-GB" dirty="0" smtClean="0">
                <a:solidFill>
                  <a:sysClr val="windowText" lastClr="000000"/>
                </a:solidFill>
              </a:rPr>
              <a:t> </a:t>
            </a:r>
            <a:endParaRPr lang="en-GB" i="1" dirty="0" smtClean="0">
              <a:solidFill>
                <a:sysClr val="windowText" lastClr="000000"/>
              </a:solidFill>
            </a:endParaRPr>
          </a:p>
          <a:p>
            <a:pPr algn="ctr"/>
            <a:endParaRPr lang="en-GB" dirty="0"/>
          </a:p>
        </p:txBody>
      </p:sp>
      <p:cxnSp>
        <p:nvCxnSpPr>
          <p:cNvPr id="22" name="Straight Arrow Connector 21"/>
          <p:cNvCxnSpPr/>
          <p:nvPr/>
        </p:nvCxnSpPr>
        <p:spPr>
          <a:xfrm rot="10800000">
            <a:off x="1714480" y="4500570"/>
            <a:ext cx="1285884" cy="3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C:\Users\gdane\Pictures\Microsoft Clip Organizer\j0311668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3357562"/>
            <a:ext cx="1557422" cy="107157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3857620" y="457200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Mallory</a:t>
            </a:r>
            <a:endParaRPr lang="en-GB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5786446" y="3643314"/>
            <a:ext cx="1285884" cy="3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>
            <a:off x="5786446" y="4500570"/>
            <a:ext cx="1285884" cy="3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143108" y="3071810"/>
            <a:ext cx="484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err="1" smtClean="0"/>
              <a:t>g</a:t>
            </a:r>
            <a:r>
              <a:rPr lang="en-GB" sz="2800" i="1" baseline="30000" dirty="0" err="1" smtClean="0"/>
              <a:t>x</a:t>
            </a:r>
            <a:endParaRPr lang="en-GB" sz="2800" i="1" baseline="30000" dirty="0"/>
          </a:p>
        </p:txBody>
      </p:sp>
      <p:sp>
        <p:nvSpPr>
          <p:cNvPr id="35" name="TextBox 34"/>
          <p:cNvSpPr txBox="1"/>
          <p:nvPr/>
        </p:nvSpPr>
        <p:spPr>
          <a:xfrm>
            <a:off x="2143108" y="3929066"/>
            <a:ext cx="551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i="1" dirty="0" smtClean="0"/>
              <a:t>g</a:t>
            </a:r>
            <a:r>
              <a:rPr lang="en-GB" sz="2800" i="1" baseline="30000" dirty="0" smtClean="0"/>
              <a:t>m</a:t>
            </a:r>
            <a:endParaRPr lang="en-GB" i="1" baseline="30000" dirty="0"/>
          </a:p>
        </p:txBody>
      </p:sp>
      <p:sp>
        <p:nvSpPr>
          <p:cNvPr id="36" name="TextBox 35"/>
          <p:cNvSpPr txBox="1"/>
          <p:nvPr/>
        </p:nvSpPr>
        <p:spPr>
          <a:xfrm>
            <a:off x="6143636" y="3000372"/>
            <a:ext cx="551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i="1" dirty="0" smtClean="0"/>
              <a:t>g</a:t>
            </a:r>
            <a:r>
              <a:rPr lang="en-GB" sz="2800" i="1" baseline="30000" dirty="0" smtClean="0"/>
              <a:t>m</a:t>
            </a:r>
            <a:endParaRPr lang="en-GB" i="1" baseline="30000" dirty="0"/>
          </a:p>
        </p:txBody>
      </p:sp>
      <p:sp>
        <p:nvSpPr>
          <p:cNvPr id="37" name="TextBox 36"/>
          <p:cNvSpPr txBox="1"/>
          <p:nvPr/>
        </p:nvSpPr>
        <p:spPr>
          <a:xfrm>
            <a:off x="6215074" y="392906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err="1" smtClean="0"/>
              <a:t>g</a:t>
            </a:r>
            <a:r>
              <a:rPr lang="en-GB" sz="2800" i="1" baseline="30000" dirty="0" err="1" smtClean="0"/>
              <a:t>y</a:t>
            </a:r>
            <a:endParaRPr lang="en-GB" sz="2800" i="1" baseline="30000" dirty="0"/>
          </a:p>
        </p:txBody>
      </p:sp>
      <p:sp>
        <p:nvSpPr>
          <p:cNvPr id="38" name="Cloud Callout 37"/>
          <p:cNvSpPr/>
          <p:nvPr/>
        </p:nvSpPr>
        <p:spPr>
          <a:xfrm>
            <a:off x="1071538" y="5429264"/>
            <a:ext cx="1643074" cy="1285884"/>
          </a:xfrm>
          <a:prstGeom prst="cloudCallout">
            <a:avLst>
              <a:gd name="adj1" fmla="val -30898"/>
              <a:gd name="adj2" fmla="val -971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i="1" dirty="0" smtClean="0">
                <a:solidFill>
                  <a:schemeClr val="tx1"/>
                </a:solidFill>
              </a:rPr>
              <a:t>K = </a:t>
            </a:r>
            <a:r>
              <a:rPr lang="en-GB" i="1" dirty="0" err="1" smtClean="0">
                <a:solidFill>
                  <a:schemeClr val="tx1"/>
                </a:solidFill>
              </a:rPr>
              <a:t>g</a:t>
            </a:r>
            <a:r>
              <a:rPr lang="en-GB" i="1" baseline="30000" dirty="0" err="1" smtClean="0">
                <a:solidFill>
                  <a:schemeClr val="tx1"/>
                </a:solidFill>
              </a:rPr>
              <a:t>xm</a:t>
            </a:r>
            <a:endParaRPr lang="en-GB" i="1" baseline="30000" dirty="0">
              <a:solidFill>
                <a:schemeClr val="tx1"/>
              </a:solidFill>
            </a:endParaRPr>
          </a:p>
        </p:txBody>
      </p:sp>
      <p:sp>
        <p:nvSpPr>
          <p:cNvPr id="39" name="Cloud Callout 38"/>
          <p:cNvSpPr/>
          <p:nvPr/>
        </p:nvSpPr>
        <p:spPr>
          <a:xfrm>
            <a:off x="6429388" y="5357826"/>
            <a:ext cx="1643074" cy="1285884"/>
          </a:xfrm>
          <a:prstGeom prst="cloudCallout">
            <a:avLst>
              <a:gd name="adj1" fmla="val 21202"/>
              <a:gd name="adj2" fmla="val -1039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i="1" dirty="0" smtClean="0">
                <a:solidFill>
                  <a:schemeClr val="tx1"/>
                </a:solidFill>
              </a:rPr>
              <a:t>K’ = g</a:t>
            </a:r>
            <a:r>
              <a:rPr lang="en-GB" i="1" baseline="30000" dirty="0" smtClean="0">
                <a:solidFill>
                  <a:schemeClr val="tx1"/>
                </a:solidFill>
              </a:rPr>
              <a:t>ym</a:t>
            </a:r>
            <a:endParaRPr lang="en-GB" i="1" baseline="30000" dirty="0">
              <a:solidFill>
                <a:schemeClr val="tx1"/>
              </a:solidFill>
            </a:endParaRPr>
          </a:p>
        </p:txBody>
      </p:sp>
      <p:sp>
        <p:nvSpPr>
          <p:cNvPr id="40" name="Cloud Callout 39"/>
          <p:cNvSpPr/>
          <p:nvPr/>
        </p:nvSpPr>
        <p:spPr>
          <a:xfrm>
            <a:off x="3500430" y="5429264"/>
            <a:ext cx="2000264" cy="1285884"/>
          </a:xfrm>
          <a:prstGeom prst="cloudCallout">
            <a:avLst>
              <a:gd name="adj1" fmla="val -14069"/>
              <a:gd name="adj2" fmla="val -869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Knows </a:t>
            </a:r>
          </a:p>
          <a:p>
            <a:pPr algn="ctr"/>
            <a:r>
              <a:rPr lang="en-GB" i="1" dirty="0" smtClean="0">
                <a:solidFill>
                  <a:schemeClr val="tx1"/>
                </a:solidFill>
              </a:rPr>
              <a:t>K</a:t>
            </a:r>
            <a:r>
              <a:rPr lang="en-GB" dirty="0" smtClean="0">
                <a:solidFill>
                  <a:schemeClr val="tx1"/>
                </a:solidFill>
              </a:rPr>
              <a:t> and </a:t>
            </a:r>
            <a:r>
              <a:rPr lang="en-GB" i="1" dirty="0" smtClean="0">
                <a:solidFill>
                  <a:schemeClr val="tx1"/>
                </a:solidFill>
              </a:rPr>
              <a:t>K’</a:t>
            </a:r>
            <a:endParaRPr lang="en-GB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31" grpId="0"/>
      <p:bldP spid="34" grpId="0"/>
      <p:bldP spid="35" grpId="0"/>
      <p:bldP spid="36" grpId="0"/>
      <p:bldP spid="37" grpId="0"/>
      <p:bldP spid="38" grpId="0" animBg="1"/>
      <p:bldP spid="39" grpId="0" animBg="1"/>
      <p:bldP spid="4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Diffie</a:t>
            </a:r>
            <a:r>
              <a:rPr lang="en-GB" dirty="0" smtClean="0"/>
              <a:t>-Hellman (IV)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to secure DH against MITM?</a:t>
            </a:r>
          </a:p>
          <a:p>
            <a:pPr lvl="1"/>
            <a:r>
              <a:rPr lang="en-GB" dirty="0" smtClean="0"/>
              <a:t>Alice and Bob know the fingerprint of each other’s keys</a:t>
            </a:r>
          </a:p>
          <a:p>
            <a:pPr lvl="2"/>
            <a:r>
              <a:rPr lang="en-GB" dirty="0" smtClean="0"/>
              <a:t>Telephone directory with hashes of public keys?</a:t>
            </a:r>
            <a:br>
              <a:rPr lang="en-GB" dirty="0" smtClean="0"/>
            </a:br>
            <a:r>
              <a:rPr lang="en-GB" dirty="0" smtClean="0"/>
              <a:t>(Original proposal)</a:t>
            </a:r>
          </a:p>
          <a:p>
            <a:pPr lvl="1"/>
            <a:r>
              <a:rPr lang="en-GB" dirty="0" smtClean="0"/>
              <a:t>PKI: Public Key Infrastructure</a:t>
            </a:r>
          </a:p>
          <a:p>
            <a:pPr lvl="2"/>
            <a:r>
              <a:rPr lang="en-GB" dirty="0" smtClean="0"/>
              <a:t>Trusted party that distributes signed certificates linking names (Alice or Bob, or URLs) to public keys.</a:t>
            </a:r>
            <a:br>
              <a:rPr lang="en-GB" dirty="0" smtClean="0"/>
            </a:br>
            <a:endParaRPr lang="en-GB" dirty="0" smtClean="0"/>
          </a:p>
          <a:p>
            <a:r>
              <a:rPr lang="en-GB" u="sng" dirty="0" smtClean="0"/>
              <a:t>Authenticated key-exchange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ISO 9798-3 – Authenticated DH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ISO: International Standards Organization</a:t>
            </a:r>
          </a:p>
          <a:p>
            <a:pPr lvl="1"/>
            <a:r>
              <a:rPr lang="en-GB" dirty="0" smtClean="0"/>
              <a:t>(ISO 216 defines the A4 paper size)</a:t>
            </a:r>
          </a:p>
          <a:p>
            <a:r>
              <a:rPr lang="en-GB" dirty="0" smtClean="0"/>
              <a:t>Improves on the </a:t>
            </a:r>
            <a:r>
              <a:rPr lang="en-GB" dirty="0" err="1" smtClean="0"/>
              <a:t>Diffie</a:t>
            </a:r>
            <a:r>
              <a:rPr lang="en-GB" dirty="0" smtClean="0"/>
              <a:t>-Hellman exchange:</a:t>
            </a:r>
          </a:p>
          <a:p>
            <a:pPr lvl="1"/>
            <a:r>
              <a:rPr lang="en-GB" dirty="0" smtClean="0"/>
              <a:t>Freshness of keys</a:t>
            </a:r>
          </a:p>
          <a:p>
            <a:pPr lvl="2"/>
            <a:r>
              <a:rPr lang="en-GB" dirty="0" smtClean="0"/>
              <a:t>Both parties contribute fresh random numbers to be used as part of key derivation.</a:t>
            </a:r>
          </a:p>
          <a:p>
            <a:pPr lvl="1"/>
            <a:r>
              <a:rPr lang="en-GB" dirty="0" smtClean="0"/>
              <a:t>MITM protection using long term signature keys</a:t>
            </a:r>
          </a:p>
          <a:p>
            <a:pPr lvl="2"/>
            <a:r>
              <a:rPr lang="en-GB" dirty="0" smtClean="0"/>
              <a:t>Verification keys for the signatures of Alice and Bob are know to each other.</a:t>
            </a:r>
          </a:p>
          <a:p>
            <a:pPr lvl="2"/>
            <a:r>
              <a:rPr lang="en-GB" dirty="0" smtClean="0"/>
              <a:t>(Probably though some PKI)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Notation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Sign</a:t>
            </a:r>
            <a:r>
              <a:rPr lang="en-GB" baseline="-25000" dirty="0" err="1" smtClean="0"/>
              <a:t>A</a:t>
            </a:r>
            <a:r>
              <a:rPr lang="en-GB" dirty="0" smtClean="0"/>
              <a:t>[M] – Signature of M with A’s key</a:t>
            </a:r>
            <a:br>
              <a:rPr lang="en-GB" dirty="0" smtClean="0"/>
            </a:br>
            <a:r>
              <a:rPr lang="en-GB" dirty="0" smtClean="0"/>
              <a:t>(There is a certificate linking A and her key)</a:t>
            </a:r>
          </a:p>
          <a:p>
            <a:endParaRPr lang="en-GB" dirty="0" smtClean="0"/>
          </a:p>
          <a:p>
            <a:r>
              <a:rPr lang="en-GB" dirty="0" smtClean="0"/>
              <a:t>H[M] 	– Hash function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H</a:t>
            </a:r>
            <a:r>
              <a:rPr lang="en-GB" baseline="-25000" dirty="0" smtClean="0"/>
              <a:t>K</a:t>
            </a:r>
            <a:r>
              <a:rPr lang="en-GB" dirty="0" smtClean="0"/>
              <a:t>[M] 	– Keyed hash function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{M}</a:t>
            </a:r>
            <a:r>
              <a:rPr lang="en-GB" baseline="-25000" dirty="0" smtClean="0"/>
              <a:t>K</a:t>
            </a:r>
            <a:r>
              <a:rPr lang="en-GB" dirty="0" smtClean="0"/>
              <a:t> 	– Symmetric Encrypt &amp; MAC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ISO 9798-3 (I)</a:t>
            </a:r>
            <a:endParaRPr lang="en-GB" dirty="0"/>
          </a:p>
        </p:txBody>
      </p:sp>
      <p:pic>
        <p:nvPicPr>
          <p:cNvPr id="20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pic>
        <p:nvPicPr>
          <p:cNvPr id="20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12" name="Cloud 11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A</a:t>
            </a:r>
            <a:r>
              <a:rPr lang="en-GB" sz="2400" i="1" dirty="0" smtClean="0"/>
              <a:t>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B</a:t>
            </a:r>
            <a:endParaRPr lang="en-GB" sz="2400" i="1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571472" y="44169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786710" y="434555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sp>
        <p:nvSpPr>
          <p:cNvPr id="25" name="Cloud Callout 24"/>
          <p:cNvSpPr/>
          <p:nvPr/>
        </p:nvSpPr>
        <p:spPr>
          <a:xfrm>
            <a:off x="6786578" y="2143116"/>
            <a:ext cx="1857388" cy="928694"/>
          </a:xfrm>
          <a:prstGeom prst="cloudCallout">
            <a:avLst>
              <a:gd name="adj1" fmla="val 14770"/>
              <a:gd name="adj2" fmla="val 69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chemeClr val="tx1"/>
              </a:solidFill>
            </a:endParaRPr>
          </a:p>
          <a:p>
            <a:pPr algn="ctr"/>
            <a:endParaRPr lang="en-GB" dirty="0"/>
          </a:p>
        </p:txBody>
      </p:sp>
      <p:sp>
        <p:nvSpPr>
          <p:cNvPr id="26" name="Cloud Callout 25"/>
          <p:cNvSpPr/>
          <p:nvPr/>
        </p:nvSpPr>
        <p:spPr>
          <a:xfrm>
            <a:off x="571472" y="2071678"/>
            <a:ext cx="1571636" cy="10001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 </a:t>
            </a:r>
            <a:r>
              <a:rPr lang="en-GB" i="1" dirty="0" smtClean="0">
                <a:solidFill>
                  <a:sysClr val="windowText" lastClr="000000"/>
                </a:solidFill>
              </a:rPr>
              <a:t>a</a:t>
            </a:r>
            <a:r>
              <a:rPr lang="en-GB" dirty="0" smtClean="0">
                <a:solidFill>
                  <a:sysClr val="windowText" lastClr="000000"/>
                </a:solidFill>
              </a:rPr>
              <a:t> </a:t>
            </a:r>
            <a:endParaRPr lang="en-GB" i="1" dirty="0" smtClean="0">
              <a:solidFill>
                <a:sysClr val="windowText" lastClr="000000"/>
              </a:solidFill>
            </a:endParaRPr>
          </a:p>
          <a:p>
            <a:pPr algn="ctr"/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285984" y="3857628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43174" y="342900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 -&gt; A: N</a:t>
            </a:r>
            <a:r>
              <a:rPr lang="en-GB" baseline="-25000" dirty="0" smtClean="0"/>
              <a:t>B</a:t>
            </a:r>
            <a:r>
              <a:rPr lang="en-GB" dirty="0" smtClean="0"/>
              <a:t>, B,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b</a:t>
            </a:r>
            <a:r>
              <a:rPr lang="en-GB" dirty="0" smtClean="0"/>
              <a:t> </a:t>
            </a:r>
            <a:endParaRPr lang="en-GB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285984" y="4500570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643174" y="4071942"/>
            <a:ext cx="408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-&gt; B: N</a:t>
            </a:r>
            <a:r>
              <a:rPr lang="en-GB" baseline="-25000" dirty="0" smtClean="0"/>
              <a:t>A</a:t>
            </a:r>
            <a:r>
              <a:rPr lang="en-GB" dirty="0" smtClean="0"/>
              <a:t>, N</a:t>
            </a:r>
            <a:r>
              <a:rPr lang="en-GB" baseline="-25000" dirty="0" smtClean="0"/>
              <a:t>B</a:t>
            </a:r>
            <a:r>
              <a:rPr lang="en-GB" dirty="0" smtClean="0"/>
              <a:t>, A,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a</a:t>
            </a:r>
            <a:r>
              <a:rPr lang="en-GB" dirty="0" smtClean="0"/>
              <a:t>, 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A</a:t>
            </a:r>
            <a:r>
              <a:rPr lang="en-GB" dirty="0" smtClean="0"/>
              <a:t>[</a:t>
            </a:r>
            <a:r>
              <a:rPr lang="en-GB" dirty="0" err="1" smtClean="0"/>
              <a:t>N</a:t>
            </a:r>
            <a:r>
              <a:rPr lang="en-GB" baseline="-25000" dirty="0" err="1" smtClean="0"/>
              <a:t>A</a:t>
            </a:r>
            <a:r>
              <a:rPr lang="en-GB" dirty="0" err="1" smtClean="0"/>
              <a:t>,N</a:t>
            </a:r>
            <a:r>
              <a:rPr lang="en-GB" baseline="-25000" dirty="0" err="1" smtClean="0"/>
              <a:t>B</a:t>
            </a:r>
            <a:r>
              <a:rPr lang="en-GB" dirty="0" err="1" smtClean="0"/>
              <a:t>,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a</a:t>
            </a:r>
            <a:r>
              <a:rPr lang="en-GB" i="1" dirty="0" err="1" smtClean="0"/>
              <a:t>,g</a:t>
            </a:r>
            <a:r>
              <a:rPr lang="en-GB" i="1" baseline="30000" dirty="0" err="1" smtClean="0"/>
              <a:t>b</a:t>
            </a:r>
            <a:r>
              <a:rPr lang="en-GB" dirty="0" err="1" smtClean="0"/>
              <a:t>,B</a:t>
            </a:r>
            <a:r>
              <a:rPr lang="en-GB" dirty="0" smtClean="0"/>
              <a:t>]</a:t>
            </a:r>
            <a:endParaRPr lang="en-GB" dirty="0"/>
          </a:p>
        </p:txBody>
      </p:sp>
      <p:cxnSp>
        <p:nvCxnSpPr>
          <p:cNvPr id="32" name="Straight Arrow Connector 31"/>
          <p:cNvCxnSpPr/>
          <p:nvPr/>
        </p:nvCxnSpPr>
        <p:spPr>
          <a:xfrm rot="10800000">
            <a:off x="2285984" y="5072074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643174" y="4643446"/>
            <a:ext cx="362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 -&gt; A: N</a:t>
            </a:r>
            <a:r>
              <a:rPr lang="en-GB" baseline="-25000" dirty="0" smtClean="0"/>
              <a:t>A</a:t>
            </a:r>
            <a:r>
              <a:rPr lang="en-GB" dirty="0" smtClean="0"/>
              <a:t> , N</a:t>
            </a:r>
            <a:r>
              <a:rPr lang="en-GB" baseline="-25000" dirty="0" smtClean="0"/>
              <a:t>B</a:t>
            </a:r>
            <a:r>
              <a:rPr lang="en-GB" dirty="0" smtClean="0"/>
              <a:t> , 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B</a:t>
            </a:r>
            <a:r>
              <a:rPr lang="en-GB" dirty="0" smtClean="0"/>
              <a:t>[</a:t>
            </a:r>
            <a:r>
              <a:rPr lang="en-GB" dirty="0" err="1" smtClean="0"/>
              <a:t>N</a:t>
            </a:r>
            <a:r>
              <a:rPr lang="en-GB" baseline="-25000" dirty="0" err="1" smtClean="0"/>
              <a:t>A</a:t>
            </a:r>
            <a:r>
              <a:rPr lang="en-GB" dirty="0" err="1" smtClean="0"/>
              <a:t>,N</a:t>
            </a:r>
            <a:r>
              <a:rPr lang="en-GB" baseline="-25000" dirty="0" err="1" smtClean="0"/>
              <a:t>B</a:t>
            </a:r>
            <a:r>
              <a:rPr lang="en-GB" dirty="0" err="1" smtClean="0"/>
              <a:t>,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a</a:t>
            </a:r>
            <a:r>
              <a:rPr lang="en-GB" i="1" dirty="0" err="1" smtClean="0"/>
              <a:t>,g</a:t>
            </a:r>
            <a:r>
              <a:rPr lang="en-GB" i="1" baseline="30000" dirty="0" err="1" smtClean="0"/>
              <a:t>b</a:t>
            </a:r>
            <a:r>
              <a:rPr lang="en-GB" dirty="0" err="1" smtClean="0"/>
              <a:t>,A</a:t>
            </a:r>
            <a:r>
              <a:rPr lang="en-GB" dirty="0" smtClean="0"/>
              <a:t>]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2571736" y="6143644"/>
            <a:ext cx="4007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Derive: K = H(</a:t>
            </a:r>
            <a:r>
              <a:rPr lang="en-GB" sz="2400" i="1" dirty="0" smtClean="0"/>
              <a:t>g</a:t>
            </a:r>
            <a:r>
              <a:rPr lang="en-GB" sz="2400" i="1" baseline="30000" dirty="0" smtClean="0"/>
              <a:t>ab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, A, B)</a:t>
            </a:r>
            <a:endParaRPr lang="en-GB" sz="2400" dirty="0"/>
          </a:p>
        </p:txBody>
      </p:sp>
      <p:sp>
        <p:nvSpPr>
          <p:cNvPr id="35" name="Cloud Callout 34"/>
          <p:cNvSpPr/>
          <p:nvPr/>
        </p:nvSpPr>
        <p:spPr>
          <a:xfrm>
            <a:off x="7072330" y="5572140"/>
            <a:ext cx="1643074" cy="1000132"/>
          </a:xfrm>
          <a:prstGeom prst="cloudCallout">
            <a:avLst>
              <a:gd name="adj1" fmla="val 18031"/>
              <a:gd name="adj2" fmla="val -1252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Random N</a:t>
            </a:r>
            <a:r>
              <a:rPr lang="en-GB" baseline="-25000" dirty="0" smtClean="0">
                <a:solidFill>
                  <a:schemeClr val="tx1"/>
                </a:solidFill>
              </a:rPr>
              <a:t>B</a:t>
            </a:r>
            <a:endParaRPr lang="en-GB" baseline="-25000" dirty="0">
              <a:solidFill>
                <a:schemeClr val="tx1"/>
              </a:solidFill>
            </a:endParaRPr>
          </a:p>
        </p:txBody>
      </p:sp>
      <p:sp>
        <p:nvSpPr>
          <p:cNvPr id="36" name="Cloud Callout 35"/>
          <p:cNvSpPr/>
          <p:nvPr/>
        </p:nvSpPr>
        <p:spPr>
          <a:xfrm>
            <a:off x="357158" y="5715016"/>
            <a:ext cx="1643074" cy="1000132"/>
          </a:xfrm>
          <a:prstGeom prst="cloudCallout">
            <a:avLst>
              <a:gd name="adj1" fmla="val -18083"/>
              <a:gd name="adj2" fmla="val -129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Random N</a:t>
            </a:r>
            <a:r>
              <a:rPr lang="en-GB" baseline="-25000" dirty="0" smtClean="0">
                <a:solidFill>
                  <a:schemeClr val="tx1"/>
                </a:solidFill>
              </a:rPr>
              <a:t>A</a:t>
            </a:r>
            <a:endParaRPr lang="en-GB" baseline="-25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0" grpId="0"/>
      <p:bldP spid="33" grpId="0"/>
      <p:bldP spid="34" grpId="0"/>
      <p:bldP spid="35" grpId="0" animBg="1"/>
      <p:bldP spid="35" grpId="1" animBg="1"/>
      <p:bldP spid="36" grpId="0" animBg="1"/>
      <p:bldP spid="3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ISO 9798-3 as </a:t>
            </a:r>
            <a:r>
              <a:rPr lang="en-GB" dirty="0" err="1" smtClean="0"/>
              <a:t>Diffie</a:t>
            </a:r>
            <a:r>
              <a:rPr lang="en-GB" dirty="0" smtClean="0"/>
              <a:t>-Hellman</a:t>
            </a:r>
            <a:endParaRPr lang="en-GB" dirty="0"/>
          </a:p>
        </p:txBody>
      </p:sp>
      <p:pic>
        <p:nvPicPr>
          <p:cNvPr id="20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pic>
        <p:nvPicPr>
          <p:cNvPr id="20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12" name="Cloud 11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</a:t>
            </a:r>
            <a:r>
              <a:rPr lang="en-GB" sz="2400" i="1" dirty="0" smtClean="0">
                <a:solidFill>
                  <a:schemeClr val="bg2"/>
                </a:solidFill>
              </a:rPr>
              <a:t>, </a:t>
            </a:r>
            <a:r>
              <a:rPr lang="en-GB" sz="2400" i="1" dirty="0" err="1" smtClean="0">
                <a:solidFill>
                  <a:schemeClr val="bg2"/>
                </a:solidFill>
              </a:rPr>
              <a:t>Ver</a:t>
            </a:r>
            <a:r>
              <a:rPr lang="en-GB" sz="2400" i="1" baseline="-25000" dirty="0" err="1" smtClean="0">
                <a:solidFill>
                  <a:schemeClr val="bg2"/>
                </a:solidFill>
              </a:rPr>
              <a:t>A</a:t>
            </a:r>
            <a:r>
              <a:rPr lang="en-GB" sz="2400" i="1" dirty="0" smtClean="0">
                <a:solidFill>
                  <a:schemeClr val="bg2"/>
                </a:solidFill>
              </a:rPr>
              <a:t>, </a:t>
            </a:r>
            <a:r>
              <a:rPr lang="en-GB" sz="2400" i="1" dirty="0" err="1" smtClean="0">
                <a:solidFill>
                  <a:schemeClr val="bg2"/>
                </a:solidFill>
              </a:rPr>
              <a:t>Ver</a:t>
            </a:r>
            <a:r>
              <a:rPr lang="en-GB" sz="2400" i="1" baseline="-25000" dirty="0" err="1" smtClean="0">
                <a:solidFill>
                  <a:schemeClr val="bg2"/>
                </a:solidFill>
              </a:rPr>
              <a:t>B</a:t>
            </a:r>
            <a:endParaRPr lang="en-GB" sz="2400" i="1" baseline="-25000" dirty="0">
              <a:solidFill>
                <a:schemeClr val="bg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472" y="44169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786710" y="434555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sp>
        <p:nvSpPr>
          <p:cNvPr id="25" name="Cloud Callout 24"/>
          <p:cNvSpPr/>
          <p:nvPr/>
        </p:nvSpPr>
        <p:spPr>
          <a:xfrm>
            <a:off x="6786578" y="2143116"/>
            <a:ext cx="1857388" cy="928694"/>
          </a:xfrm>
          <a:prstGeom prst="cloudCallout">
            <a:avLst>
              <a:gd name="adj1" fmla="val 14770"/>
              <a:gd name="adj2" fmla="val 69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chemeClr val="tx1"/>
              </a:solidFill>
            </a:endParaRPr>
          </a:p>
          <a:p>
            <a:pPr algn="ctr"/>
            <a:endParaRPr lang="en-GB" dirty="0"/>
          </a:p>
        </p:txBody>
      </p:sp>
      <p:sp>
        <p:nvSpPr>
          <p:cNvPr id="26" name="Cloud Callout 25"/>
          <p:cNvSpPr/>
          <p:nvPr/>
        </p:nvSpPr>
        <p:spPr>
          <a:xfrm>
            <a:off x="571472" y="2071678"/>
            <a:ext cx="1571636" cy="10001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 </a:t>
            </a:r>
            <a:r>
              <a:rPr lang="en-GB" i="1" dirty="0" smtClean="0">
                <a:solidFill>
                  <a:sysClr val="windowText" lastClr="000000"/>
                </a:solidFill>
              </a:rPr>
              <a:t>a</a:t>
            </a:r>
            <a:r>
              <a:rPr lang="en-GB" dirty="0" smtClean="0">
                <a:solidFill>
                  <a:sysClr val="windowText" lastClr="000000"/>
                </a:solidFill>
              </a:rPr>
              <a:t> </a:t>
            </a:r>
            <a:endParaRPr lang="en-GB" i="1" dirty="0" smtClean="0">
              <a:solidFill>
                <a:sysClr val="windowText" lastClr="000000"/>
              </a:solidFill>
            </a:endParaRPr>
          </a:p>
          <a:p>
            <a:pPr algn="ctr"/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285984" y="3857628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43174" y="342900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 -&gt; A: </a:t>
            </a:r>
            <a:r>
              <a:rPr lang="en-GB" dirty="0" smtClean="0">
                <a:solidFill>
                  <a:schemeClr val="bg2"/>
                </a:solidFill>
              </a:rPr>
              <a:t>N</a:t>
            </a:r>
            <a:r>
              <a:rPr lang="en-GB" baseline="-25000" dirty="0" smtClean="0">
                <a:solidFill>
                  <a:schemeClr val="bg2"/>
                </a:solidFill>
              </a:rPr>
              <a:t>B</a:t>
            </a:r>
            <a:r>
              <a:rPr lang="en-GB" dirty="0" smtClean="0">
                <a:solidFill>
                  <a:schemeClr val="bg2"/>
                </a:solidFill>
              </a:rPr>
              <a:t>, </a:t>
            </a:r>
            <a:r>
              <a:rPr lang="en-GB" dirty="0" smtClean="0"/>
              <a:t>B,</a:t>
            </a:r>
            <a:r>
              <a:rPr lang="en-GB" dirty="0" smtClean="0">
                <a:solidFill>
                  <a:schemeClr val="bg2"/>
                </a:solidFill>
              </a:rPr>
              <a:t>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b</a:t>
            </a:r>
            <a:r>
              <a:rPr lang="en-GB" dirty="0" smtClean="0"/>
              <a:t> </a:t>
            </a:r>
            <a:endParaRPr lang="en-GB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285984" y="4500570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643174" y="4071942"/>
            <a:ext cx="408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-&gt; B: </a:t>
            </a:r>
            <a:r>
              <a:rPr lang="en-GB" dirty="0" smtClean="0">
                <a:solidFill>
                  <a:schemeClr val="bg2"/>
                </a:solidFill>
              </a:rPr>
              <a:t>N</a:t>
            </a:r>
            <a:r>
              <a:rPr lang="en-GB" baseline="-25000" dirty="0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, N</a:t>
            </a:r>
            <a:r>
              <a:rPr lang="en-GB" baseline="-25000" dirty="0" smtClean="0">
                <a:solidFill>
                  <a:schemeClr val="bg2"/>
                </a:solidFill>
              </a:rPr>
              <a:t>B</a:t>
            </a:r>
            <a:r>
              <a:rPr lang="en-GB" dirty="0" smtClean="0">
                <a:solidFill>
                  <a:schemeClr val="bg2"/>
                </a:solidFill>
              </a:rPr>
              <a:t>, </a:t>
            </a:r>
            <a:r>
              <a:rPr lang="en-GB" dirty="0" smtClean="0"/>
              <a:t>A,</a:t>
            </a:r>
            <a:r>
              <a:rPr lang="en-GB" dirty="0" smtClean="0">
                <a:solidFill>
                  <a:schemeClr val="bg2"/>
                </a:solidFill>
              </a:rPr>
              <a:t>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a</a:t>
            </a:r>
            <a:r>
              <a:rPr lang="en-GB" dirty="0" smtClean="0">
                <a:solidFill>
                  <a:schemeClr val="bg2"/>
                </a:solidFill>
              </a:rPr>
              <a:t>, </a:t>
            </a:r>
            <a:r>
              <a:rPr lang="en-GB" dirty="0" err="1" smtClean="0">
                <a:solidFill>
                  <a:schemeClr val="bg2"/>
                </a:solidFill>
              </a:rPr>
              <a:t>Sign</a:t>
            </a:r>
            <a:r>
              <a:rPr lang="en-GB" baseline="-25000" dirty="0" err="1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[</a:t>
            </a:r>
            <a:r>
              <a:rPr lang="en-GB" dirty="0" err="1" smtClean="0">
                <a:solidFill>
                  <a:schemeClr val="bg2"/>
                </a:solidFill>
              </a:rPr>
              <a:t>N</a:t>
            </a:r>
            <a:r>
              <a:rPr lang="en-GB" baseline="-25000" dirty="0" err="1" smtClean="0">
                <a:solidFill>
                  <a:schemeClr val="bg2"/>
                </a:solidFill>
              </a:rPr>
              <a:t>A</a:t>
            </a:r>
            <a:r>
              <a:rPr lang="en-GB" dirty="0" err="1" smtClean="0">
                <a:solidFill>
                  <a:schemeClr val="bg2"/>
                </a:solidFill>
              </a:rPr>
              <a:t>,N</a:t>
            </a:r>
            <a:r>
              <a:rPr lang="en-GB" baseline="-25000" dirty="0" err="1" smtClean="0">
                <a:solidFill>
                  <a:schemeClr val="bg2"/>
                </a:solidFill>
              </a:rPr>
              <a:t>B</a:t>
            </a:r>
            <a:r>
              <a:rPr lang="en-GB" dirty="0" err="1" smtClean="0">
                <a:solidFill>
                  <a:schemeClr val="bg2"/>
                </a:solidFill>
              </a:rPr>
              <a:t>,g</a:t>
            </a:r>
            <a:r>
              <a:rPr lang="en-GB" baseline="30000" dirty="0" err="1" smtClean="0">
                <a:solidFill>
                  <a:schemeClr val="bg2"/>
                </a:solidFill>
              </a:rPr>
              <a:t>a</a:t>
            </a:r>
            <a:r>
              <a:rPr lang="en-GB" dirty="0" err="1" smtClean="0">
                <a:solidFill>
                  <a:schemeClr val="bg2"/>
                </a:solidFill>
              </a:rPr>
              <a:t>,g</a:t>
            </a:r>
            <a:r>
              <a:rPr lang="en-GB" baseline="30000" dirty="0" err="1" smtClean="0">
                <a:solidFill>
                  <a:schemeClr val="bg2"/>
                </a:solidFill>
              </a:rPr>
              <a:t>b</a:t>
            </a:r>
            <a:r>
              <a:rPr lang="en-GB" dirty="0" err="1" smtClean="0">
                <a:solidFill>
                  <a:schemeClr val="bg2"/>
                </a:solidFill>
              </a:rPr>
              <a:t>,B</a:t>
            </a:r>
            <a:r>
              <a:rPr lang="en-GB" dirty="0" smtClean="0">
                <a:solidFill>
                  <a:schemeClr val="bg2"/>
                </a:solidFill>
              </a:rPr>
              <a:t>]</a:t>
            </a:r>
            <a:endParaRPr lang="en-GB" dirty="0">
              <a:solidFill>
                <a:schemeClr val="bg2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10800000">
            <a:off x="2285984" y="5072074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643174" y="4643446"/>
            <a:ext cx="362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2"/>
                </a:solidFill>
              </a:rPr>
              <a:t>B -&gt; A: N</a:t>
            </a:r>
            <a:r>
              <a:rPr lang="en-GB" baseline="-25000" dirty="0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 , N</a:t>
            </a:r>
            <a:r>
              <a:rPr lang="en-GB" baseline="-25000" dirty="0" smtClean="0">
                <a:solidFill>
                  <a:schemeClr val="bg2"/>
                </a:solidFill>
              </a:rPr>
              <a:t>B</a:t>
            </a:r>
            <a:r>
              <a:rPr lang="en-GB" dirty="0" smtClean="0">
                <a:solidFill>
                  <a:schemeClr val="bg2"/>
                </a:solidFill>
              </a:rPr>
              <a:t> , </a:t>
            </a:r>
            <a:r>
              <a:rPr lang="en-GB" dirty="0" err="1" smtClean="0">
                <a:solidFill>
                  <a:schemeClr val="bg2"/>
                </a:solidFill>
              </a:rPr>
              <a:t>Sign</a:t>
            </a:r>
            <a:r>
              <a:rPr lang="en-GB" baseline="-25000" dirty="0" err="1" smtClean="0">
                <a:solidFill>
                  <a:schemeClr val="bg2"/>
                </a:solidFill>
              </a:rPr>
              <a:t>B</a:t>
            </a:r>
            <a:r>
              <a:rPr lang="en-GB" dirty="0" smtClean="0">
                <a:solidFill>
                  <a:schemeClr val="bg2"/>
                </a:solidFill>
              </a:rPr>
              <a:t>[</a:t>
            </a:r>
            <a:r>
              <a:rPr lang="en-GB" dirty="0" err="1" smtClean="0">
                <a:solidFill>
                  <a:schemeClr val="bg2"/>
                </a:solidFill>
              </a:rPr>
              <a:t>N</a:t>
            </a:r>
            <a:r>
              <a:rPr lang="en-GB" baseline="-25000" dirty="0" err="1" smtClean="0">
                <a:solidFill>
                  <a:schemeClr val="bg2"/>
                </a:solidFill>
              </a:rPr>
              <a:t>A</a:t>
            </a:r>
            <a:r>
              <a:rPr lang="en-GB" dirty="0" err="1" smtClean="0">
                <a:solidFill>
                  <a:schemeClr val="bg2"/>
                </a:solidFill>
              </a:rPr>
              <a:t>,N</a:t>
            </a:r>
            <a:r>
              <a:rPr lang="en-GB" baseline="-25000" dirty="0" err="1" smtClean="0">
                <a:solidFill>
                  <a:schemeClr val="bg2"/>
                </a:solidFill>
              </a:rPr>
              <a:t>B</a:t>
            </a:r>
            <a:r>
              <a:rPr lang="en-GB" dirty="0" err="1" smtClean="0">
                <a:solidFill>
                  <a:schemeClr val="bg2"/>
                </a:solidFill>
              </a:rPr>
              <a:t>,g</a:t>
            </a:r>
            <a:r>
              <a:rPr lang="en-GB" baseline="30000" dirty="0" err="1" smtClean="0">
                <a:solidFill>
                  <a:schemeClr val="bg2"/>
                </a:solidFill>
              </a:rPr>
              <a:t>a</a:t>
            </a:r>
            <a:r>
              <a:rPr lang="en-GB" dirty="0" err="1" smtClean="0">
                <a:solidFill>
                  <a:schemeClr val="bg2"/>
                </a:solidFill>
              </a:rPr>
              <a:t>,g</a:t>
            </a:r>
            <a:r>
              <a:rPr lang="en-GB" baseline="30000" dirty="0" err="1" smtClean="0">
                <a:solidFill>
                  <a:schemeClr val="bg2"/>
                </a:solidFill>
              </a:rPr>
              <a:t>b</a:t>
            </a:r>
            <a:r>
              <a:rPr lang="en-GB" dirty="0" err="1" smtClean="0">
                <a:solidFill>
                  <a:schemeClr val="bg2"/>
                </a:solidFill>
              </a:rPr>
              <a:t>,A</a:t>
            </a:r>
            <a:r>
              <a:rPr lang="en-GB" dirty="0" smtClean="0">
                <a:solidFill>
                  <a:schemeClr val="bg2"/>
                </a:solidFill>
              </a:rPr>
              <a:t>]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571736" y="6143644"/>
            <a:ext cx="4007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Derive: K = </a:t>
            </a:r>
            <a:r>
              <a:rPr lang="en-GB" sz="2400" dirty="0" smtClean="0">
                <a:solidFill>
                  <a:schemeClr val="bg2"/>
                </a:solidFill>
              </a:rPr>
              <a:t>H(</a:t>
            </a:r>
            <a:r>
              <a:rPr lang="en-GB" sz="2400" i="1" dirty="0" smtClean="0"/>
              <a:t>g</a:t>
            </a:r>
            <a:r>
              <a:rPr lang="en-GB" sz="2400" i="1" baseline="30000" dirty="0" smtClean="0"/>
              <a:t>ab</a:t>
            </a:r>
            <a:r>
              <a:rPr lang="en-GB" sz="2400" dirty="0" smtClean="0">
                <a:solidFill>
                  <a:schemeClr val="bg2"/>
                </a:solidFill>
              </a:rPr>
              <a:t>, N</a:t>
            </a:r>
            <a:r>
              <a:rPr lang="en-GB" sz="2400" baseline="-25000" dirty="0" smtClean="0">
                <a:solidFill>
                  <a:schemeClr val="bg2"/>
                </a:solidFill>
              </a:rPr>
              <a:t>A</a:t>
            </a:r>
            <a:r>
              <a:rPr lang="en-GB" sz="2400" dirty="0" smtClean="0">
                <a:solidFill>
                  <a:schemeClr val="bg2"/>
                </a:solidFill>
              </a:rPr>
              <a:t>, N</a:t>
            </a:r>
            <a:r>
              <a:rPr lang="en-GB" sz="2400" baseline="-25000" dirty="0" smtClean="0">
                <a:solidFill>
                  <a:schemeClr val="bg2"/>
                </a:solidFill>
              </a:rPr>
              <a:t>B</a:t>
            </a:r>
            <a:r>
              <a:rPr lang="en-GB" sz="2400" dirty="0" smtClean="0">
                <a:solidFill>
                  <a:schemeClr val="bg2"/>
                </a:solidFill>
              </a:rPr>
              <a:t>, A, B)</a:t>
            </a:r>
            <a:endParaRPr lang="en-GB" sz="24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Global 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Theme: protecting identity on the Internet</a:t>
            </a:r>
          </a:p>
          <a:p>
            <a:r>
              <a:rPr lang="en-GB" dirty="0" smtClean="0"/>
              <a:t>4 lectures (4 x 1.5h = 6h)</a:t>
            </a:r>
          </a:p>
          <a:p>
            <a:pPr lvl="1"/>
            <a:r>
              <a:rPr lang="en-GB" dirty="0" smtClean="0"/>
              <a:t>Authentication</a:t>
            </a:r>
          </a:p>
          <a:p>
            <a:pPr lvl="2"/>
            <a:r>
              <a:rPr lang="en-GB" dirty="0" smtClean="0"/>
              <a:t>Authentication (4</a:t>
            </a:r>
            <a:r>
              <a:rPr lang="en-GB" baseline="30000" dirty="0" smtClean="0"/>
              <a:t>th</a:t>
            </a:r>
            <a:r>
              <a:rPr lang="en-GB" dirty="0" smtClean="0"/>
              <a:t> Dec, part I)</a:t>
            </a:r>
          </a:p>
          <a:p>
            <a:pPr lvl="2"/>
            <a:r>
              <a:rPr lang="en-GB" dirty="0" smtClean="0"/>
              <a:t>Simple anonymous credentials (4</a:t>
            </a:r>
            <a:r>
              <a:rPr lang="en-GB" baseline="30000" dirty="0" smtClean="0"/>
              <a:t>th</a:t>
            </a:r>
            <a:r>
              <a:rPr lang="en-GB" dirty="0" smtClean="0"/>
              <a:t> Dec, part II)</a:t>
            </a:r>
          </a:p>
          <a:p>
            <a:pPr lvl="1"/>
            <a:r>
              <a:rPr lang="en-GB" dirty="0" smtClean="0"/>
              <a:t>Anonymous communications &amp; traffic analysis</a:t>
            </a:r>
          </a:p>
          <a:p>
            <a:pPr lvl="2"/>
            <a:r>
              <a:rPr lang="en-GB" dirty="0" smtClean="0"/>
              <a:t>High latency (6</a:t>
            </a:r>
            <a:r>
              <a:rPr lang="en-GB" baseline="30000" dirty="0" smtClean="0"/>
              <a:t>th</a:t>
            </a:r>
            <a:r>
              <a:rPr lang="en-GB" dirty="0" smtClean="0"/>
              <a:t> Dec, part I)</a:t>
            </a:r>
          </a:p>
          <a:p>
            <a:pPr lvl="2"/>
            <a:r>
              <a:rPr lang="en-GB" dirty="0" smtClean="0"/>
              <a:t>Low latency (6</a:t>
            </a:r>
            <a:r>
              <a:rPr lang="en-GB" baseline="30000" dirty="0" smtClean="0"/>
              <a:t>th</a:t>
            </a:r>
            <a:r>
              <a:rPr lang="en-GB" dirty="0" smtClean="0"/>
              <a:t> Dec, part II)</a:t>
            </a:r>
          </a:p>
          <a:p>
            <a:r>
              <a:rPr lang="en-GB" dirty="0" smtClean="0"/>
              <a:t>Practical deployment and relation with computer security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ISO 9798-3– Freshness</a:t>
            </a:r>
            <a:endParaRPr lang="en-GB" dirty="0"/>
          </a:p>
        </p:txBody>
      </p:sp>
      <p:pic>
        <p:nvPicPr>
          <p:cNvPr id="20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pic>
        <p:nvPicPr>
          <p:cNvPr id="20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12" name="Cloud 11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</a:t>
            </a:r>
            <a:r>
              <a:rPr lang="en-GB" sz="2400" i="1" dirty="0" smtClean="0">
                <a:solidFill>
                  <a:schemeClr val="bg2"/>
                </a:solidFill>
              </a:rPr>
              <a:t>, </a:t>
            </a:r>
            <a:r>
              <a:rPr lang="en-GB" sz="2400" i="1" dirty="0" err="1" smtClean="0">
                <a:solidFill>
                  <a:schemeClr val="bg2"/>
                </a:solidFill>
              </a:rPr>
              <a:t>Ver</a:t>
            </a:r>
            <a:r>
              <a:rPr lang="en-GB" sz="2400" i="1" baseline="-25000" dirty="0" err="1" smtClean="0">
                <a:solidFill>
                  <a:schemeClr val="bg2"/>
                </a:solidFill>
              </a:rPr>
              <a:t>A</a:t>
            </a:r>
            <a:r>
              <a:rPr lang="en-GB" sz="2400" i="1" dirty="0" smtClean="0">
                <a:solidFill>
                  <a:schemeClr val="bg2"/>
                </a:solidFill>
              </a:rPr>
              <a:t>, </a:t>
            </a:r>
            <a:r>
              <a:rPr lang="en-GB" sz="2400" i="1" dirty="0" err="1" smtClean="0">
                <a:solidFill>
                  <a:schemeClr val="bg2"/>
                </a:solidFill>
              </a:rPr>
              <a:t>Ver</a:t>
            </a:r>
            <a:r>
              <a:rPr lang="en-GB" sz="2400" i="1" baseline="-25000" dirty="0" err="1" smtClean="0">
                <a:solidFill>
                  <a:schemeClr val="bg2"/>
                </a:solidFill>
              </a:rPr>
              <a:t>B</a:t>
            </a:r>
            <a:endParaRPr lang="en-GB" sz="2400" i="1" baseline="-25000" dirty="0">
              <a:solidFill>
                <a:schemeClr val="bg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472" y="44169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786710" y="434555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sp>
        <p:nvSpPr>
          <p:cNvPr id="25" name="Cloud Callout 24"/>
          <p:cNvSpPr/>
          <p:nvPr/>
        </p:nvSpPr>
        <p:spPr>
          <a:xfrm>
            <a:off x="6786578" y="2143116"/>
            <a:ext cx="1857388" cy="928694"/>
          </a:xfrm>
          <a:prstGeom prst="cloudCallout">
            <a:avLst>
              <a:gd name="adj1" fmla="val 14770"/>
              <a:gd name="adj2" fmla="val 69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in </a:t>
            </a:r>
            <a:r>
              <a:rPr lang="en-GB" i="1" dirty="0" err="1" smtClean="0">
                <a:solidFill>
                  <a:schemeClr val="tx1"/>
                </a:solidFill>
              </a:rPr>
              <a:t>Zp</a:t>
            </a:r>
            <a:endParaRPr lang="en-GB" i="1" dirty="0" smtClean="0">
              <a:solidFill>
                <a:schemeClr val="tx1"/>
              </a:solidFill>
            </a:endParaRPr>
          </a:p>
          <a:p>
            <a:pPr algn="ctr"/>
            <a:endParaRPr lang="en-GB" dirty="0"/>
          </a:p>
        </p:txBody>
      </p:sp>
      <p:sp>
        <p:nvSpPr>
          <p:cNvPr id="26" name="Cloud Callout 25"/>
          <p:cNvSpPr/>
          <p:nvPr/>
        </p:nvSpPr>
        <p:spPr>
          <a:xfrm>
            <a:off x="571472" y="2071678"/>
            <a:ext cx="1571636" cy="10001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 </a:t>
            </a:r>
            <a:r>
              <a:rPr lang="en-GB" i="1" dirty="0" smtClean="0">
                <a:solidFill>
                  <a:sysClr val="windowText" lastClr="000000"/>
                </a:solidFill>
              </a:rPr>
              <a:t>a</a:t>
            </a:r>
            <a:r>
              <a:rPr lang="en-GB" dirty="0" smtClean="0">
                <a:solidFill>
                  <a:sysClr val="windowText" lastClr="000000"/>
                </a:solidFill>
              </a:rPr>
              <a:t> in </a:t>
            </a:r>
            <a:r>
              <a:rPr lang="en-GB" i="1" dirty="0" err="1" smtClean="0">
                <a:solidFill>
                  <a:sysClr val="windowText" lastClr="000000"/>
                </a:solidFill>
              </a:rPr>
              <a:t>Zp</a:t>
            </a:r>
            <a:endParaRPr lang="en-GB" i="1" dirty="0" smtClean="0">
              <a:solidFill>
                <a:sysClr val="windowText" lastClr="000000"/>
              </a:solidFill>
            </a:endParaRPr>
          </a:p>
          <a:p>
            <a:pPr algn="ctr"/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285984" y="3857628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43174" y="342900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 -&gt; A: </a:t>
            </a:r>
            <a:r>
              <a:rPr lang="en-GB" dirty="0" smtClean="0">
                <a:solidFill>
                  <a:schemeClr val="accent6"/>
                </a:solidFill>
              </a:rPr>
              <a:t>N</a:t>
            </a:r>
            <a:r>
              <a:rPr lang="en-GB" baseline="-25000" dirty="0" smtClean="0">
                <a:solidFill>
                  <a:schemeClr val="accent6"/>
                </a:solidFill>
              </a:rPr>
              <a:t>B</a:t>
            </a:r>
            <a:r>
              <a:rPr lang="en-GB" dirty="0" smtClean="0"/>
              <a:t>,</a:t>
            </a:r>
            <a:r>
              <a:rPr lang="en-GB" dirty="0" smtClean="0">
                <a:solidFill>
                  <a:schemeClr val="bg2"/>
                </a:solidFill>
              </a:rPr>
              <a:t> </a:t>
            </a:r>
            <a:r>
              <a:rPr lang="en-GB" dirty="0" smtClean="0"/>
              <a:t>B,</a:t>
            </a:r>
            <a:r>
              <a:rPr lang="en-GB" dirty="0" smtClean="0">
                <a:solidFill>
                  <a:schemeClr val="bg2"/>
                </a:solidFill>
              </a:rPr>
              <a:t>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b</a:t>
            </a:r>
            <a:r>
              <a:rPr lang="en-GB" dirty="0" smtClean="0"/>
              <a:t> </a:t>
            </a:r>
            <a:endParaRPr lang="en-GB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285984" y="4500570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643174" y="4071942"/>
            <a:ext cx="408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-&gt; B: </a:t>
            </a:r>
            <a:r>
              <a:rPr lang="en-GB" dirty="0" smtClean="0">
                <a:solidFill>
                  <a:schemeClr val="accent6"/>
                </a:solidFill>
              </a:rPr>
              <a:t>N</a:t>
            </a:r>
            <a:r>
              <a:rPr lang="en-GB" baseline="-25000" dirty="0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accent6"/>
                </a:solidFill>
              </a:rPr>
              <a:t>, N</a:t>
            </a:r>
            <a:r>
              <a:rPr lang="en-GB" baseline="-25000" dirty="0" smtClean="0">
                <a:solidFill>
                  <a:schemeClr val="accent6"/>
                </a:solidFill>
              </a:rPr>
              <a:t>B</a:t>
            </a:r>
            <a:r>
              <a:rPr lang="en-GB" dirty="0" smtClean="0"/>
              <a:t>,</a:t>
            </a:r>
            <a:r>
              <a:rPr lang="en-GB" dirty="0" smtClean="0">
                <a:solidFill>
                  <a:schemeClr val="bg2"/>
                </a:solidFill>
              </a:rPr>
              <a:t> </a:t>
            </a:r>
            <a:r>
              <a:rPr lang="en-GB" dirty="0" smtClean="0"/>
              <a:t>A,</a:t>
            </a:r>
            <a:r>
              <a:rPr lang="en-GB" dirty="0" smtClean="0">
                <a:solidFill>
                  <a:schemeClr val="bg2"/>
                </a:solidFill>
              </a:rPr>
              <a:t>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a</a:t>
            </a:r>
            <a:r>
              <a:rPr lang="en-GB" dirty="0" smtClean="0">
                <a:solidFill>
                  <a:schemeClr val="bg2"/>
                </a:solidFill>
              </a:rPr>
              <a:t>, </a:t>
            </a:r>
            <a:r>
              <a:rPr lang="en-GB" dirty="0" err="1" smtClean="0">
                <a:solidFill>
                  <a:schemeClr val="bg2"/>
                </a:solidFill>
              </a:rPr>
              <a:t>Sign</a:t>
            </a:r>
            <a:r>
              <a:rPr lang="en-GB" baseline="-25000" dirty="0" err="1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[</a:t>
            </a:r>
            <a:r>
              <a:rPr lang="en-GB" dirty="0" err="1" smtClean="0">
                <a:solidFill>
                  <a:schemeClr val="bg2"/>
                </a:solidFill>
              </a:rPr>
              <a:t>N</a:t>
            </a:r>
            <a:r>
              <a:rPr lang="en-GB" baseline="-25000" dirty="0" err="1" smtClean="0">
                <a:solidFill>
                  <a:schemeClr val="bg2"/>
                </a:solidFill>
              </a:rPr>
              <a:t>A</a:t>
            </a:r>
            <a:r>
              <a:rPr lang="en-GB" dirty="0" err="1" smtClean="0">
                <a:solidFill>
                  <a:schemeClr val="bg2"/>
                </a:solidFill>
              </a:rPr>
              <a:t>,N</a:t>
            </a:r>
            <a:r>
              <a:rPr lang="en-GB" baseline="-25000" dirty="0" err="1" smtClean="0">
                <a:solidFill>
                  <a:schemeClr val="bg2"/>
                </a:solidFill>
              </a:rPr>
              <a:t>B</a:t>
            </a:r>
            <a:r>
              <a:rPr lang="en-GB" dirty="0" err="1" smtClean="0">
                <a:solidFill>
                  <a:schemeClr val="bg2"/>
                </a:solidFill>
              </a:rPr>
              <a:t>,g</a:t>
            </a:r>
            <a:r>
              <a:rPr lang="en-GB" baseline="30000" dirty="0" err="1" smtClean="0">
                <a:solidFill>
                  <a:schemeClr val="bg2"/>
                </a:solidFill>
              </a:rPr>
              <a:t>a</a:t>
            </a:r>
            <a:r>
              <a:rPr lang="en-GB" dirty="0" err="1" smtClean="0">
                <a:solidFill>
                  <a:schemeClr val="bg2"/>
                </a:solidFill>
              </a:rPr>
              <a:t>,g</a:t>
            </a:r>
            <a:r>
              <a:rPr lang="en-GB" baseline="30000" dirty="0" err="1" smtClean="0">
                <a:solidFill>
                  <a:schemeClr val="bg2"/>
                </a:solidFill>
              </a:rPr>
              <a:t>b</a:t>
            </a:r>
            <a:r>
              <a:rPr lang="en-GB" dirty="0" err="1" smtClean="0">
                <a:solidFill>
                  <a:schemeClr val="bg2"/>
                </a:solidFill>
              </a:rPr>
              <a:t>,B</a:t>
            </a:r>
            <a:r>
              <a:rPr lang="en-GB" dirty="0" smtClean="0">
                <a:solidFill>
                  <a:schemeClr val="bg2"/>
                </a:solidFill>
              </a:rPr>
              <a:t>]</a:t>
            </a:r>
            <a:endParaRPr lang="en-GB" dirty="0">
              <a:solidFill>
                <a:schemeClr val="bg2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10800000">
            <a:off x="2285984" y="5072074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643174" y="4643446"/>
            <a:ext cx="362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 -&gt; A: </a:t>
            </a:r>
            <a:r>
              <a:rPr lang="en-GB" dirty="0" smtClean="0">
                <a:solidFill>
                  <a:schemeClr val="accent6"/>
                </a:solidFill>
              </a:rPr>
              <a:t>N</a:t>
            </a:r>
            <a:r>
              <a:rPr lang="en-GB" baseline="-25000" dirty="0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accent6"/>
                </a:solidFill>
              </a:rPr>
              <a:t> , N</a:t>
            </a:r>
            <a:r>
              <a:rPr lang="en-GB" baseline="-25000" dirty="0" smtClean="0">
                <a:solidFill>
                  <a:schemeClr val="accent6"/>
                </a:solidFill>
              </a:rPr>
              <a:t>B</a:t>
            </a:r>
            <a:r>
              <a:rPr lang="en-GB" dirty="0" smtClean="0">
                <a:solidFill>
                  <a:schemeClr val="accent6"/>
                </a:solidFill>
              </a:rPr>
              <a:t> </a:t>
            </a:r>
            <a:r>
              <a:rPr lang="en-GB" dirty="0" smtClean="0">
                <a:solidFill>
                  <a:schemeClr val="bg2"/>
                </a:solidFill>
              </a:rPr>
              <a:t>, </a:t>
            </a:r>
            <a:r>
              <a:rPr lang="en-GB" dirty="0" err="1" smtClean="0">
                <a:solidFill>
                  <a:schemeClr val="bg2"/>
                </a:solidFill>
              </a:rPr>
              <a:t>Sign</a:t>
            </a:r>
            <a:r>
              <a:rPr lang="en-GB" baseline="-25000" dirty="0" err="1" smtClean="0">
                <a:solidFill>
                  <a:schemeClr val="bg2"/>
                </a:solidFill>
              </a:rPr>
              <a:t>B</a:t>
            </a:r>
            <a:r>
              <a:rPr lang="en-GB" dirty="0" smtClean="0">
                <a:solidFill>
                  <a:schemeClr val="bg2"/>
                </a:solidFill>
              </a:rPr>
              <a:t>[</a:t>
            </a:r>
            <a:r>
              <a:rPr lang="en-GB" dirty="0" err="1" smtClean="0">
                <a:solidFill>
                  <a:schemeClr val="bg2"/>
                </a:solidFill>
              </a:rPr>
              <a:t>N</a:t>
            </a:r>
            <a:r>
              <a:rPr lang="en-GB" baseline="-25000" dirty="0" err="1" smtClean="0">
                <a:solidFill>
                  <a:schemeClr val="bg2"/>
                </a:solidFill>
              </a:rPr>
              <a:t>A</a:t>
            </a:r>
            <a:r>
              <a:rPr lang="en-GB" dirty="0" err="1" smtClean="0">
                <a:solidFill>
                  <a:schemeClr val="bg2"/>
                </a:solidFill>
              </a:rPr>
              <a:t>,N</a:t>
            </a:r>
            <a:r>
              <a:rPr lang="en-GB" baseline="-25000" dirty="0" err="1" smtClean="0">
                <a:solidFill>
                  <a:schemeClr val="bg2"/>
                </a:solidFill>
              </a:rPr>
              <a:t>B</a:t>
            </a:r>
            <a:r>
              <a:rPr lang="en-GB" dirty="0" err="1" smtClean="0">
                <a:solidFill>
                  <a:schemeClr val="bg2"/>
                </a:solidFill>
              </a:rPr>
              <a:t>,g</a:t>
            </a:r>
            <a:r>
              <a:rPr lang="en-GB" baseline="30000" dirty="0" err="1" smtClean="0">
                <a:solidFill>
                  <a:schemeClr val="bg2"/>
                </a:solidFill>
              </a:rPr>
              <a:t>a</a:t>
            </a:r>
            <a:r>
              <a:rPr lang="en-GB" dirty="0" err="1" smtClean="0">
                <a:solidFill>
                  <a:schemeClr val="bg2"/>
                </a:solidFill>
              </a:rPr>
              <a:t>,g</a:t>
            </a:r>
            <a:r>
              <a:rPr lang="en-GB" baseline="30000" dirty="0" err="1" smtClean="0">
                <a:solidFill>
                  <a:schemeClr val="bg2"/>
                </a:solidFill>
              </a:rPr>
              <a:t>b</a:t>
            </a:r>
            <a:r>
              <a:rPr lang="en-GB" dirty="0" err="1" smtClean="0">
                <a:solidFill>
                  <a:schemeClr val="bg2"/>
                </a:solidFill>
              </a:rPr>
              <a:t>,A</a:t>
            </a:r>
            <a:r>
              <a:rPr lang="en-GB" dirty="0" smtClean="0">
                <a:solidFill>
                  <a:schemeClr val="bg2"/>
                </a:solidFill>
              </a:rPr>
              <a:t>]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571736" y="6143644"/>
            <a:ext cx="4007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Derive: K = </a:t>
            </a:r>
            <a:r>
              <a:rPr lang="en-GB" sz="2400" dirty="0" smtClean="0">
                <a:solidFill>
                  <a:schemeClr val="accent6"/>
                </a:solidFill>
              </a:rPr>
              <a:t>H(</a:t>
            </a:r>
            <a:r>
              <a:rPr lang="en-GB" sz="2400" i="1" dirty="0" smtClean="0"/>
              <a:t>g</a:t>
            </a:r>
            <a:r>
              <a:rPr lang="en-GB" sz="2400" i="1" baseline="30000" dirty="0" smtClean="0"/>
              <a:t>ab</a:t>
            </a:r>
            <a:r>
              <a:rPr lang="en-GB" sz="2400" dirty="0" smtClean="0"/>
              <a:t>,</a:t>
            </a:r>
            <a:r>
              <a:rPr lang="en-GB" sz="2400" dirty="0" smtClean="0">
                <a:solidFill>
                  <a:schemeClr val="bg2"/>
                </a:solidFill>
              </a:rPr>
              <a:t> </a:t>
            </a:r>
            <a:r>
              <a:rPr lang="en-GB" sz="2400" dirty="0" smtClean="0">
                <a:solidFill>
                  <a:schemeClr val="accent6"/>
                </a:solidFill>
              </a:rPr>
              <a:t>N</a:t>
            </a:r>
            <a:r>
              <a:rPr lang="en-GB" sz="2400" baseline="-25000" dirty="0" smtClean="0">
                <a:solidFill>
                  <a:schemeClr val="accent6"/>
                </a:solidFill>
              </a:rPr>
              <a:t>A</a:t>
            </a:r>
            <a:r>
              <a:rPr lang="en-GB" sz="2400" dirty="0" smtClean="0">
                <a:solidFill>
                  <a:schemeClr val="accent6"/>
                </a:solidFill>
              </a:rPr>
              <a:t>, N</a:t>
            </a:r>
            <a:r>
              <a:rPr lang="en-GB" sz="2400" baseline="-25000" dirty="0" smtClean="0">
                <a:solidFill>
                  <a:schemeClr val="accent6"/>
                </a:solidFill>
              </a:rPr>
              <a:t>B</a:t>
            </a:r>
            <a:r>
              <a:rPr lang="en-GB" sz="2400" dirty="0" smtClean="0"/>
              <a:t>, A, B</a:t>
            </a:r>
            <a:r>
              <a:rPr lang="en-GB" sz="2400" dirty="0" smtClean="0">
                <a:solidFill>
                  <a:schemeClr val="accent6"/>
                </a:solidFill>
              </a:rPr>
              <a:t>)</a:t>
            </a:r>
            <a:endParaRPr lang="en-GB" sz="2400" dirty="0">
              <a:solidFill>
                <a:schemeClr val="accent6"/>
              </a:solidFill>
            </a:endParaRPr>
          </a:p>
        </p:txBody>
      </p:sp>
      <p:sp>
        <p:nvSpPr>
          <p:cNvPr id="18" name="Line Callout 2 (Border and Accent Bar) 17"/>
          <p:cNvSpPr/>
          <p:nvPr/>
        </p:nvSpPr>
        <p:spPr>
          <a:xfrm>
            <a:off x="5572132" y="5286388"/>
            <a:ext cx="2928958" cy="642942"/>
          </a:xfrm>
          <a:prstGeom prst="accentBorderCallout2">
            <a:avLst>
              <a:gd name="adj1" fmla="val 64140"/>
              <a:gd name="adj2" fmla="val -7669"/>
              <a:gd name="adj3" fmla="val 65653"/>
              <a:gd name="adj4" fmla="val -16335"/>
              <a:gd name="adj5" fmla="val 135195"/>
              <a:gd name="adj6" fmla="val -121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K will always be different,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Even if </a:t>
            </a:r>
            <a:r>
              <a:rPr lang="en-GB" i="1" dirty="0" err="1" smtClean="0">
                <a:solidFill>
                  <a:schemeClr val="tx1"/>
                </a:solidFill>
              </a:rPr>
              <a:t>g</a:t>
            </a:r>
            <a:r>
              <a:rPr lang="en-GB" i="1" baseline="30000" dirty="0" err="1" smtClean="0">
                <a:solidFill>
                  <a:schemeClr val="tx1"/>
                </a:solidFill>
              </a:rPr>
              <a:t>a</a:t>
            </a:r>
            <a:r>
              <a:rPr lang="en-GB" dirty="0" smtClean="0">
                <a:solidFill>
                  <a:schemeClr val="tx1"/>
                </a:solidFill>
              </a:rPr>
              <a:t>,</a:t>
            </a:r>
            <a:r>
              <a:rPr lang="en-GB" i="1" dirty="0" smtClean="0">
                <a:solidFill>
                  <a:schemeClr val="tx1"/>
                </a:solidFill>
              </a:rPr>
              <a:t> </a:t>
            </a:r>
            <a:r>
              <a:rPr lang="en-GB" i="1" dirty="0" err="1" smtClean="0">
                <a:solidFill>
                  <a:schemeClr val="tx1"/>
                </a:solidFill>
              </a:rPr>
              <a:t>g</a:t>
            </a:r>
            <a:r>
              <a:rPr lang="en-GB" i="1" baseline="30000" dirty="0" err="1" smtClean="0">
                <a:solidFill>
                  <a:schemeClr val="tx1"/>
                </a:solidFill>
              </a:rPr>
              <a:t>b</a:t>
            </a:r>
            <a:r>
              <a:rPr lang="en-GB" i="1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are reused.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ISO 9798-3– Authenticity</a:t>
            </a:r>
            <a:endParaRPr lang="en-GB" dirty="0"/>
          </a:p>
        </p:txBody>
      </p:sp>
      <p:pic>
        <p:nvPicPr>
          <p:cNvPr id="20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pic>
        <p:nvPicPr>
          <p:cNvPr id="20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12" name="Cloud 11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p, </a:t>
            </a:r>
            <a:r>
              <a:rPr lang="en-GB" sz="2400" i="1" dirty="0" err="1" smtClean="0">
                <a:solidFill>
                  <a:schemeClr val="accent6"/>
                </a:solidFill>
              </a:rPr>
              <a:t>Ver</a:t>
            </a:r>
            <a:r>
              <a:rPr lang="en-GB" sz="2400" i="1" baseline="-25000" dirty="0" err="1" smtClean="0">
                <a:solidFill>
                  <a:schemeClr val="accent6"/>
                </a:solidFill>
              </a:rPr>
              <a:t>A</a:t>
            </a:r>
            <a:r>
              <a:rPr lang="en-GB" sz="2400" i="1" dirty="0" smtClean="0">
                <a:solidFill>
                  <a:schemeClr val="accent6"/>
                </a:solidFill>
              </a:rPr>
              <a:t>, </a:t>
            </a:r>
            <a:r>
              <a:rPr lang="en-GB" sz="2400" i="1" dirty="0" err="1" smtClean="0">
                <a:solidFill>
                  <a:schemeClr val="accent6"/>
                </a:solidFill>
              </a:rPr>
              <a:t>Ver</a:t>
            </a:r>
            <a:r>
              <a:rPr lang="en-GB" sz="2400" i="1" baseline="-25000" dirty="0" err="1" smtClean="0">
                <a:solidFill>
                  <a:schemeClr val="accent6"/>
                </a:solidFill>
              </a:rPr>
              <a:t>B</a:t>
            </a:r>
            <a:endParaRPr lang="en-GB" sz="2400" i="1" baseline="-25000" dirty="0">
              <a:solidFill>
                <a:schemeClr val="accent6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472" y="44169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786710" y="434555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sp>
        <p:nvSpPr>
          <p:cNvPr id="25" name="Cloud Callout 24"/>
          <p:cNvSpPr/>
          <p:nvPr/>
        </p:nvSpPr>
        <p:spPr>
          <a:xfrm>
            <a:off x="6786578" y="2143116"/>
            <a:ext cx="1857388" cy="928694"/>
          </a:xfrm>
          <a:prstGeom prst="cloudCallout">
            <a:avLst>
              <a:gd name="adj1" fmla="val 14770"/>
              <a:gd name="adj2" fmla="val 69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chemeClr val="tx1"/>
              </a:solidFill>
            </a:endParaRPr>
          </a:p>
          <a:p>
            <a:pPr algn="ctr"/>
            <a:endParaRPr lang="en-GB" dirty="0"/>
          </a:p>
        </p:txBody>
      </p:sp>
      <p:sp>
        <p:nvSpPr>
          <p:cNvPr id="26" name="Cloud Callout 25"/>
          <p:cNvSpPr/>
          <p:nvPr/>
        </p:nvSpPr>
        <p:spPr>
          <a:xfrm>
            <a:off x="571472" y="2071678"/>
            <a:ext cx="1571636" cy="10001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 </a:t>
            </a:r>
            <a:r>
              <a:rPr lang="en-GB" i="1" dirty="0" smtClean="0">
                <a:solidFill>
                  <a:sysClr val="windowText" lastClr="000000"/>
                </a:solidFill>
              </a:rPr>
              <a:t>a</a:t>
            </a:r>
          </a:p>
          <a:p>
            <a:pPr algn="ctr"/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285984" y="3857628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43174" y="342900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 -&gt; A: N</a:t>
            </a:r>
            <a:r>
              <a:rPr lang="en-GB" baseline="-25000" dirty="0" smtClean="0"/>
              <a:t>B</a:t>
            </a:r>
            <a:r>
              <a:rPr lang="en-GB" dirty="0" smtClean="0"/>
              <a:t>, B,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b</a:t>
            </a:r>
            <a:r>
              <a:rPr lang="en-GB" i="1" dirty="0" smtClean="0"/>
              <a:t> </a:t>
            </a:r>
            <a:endParaRPr lang="en-GB" i="1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285984" y="4500570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643174" y="4071942"/>
            <a:ext cx="408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-&gt; B: N</a:t>
            </a:r>
            <a:r>
              <a:rPr lang="en-GB" baseline="-25000" dirty="0" smtClean="0"/>
              <a:t>A</a:t>
            </a:r>
            <a:r>
              <a:rPr lang="en-GB" dirty="0" smtClean="0"/>
              <a:t>, N</a:t>
            </a:r>
            <a:r>
              <a:rPr lang="en-GB" baseline="-25000" dirty="0" smtClean="0"/>
              <a:t>B</a:t>
            </a:r>
            <a:r>
              <a:rPr lang="en-GB" dirty="0" smtClean="0"/>
              <a:t>, A,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a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chemeClr val="accent6"/>
                </a:solidFill>
              </a:rPr>
              <a:t>Sign</a:t>
            </a:r>
            <a:r>
              <a:rPr lang="en-GB" baseline="-25000" dirty="0" err="1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accent6"/>
                </a:solidFill>
              </a:rPr>
              <a:t>[</a:t>
            </a:r>
            <a:r>
              <a:rPr lang="en-GB" dirty="0" err="1" smtClean="0">
                <a:solidFill>
                  <a:schemeClr val="accent6"/>
                </a:solidFill>
              </a:rPr>
              <a:t>N</a:t>
            </a:r>
            <a:r>
              <a:rPr lang="en-GB" baseline="-25000" dirty="0" err="1" smtClean="0">
                <a:solidFill>
                  <a:schemeClr val="accent6"/>
                </a:solidFill>
              </a:rPr>
              <a:t>A</a:t>
            </a:r>
            <a:r>
              <a:rPr lang="en-GB" dirty="0" err="1" smtClean="0">
                <a:solidFill>
                  <a:schemeClr val="accent6"/>
                </a:solidFill>
              </a:rPr>
              <a:t>,N</a:t>
            </a:r>
            <a:r>
              <a:rPr lang="en-GB" baseline="-25000" dirty="0" err="1" smtClean="0">
                <a:solidFill>
                  <a:schemeClr val="accent6"/>
                </a:solidFill>
              </a:rPr>
              <a:t>B</a:t>
            </a:r>
            <a:r>
              <a:rPr lang="en-GB" dirty="0" err="1" smtClean="0">
                <a:solidFill>
                  <a:schemeClr val="accent6"/>
                </a:solidFill>
              </a:rPr>
              <a:t>,</a:t>
            </a:r>
            <a:r>
              <a:rPr lang="en-GB" i="1" dirty="0" err="1" smtClean="0">
                <a:solidFill>
                  <a:schemeClr val="accent6"/>
                </a:solidFill>
              </a:rPr>
              <a:t>g</a:t>
            </a:r>
            <a:r>
              <a:rPr lang="en-GB" i="1" baseline="30000" dirty="0" err="1" smtClean="0">
                <a:solidFill>
                  <a:schemeClr val="accent6"/>
                </a:solidFill>
              </a:rPr>
              <a:t>a</a:t>
            </a:r>
            <a:r>
              <a:rPr lang="en-GB" i="1" dirty="0" err="1" smtClean="0">
                <a:solidFill>
                  <a:schemeClr val="accent6"/>
                </a:solidFill>
              </a:rPr>
              <a:t>,g</a:t>
            </a:r>
            <a:r>
              <a:rPr lang="en-GB" i="1" baseline="30000" dirty="0" err="1" smtClean="0">
                <a:solidFill>
                  <a:schemeClr val="accent6"/>
                </a:solidFill>
              </a:rPr>
              <a:t>b</a:t>
            </a:r>
            <a:r>
              <a:rPr lang="en-GB" dirty="0" err="1" smtClean="0">
                <a:solidFill>
                  <a:schemeClr val="accent6"/>
                </a:solidFill>
              </a:rPr>
              <a:t>,B</a:t>
            </a:r>
            <a:r>
              <a:rPr lang="en-GB" dirty="0" smtClean="0">
                <a:solidFill>
                  <a:schemeClr val="accent6"/>
                </a:solidFill>
              </a:rPr>
              <a:t>]</a:t>
            </a:r>
            <a:endParaRPr lang="en-GB" dirty="0">
              <a:solidFill>
                <a:schemeClr val="accent6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10800000">
            <a:off x="2285984" y="5072074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643174" y="4643446"/>
            <a:ext cx="362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 -&gt; A: N</a:t>
            </a:r>
            <a:r>
              <a:rPr lang="en-GB" baseline="-25000" dirty="0" smtClean="0"/>
              <a:t>A</a:t>
            </a:r>
            <a:r>
              <a:rPr lang="en-GB" dirty="0" smtClean="0"/>
              <a:t> , N</a:t>
            </a:r>
            <a:r>
              <a:rPr lang="en-GB" baseline="-25000" dirty="0" smtClean="0"/>
              <a:t>B</a:t>
            </a:r>
            <a:r>
              <a:rPr lang="en-GB" dirty="0" smtClean="0"/>
              <a:t> , </a:t>
            </a:r>
            <a:r>
              <a:rPr lang="en-GB" dirty="0" err="1" smtClean="0">
                <a:solidFill>
                  <a:schemeClr val="accent6"/>
                </a:solidFill>
              </a:rPr>
              <a:t>Sign</a:t>
            </a:r>
            <a:r>
              <a:rPr lang="en-GB" baseline="-25000" dirty="0" err="1" smtClean="0">
                <a:solidFill>
                  <a:schemeClr val="accent6"/>
                </a:solidFill>
              </a:rPr>
              <a:t>B</a:t>
            </a:r>
            <a:r>
              <a:rPr lang="en-GB" dirty="0" smtClean="0">
                <a:solidFill>
                  <a:schemeClr val="accent6"/>
                </a:solidFill>
              </a:rPr>
              <a:t>[</a:t>
            </a:r>
            <a:r>
              <a:rPr lang="en-GB" dirty="0" err="1" smtClean="0">
                <a:solidFill>
                  <a:schemeClr val="accent6"/>
                </a:solidFill>
              </a:rPr>
              <a:t>N</a:t>
            </a:r>
            <a:r>
              <a:rPr lang="en-GB" baseline="-25000" dirty="0" err="1" smtClean="0">
                <a:solidFill>
                  <a:schemeClr val="accent6"/>
                </a:solidFill>
              </a:rPr>
              <a:t>A</a:t>
            </a:r>
            <a:r>
              <a:rPr lang="en-GB" dirty="0" err="1" smtClean="0">
                <a:solidFill>
                  <a:schemeClr val="accent6"/>
                </a:solidFill>
              </a:rPr>
              <a:t>,N</a:t>
            </a:r>
            <a:r>
              <a:rPr lang="en-GB" baseline="-25000" dirty="0" err="1" smtClean="0">
                <a:solidFill>
                  <a:schemeClr val="accent6"/>
                </a:solidFill>
              </a:rPr>
              <a:t>B</a:t>
            </a:r>
            <a:r>
              <a:rPr lang="en-GB" dirty="0" err="1" smtClean="0">
                <a:solidFill>
                  <a:schemeClr val="accent6"/>
                </a:solidFill>
              </a:rPr>
              <a:t>,</a:t>
            </a:r>
            <a:r>
              <a:rPr lang="en-GB" i="1" dirty="0" err="1" smtClean="0">
                <a:solidFill>
                  <a:schemeClr val="accent6"/>
                </a:solidFill>
              </a:rPr>
              <a:t>g</a:t>
            </a:r>
            <a:r>
              <a:rPr lang="en-GB" i="1" baseline="30000" dirty="0" err="1" smtClean="0">
                <a:solidFill>
                  <a:schemeClr val="accent6"/>
                </a:solidFill>
              </a:rPr>
              <a:t>a</a:t>
            </a:r>
            <a:r>
              <a:rPr lang="en-GB" i="1" dirty="0" err="1" smtClean="0">
                <a:solidFill>
                  <a:schemeClr val="accent6"/>
                </a:solidFill>
              </a:rPr>
              <a:t>,g</a:t>
            </a:r>
            <a:r>
              <a:rPr lang="en-GB" i="1" baseline="30000" dirty="0" err="1" smtClean="0">
                <a:solidFill>
                  <a:schemeClr val="accent6"/>
                </a:solidFill>
              </a:rPr>
              <a:t>b</a:t>
            </a:r>
            <a:r>
              <a:rPr lang="en-GB" dirty="0" err="1" smtClean="0">
                <a:solidFill>
                  <a:schemeClr val="accent6"/>
                </a:solidFill>
              </a:rPr>
              <a:t>,A</a:t>
            </a:r>
            <a:r>
              <a:rPr lang="en-GB" dirty="0" smtClean="0">
                <a:solidFill>
                  <a:schemeClr val="accent6"/>
                </a:solidFill>
              </a:rPr>
              <a:t>]</a:t>
            </a:r>
            <a:endParaRPr lang="en-GB" dirty="0">
              <a:solidFill>
                <a:schemeClr val="accent6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571736" y="6143644"/>
            <a:ext cx="4007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Derive: K = H(</a:t>
            </a:r>
            <a:r>
              <a:rPr lang="en-GB" sz="2400" i="1" dirty="0" smtClean="0"/>
              <a:t>g</a:t>
            </a:r>
            <a:r>
              <a:rPr lang="en-GB" sz="2400" i="1" baseline="30000" dirty="0" smtClean="0"/>
              <a:t>ab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, A, B)</a:t>
            </a:r>
            <a:endParaRPr lang="en-GB" sz="2400" dirty="0"/>
          </a:p>
        </p:txBody>
      </p:sp>
      <p:sp>
        <p:nvSpPr>
          <p:cNvPr id="18" name="Line Callout 2 (Border and Accent Bar) 17"/>
          <p:cNvSpPr/>
          <p:nvPr/>
        </p:nvSpPr>
        <p:spPr>
          <a:xfrm>
            <a:off x="5572132" y="5286388"/>
            <a:ext cx="2928958" cy="642942"/>
          </a:xfrm>
          <a:prstGeom prst="accentBorderCallout2">
            <a:avLst>
              <a:gd name="adj1" fmla="val 64140"/>
              <a:gd name="adj2" fmla="val -7669"/>
              <a:gd name="adj3" fmla="val 65653"/>
              <a:gd name="adj4" fmla="val -16335"/>
              <a:gd name="adj5" fmla="val -19130"/>
              <a:gd name="adj6" fmla="val -274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Adversary cannot forge these to do MITM.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ISO 9798-3– Home work</a:t>
            </a:r>
            <a:endParaRPr lang="en-GB" dirty="0"/>
          </a:p>
        </p:txBody>
      </p:sp>
      <p:pic>
        <p:nvPicPr>
          <p:cNvPr id="20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pic>
        <p:nvPicPr>
          <p:cNvPr id="20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12" name="Cloud 11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A</a:t>
            </a:r>
            <a:r>
              <a:rPr lang="en-GB" sz="2400" i="1" dirty="0" smtClean="0"/>
              <a:t>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B</a:t>
            </a:r>
            <a:endParaRPr lang="en-GB" sz="2400" i="1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571472" y="44169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786710" y="434555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sp>
        <p:nvSpPr>
          <p:cNvPr id="25" name="Cloud Callout 24"/>
          <p:cNvSpPr/>
          <p:nvPr/>
        </p:nvSpPr>
        <p:spPr>
          <a:xfrm>
            <a:off x="6786578" y="2143116"/>
            <a:ext cx="1857388" cy="928694"/>
          </a:xfrm>
          <a:prstGeom prst="cloudCallout">
            <a:avLst>
              <a:gd name="adj1" fmla="val 14770"/>
              <a:gd name="adj2" fmla="val 69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chemeClr val="tx1"/>
              </a:solidFill>
            </a:endParaRPr>
          </a:p>
          <a:p>
            <a:pPr algn="ctr"/>
            <a:endParaRPr lang="en-GB" dirty="0"/>
          </a:p>
        </p:txBody>
      </p:sp>
      <p:sp>
        <p:nvSpPr>
          <p:cNvPr id="26" name="Cloud Callout 25"/>
          <p:cNvSpPr/>
          <p:nvPr/>
        </p:nvSpPr>
        <p:spPr>
          <a:xfrm>
            <a:off x="571472" y="2071678"/>
            <a:ext cx="1571636" cy="10001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 </a:t>
            </a:r>
            <a:r>
              <a:rPr lang="en-GB" i="1" dirty="0" smtClean="0">
                <a:solidFill>
                  <a:sysClr val="windowText" lastClr="000000"/>
                </a:solidFill>
              </a:rPr>
              <a:t>a</a:t>
            </a:r>
            <a:r>
              <a:rPr lang="en-GB" dirty="0" smtClean="0">
                <a:solidFill>
                  <a:sysClr val="windowText" lastClr="000000"/>
                </a:solidFill>
              </a:rPr>
              <a:t> </a:t>
            </a:r>
            <a:endParaRPr lang="en-GB" i="1" dirty="0" smtClean="0">
              <a:solidFill>
                <a:sysClr val="windowText" lastClr="000000"/>
              </a:solidFill>
            </a:endParaRPr>
          </a:p>
          <a:p>
            <a:pPr algn="ctr"/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285984" y="3857628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43174" y="342900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 -&gt; A: N</a:t>
            </a:r>
            <a:r>
              <a:rPr lang="en-GB" baseline="-25000" dirty="0" smtClean="0"/>
              <a:t>B</a:t>
            </a:r>
            <a:r>
              <a:rPr lang="en-GB" dirty="0" smtClean="0"/>
              <a:t>, B,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b</a:t>
            </a:r>
            <a:r>
              <a:rPr lang="en-GB" i="1" dirty="0" smtClean="0"/>
              <a:t> </a:t>
            </a:r>
            <a:endParaRPr lang="en-GB" i="1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285984" y="4500570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643174" y="4071942"/>
            <a:ext cx="408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-&gt; B: N</a:t>
            </a:r>
            <a:r>
              <a:rPr lang="en-GB" baseline="-25000" dirty="0" smtClean="0"/>
              <a:t>A</a:t>
            </a:r>
            <a:r>
              <a:rPr lang="en-GB" dirty="0" smtClean="0"/>
              <a:t>, N</a:t>
            </a:r>
            <a:r>
              <a:rPr lang="en-GB" baseline="-25000" dirty="0" smtClean="0"/>
              <a:t>B</a:t>
            </a:r>
            <a:r>
              <a:rPr lang="en-GB" dirty="0" smtClean="0"/>
              <a:t>, A,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a</a:t>
            </a:r>
            <a:r>
              <a:rPr lang="en-GB" dirty="0" smtClean="0"/>
              <a:t>, 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A</a:t>
            </a:r>
            <a:r>
              <a:rPr lang="en-GB" dirty="0" smtClean="0"/>
              <a:t>[</a:t>
            </a:r>
            <a:r>
              <a:rPr lang="en-GB" dirty="0" err="1" smtClean="0"/>
              <a:t>N</a:t>
            </a:r>
            <a:r>
              <a:rPr lang="en-GB" baseline="-25000" dirty="0" err="1" smtClean="0"/>
              <a:t>A</a:t>
            </a:r>
            <a:r>
              <a:rPr lang="en-GB" dirty="0" err="1" smtClean="0"/>
              <a:t>,N</a:t>
            </a:r>
            <a:r>
              <a:rPr lang="en-GB" baseline="-25000" dirty="0" err="1" smtClean="0"/>
              <a:t>B</a:t>
            </a:r>
            <a:r>
              <a:rPr lang="en-GB" dirty="0" err="1" smtClean="0"/>
              <a:t>,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a</a:t>
            </a:r>
            <a:r>
              <a:rPr lang="en-GB" i="1" dirty="0" err="1" smtClean="0"/>
              <a:t>,g</a:t>
            </a:r>
            <a:r>
              <a:rPr lang="en-GB" i="1" baseline="30000" dirty="0" err="1" smtClean="0"/>
              <a:t>b</a:t>
            </a:r>
            <a:r>
              <a:rPr lang="en-GB" dirty="0" err="1" smtClean="0">
                <a:solidFill>
                  <a:schemeClr val="accent6"/>
                </a:solidFill>
              </a:rPr>
              <a:t>,</a:t>
            </a:r>
            <a:r>
              <a:rPr lang="en-GB" u="sng" dirty="0" err="1" smtClean="0">
                <a:solidFill>
                  <a:schemeClr val="accent6"/>
                </a:solidFill>
              </a:rPr>
              <a:t>B</a:t>
            </a:r>
            <a:r>
              <a:rPr lang="en-GB" dirty="0" smtClean="0"/>
              <a:t>]</a:t>
            </a:r>
            <a:endParaRPr lang="en-GB" dirty="0"/>
          </a:p>
        </p:txBody>
      </p:sp>
      <p:cxnSp>
        <p:nvCxnSpPr>
          <p:cNvPr id="32" name="Straight Arrow Connector 31"/>
          <p:cNvCxnSpPr/>
          <p:nvPr/>
        </p:nvCxnSpPr>
        <p:spPr>
          <a:xfrm rot="10800000">
            <a:off x="2285984" y="5072074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643174" y="4643446"/>
            <a:ext cx="362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 -&gt; A: N</a:t>
            </a:r>
            <a:r>
              <a:rPr lang="en-GB" baseline="-25000" dirty="0" smtClean="0"/>
              <a:t>A</a:t>
            </a:r>
            <a:r>
              <a:rPr lang="en-GB" dirty="0" smtClean="0"/>
              <a:t> , N</a:t>
            </a:r>
            <a:r>
              <a:rPr lang="en-GB" baseline="-25000" dirty="0" smtClean="0"/>
              <a:t>B</a:t>
            </a:r>
            <a:r>
              <a:rPr lang="en-GB" dirty="0" smtClean="0"/>
              <a:t> , 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B</a:t>
            </a:r>
            <a:r>
              <a:rPr lang="en-GB" dirty="0" smtClean="0"/>
              <a:t>[</a:t>
            </a:r>
            <a:r>
              <a:rPr lang="en-GB" dirty="0" err="1" smtClean="0"/>
              <a:t>N</a:t>
            </a:r>
            <a:r>
              <a:rPr lang="en-GB" baseline="-25000" dirty="0" err="1" smtClean="0"/>
              <a:t>A</a:t>
            </a:r>
            <a:r>
              <a:rPr lang="en-GB" dirty="0" err="1" smtClean="0"/>
              <a:t>,N</a:t>
            </a:r>
            <a:r>
              <a:rPr lang="en-GB" baseline="-25000" dirty="0" err="1" smtClean="0"/>
              <a:t>B</a:t>
            </a:r>
            <a:r>
              <a:rPr lang="en-GB" dirty="0" err="1" smtClean="0"/>
              <a:t>,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a</a:t>
            </a:r>
            <a:r>
              <a:rPr lang="en-GB" i="1" dirty="0" err="1" smtClean="0"/>
              <a:t>,g</a:t>
            </a:r>
            <a:r>
              <a:rPr lang="en-GB" i="1" baseline="30000" dirty="0" err="1" smtClean="0"/>
              <a:t>b</a:t>
            </a:r>
            <a:r>
              <a:rPr lang="en-GB" dirty="0" err="1" smtClean="0">
                <a:solidFill>
                  <a:schemeClr val="accent6"/>
                </a:solidFill>
              </a:rPr>
              <a:t>,A</a:t>
            </a:r>
            <a:r>
              <a:rPr lang="en-GB" dirty="0" smtClean="0"/>
              <a:t>]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2571736" y="6143644"/>
            <a:ext cx="4007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Derive: K = H(</a:t>
            </a:r>
            <a:r>
              <a:rPr lang="en-GB" sz="2400" i="1" dirty="0" smtClean="0"/>
              <a:t>g</a:t>
            </a:r>
            <a:r>
              <a:rPr lang="en-GB" sz="2400" i="1" baseline="30000" dirty="0" smtClean="0"/>
              <a:t>ab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, A, B)</a:t>
            </a:r>
            <a:endParaRPr lang="en-GB" sz="2400" dirty="0"/>
          </a:p>
        </p:txBody>
      </p:sp>
      <p:sp>
        <p:nvSpPr>
          <p:cNvPr id="18" name="Line Callout 2 (Border and Accent Bar) 17"/>
          <p:cNvSpPr/>
          <p:nvPr/>
        </p:nvSpPr>
        <p:spPr>
          <a:xfrm>
            <a:off x="3286116" y="5286388"/>
            <a:ext cx="2928958" cy="642942"/>
          </a:xfrm>
          <a:prstGeom prst="accentBorderCallout2">
            <a:avLst>
              <a:gd name="adj1" fmla="val 61114"/>
              <a:gd name="adj2" fmla="val 103923"/>
              <a:gd name="adj3" fmla="val 18751"/>
              <a:gd name="adj4" fmla="val 126809"/>
              <a:gd name="adj5" fmla="val -100832"/>
              <a:gd name="adj6" fmla="val 1061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happens if we do not sign the identities?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Notes on ISO 9798-3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u="sng" dirty="0" smtClean="0"/>
              <a:t>Forward secrecy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accent4"/>
                </a:solidFill>
              </a:rPr>
              <a:t>– GOOD</a:t>
            </a:r>
          </a:p>
          <a:p>
            <a:pPr lvl="1"/>
            <a:r>
              <a:rPr lang="en-GB" dirty="0" smtClean="0"/>
              <a:t>If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a</a:t>
            </a:r>
            <a:r>
              <a:rPr lang="en-GB" dirty="0" smtClean="0"/>
              <a:t> and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b</a:t>
            </a:r>
            <a:r>
              <a:rPr lang="en-GB" dirty="0" smtClean="0"/>
              <a:t> are ephemeral (deleted after the exchange).</a:t>
            </a:r>
          </a:p>
          <a:p>
            <a:pPr lvl="1"/>
            <a:r>
              <a:rPr lang="en-GB" dirty="0" smtClean="0"/>
              <a:t>Revealing the long term signature keys does not compromise K!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Alice and Bob are certain of each other’s identities </a:t>
            </a:r>
            <a:r>
              <a:rPr lang="en-GB" dirty="0" smtClean="0">
                <a:solidFill>
                  <a:schemeClr val="accent4"/>
                </a:solidFill>
              </a:rPr>
              <a:t>– GOOD</a:t>
            </a:r>
          </a:p>
          <a:p>
            <a:pPr lvl="1"/>
            <a:r>
              <a:rPr lang="en-GB" dirty="0" smtClean="0"/>
              <a:t>So is any passive eavesdropper</a:t>
            </a:r>
          </a:p>
          <a:p>
            <a:pPr lvl="1"/>
            <a:r>
              <a:rPr lang="en-GB" u="sng" dirty="0" smtClean="0"/>
              <a:t>Privacy</a:t>
            </a:r>
            <a:r>
              <a:rPr lang="en-GB" dirty="0" smtClean="0"/>
              <a:t> concern</a:t>
            </a:r>
            <a:r>
              <a:rPr lang="en-GB" dirty="0" smtClean="0">
                <a:solidFill>
                  <a:schemeClr val="accent6"/>
                </a:solidFill>
              </a:rPr>
              <a:t> – BAD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Alice maintains state before knowing Bob.</a:t>
            </a:r>
          </a:p>
          <a:p>
            <a:pPr lvl="1"/>
            <a:r>
              <a:rPr lang="en-GB" u="sng" dirty="0" smtClean="0"/>
              <a:t>Denial of Service</a:t>
            </a:r>
            <a:r>
              <a:rPr lang="en-GB" dirty="0" smtClean="0"/>
              <a:t>: resource depletion (memory) </a:t>
            </a:r>
            <a:r>
              <a:rPr lang="en-GB" dirty="0" smtClean="0">
                <a:solidFill>
                  <a:schemeClr val="accent6"/>
                </a:solidFill>
              </a:rPr>
              <a:t>– BAD</a:t>
            </a:r>
            <a:endParaRPr lang="en-GB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ISO 9798-3– Denial of Service</a:t>
            </a:r>
            <a:endParaRPr lang="en-GB" dirty="0"/>
          </a:p>
        </p:txBody>
      </p:sp>
      <p:pic>
        <p:nvPicPr>
          <p:cNvPr id="20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sp>
        <p:nvSpPr>
          <p:cNvPr id="12" name="Cloud 11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A</a:t>
            </a:r>
            <a:r>
              <a:rPr lang="en-GB" sz="2400" i="1" dirty="0" smtClean="0"/>
              <a:t>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B</a:t>
            </a:r>
            <a:endParaRPr lang="en-GB" sz="2400" i="1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571472" y="44169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25" name="Cloud Callout 24"/>
          <p:cNvSpPr/>
          <p:nvPr/>
        </p:nvSpPr>
        <p:spPr>
          <a:xfrm>
            <a:off x="6786578" y="2143116"/>
            <a:ext cx="1857388" cy="928694"/>
          </a:xfrm>
          <a:prstGeom prst="cloudCallout">
            <a:avLst>
              <a:gd name="adj1" fmla="val 14770"/>
              <a:gd name="adj2" fmla="val 69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Random:</a:t>
            </a:r>
          </a:p>
          <a:p>
            <a:pPr algn="ctr"/>
            <a:r>
              <a:rPr lang="en-GB" i="1" dirty="0" smtClean="0">
                <a:solidFill>
                  <a:schemeClr val="tx1"/>
                </a:solidFill>
              </a:rPr>
              <a:t>N</a:t>
            </a:r>
            <a:r>
              <a:rPr lang="en-GB" i="1" baseline="-25000" dirty="0" smtClean="0">
                <a:solidFill>
                  <a:schemeClr val="tx1"/>
                </a:solidFill>
              </a:rPr>
              <a:t>B</a:t>
            </a:r>
            <a:r>
              <a:rPr lang="en-GB" i="1" dirty="0" smtClean="0">
                <a:solidFill>
                  <a:schemeClr val="tx1"/>
                </a:solidFill>
              </a:rPr>
              <a:t>, R</a:t>
            </a:r>
          </a:p>
          <a:p>
            <a:pPr algn="ctr"/>
            <a:endParaRPr lang="en-GB" dirty="0"/>
          </a:p>
        </p:txBody>
      </p:sp>
      <p:sp>
        <p:nvSpPr>
          <p:cNvPr id="26" name="Cloud Callout 25"/>
          <p:cNvSpPr/>
          <p:nvPr/>
        </p:nvSpPr>
        <p:spPr>
          <a:xfrm>
            <a:off x="571472" y="2071678"/>
            <a:ext cx="1571636" cy="10001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 </a:t>
            </a:r>
            <a:r>
              <a:rPr lang="en-GB" i="1" dirty="0" smtClean="0">
                <a:solidFill>
                  <a:sysClr val="windowText" lastClr="000000"/>
                </a:solidFill>
              </a:rPr>
              <a:t>a</a:t>
            </a:r>
            <a:r>
              <a:rPr lang="en-GB" dirty="0" smtClean="0">
                <a:solidFill>
                  <a:sysClr val="windowText" lastClr="000000"/>
                </a:solidFill>
              </a:rPr>
              <a:t> </a:t>
            </a:r>
            <a:endParaRPr lang="en-GB" i="1" dirty="0" smtClean="0">
              <a:solidFill>
                <a:sysClr val="windowText" lastClr="000000"/>
              </a:solidFill>
            </a:endParaRPr>
          </a:p>
          <a:p>
            <a:pPr algn="ctr"/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285984" y="3857628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43174" y="342900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 -&gt; A: N</a:t>
            </a:r>
            <a:r>
              <a:rPr lang="en-GB" baseline="-25000" dirty="0" smtClean="0"/>
              <a:t>B</a:t>
            </a:r>
            <a:r>
              <a:rPr lang="en-GB" dirty="0" smtClean="0"/>
              <a:t>, B, R </a:t>
            </a:r>
            <a:endParaRPr lang="en-GB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285984" y="4500570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643174" y="4071942"/>
            <a:ext cx="4070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-&gt; M: N</a:t>
            </a:r>
            <a:r>
              <a:rPr lang="en-GB" baseline="-25000" dirty="0" smtClean="0"/>
              <a:t>A</a:t>
            </a:r>
            <a:r>
              <a:rPr lang="en-GB" dirty="0" smtClean="0"/>
              <a:t>, N</a:t>
            </a:r>
            <a:r>
              <a:rPr lang="en-GB" baseline="-25000" dirty="0" smtClean="0"/>
              <a:t>B</a:t>
            </a:r>
            <a:r>
              <a:rPr lang="en-GB" dirty="0" smtClean="0"/>
              <a:t>, A,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A</a:t>
            </a:r>
            <a:r>
              <a:rPr lang="en-GB" dirty="0" smtClean="0"/>
              <a:t>[</a:t>
            </a:r>
            <a:r>
              <a:rPr lang="en-GB" dirty="0" err="1" smtClean="0"/>
              <a:t>N</a:t>
            </a:r>
            <a:r>
              <a:rPr lang="en-GB" baseline="-25000" dirty="0" err="1" smtClean="0"/>
              <a:t>A</a:t>
            </a:r>
            <a:r>
              <a:rPr lang="en-GB" dirty="0" err="1" smtClean="0"/>
              <a:t>,N</a:t>
            </a:r>
            <a:r>
              <a:rPr lang="en-GB" baseline="-25000" dirty="0" err="1" smtClean="0"/>
              <a:t>B</a:t>
            </a:r>
            <a:r>
              <a:rPr lang="en-GB" dirty="0" err="1" smtClean="0"/>
              <a:t>,g</a:t>
            </a:r>
            <a:r>
              <a:rPr lang="en-GB" baseline="30000" dirty="0" err="1" smtClean="0"/>
              <a:t>a</a:t>
            </a:r>
            <a:r>
              <a:rPr lang="en-GB" dirty="0" err="1" smtClean="0"/>
              <a:t>,R,B</a:t>
            </a:r>
            <a:r>
              <a:rPr lang="en-GB" dirty="0" smtClean="0"/>
              <a:t>]</a:t>
            </a:r>
            <a:endParaRPr lang="en-GB" dirty="0"/>
          </a:p>
        </p:txBody>
      </p:sp>
      <p:cxnSp>
        <p:nvCxnSpPr>
          <p:cNvPr id="22" name="Straight Arrow Connector 21"/>
          <p:cNvCxnSpPr/>
          <p:nvPr/>
        </p:nvCxnSpPr>
        <p:spPr>
          <a:xfrm rot="10800000">
            <a:off x="2285984" y="5072074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loud Callout 22"/>
          <p:cNvSpPr/>
          <p:nvPr/>
        </p:nvSpPr>
        <p:spPr>
          <a:xfrm>
            <a:off x="1142976" y="5214950"/>
            <a:ext cx="2928958" cy="1285884"/>
          </a:xfrm>
          <a:prstGeom prst="cloudCallout">
            <a:avLst>
              <a:gd name="adj1" fmla="val -36089"/>
              <a:gd name="adj2" fmla="val -1148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DoS</a:t>
            </a:r>
            <a:r>
              <a:rPr lang="en-GB" dirty="0" smtClean="0">
                <a:solidFill>
                  <a:schemeClr val="tx1"/>
                </a:solidFill>
              </a:rPr>
              <a:t> 1: Remember: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N</a:t>
            </a:r>
            <a:r>
              <a:rPr lang="en-GB" baseline="-25000" dirty="0" smtClean="0">
                <a:solidFill>
                  <a:schemeClr val="tx1"/>
                </a:solidFill>
              </a:rPr>
              <a:t>A</a:t>
            </a:r>
            <a:r>
              <a:rPr lang="en-GB" dirty="0" smtClean="0">
                <a:solidFill>
                  <a:schemeClr val="tx1"/>
                </a:solidFill>
              </a:rPr>
              <a:t>, N</a:t>
            </a:r>
            <a:r>
              <a:rPr lang="en-GB" baseline="-25000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, B, R</a:t>
            </a:r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5000628" y="3143248"/>
            <a:ext cx="2176482" cy="944560"/>
            <a:chOff x="5967418" y="5410216"/>
            <a:chExt cx="2176482" cy="944560"/>
          </a:xfrm>
        </p:grpSpPr>
        <p:cxnSp>
          <p:nvCxnSpPr>
            <p:cNvPr id="27" name="Straight Arrow Connector 26"/>
            <p:cNvCxnSpPr/>
            <p:nvPr/>
          </p:nvCxnSpPr>
          <p:spPr>
            <a:xfrm rot="10800000">
              <a:off x="6000760" y="5643578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0800000">
              <a:off x="6153160" y="5795978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10800000">
              <a:off x="6305560" y="5948378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0800000">
              <a:off x="6457960" y="6100778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0800000">
              <a:off x="5967418" y="5895988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0800000">
              <a:off x="6119818" y="6048388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rot="10800000">
              <a:off x="6272218" y="6200788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rot="10800000">
              <a:off x="6424618" y="6353188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rot="10800000">
              <a:off x="6053150" y="5410216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rot="10800000">
              <a:off x="6205550" y="5562616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10800000">
              <a:off x="6357950" y="5715016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10800000">
              <a:off x="6510350" y="5867416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rot="10800000">
              <a:off x="6357950" y="5500702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rot="10800000">
              <a:off x="6572264" y="6286520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10800000">
              <a:off x="6643702" y="6000768"/>
              <a:ext cx="15001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2643174" y="4643446"/>
            <a:ext cx="732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Wait?</a:t>
            </a:r>
            <a:endParaRPr lang="en-GB" dirty="0"/>
          </a:p>
        </p:txBody>
      </p:sp>
      <p:pic>
        <p:nvPicPr>
          <p:cNvPr id="51" name="Picture 4" descr="C:\Users\gdane\Pictures\Microsoft Clip Organizer\j031166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3357562"/>
            <a:ext cx="1557422" cy="1071570"/>
          </a:xfrm>
          <a:prstGeom prst="rect">
            <a:avLst/>
          </a:prstGeom>
          <a:noFill/>
        </p:spPr>
      </p:pic>
      <p:sp>
        <p:nvSpPr>
          <p:cNvPr id="52" name="TextBox 51"/>
          <p:cNvSpPr txBox="1"/>
          <p:nvPr/>
        </p:nvSpPr>
        <p:spPr>
          <a:xfrm>
            <a:off x="7786710" y="457200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Mallory</a:t>
            </a:r>
            <a:endParaRPr lang="en-GB" dirty="0"/>
          </a:p>
        </p:txBody>
      </p:sp>
      <p:sp>
        <p:nvSpPr>
          <p:cNvPr id="55" name="Line Callout 1 (Border and Accent Bar) 54"/>
          <p:cNvSpPr/>
          <p:nvPr/>
        </p:nvSpPr>
        <p:spPr>
          <a:xfrm>
            <a:off x="6215074" y="5143512"/>
            <a:ext cx="2428892" cy="1071570"/>
          </a:xfrm>
          <a:prstGeom prst="accentBorderCallout1">
            <a:avLst>
              <a:gd name="adj1" fmla="val 54154"/>
              <a:gd name="adj2" fmla="val -6331"/>
              <a:gd name="adj3" fmla="val -65428"/>
              <a:gd name="adj4" fmla="val -387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DoS</a:t>
            </a:r>
            <a:r>
              <a:rPr lang="en-GB" dirty="0" smtClean="0">
                <a:solidFill>
                  <a:schemeClr val="tx1"/>
                </a:solidFill>
              </a:rPr>
              <a:t> 2: 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One signature 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per reply.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0" grpId="0"/>
      <p:bldP spid="30" grpId="0"/>
      <p:bldP spid="23" grpId="0" animBg="1"/>
      <p:bldP spid="50" grpId="0"/>
      <p:bldP spid="5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Just Fast Keying (</a:t>
            </a:r>
            <a:r>
              <a:rPr lang="en-GB" dirty="0" err="1" smtClean="0"/>
              <a:t>JFKi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Authenticated key-exchange</a:t>
            </a:r>
          </a:p>
          <a:p>
            <a:pPr lvl="1"/>
            <a:r>
              <a:rPr lang="en-GB" dirty="0" smtClean="0"/>
              <a:t>All properties of ISO 9798-3</a:t>
            </a:r>
          </a:p>
          <a:p>
            <a:r>
              <a:rPr lang="en-GB" dirty="0" smtClean="0"/>
              <a:t>New properties</a:t>
            </a:r>
          </a:p>
          <a:p>
            <a:pPr lvl="1"/>
            <a:r>
              <a:rPr lang="en-GB" dirty="0" smtClean="0"/>
              <a:t>Denial of Service protection</a:t>
            </a:r>
          </a:p>
          <a:p>
            <a:pPr lvl="1"/>
            <a:r>
              <a:rPr lang="en-GB" dirty="0" smtClean="0"/>
              <a:t>Privacy</a:t>
            </a:r>
          </a:p>
          <a:p>
            <a:pPr lvl="2"/>
            <a:r>
              <a:rPr lang="en-GB" dirty="0" smtClean="0"/>
              <a:t>Initiator’s identity is not revealed to third parties.</a:t>
            </a:r>
          </a:p>
          <a:p>
            <a:pPr lvl="2"/>
            <a:r>
              <a:rPr lang="en-GB" dirty="0" smtClean="0"/>
              <a:t>(Responder’s identity is revealed.)</a:t>
            </a:r>
          </a:p>
          <a:p>
            <a:r>
              <a:rPr lang="en-GB" dirty="0" smtClean="0"/>
              <a:t>Detailed look at </a:t>
            </a:r>
            <a:r>
              <a:rPr lang="en-GB" dirty="0" err="1" smtClean="0"/>
              <a:t>JFKi</a:t>
            </a:r>
            <a:endParaRPr lang="en-GB" dirty="0" smtClean="0"/>
          </a:p>
          <a:p>
            <a:pPr lvl="1"/>
            <a:r>
              <a:rPr lang="en-GB" dirty="0" err="1" smtClean="0"/>
              <a:t>JFKr</a:t>
            </a:r>
            <a:r>
              <a:rPr lang="en-GB" dirty="0" smtClean="0"/>
              <a:t> – privacy for responder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JFKi</a:t>
            </a:r>
            <a:r>
              <a:rPr lang="en-GB" dirty="0" smtClean="0"/>
              <a:t> (I) – The protocol</a:t>
            </a:r>
            <a:endParaRPr lang="en-GB" dirty="0"/>
          </a:p>
        </p:txBody>
      </p:sp>
      <p:pic>
        <p:nvPicPr>
          <p:cNvPr id="20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pic>
        <p:nvPicPr>
          <p:cNvPr id="20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12" name="Cloud 11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A</a:t>
            </a:r>
            <a:r>
              <a:rPr lang="en-GB" sz="2400" i="1" dirty="0" smtClean="0"/>
              <a:t>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B</a:t>
            </a:r>
            <a:endParaRPr lang="en-GB" sz="2400" i="1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214282" y="4429132"/>
            <a:ext cx="1345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Alice</a:t>
            </a:r>
          </a:p>
          <a:p>
            <a:pPr algn="ctr"/>
            <a:r>
              <a:rPr lang="en-GB" dirty="0" smtClean="0"/>
              <a:t>(Responder)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500958" y="4357694"/>
            <a:ext cx="1080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Bob</a:t>
            </a:r>
          </a:p>
          <a:p>
            <a:pPr algn="ctr"/>
            <a:r>
              <a:rPr lang="en-GB" dirty="0" smtClean="0"/>
              <a:t>(Initiator)</a:t>
            </a:r>
            <a:endParaRPr lang="en-GB" dirty="0"/>
          </a:p>
        </p:txBody>
      </p:sp>
      <p:sp>
        <p:nvSpPr>
          <p:cNvPr id="25" name="Cloud Callout 24"/>
          <p:cNvSpPr/>
          <p:nvPr/>
        </p:nvSpPr>
        <p:spPr>
          <a:xfrm>
            <a:off x="6786578" y="2143116"/>
            <a:ext cx="2143140" cy="928694"/>
          </a:xfrm>
          <a:prstGeom prst="cloudCallout">
            <a:avLst>
              <a:gd name="adj1" fmla="val 14770"/>
              <a:gd name="adj2" fmla="val 69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b</a:t>
            </a:r>
          </a:p>
          <a:p>
            <a:pPr algn="ctr"/>
            <a:endParaRPr lang="en-GB" dirty="0"/>
          </a:p>
        </p:txBody>
      </p:sp>
      <p:sp>
        <p:nvSpPr>
          <p:cNvPr id="26" name="Cloud Callout 25"/>
          <p:cNvSpPr/>
          <p:nvPr/>
        </p:nvSpPr>
        <p:spPr>
          <a:xfrm>
            <a:off x="214282" y="2071678"/>
            <a:ext cx="1928826" cy="10001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 </a:t>
            </a:r>
            <a:r>
              <a:rPr lang="en-GB" i="1" dirty="0" smtClean="0">
                <a:solidFill>
                  <a:sysClr val="windowText" lastClr="000000"/>
                </a:solidFill>
              </a:rPr>
              <a:t>a,</a:t>
            </a:r>
            <a:r>
              <a:rPr lang="en-GB" i="1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HK</a:t>
            </a:r>
            <a:r>
              <a:rPr lang="en-GB" baseline="-25000" dirty="0" smtClean="0">
                <a:solidFill>
                  <a:schemeClr val="tx1"/>
                </a:solidFill>
              </a:rPr>
              <a:t>A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ysClr val="windowText" lastClr="000000"/>
              </a:solidFill>
            </a:endParaRPr>
          </a:p>
          <a:p>
            <a:pPr algn="ctr"/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285984" y="3357562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143108" y="2928934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 -&gt; A: 	N’</a:t>
            </a:r>
            <a:r>
              <a:rPr lang="en-GB" baseline="-25000" dirty="0" smtClean="0"/>
              <a:t>B 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, ID</a:t>
            </a:r>
            <a:r>
              <a:rPr lang="en-GB" baseline="-25000" dirty="0" smtClean="0"/>
              <a:t>A’</a:t>
            </a:r>
            <a:endParaRPr lang="en-GB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285984" y="4000504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143108" y="3571876"/>
            <a:ext cx="5523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-&gt; B:	N’</a:t>
            </a:r>
            <a:r>
              <a:rPr lang="en-GB" baseline="-25000" dirty="0" smtClean="0"/>
              <a:t>B </a:t>
            </a:r>
            <a:r>
              <a:rPr lang="en-GB" dirty="0" smtClean="0"/>
              <a:t>,N</a:t>
            </a:r>
            <a:r>
              <a:rPr lang="en-GB" baseline="-25000" dirty="0" smtClean="0"/>
              <a:t>A</a:t>
            </a:r>
            <a:r>
              <a:rPr lang="en-GB" dirty="0" smtClean="0"/>
              <a:t>, ID</a:t>
            </a:r>
            <a:r>
              <a:rPr lang="en-GB" baseline="-25000" dirty="0" smtClean="0"/>
              <a:t>A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A</a:t>
            </a:r>
            <a:r>
              <a:rPr lang="en-GB" dirty="0" smtClean="0"/>
              <a:t>[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], H</a:t>
            </a:r>
            <a:r>
              <a:rPr lang="en-GB" baseline="-25000" dirty="0" smtClean="0"/>
              <a:t>HK</a:t>
            </a:r>
            <a:r>
              <a:rPr lang="en-GB" sz="1600" baseline="-50000" dirty="0" smtClean="0"/>
              <a:t>A</a:t>
            </a:r>
            <a:r>
              <a:rPr lang="en-GB" dirty="0" smtClean="0"/>
              <a:t>[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,N’</a:t>
            </a:r>
            <a:r>
              <a:rPr lang="en-GB" baseline="-25000" dirty="0" smtClean="0"/>
              <a:t>B </a:t>
            </a:r>
            <a:r>
              <a:rPr lang="en-GB" dirty="0" smtClean="0"/>
              <a:t>,IP</a:t>
            </a:r>
            <a:r>
              <a:rPr lang="en-GB" baseline="-25000" dirty="0" smtClean="0"/>
              <a:t>B</a:t>
            </a:r>
            <a:r>
              <a:rPr lang="en-GB" dirty="0" smtClean="0"/>
              <a:t>]</a:t>
            </a:r>
            <a:endParaRPr lang="en-GB" dirty="0"/>
          </a:p>
        </p:txBody>
      </p:sp>
      <p:cxnSp>
        <p:nvCxnSpPr>
          <p:cNvPr id="32" name="Straight Arrow Connector 31"/>
          <p:cNvCxnSpPr/>
          <p:nvPr/>
        </p:nvCxnSpPr>
        <p:spPr>
          <a:xfrm rot="10800000">
            <a:off x="2285984" y="4856171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143108" y="4143380"/>
            <a:ext cx="4747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 -&gt; A: 	N</a:t>
            </a:r>
            <a:r>
              <a:rPr lang="en-GB" baseline="-25000" dirty="0" smtClean="0"/>
              <a:t>B</a:t>
            </a:r>
            <a:r>
              <a:rPr lang="en-GB" dirty="0" smtClean="0"/>
              <a:t> 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H</a:t>
            </a:r>
            <a:r>
              <a:rPr lang="en-GB" baseline="-25000" dirty="0" smtClean="0"/>
              <a:t>HK</a:t>
            </a:r>
            <a:r>
              <a:rPr lang="en-GB" sz="1600" baseline="-50000" dirty="0" smtClean="0"/>
              <a:t>A</a:t>
            </a:r>
            <a:r>
              <a:rPr lang="en-GB" dirty="0" smtClean="0"/>
              <a:t>[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,N’</a:t>
            </a:r>
            <a:r>
              <a:rPr lang="en-GB" baseline="-25000" dirty="0" smtClean="0"/>
              <a:t>B </a:t>
            </a:r>
            <a:r>
              <a:rPr lang="en-GB" dirty="0" smtClean="0"/>
              <a:t>,IP</a:t>
            </a:r>
            <a:r>
              <a:rPr lang="en-GB" baseline="-25000" dirty="0" smtClean="0"/>
              <a:t>B</a:t>
            </a:r>
            <a:r>
              <a:rPr lang="en-GB" dirty="0" smtClean="0"/>
              <a:t>]</a:t>
            </a:r>
          </a:p>
          <a:p>
            <a:r>
              <a:rPr lang="en-GB" dirty="0" smtClean="0"/>
              <a:t> 	{ID</a:t>
            </a:r>
            <a:r>
              <a:rPr lang="en-GB" baseline="-25000" dirty="0" smtClean="0"/>
              <a:t>B</a:t>
            </a:r>
            <a:r>
              <a:rPr lang="en-GB" dirty="0" smtClean="0"/>
              <a:t>, 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B</a:t>
            </a:r>
            <a:r>
              <a:rPr lang="en-GB" dirty="0" smtClean="0"/>
              <a:t>[N’</a:t>
            </a:r>
            <a:r>
              <a:rPr lang="en-GB" baseline="-25000" dirty="0" smtClean="0"/>
              <a:t>B 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err="1" smtClean="0"/>
              <a:t>,ID</a:t>
            </a:r>
            <a:r>
              <a:rPr lang="en-GB" baseline="-25000" dirty="0" err="1" smtClean="0"/>
              <a:t>A</a:t>
            </a:r>
            <a:r>
              <a:rPr lang="en-GB" dirty="0" smtClean="0"/>
              <a:t>]}</a:t>
            </a:r>
            <a:r>
              <a:rPr lang="en-GB" baseline="-25000" dirty="0" err="1" smtClean="0"/>
              <a:t>Kauth</a:t>
            </a:r>
            <a:r>
              <a:rPr lang="en-GB" baseline="-25000" dirty="0" smtClean="0"/>
              <a:t>-enc</a:t>
            </a:r>
            <a:endParaRPr lang="en-GB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1785918" y="5786454"/>
            <a:ext cx="571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Derive:       </a:t>
            </a:r>
            <a:r>
              <a:rPr lang="en-GB" sz="2400" dirty="0" err="1" smtClean="0"/>
              <a:t>K</a:t>
            </a:r>
            <a:r>
              <a:rPr lang="en-GB" sz="2400" baseline="-25000" dirty="0" err="1" smtClean="0"/>
              <a:t>auth</a:t>
            </a:r>
            <a:r>
              <a:rPr lang="en-GB" sz="2400" baseline="-25000" dirty="0" smtClean="0"/>
              <a:t>-enc</a:t>
            </a:r>
            <a:r>
              <a:rPr lang="en-GB" sz="2400" dirty="0" smtClean="0"/>
              <a:t> = H(g</a:t>
            </a:r>
            <a:r>
              <a:rPr lang="en-GB" sz="2400" baseline="30000" dirty="0" smtClean="0"/>
              <a:t>ab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, N’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, “</a:t>
            </a:r>
            <a:r>
              <a:rPr lang="en-GB" sz="2400" dirty="0" err="1" smtClean="0"/>
              <a:t>ab</a:t>
            </a:r>
            <a:r>
              <a:rPr lang="en-GB" sz="2400" dirty="0" smtClean="0"/>
              <a:t>”)</a:t>
            </a:r>
            <a:endParaRPr lang="en-GB" sz="2400" dirty="0"/>
          </a:p>
          <a:p>
            <a:r>
              <a:rPr lang="en-GB" sz="2400" dirty="0" smtClean="0"/>
              <a:t>	                   K = H(g</a:t>
            </a:r>
            <a:r>
              <a:rPr lang="en-GB" sz="2400" baseline="30000" dirty="0" smtClean="0"/>
              <a:t>ab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, N’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, “key”)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5984" y="5570552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43108" y="5072074"/>
            <a:ext cx="4419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A-&gt;B: 	{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A</a:t>
            </a:r>
            <a:r>
              <a:rPr lang="en-GB" dirty="0" smtClean="0"/>
              <a:t>[N’</a:t>
            </a:r>
            <a:r>
              <a:rPr lang="en-GB" baseline="-25000" dirty="0" smtClean="0"/>
              <a:t>B 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ID</a:t>
            </a:r>
            <a:r>
              <a:rPr lang="en-GB" baseline="-25000" dirty="0" smtClean="0"/>
              <a:t>B</a:t>
            </a:r>
            <a:r>
              <a:rPr lang="en-GB" dirty="0" smtClean="0"/>
              <a:t>]}</a:t>
            </a:r>
            <a:r>
              <a:rPr lang="en-GB" baseline="-25000" dirty="0" smtClean="0"/>
              <a:t> </a:t>
            </a:r>
            <a:r>
              <a:rPr lang="en-GB" baseline="-25000" dirty="0" err="1" smtClean="0"/>
              <a:t>Kauth</a:t>
            </a:r>
            <a:r>
              <a:rPr lang="en-GB" baseline="-25000" dirty="0" smtClean="0"/>
              <a:t>-enc</a:t>
            </a:r>
            <a:endParaRPr lang="en-GB" dirty="0"/>
          </a:p>
        </p:txBody>
      </p:sp>
      <p:sp>
        <p:nvSpPr>
          <p:cNvPr id="23" name="Cloud Callout 22"/>
          <p:cNvSpPr/>
          <p:nvPr/>
        </p:nvSpPr>
        <p:spPr>
          <a:xfrm>
            <a:off x="7072330" y="5357826"/>
            <a:ext cx="2071670" cy="1143008"/>
          </a:xfrm>
          <a:prstGeom prst="cloudCallout">
            <a:avLst>
              <a:gd name="adj1" fmla="val -14997"/>
              <a:gd name="adj2" fmla="val -694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Random: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N’</a:t>
            </a:r>
            <a:r>
              <a:rPr lang="en-GB" baseline="-25000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= H[N</a:t>
            </a:r>
            <a:r>
              <a:rPr lang="en-GB" baseline="-25000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]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0" grpId="0"/>
      <p:bldP spid="30" grpId="0"/>
      <p:bldP spid="33" grpId="0"/>
      <p:bldP spid="34" grpId="0"/>
      <p:bldP spid="22" grpId="0"/>
      <p:bldP spid="2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loud Callout 26"/>
          <p:cNvSpPr/>
          <p:nvPr/>
        </p:nvSpPr>
        <p:spPr>
          <a:xfrm>
            <a:off x="6786578" y="2143116"/>
            <a:ext cx="2143140" cy="928694"/>
          </a:xfrm>
          <a:prstGeom prst="cloudCallout">
            <a:avLst>
              <a:gd name="adj1" fmla="val 14770"/>
              <a:gd name="adj2" fmla="val 69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chemeClr val="tx1"/>
              </a:solidFill>
            </a:endParaRPr>
          </a:p>
          <a:p>
            <a:pPr algn="ctr"/>
            <a:endParaRPr lang="en-GB" dirty="0"/>
          </a:p>
        </p:txBody>
      </p:sp>
      <p:sp>
        <p:nvSpPr>
          <p:cNvPr id="28" name="Cloud Callout 27"/>
          <p:cNvSpPr/>
          <p:nvPr/>
        </p:nvSpPr>
        <p:spPr>
          <a:xfrm>
            <a:off x="214282" y="2071678"/>
            <a:ext cx="1928826" cy="10001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 </a:t>
            </a:r>
            <a:r>
              <a:rPr lang="en-GB" i="1" dirty="0" smtClean="0">
                <a:solidFill>
                  <a:sysClr val="windowText" lastClr="000000"/>
                </a:solidFill>
              </a:rPr>
              <a:t>a,</a:t>
            </a:r>
            <a:r>
              <a:rPr lang="en-GB" i="1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HK</a:t>
            </a:r>
            <a:r>
              <a:rPr lang="en-GB" baseline="-25000" dirty="0" smtClean="0">
                <a:solidFill>
                  <a:schemeClr val="tx1"/>
                </a:solidFill>
              </a:rPr>
              <a:t>A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ysClr val="windowText" lastClr="000000"/>
              </a:solidFill>
            </a:endParaRPr>
          </a:p>
          <a:p>
            <a:pPr algn="ctr"/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JFKi</a:t>
            </a:r>
            <a:r>
              <a:rPr lang="en-GB" dirty="0" smtClean="0"/>
              <a:t> (II) – The panic</a:t>
            </a:r>
            <a:endParaRPr lang="en-GB" dirty="0"/>
          </a:p>
        </p:txBody>
      </p:sp>
      <p:pic>
        <p:nvPicPr>
          <p:cNvPr id="20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pic>
        <p:nvPicPr>
          <p:cNvPr id="20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12" name="Cloud 11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A</a:t>
            </a:r>
            <a:r>
              <a:rPr lang="en-GB" sz="2400" i="1" dirty="0" smtClean="0"/>
              <a:t>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B</a:t>
            </a:r>
            <a:endParaRPr lang="en-GB" sz="2400" i="1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214282" y="4429132"/>
            <a:ext cx="1345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Alice</a:t>
            </a:r>
          </a:p>
          <a:p>
            <a:pPr algn="ctr"/>
            <a:r>
              <a:rPr lang="en-GB" dirty="0" smtClean="0"/>
              <a:t>(Responder)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500958" y="4357694"/>
            <a:ext cx="1080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Bob</a:t>
            </a:r>
          </a:p>
          <a:p>
            <a:pPr algn="ctr"/>
            <a:r>
              <a:rPr lang="en-GB" dirty="0" smtClean="0"/>
              <a:t>(Initiator)</a:t>
            </a:r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285984" y="3357562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143108" y="2928934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 -&gt; A: 	N’</a:t>
            </a:r>
            <a:r>
              <a:rPr lang="en-GB" baseline="-25000" dirty="0" smtClean="0"/>
              <a:t>B 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, ID</a:t>
            </a:r>
            <a:r>
              <a:rPr lang="en-GB" baseline="-25000" dirty="0" smtClean="0"/>
              <a:t>A’</a:t>
            </a:r>
            <a:endParaRPr lang="en-GB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285984" y="4000504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143108" y="3571876"/>
            <a:ext cx="5523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-&gt; B:	N’</a:t>
            </a:r>
            <a:r>
              <a:rPr lang="en-GB" baseline="-25000" dirty="0" smtClean="0"/>
              <a:t>B </a:t>
            </a:r>
            <a:r>
              <a:rPr lang="en-GB" dirty="0" smtClean="0"/>
              <a:t>,N</a:t>
            </a:r>
            <a:r>
              <a:rPr lang="en-GB" baseline="-25000" dirty="0" smtClean="0"/>
              <a:t>A</a:t>
            </a:r>
            <a:r>
              <a:rPr lang="en-GB" dirty="0" smtClean="0"/>
              <a:t>, ID</a:t>
            </a:r>
            <a:r>
              <a:rPr lang="en-GB" baseline="-25000" dirty="0" smtClean="0"/>
              <a:t>A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A</a:t>
            </a:r>
            <a:r>
              <a:rPr lang="en-GB" dirty="0" smtClean="0"/>
              <a:t>[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], H</a:t>
            </a:r>
            <a:r>
              <a:rPr lang="en-GB" baseline="-25000" dirty="0" smtClean="0"/>
              <a:t>HK</a:t>
            </a:r>
            <a:r>
              <a:rPr lang="en-GB" sz="1600" baseline="-50000" dirty="0" smtClean="0"/>
              <a:t>A</a:t>
            </a:r>
            <a:r>
              <a:rPr lang="en-GB" dirty="0" smtClean="0"/>
              <a:t>[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,N’</a:t>
            </a:r>
            <a:r>
              <a:rPr lang="en-GB" baseline="-25000" dirty="0" smtClean="0"/>
              <a:t>B </a:t>
            </a:r>
            <a:r>
              <a:rPr lang="en-GB" dirty="0" smtClean="0"/>
              <a:t>,IP</a:t>
            </a:r>
            <a:r>
              <a:rPr lang="en-GB" baseline="-25000" dirty="0" smtClean="0"/>
              <a:t>B</a:t>
            </a:r>
            <a:r>
              <a:rPr lang="en-GB" dirty="0" smtClean="0"/>
              <a:t>]</a:t>
            </a:r>
            <a:endParaRPr lang="en-GB" dirty="0"/>
          </a:p>
        </p:txBody>
      </p:sp>
      <p:cxnSp>
        <p:nvCxnSpPr>
          <p:cNvPr id="32" name="Straight Arrow Connector 31"/>
          <p:cNvCxnSpPr/>
          <p:nvPr/>
        </p:nvCxnSpPr>
        <p:spPr>
          <a:xfrm rot="10800000">
            <a:off x="2285984" y="4856171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143108" y="4143380"/>
            <a:ext cx="4464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 -&gt; A: 	N</a:t>
            </a:r>
            <a:r>
              <a:rPr lang="en-GB" baseline="-25000" dirty="0" smtClean="0"/>
              <a:t>B</a:t>
            </a:r>
            <a:r>
              <a:rPr lang="en-GB" dirty="0" smtClean="0"/>
              <a:t> 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H</a:t>
            </a:r>
            <a:r>
              <a:rPr lang="en-GB" baseline="-25000" dirty="0" smtClean="0"/>
              <a:t>HK</a:t>
            </a:r>
            <a:r>
              <a:rPr lang="en-GB" sz="1600" baseline="-50000" dirty="0" smtClean="0"/>
              <a:t>A</a:t>
            </a:r>
            <a:r>
              <a:rPr lang="en-GB" dirty="0" smtClean="0"/>
              <a:t>[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,N’</a:t>
            </a:r>
            <a:r>
              <a:rPr lang="en-GB" baseline="-25000" dirty="0" smtClean="0"/>
              <a:t>B </a:t>
            </a:r>
            <a:r>
              <a:rPr lang="en-GB" dirty="0" smtClean="0"/>
              <a:t>,IP</a:t>
            </a:r>
            <a:r>
              <a:rPr lang="en-GB" baseline="-25000" dirty="0" smtClean="0"/>
              <a:t>B</a:t>
            </a:r>
            <a:r>
              <a:rPr lang="en-GB" dirty="0" smtClean="0"/>
              <a:t>]</a:t>
            </a:r>
          </a:p>
          <a:p>
            <a:r>
              <a:rPr lang="en-GB" dirty="0" smtClean="0"/>
              <a:t> 	{ID</a:t>
            </a:r>
            <a:r>
              <a:rPr lang="en-GB" baseline="-25000" dirty="0" smtClean="0"/>
              <a:t>B</a:t>
            </a:r>
            <a:r>
              <a:rPr lang="en-GB" dirty="0" smtClean="0"/>
              <a:t>, 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B</a:t>
            </a:r>
            <a:r>
              <a:rPr lang="en-GB" dirty="0" smtClean="0"/>
              <a:t>[N’</a:t>
            </a:r>
            <a:r>
              <a:rPr lang="en-GB" baseline="-25000" dirty="0" smtClean="0"/>
              <a:t>B 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err="1" smtClean="0"/>
              <a:t>,ID</a:t>
            </a:r>
            <a:r>
              <a:rPr lang="en-GB" baseline="-25000" dirty="0" err="1" smtClean="0"/>
              <a:t>A</a:t>
            </a:r>
            <a:r>
              <a:rPr lang="en-GB" dirty="0" smtClean="0"/>
              <a:t>]}</a:t>
            </a:r>
            <a:r>
              <a:rPr lang="en-GB" baseline="-25000" dirty="0" err="1" smtClean="0"/>
              <a:t>Kae</a:t>
            </a:r>
            <a:endParaRPr lang="en-GB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1785918" y="5786454"/>
            <a:ext cx="571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Derive:      </a:t>
            </a:r>
            <a:r>
              <a:rPr lang="en-GB" sz="2400" dirty="0" err="1" smtClean="0"/>
              <a:t>K</a:t>
            </a:r>
            <a:r>
              <a:rPr lang="en-GB" sz="2400" baseline="-25000" dirty="0" err="1" smtClean="0"/>
              <a:t>auth</a:t>
            </a:r>
            <a:r>
              <a:rPr lang="en-GB" sz="2400" baseline="-25000" dirty="0" smtClean="0"/>
              <a:t>-enc </a:t>
            </a:r>
            <a:r>
              <a:rPr lang="en-GB" sz="2400" dirty="0" smtClean="0"/>
              <a:t>= H(g</a:t>
            </a:r>
            <a:r>
              <a:rPr lang="en-GB" sz="2400" baseline="30000" dirty="0" smtClean="0"/>
              <a:t>ab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, N’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, “</a:t>
            </a:r>
            <a:r>
              <a:rPr lang="en-GB" sz="2400" dirty="0" err="1" smtClean="0"/>
              <a:t>ab</a:t>
            </a:r>
            <a:r>
              <a:rPr lang="en-GB" sz="2400" dirty="0" smtClean="0"/>
              <a:t>”)</a:t>
            </a:r>
            <a:endParaRPr lang="en-GB" sz="2400" dirty="0"/>
          </a:p>
          <a:p>
            <a:r>
              <a:rPr lang="en-GB" sz="2400" dirty="0" smtClean="0"/>
              <a:t>		   K = H(g</a:t>
            </a:r>
            <a:r>
              <a:rPr lang="en-GB" sz="2400" baseline="30000" dirty="0" smtClean="0"/>
              <a:t>ab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, N’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, “key”)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5984" y="5570552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43108" y="5072074"/>
            <a:ext cx="4004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A-&gt;B: 	{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A</a:t>
            </a:r>
            <a:r>
              <a:rPr lang="en-GB" dirty="0" smtClean="0"/>
              <a:t>[N’</a:t>
            </a:r>
            <a:r>
              <a:rPr lang="en-GB" baseline="-25000" dirty="0" smtClean="0"/>
              <a:t>B 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ID</a:t>
            </a:r>
            <a:r>
              <a:rPr lang="en-GB" baseline="-25000" dirty="0" smtClean="0"/>
              <a:t>B</a:t>
            </a:r>
            <a:r>
              <a:rPr lang="en-GB" dirty="0" smtClean="0"/>
              <a:t>]}</a:t>
            </a:r>
            <a:r>
              <a:rPr lang="en-GB" baseline="-25000" dirty="0" smtClean="0"/>
              <a:t> </a:t>
            </a:r>
            <a:r>
              <a:rPr lang="en-GB" baseline="-25000" dirty="0" err="1" smtClean="0"/>
              <a:t>Kae</a:t>
            </a:r>
            <a:endParaRPr lang="en-GB" dirty="0"/>
          </a:p>
        </p:txBody>
      </p:sp>
      <p:sp>
        <p:nvSpPr>
          <p:cNvPr id="23" name="Cloud Callout 22"/>
          <p:cNvSpPr/>
          <p:nvPr/>
        </p:nvSpPr>
        <p:spPr>
          <a:xfrm>
            <a:off x="7072330" y="5357826"/>
            <a:ext cx="2071670" cy="1143008"/>
          </a:xfrm>
          <a:prstGeom prst="cloudCallout">
            <a:avLst>
              <a:gd name="adj1" fmla="val -14997"/>
              <a:gd name="adj2" fmla="val -694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Random: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N’</a:t>
            </a:r>
            <a:r>
              <a:rPr lang="en-GB" baseline="-25000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= H[N</a:t>
            </a:r>
            <a:r>
              <a:rPr lang="en-GB" baseline="-25000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]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4" name="Explosion 2 23"/>
          <p:cNvSpPr/>
          <p:nvPr/>
        </p:nvSpPr>
        <p:spPr>
          <a:xfrm rot="378288">
            <a:off x="1928794" y="1643050"/>
            <a:ext cx="5929354" cy="4857784"/>
          </a:xfrm>
          <a:prstGeom prst="irregularSeal2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 smtClean="0">
                <a:solidFill>
                  <a:schemeClr val="accent1"/>
                </a:solidFill>
              </a:rPr>
              <a:t>AAARRRRGGHHH!!!</a:t>
            </a:r>
            <a:endParaRPr lang="en-GB" sz="5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JFKi</a:t>
            </a:r>
            <a:r>
              <a:rPr lang="en-GB" dirty="0" smtClean="0"/>
              <a:t> – The ISO 9798-3 core</a:t>
            </a:r>
            <a:endParaRPr lang="en-GB" dirty="0"/>
          </a:p>
        </p:txBody>
      </p:sp>
      <p:pic>
        <p:nvPicPr>
          <p:cNvPr id="20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pic>
        <p:nvPicPr>
          <p:cNvPr id="20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12" name="Cloud 11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A</a:t>
            </a:r>
            <a:r>
              <a:rPr lang="en-GB" sz="2400" i="1" dirty="0" smtClean="0"/>
              <a:t>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B</a:t>
            </a:r>
            <a:endParaRPr lang="en-GB" sz="2400" i="1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214282" y="4429132"/>
            <a:ext cx="1345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Alice</a:t>
            </a:r>
          </a:p>
          <a:p>
            <a:pPr algn="ctr"/>
            <a:r>
              <a:rPr lang="en-GB" dirty="0" smtClean="0"/>
              <a:t>(Responder)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500958" y="4357694"/>
            <a:ext cx="1080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Bob</a:t>
            </a:r>
          </a:p>
          <a:p>
            <a:pPr algn="ctr"/>
            <a:r>
              <a:rPr lang="en-GB" dirty="0" smtClean="0"/>
              <a:t>(Initiator)</a:t>
            </a:r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285984" y="3357562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143108" y="2928934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 -&gt; A: 	</a:t>
            </a:r>
            <a:r>
              <a:rPr lang="en-GB" dirty="0" smtClean="0">
                <a:solidFill>
                  <a:schemeClr val="bg2"/>
                </a:solidFill>
              </a:rPr>
              <a:t>N’</a:t>
            </a:r>
            <a:r>
              <a:rPr lang="en-GB" baseline="-25000" dirty="0" smtClean="0">
                <a:solidFill>
                  <a:schemeClr val="bg2"/>
                </a:solidFill>
              </a:rPr>
              <a:t>B </a:t>
            </a:r>
            <a:r>
              <a:rPr lang="en-GB" dirty="0" smtClean="0">
                <a:solidFill>
                  <a:schemeClr val="bg2"/>
                </a:solidFill>
              </a:rPr>
              <a:t>, </a:t>
            </a:r>
            <a:r>
              <a:rPr lang="en-GB" dirty="0" err="1" smtClean="0">
                <a:solidFill>
                  <a:schemeClr val="bg2"/>
                </a:solidFill>
              </a:rPr>
              <a:t>g</a:t>
            </a:r>
            <a:r>
              <a:rPr lang="en-GB" baseline="30000" dirty="0" err="1" smtClean="0">
                <a:solidFill>
                  <a:schemeClr val="bg2"/>
                </a:solidFill>
              </a:rPr>
              <a:t>b</a:t>
            </a:r>
            <a:r>
              <a:rPr lang="en-GB" dirty="0" smtClean="0">
                <a:solidFill>
                  <a:schemeClr val="bg2"/>
                </a:solidFill>
              </a:rPr>
              <a:t>, ID</a:t>
            </a:r>
            <a:r>
              <a:rPr lang="en-GB" baseline="-25000" dirty="0" smtClean="0">
                <a:solidFill>
                  <a:schemeClr val="bg2"/>
                </a:solidFill>
              </a:rPr>
              <a:t>A’</a:t>
            </a:r>
            <a:endParaRPr lang="en-GB" dirty="0">
              <a:solidFill>
                <a:schemeClr val="bg2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285984" y="4000504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143108" y="3571876"/>
            <a:ext cx="5523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-&gt; B:	</a:t>
            </a:r>
            <a:r>
              <a:rPr lang="en-GB" dirty="0" smtClean="0">
                <a:solidFill>
                  <a:schemeClr val="bg2"/>
                </a:solidFill>
              </a:rPr>
              <a:t>N’</a:t>
            </a:r>
            <a:r>
              <a:rPr lang="en-GB" baseline="-25000" dirty="0" smtClean="0">
                <a:solidFill>
                  <a:schemeClr val="bg2"/>
                </a:solidFill>
              </a:rPr>
              <a:t>B </a:t>
            </a:r>
            <a:r>
              <a:rPr lang="en-GB" dirty="0" smtClean="0">
                <a:solidFill>
                  <a:schemeClr val="bg2"/>
                </a:solidFill>
              </a:rPr>
              <a:t>,</a:t>
            </a:r>
            <a:r>
              <a:rPr lang="en-GB" dirty="0" smtClean="0"/>
              <a:t>N</a:t>
            </a:r>
            <a:r>
              <a:rPr lang="en-GB" baseline="-25000" dirty="0" smtClean="0"/>
              <a:t>A</a:t>
            </a:r>
            <a:r>
              <a:rPr lang="en-GB" dirty="0" smtClean="0"/>
              <a:t>, ID</a:t>
            </a:r>
            <a:r>
              <a:rPr lang="en-GB" baseline="-25000" dirty="0" smtClean="0"/>
              <a:t>A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>
                <a:solidFill>
                  <a:schemeClr val="bg2"/>
                </a:solidFill>
              </a:rPr>
              <a:t>, </a:t>
            </a:r>
            <a:r>
              <a:rPr lang="en-GB" dirty="0" err="1" smtClean="0">
                <a:solidFill>
                  <a:schemeClr val="bg2"/>
                </a:solidFill>
              </a:rPr>
              <a:t>Sign</a:t>
            </a:r>
            <a:r>
              <a:rPr lang="en-GB" baseline="-25000" dirty="0" err="1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[</a:t>
            </a:r>
            <a:r>
              <a:rPr lang="en-GB" dirty="0" err="1" smtClean="0">
                <a:solidFill>
                  <a:schemeClr val="bg2"/>
                </a:solidFill>
              </a:rPr>
              <a:t>g</a:t>
            </a:r>
            <a:r>
              <a:rPr lang="en-GB" baseline="30000" dirty="0" err="1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], H</a:t>
            </a:r>
            <a:r>
              <a:rPr lang="en-GB" baseline="-25000" dirty="0" smtClean="0">
                <a:solidFill>
                  <a:schemeClr val="bg2"/>
                </a:solidFill>
              </a:rPr>
              <a:t>HK</a:t>
            </a:r>
            <a:r>
              <a:rPr lang="en-GB" sz="1600" baseline="-50000" dirty="0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[</a:t>
            </a:r>
            <a:r>
              <a:rPr lang="en-GB" dirty="0" err="1" smtClean="0">
                <a:solidFill>
                  <a:schemeClr val="bg2"/>
                </a:solidFill>
              </a:rPr>
              <a:t>g</a:t>
            </a:r>
            <a:r>
              <a:rPr lang="en-GB" baseline="30000" dirty="0" err="1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, N</a:t>
            </a:r>
            <a:r>
              <a:rPr lang="en-GB" baseline="-25000" dirty="0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 ,N’</a:t>
            </a:r>
            <a:r>
              <a:rPr lang="en-GB" baseline="-25000" dirty="0" smtClean="0">
                <a:solidFill>
                  <a:schemeClr val="bg2"/>
                </a:solidFill>
              </a:rPr>
              <a:t>B </a:t>
            </a:r>
            <a:r>
              <a:rPr lang="en-GB" dirty="0" smtClean="0">
                <a:solidFill>
                  <a:schemeClr val="bg2"/>
                </a:solidFill>
              </a:rPr>
              <a:t>,IP</a:t>
            </a:r>
            <a:r>
              <a:rPr lang="en-GB" baseline="-25000" dirty="0" smtClean="0">
                <a:solidFill>
                  <a:schemeClr val="bg2"/>
                </a:solidFill>
              </a:rPr>
              <a:t>B</a:t>
            </a:r>
            <a:r>
              <a:rPr lang="en-GB" dirty="0" smtClean="0">
                <a:solidFill>
                  <a:schemeClr val="bg2"/>
                </a:solidFill>
              </a:rPr>
              <a:t>]</a:t>
            </a:r>
            <a:endParaRPr lang="en-GB" dirty="0">
              <a:solidFill>
                <a:schemeClr val="bg2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10800000">
            <a:off x="2285984" y="4856171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143108" y="4143380"/>
            <a:ext cx="4747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 -&gt; A: 	N</a:t>
            </a:r>
            <a:r>
              <a:rPr lang="en-GB" baseline="-25000" dirty="0" smtClean="0"/>
              <a:t>B</a:t>
            </a:r>
            <a:r>
              <a:rPr lang="en-GB" dirty="0" smtClean="0"/>
              <a:t> 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>
                <a:solidFill>
                  <a:schemeClr val="bg2"/>
                </a:solidFill>
              </a:rPr>
              <a:t>,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bg2"/>
                </a:solidFill>
              </a:rPr>
              <a:t>H</a:t>
            </a:r>
            <a:r>
              <a:rPr lang="en-GB" baseline="-25000" dirty="0" smtClean="0">
                <a:solidFill>
                  <a:schemeClr val="bg2"/>
                </a:solidFill>
              </a:rPr>
              <a:t>HK</a:t>
            </a:r>
            <a:r>
              <a:rPr lang="en-GB" sz="1600" baseline="-50000" dirty="0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[</a:t>
            </a:r>
            <a:r>
              <a:rPr lang="en-GB" dirty="0" err="1" smtClean="0">
                <a:solidFill>
                  <a:schemeClr val="bg2"/>
                </a:solidFill>
              </a:rPr>
              <a:t>g</a:t>
            </a:r>
            <a:r>
              <a:rPr lang="en-GB" baseline="30000" dirty="0" err="1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, N</a:t>
            </a:r>
            <a:r>
              <a:rPr lang="en-GB" baseline="-25000" dirty="0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 ,N’</a:t>
            </a:r>
            <a:r>
              <a:rPr lang="en-GB" baseline="-25000" dirty="0" smtClean="0">
                <a:solidFill>
                  <a:schemeClr val="bg2"/>
                </a:solidFill>
              </a:rPr>
              <a:t>B </a:t>
            </a:r>
            <a:r>
              <a:rPr lang="en-GB" dirty="0" smtClean="0">
                <a:solidFill>
                  <a:schemeClr val="bg2"/>
                </a:solidFill>
              </a:rPr>
              <a:t>,IP</a:t>
            </a:r>
            <a:r>
              <a:rPr lang="en-GB" baseline="-25000" dirty="0" smtClean="0">
                <a:solidFill>
                  <a:schemeClr val="bg2"/>
                </a:solidFill>
              </a:rPr>
              <a:t>B</a:t>
            </a:r>
            <a:r>
              <a:rPr lang="en-GB" dirty="0" smtClean="0">
                <a:solidFill>
                  <a:schemeClr val="bg2"/>
                </a:solidFill>
              </a:rPr>
              <a:t>]</a:t>
            </a:r>
          </a:p>
          <a:p>
            <a:r>
              <a:rPr lang="en-GB" dirty="0" smtClean="0"/>
              <a:t> 	</a:t>
            </a:r>
            <a:r>
              <a:rPr lang="en-GB" dirty="0" smtClean="0">
                <a:solidFill>
                  <a:schemeClr val="bg2"/>
                </a:solidFill>
              </a:rPr>
              <a:t>{</a:t>
            </a:r>
            <a:r>
              <a:rPr lang="en-GB" dirty="0" smtClean="0"/>
              <a:t>ID</a:t>
            </a:r>
            <a:r>
              <a:rPr lang="en-GB" baseline="-25000" dirty="0" smtClean="0"/>
              <a:t>B</a:t>
            </a:r>
            <a:r>
              <a:rPr lang="en-GB" dirty="0" smtClean="0"/>
              <a:t>, 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B</a:t>
            </a:r>
            <a:r>
              <a:rPr lang="en-GB" dirty="0" smtClean="0"/>
              <a:t>[N’</a:t>
            </a:r>
            <a:r>
              <a:rPr lang="en-GB" baseline="-25000" dirty="0" smtClean="0"/>
              <a:t>B 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err="1" smtClean="0"/>
              <a:t>,ID</a:t>
            </a:r>
            <a:r>
              <a:rPr lang="en-GB" baseline="-25000" dirty="0" err="1" smtClean="0"/>
              <a:t>A</a:t>
            </a:r>
            <a:r>
              <a:rPr lang="en-GB" dirty="0" smtClean="0"/>
              <a:t>]</a:t>
            </a:r>
            <a:r>
              <a:rPr lang="en-GB" dirty="0" smtClean="0">
                <a:solidFill>
                  <a:schemeClr val="bg2"/>
                </a:solidFill>
              </a:rPr>
              <a:t>}</a:t>
            </a:r>
            <a:r>
              <a:rPr lang="en-GB" baseline="-25000" dirty="0" err="1" smtClean="0">
                <a:solidFill>
                  <a:schemeClr val="bg2"/>
                </a:solidFill>
              </a:rPr>
              <a:t>Kauth</a:t>
            </a:r>
            <a:r>
              <a:rPr lang="en-GB" baseline="-25000" dirty="0" smtClean="0">
                <a:solidFill>
                  <a:schemeClr val="bg2"/>
                </a:solidFill>
              </a:rPr>
              <a:t>-enc</a:t>
            </a:r>
            <a:endParaRPr lang="en-GB" baseline="-25000" dirty="0">
              <a:solidFill>
                <a:schemeClr val="bg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85918" y="5786454"/>
            <a:ext cx="571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Derive:   </a:t>
            </a:r>
            <a:r>
              <a:rPr lang="en-GB" sz="2400" dirty="0" err="1" smtClean="0">
                <a:solidFill>
                  <a:schemeClr val="bg2"/>
                </a:solidFill>
              </a:rPr>
              <a:t>K</a:t>
            </a:r>
            <a:r>
              <a:rPr lang="en-GB" sz="2400" baseline="-25000" dirty="0" err="1" smtClean="0">
                <a:solidFill>
                  <a:schemeClr val="bg2"/>
                </a:solidFill>
              </a:rPr>
              <a:t>auth</a:t>
            </a:r>
            <a:r>
              <a:rPr lang="en-GB" sz="2400" baseline="-25000" dirty="0" smtClean="0">
                <a:solidFill>
                  <a:schemeClr val="bg2"/>
                </a:solidFill>
              </a:rPr>
              <a:t>-enc </a:t>
            </a:r>
            <a:r>
              <a:rPr lang="en-GB" sz="2400" dirty="0" smtClean="0">
                <a:solidFill>
                  <a:schemeClr val="bg2"/>
                </a:solidFill>
              </a:rPr>
              <a:t>= H(g</a:t>
            </a:r>
            <a:r>
              <a:rPr lang="en-GB" sz="2400" baseline="30000" dirty="0" smtClean="0">
                <a:solidFill>
                  <a:schemeClr val="bg2"/>
                </a:solidFill>
              </a:rPr>
              <a:t>ab</a:t>
            </a:r>
            <a:r>
              <a:rPr lang="en-GB" sz="2400" dirty="0" smtClean="0">
                <a:solidFill>
                  <a:schemeClr val="bg2"/>
                </a:solidFill>
              </a:rPr>
              <a:t>, N</a:t>
            </a:r>
            <a:r>
              <a:rPr lang="en-GB" sz="2400" baseline="-25000" dirty="0" smtClean="0">
                <a:solidFill>
                  <a:schemeClr val="bg2"/>
                </a:solidFill>
              </a:rPr>
              <a:t>A</a:t>
            </a:r>
            <a:r>
              <a:rPr lang="en-GB" sz="2400" dirty="0" smtClean="0">
                <a:solidFill>
                  <a:schemeClr val="bg2"/>
                </a:solidFill>
              </a:rPr>
              <a:t>, N’</a:t>
            </a:r>
            <a:r>
              <a:rPr lang="en-GB" sz="2400" baseline="-25000" dirty="0" smtClean="0">
                <a:solidFill>
                  <a:schemeClr val="bg2"/>
                </a:solidFill>
              </a:rPr>
              <a:t>B</a:t>
            </a:r>
            <a:r>
              <a:rPr lang="en-GB" sz="2400" dirty="0" smtClean="0">
                <a:solidFill>
                  <a:schemeClr val="bg2"/>
                </a:solidFill>
              </a:rPr>
              <a:t>, “</a:t>
            </a:r>
            <a:r>
              <a:rPr lang="en-GB" sz="2400" dirty="0" err="1" smtClean="0">
                <a:solidFill>
                  <a:schemeClr val="bg2"/>
                </a:solidFill>
              </a:rPr>
              <a:t>ab</a:t>
            </a:r>
            <a:r>
              <a:rPr lang="en-GB" sz="2400" dirty="0" smtClean="0">
                <a:solidFill>
                  <a:schemeClr val="bg2"/>
                </a:solidFill>
              </a:rPr>
              <a:t>”)</a:t>
            </a:r>
            <a:endParaRPr lang="en-GB" sz="2400" dirty="0">
              <a:solidFill>
                <a:schemeClr val="bg2"/>
              </a:solidFill>
            </a:endParaRPr>
          </a:p>
          <a:p>
            <a:r>
              <a:rPr lang="en-GB" sz="2400" dirty="0" smtClean="0"/>
              <a:t>		K = H(g</a:t>
            </a:r>
            <a:r>
              <a:rPr lang="en-GB" sz="2400" baseline="30000" dirty="0" smtClean="0"/>
              <a:t>ab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, N’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, “key”)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5984" y="5570552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43108" y="5072074"/>
            <a:ext cx="4419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A-&gt;B: 	</a:t>
            </a:r>
            <a:r>
              <a:rPr lang="en-GB" dirty="0" smtClean="0">
                <a:solidFill>
                  <a:schemeClr val="bg2"/>
                </a:solidFill>
              </a:rPr>
              <a:t>{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A</a:t>
            </a:r>
            <a:r>
              <a:rPr lang="en-GB" dirty="0" smtClean="0"/>
              <a:t>[N’</a:t>
            </a:r>
            <a:r>
              <a:rPr lang="en-GB" baseline="-25000" dirty="0" smtClean="0"/>
              <a:t>B 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ID</a:t>
            </a:r>
            <a:r>
              <a:rPr lang="en-GB" baseline="-25000" dirty="0" smtClean="0"/>
              <a:t>B</a:t>
            </a:r>
            <a:r>
              <a:rPr lang="en-GB" dirty="0" smtClean="0"/>
              <a:t>]</a:t>
            </a:r>
            <a:r>
              <a:rPr lang="en-GB" dirty="0" smtClean="0">
                <a:solidFill>
                  <a:schemeClr val="bg2"/>
                </a:solidFill>
              </a:rPr>
              <a:t>}</a:t>
            </a:r>
            <a:r>
              <a:rPr lang="en-GB" baseline="-25000" dirty="0" smtClean="0">
                <a:solidFill>
                  <a:schemeClr val="bg2"/>
                </a:solidFill>
              </a:rPr>
              <a:t> </a:t>
            </a:r>
            <a:r>
              <a:rPr lang="en-GB" baseline="-25000" dirty="0" err="1" smtClean="0">
                <a:solidFill>
                  <a:schemeClr val="bg2"/>
                </a:solidFill>
              </a:rPr>
              <a:t>Kauth</a:t>
            </a:r>
            <a:r>
              <a:rPr lang="en-GB" baseline="-25000" dirty="0" smtClean="0">
                <a:solidFill>
                  <a:schemeClr val="bg2"/>
                </a:solidFill>
              </a:rPr>
              <a:t>-enc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23" name="Cloud Callout 22"/>
          <p:cNvSpPr/>
          <p:nvPr/>
        </p:nvSpPr>
        <p:spPr>
          <a:xfrm>
            <a:off x="7072330" y="5357826"/>
            <a:ext cx="2071670" cy="1143008"/>
          </a:xfrm>
          <a:prstGeom prst="cloudCallout">
            <a:avLst>
              <a:gd name="adj1" fmla="val -14997"/>
              <a:gd name="adj2" fmla="val -694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Random: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N’</a:t>
            </a:r>
            <a:r>
              <a:rPr lang="en-GB" baseline="-25000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= H[N</a:t>
            </a:r>
            <a:r>
              <a:rPr lang="en-GB" baseline="-25000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]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4" name="Cloud Callout 23"/>
          <p:cNvSpPr/>
          <p:nvPr/>
        </p:nvSpPr>
        <p:spPr>
          <a:xfrm>
            <a:off x="6786578" y="2143116"/>
            <a:ext cx="2143140" cy="928694"/>
          </a:xfrm>
          <a:prstGeom prst="cloudCallout">
            <a:avLst>
              <a:gd name="adj1" fmla="val 14770"/>
              <a:gd name="adj2" fmla="val 69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chemeClr val="tx1"/>
              </a:solidFill>
            </a:endParaRPr>
          </a:p>
          <a:p>
            <a:pPr algn="ctr"/>
            <a:endParaRPr lang="en-GB" dirty="0"/>
          </a:p>
        </p:txBody>
      </p:sp>
      <p:sp>
        <p:nvSpPr>
          <p:cNvPr id="27" name="Cloud Callout 26"/>
          <p:cNvSpPr/>
          <p:nvPr/>
        </p:nvSpPr>
        <p:spPr>
          <a:xfrm>
            <a:off x="214282" y="2071678"/>
            <a:ext cx="1928826" cy="10001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 </a:t>
            </a:r>
            <a:r>
              <a:rPr lang="en-GB" i="1" dirty="0" smtClean="0">
                <a:solidFill>
                  <a:sysClr val="windowText" lastClr="000000"/>
                </a:solidFill>
              </a:rPr>
              <a:t>a</a:t>
            </a:r>
            <a:r>
              <a:rPr lang="en-GB" dirty="0" smtClean="0">
                <a:solidFill>
                  <a:sysClr val="windowText" lastClr="000000"/>
                </a:solidFill>
              </a:rPr>
              <a:t> </a:t>
            </a:r>
            <a:r>
              <a:rPr lang="en-GB" i="1" dirty="0" smtClean="0">
                <a:solidFill>
                  <a:sysClr val="windowText" lastClr="000000"/>
                </a:solidFill>
              </a:rPr>
              <a:t>,</a:t>
            </a:r>
            <a:r>
              <a:rPr lang="en-GB" i="1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HK</a:t>
            </a:r>
            <a:r>
              <a:rPr lang="en-GB" baseline="-25000" dirty="0" smtClean="0">
                <a:solidFill>
                  <a:schemeClr val="tx1"/>
                </a:solidFill>
              </a:rPr>
              <a:t>A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ysClr val="windowText" lastClr="000000"/>
              </a:solidFill>
            </a:endParaRPr>
          </a:p>
          <a:p>
            <a:pPr algn="ctr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JFKi</a:t>
            </a:r>
            <a:r>
              <a:rPr lang="en-GB" dirty="0" smtClean="0"/>
              <a:t> – Initiator privacy</a:t>
            </a:r>
            <a:endParaRPr lang="en-GB" dirty="0"/>
          </a:p>
        </p:txBody>
      </p:sp>
      <p:pic>
        <p:nvPicPr>
          <p:cNvPr id="20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pic>
        <p:nvPicPr>
          <p:cNvPr id="20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12" name="Cloud 11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A</a:t>
            </a:r>
            <a:r>
              <a:rPr lang="en-GB" sz="2400" i="1" dirty="0" smtClean="0"/>
              <a:t>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B</a:t>
            </a:r>
            <a:endParaRPr lang="en-GB" sz="2400" i="1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214282" y="4429132"/>
            <a:ext cx="1345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Alice</a:t>
            </a:r>
          </a:p>
          <a:p>
            <a:pPr algn="ctr"/>
            <a:r>
              <a:rPr lang="en-GB" dirty="0" smtClean="0"/>
              <a:t>(Responder)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500958" y="4357694"/>
            <a:ext cx="1080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Bob</a:t>
            </a:r>
          </a:p>
          <a:p>
            <a:pPr algn="ctr"/>
            <a:r>
              <a:rPr lang="en-GB" dirty="0" smtClean="0"/>
              <a:t>(Initiator)</a:t>
            </a:r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285984" y="3357562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143108" y="2928934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 -&gt; A: 	</a:t>
            </a:r>
            <a:r>
              <a:rPr lang="en-GB" dirty="0" smtClean="0">
                <a:solidFill>
                  <a:schemeClr val="bg2"/>
                </a:solidFill>
              </a:rPr>
              <a:t>N’</a:t>
            </a:r>
            <a:r>
              <a:rPr lang="en-GB" baseline="-25000" dirty="0" smtClean="0">
                <a:solidFill>
                  <a:schemeClr val="bg2"/>
                </a:solidFill>
              </a:rPr>
              <a:t>B </a:t>
            </a:r>
            <a:r>
              <a:rPr lang="en-GB" dirty="0" smtClean="0">
                <a:solidFill>
                  <a:schemeClr val="bg2"/>
                </a:solidFill>
              </a:rPr>
              <a:t>, </a:t>
            </a:r>
            <a:r>
              <a:rPr lang="en-GB" dirty="0" err="1" smtClean="0">
                <a:solidFill>
                  <a:schemeClr val="bg2"/>
                </a:solidFill>
              </a:rPr>
              <a:t>g</a:t>
            </a:r>
            <a:r>
              <a:rPr lang="en-GB" baseline="30000" dirty="0" err="1" smtClean="0">
                <a:solidFill>
                  <a:schemeClr val="bg2"/>
                </a:solidFill>
              </a:rPr>
              <a:t>b</a:t>
            </a:r>
            <a:r>
              <a:rPr lang="en-GB" dirty="0" smtClean="0">
                <a:solidFill>
                  <a:schemeClr val="bg2"/>
                </a:solidFill>
              </a:rPr>
              <a:t>, ID</a:t>
            </a:r>
            <a:r>
              <a:rPr lang="en-GB" baseline="-25000" dirty="0" smtClean="0">
                <a:solidFill>
                  <a:schemeClr val="bg2"/>
                </a:solidFill>
              </a:rPr>
              <a:t>A’</a:t>
            </a:r>
            <a:endParaRPr lang="en-GB" dirty="0">
              <a:solidFill>
                <a:schemeClr val="bg2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285984" y="4000504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143108" y="3571876"/>
            <a:ext cx="5523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-&gt; B:	</a:t>
            </a:r>
            <a:r>
              <a:rPr lang="en-GB" dirty="0" smtClean="0">
                <a:solidFill>
                  <a:schemeClr val="bg2"/>
                </a:solidFill>
              </a:rPr>
              <a:t>N’</a:t>
            </a:r>
            <a:r>
              <a:rPr lang="en-GB" baseline="-25000" dirty="0" smtClean="0">
                <a:solidFill>
                  <a:schemeClr val="bg2"/>
                </a:solidFill>
              </a:rPr>
              <a:t>B </a:t>
            </a:r>
            <a:r>
              <a:rPr lang="en-GB" dirty="0" smtClean="0">
                <a:solidFill>
                  <a:schemeClr val="bg2"/>
                </a:solidFill>
              </a:rPr>
              <a:t>,</a:t>
            </a:r>
            <a:r>
              <a:rPr lang="en-GB" dirty="0" smtClean="0"/>
              <a:t>N</a:t>
            </a:r>
            <a:r>
              <a:rPr lang="en-GB" baseline="-25000" dirty="0" smtClean="0"/>
              <a:t>A</a:t>
            </a:r>
            <a:r>
              <a:rPr lang="en-GB" dirty="0" smtClean="0"/>
              <a:t>, ID</a:t>
            </a:r>
            <a:r>
              <a:rPr lang="en-GB" baseline="-25000" dirty="0" smtClean="0"/>
              <a:t>A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</a:t>
            </a:r>
            <a:r>
              <a:rPr lang="en-GB" dirty="0" smtClean="0">
                <a:solidFill>
                  <a:schemeClr val="accent6"/>
                </a:solidFill>
              </a:rPr>
              <a:t> </a:t>
            </a:r>
            <a:r>
              <a:rPr lang="en-GB" dirty="0" err="1" smtClean="0">
                <a:solidFill>
                  <a:schemeClr val="accent6"/>
                </a:solidFill>
              </a:rPr>
              <a:t>Sign</a:t>
            </a:r>
            <a:r>
              <a:rPr lang="en-GB" baseline="-25000" dirty="0" err="1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accent6"/>
                </a:solidFill>
              </a:rPr>
              <a:t>[</a:t>
            </a:r>
            <a:r>
              <a:rPr lang="en-GB" dirty="0" err="1" smtClean="0">
                <a:solidFill>
                  <a:schemeClr val="accent6"/>
                </a:solidFill>
              </a:rPr>
              <a:t>g</a:t>
            </a:r>
            <a:r>
              <a:rPr lang="en-GB" baseline="30000" dirty="0" err="1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accent6"/>
                </a:solidFill>
              </a:rPr>
              <a:t>]</a:t>
            </a:r>
            <a:r>
              <a:rPr lang="en-GB" dirty="0" smtClean="0">
                <a:solidFill>
                  <a:schemeClr val="bg2"/>
                </a:solidFill>
              </a:rPr>
              <a:t>, H</a:t>
            </a:r>
            <a:r>
              <a:rPr lang="en-GB" baseline="-25000" dirty="0" smtClean="0">
                <a:solidFill>
                  <a:schemeClr val="bg2"/>
                </a:solidFill>
              </a:rPr>
              <a:t>HK</a:t>
            </a:r>
            <a:r>
              <a:rPr lang="en-GB" sz="1600" baseline="-50000" dirty="0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[</a:t>
            </a:r>
            <a:r>
              <a:rPr lang="en-GB" dirty="0" err="1" smtClean="0">
                <a:solidFill>
                  <a:schemeClr val="bg2"/>
                </a:solidFill>
              </a:rPr>
              <a:t>g</a:t>
            </a:r>
            <a:r>
              <a:rPr lang="en-GB" baseline="30000" dirty="0" err="1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, N</a:t>
            </a:r>
            <a:r>
              <a:rPr lang="en-GB" baseline="-25000" dirty="0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 ,N’</a:t>
            </a:r>
            <a:r>
              <a:rPr lang="en-GB" baseline="-25000" dirty="0" smtClean="0">
                <a:solidFill>
                  <a:schemeClr val="bg2"/>
                </a:solidFill>
              </a:rPr>
              <a:t>B </a:t>
            </a:r>
            <a:r>
              <a:rPr lang="en-GB" dirty="0" smtClean="0">
                <a:solidFill>
                  <a:schemeClr val="bg2"/>
                </a:solidFill>
              </a:rPr>
              <a:t>,IP</a:t>
            </a:r>
            <a:r>
              <a:rPr lang="en-GB" baseline="-25000" dirty="0" smtClean="0">
                <a:solidFill>
                  <a:schemeClr val="bg2"/>
                </a:solidFill>
              </a:rPr>
              <a:t>B</a:t>
            </a:r>
            <a:r>
              <a:rPr lang="en-GB" dirty="0" smtClean="0">
                <a:solidFill>
                  <a:schemeClr val="bg2"/>
                </a:solidFill>
              </a:rPr>
              <a:t>]</a:t>
            </a:r>
            <a:endParaRPr lang="en-GB" dirty="0">
              <a:solidFill>
                <a:schemeClr val="bg2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10800000">
            <a:off x="2285984" y="4856171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143108" y="4143380"/>
            <a:ext cx="4747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 -&gt; A: 	N</a:t>
            </a:r>
            <a:r>
              <a:rPr lang="en-GB" baseline="-25000" dirty="0" smtClean="0"/>
              <a:t>B</a:t>
            </a:r>
            <a:r>
              <a:rPr lang="en-GB" dirty="0" smtClean="0"/>
              <a:t> 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>
                <a:solidFill>
                  <a:schemeClr val="bg2"/>
                </a:solidFill>
              </a:rPr>
              <a:t>,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bg2"/>
                </a:solidFill>
              </a:rPr>
              <a:t>H</a:t>
            </a:r>
            <a:r>
              <a:rPr lang="en-GB" baseline="-25000" dirty="0" smtClean="0">
                <a:solidFill>
                  <a:schemeClr val="bg2"/>
                </a:solidFill>
              </a:rPr>
              <a:t>HK</a:t>
            </a:r>
            <a:r>
              <a:rPr lang="en-GB" sz="1600" baseline="-50000" dirty="0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[</a:t>
            </a:r>
            <a:r>
              <a:rPr lang="en-GB" dirty="0" err="1" smtClean="0">
                <a:solidFill>
                  <a:schemeClr val="bg2"/>
                </a:solidFill>
              </a:rPr>
              <a:t>g</a:t>
            </a:r>
            <a:r>
              <a:rPr lang="en-GB" baseline="30000" dirty="0" err="1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, N</a:t>
            </a:r>
            <a:r>
              <a:rPr lang="en-GB" baseline="-25000" dirty="0" smtClean="0">
                <a:solidFill>
                  <a:schemeClr val="bg2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 ,N’</a:t>
            </a:r>
            <a:r>
              <a:rPr lang="en-GB" baseline="-25000" dirty="0" smtClean="0">
                <a:solidFill>
                  <a:schemeClr val="bg2"/>
                </a:solidFill>
              </a:rPr>
              <a:t>B </a:t>
            </a:r>
            <a:r>
              <a:rPr lang="en-GB" dirty="0" smtClean="0">
                <a:solidFill>
                  <a:schemeClr val="bg2"/>
                </a:solidFill>
              </a:rPr>
              <a:t>,IP</a:t>
            </a:r>
            <a:r>
              <a:rPr lang="en-GB" baseline="-25000" dirty="0" smtClean="0">
                <a:solidFill>
                  <a:schemeClr val="bg2"/>
                </a:solidFill>
              </a:rPr>
              <a:t>B</a:t>
            </a:r>
            <a:r>
              <a:rPr lang="en-GB" dirty="0" smtClean="0">
                <a:solidFill>
                  <a:schemeClr val="bg2"/>
                </a:solidFill>
              </a:rPr>
              <a:t>]</a:t>
            </a:r>
          </a:p>
          <a:p>
            <a:r>
              <a:rPr lang="en-GB" dirty="0" smtClean="0"/>
              <a:t> 	</a:t>
            </a:r>
            <a:r>
              <a:rPr lang="en-GB" dirty="0" smtClean="0">
                <a:solidFill>
                  <a:schemeClr val="accent6"/>
                </a:solidFill>
              </a:rPr>
              <a:t>{</a:t>
            </a:r>
            <a:r>
              <a:rPr lang="en-GB" dirty="0" smtClean="0"/>
              <a:t>ID</a:t>
            </a:r>
            <a:r>
              <a:rPr lang="en-GB" baseline="-25000" dirty="0" smtClean="0"/>
              <a:t>B</a:t>
            </a:r>
            <a:r>
              <a:rPr lang="en-GB" dirty="0" smtClean="0"/>
              <a:t>, 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B</a:t>
            </a:r>
            <a:r>
              <a:rPr lang="en-GB" dirty="0" smtClean="0"/>
              <a:t>[N’</a:t>
            </a:r>
            <a:r>
              <a:rPr lang="en-GB" baseline="-25000" dirty="0" smtClean="0"/>
              <a:t>B 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err="1" smtClean="0"/>
              <a:t>,ID</a:t>
            </a:r>
            <a:r>
              <a:rPr lang="en-GB" baseline="-25000" dirty="0" err="1" smtClean="0"/>
              <a:t>A</a:t>
            </a:r>
            <a:r>
              <a:rPr lang="en-GB" dirty="0" smtClean="0"/>
              <a:t>]</a:t>
            </a:r>
            <a:r>
              <a:rPr lang="en-GB" dirty="0" smtClean="0">
                <a:solidFill>
                  <a:schemeClr val="accent6"/>
                </a:solidFill>
              </a:rPr>
              <a:t>}</a:t>
            </a:r>
            <a:r>
              <a:rPr lang="en-GB" baseline="-25000" dirty="0" err="1" smtClean="0">
                <a:solidFill>
                  <a:schemeClr val="accent6"/>
                </a:solidFill>
              </a:rPr>
              <a:t>Kauth</a:t>
            </a:r>
            <a:r>
              <a:rPr lang="en-GB" baseline="-25000" dirty="0" smtClean="0">
                <a:solidFill>
                  <a:schemeClr val="accent6"/>
                </a:solidFill>
              </a:rPr>
              <a:t>-enc</a:t>
            </a:r>
            <a:endParaRPr lang="en-GB" baseline="-25000" dirty="0">
              <a:solidFill>
                <a:schemeClr val="accent6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85918" y="5786454"/>
            <a:ext cx="571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Derive:   </a:t>
            </a:r>
            <a:r>
              <a:rPr lang="en-GB" sz="2400" dirty="0" err="1" smtClean="0">
                <a:solidFill>
                  <a:schemeClr val="accent6"/>
                </a:solidFill>
              </a:rPr>
              <a:t>K</a:t>
            </a:r>
            <a:r>
              <a:rPr lang="en-GB" sz="2400" baseline="-25000" dirty="0" err="1" smtClean="0">
                <a:solidFill>
                  <a:schemeClr val="accent6"/>
                </a:solidFill>
              </a:rPr>
              <a:t>auth</a:t>
            </a:r>
            <a:r>
              <a:rPr lang="en-GB" sz="2400" baseline="-25000" dirty="0" smtClean="0">
                <a:solidFill>
                  <a:schemeClr val="accent6"/>
                </a:solidFill>
              </a:rPr>
              <a:t>-enc</a:t>
            </a:r>
            <a:r>
              <a:rPr lang="en-GB" sz="2400" dirty="0" smtClean="0">
                <a:solidFill>
                  <a:schemeClr val="accent6"/>
                </a:solidFill>
              </a:rPr>
              <a:t> = H(g</a:t>
            </a:r>
            <a:r>
              <a:rPr lang="en-GB" sz="2400" baseline="30000" dirty="0" smtClean="0">
                <a:solidFill>
                  <a:schemeClr val="accent6"/>
                </a:solidFill>
              </a:rPr>
              <a:t>ab</a:t>
            </a:r>
            <a:r>
              <a:rPr lang="en-GB" sz="2400" dirty="0" smtClean="0">
                <a:solidFill>
                  <a:schemeClr val="accent6"/>
                </a:solidFill>
              </a:rPr>
              <a:t>, N</a:t>
            </a:r>
            <a:r>
              <a:rPr lang="en-GB" sz="2400" baseline="-25000" dirty="0" smtClean="0">
                <a:solidFill>
                  <a:schemeClr val="accent6"/>
                </a:solidFill>
              </a:rPr>
              <a:t>A</a:t>
            </a:r>
            <a:r>
              <a:rPr lang="en-GB" sz="2400" dirty="0" smtClean="0">
                <a:solidFill>
                  <a:schemeClr val="accent6"/>
                </a:solidFill>
              </a:rPr>
              <a:t>, N’</a:t>
            </a:r>
            <a:r>
              <a:rPr lang="en-GB" sz="2400" baseline="-25000" dirty="0" smtClean="0">
                <a:solidFill>
                  <a:schemeClr val="accent6"/>
                </a:solidFill>
              </a:rPr>
              <a:t>B</a:t>
            </a:r>
            <a:r>
              <a:rPr lang="en-GB" sz="2400" dirty="0" smtClean="0">
                <a:solidFill>
                  <a:schemeClr val="accent6"/>
                </a:solidFill>
              </a:rPr>
              <a:t>, “</a:t>
            </a:r>
            <a:r>
              <a:rPr lang="en-GB" sz="2400" dirty="0" err="1" smtClean="0">
                <a:solidFill>
                  <a:schemeClr val="accent6"/>
                </a:solidFill>
              </a:rPr>
              <a:t>ab</a:t>
            </a:r>
            <a:r>
              <a:rPr lang="en-GB" sz="2400" dirty="0" smtClean="0">
                <a:solidFill>
                  <a:schemeClr val="accent6"/>
                </a:solidFill>
              </a:rPr>
              <a:t>”)</a:t>
            </a:r>
            <a:endParaRPr lang="en-GB" sz="2400" dirty="0">
              <a:solidFill>
                <a:schemeClr val="accent6"/>
              </a:solidFill>
            </a:endParaRPr>
          </a:p>
          <a:p>
            <a:r>
              <a:rPr lang="en-GB" sz="2400" dirty="0" smtClean="0"/>
              <a:t>		K = H(g</a:t>
            </a:r>
            <a:r>
              <a:rPr lang="en-GB" sz="2400" baseline="30000" dirty="0" smtClean="0"/>
              <a:t>ab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, N’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, “key”)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5984" y="5570552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43108" y="5072074"/>
            <a:ext cx="4419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A-&gt;B: 	</a:t>
            </a:r>
            <a:r>
              <a:rPr lang="en-GB" dirty="0" smtClean="0">
                <a:solidFill>
                  <a:schemeClr val="accent6"/>
                </a:solidFill>
              </a:rPr>
              <a:t>{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A</a:t>
            </a:r>
            <a:r>
              <a:rPr lang="en-GB" dirty="0" smtClean="0"/>
              <a:t>[N’</a:t>
            </a:r>
            <a:r>
              <a:rPr lang="en-GB" baseline="-25000" dirty="0" smtClean="0"/>
              <a:t>B 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ID</a:t>
            </a:r>
            <a:r>
              <a:rPr lang="en-GB" baseline="-25000" dirty="0" smtClean="0"/>
              <a:t>B</a:t>
            </a:r>
            <a:r>
              <a:rPr lang="en-GB" dirty="0" smtClean="0"/>
              <a:t>]</a:t>
            </a:r>
            <a:r>
              <a:rPr lang="en-GB" dirty="0" smtClean="0">
                <a:solidFill>
                  <a:schemeClr val="accent6"/>
                </a:solidFill>
              </a:rPr>
              <a:t>}</a:t>
            </a:r>
            <a:r>
              <a:rPr lang="en-GB" baseline="-25000" dirty="0" smtClean="0">
                <a:solidFill>
                  <a:schemeClr val="accent6"/>
                </a:solidFill>
              </a:rPr>
              <a:t> </a:t>
            </a:r>
            <a:r>
              <a:rPr lang="en-GB" baseline="-25000" dirty="0" err="1" smtClean="0">
                <a:solidFill>
                  <a:schemeClr val="accent6"/>
                </a:solidFill>
              </a:rPr>
              <a:t>Kauth</a:t>
            </a:r>
            <a:r>
              <a:rPr lang="en-GB" baseline="-25000" dirty="0" smtClean="0">
                <a:solidFill>
                  <a:schemeClr val="accent6"/>
                </a:solidFill>
              </a:rPr>
              <a:t>-enc</a:t>
            </a:r>
            <a:endParaRPr lang="en-GB" dirty="0">
              <a:solidFill>
                <a:schemeClr val="accent6"/>
              </a:solidFill>
            </a:endParaRPr>
          </a:p>
        </p:txBody>
      </p:sp>
      <p:sp>
        <p:nvSpPr>
          <p:cNvPr id="23" name="Cloud Callout 22"/>
          <p:cNvSpPr/>
          <p:nvPr/>
        </p:nvSpPr>
        <p:spPr>
          <a:xfrm>
            <a:off x="7072330" y="5357826"/>
            <a:ext cx="2071670" cy="1143008"/>
          </a:xfrm>
          <a:prstGeom prst="cloudCallout">
            <a:avLst>
              <a:gd name="adj1" fmla="val -14997"/>
              <a:gd name="adj2" fmla="val -694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Random: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N’</a:t>
            </a:r>
            <a:r>
              <a:rPr lang="en-GB" baseline="-25000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= H[N</a:t>
            </a:r>
            <a:r>
              <a:rPr lang="en-GB" baseline="-25000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]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4" name="Line Callout 1 (Border and Accent Bar) 23"/>
          <p:cNvSpPr/>
          <p:nvPr/>
        </p:nvSpPr>
        <p:spPr>
          <a:xfrm>
            <a:off x="142844" y="5500702"/>
            <a:ext cx="2428860" cy="1143008"/>
          </a:xfrm>
          <a:prstGeom prst="accentBorderCallout1">
            <a:avLst>
              <a:gd name="adj1" fmla="val 31516"/>
              <a:gd name="adj2" fmla="val 108773"/>
              <a:gd name="adj3" fmla="val -691"/>
              <a:gd name="adj4" fmla="val 2395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2) Encryption prevents eavesdropper from learning ID</a:t>
            </a:r>
            <a:r>
              <a:rPr lang="en-GB" baseline="-25000" dirty="0" smtClean="0">
                <a:solidFill>
                  <a:schemeClr val="tx1"/>
                </a:solidFill>
              </a:rPr>
              <a:t>B</a:t>
            </a:r>
            <a:endParaRPr lang="en-GB" baseline="-25000" dirty="0">
              <a:solidFill>
                <a:schemeClr val="tx1"/>
              </a:solidFill>
            </a:endParaRPr>
          </a:p>
        </p:txBody>
      </p:sp>
      <p:sp>
        <p:nvSpPr>
          <p:cNvPr id="27" name="Line Callout 1 (Border and Accent Bar) 26"/>
          <p:cNvSpPr/>
          <p:nvPr/>
        </p:nvSpPr>
        <p:spPr>
          <a:xfrm>
            <a:off x="6572264" y="1214422"/>
            <a:ext cx="2357454" cy="785818"/>
          </a:xfrm>
          <a:prstGeom prst="accentBorderCallout1">
            <a:avLst>
              <a:gd name="adj1" fmla="val 58363"/>
              <a:gd name="adj2" fmla="val -8333"/>
              <a:gd name="adj3" fmla="val 306301"/>
              <a:gd name="adj4" fmla="val -449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1) Bob can already authenticate Alice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5" name="Cloud Callout 34"/>
          <p:cNvSpPr/>
          <p:nvPr/>
        </p:nvSpPr>
        <p:spPr>
          <a:xfrm>
            <a:off x="6786578" y="2143116"/>
            <a:ext cx="2143140" cy="928694"/>
          </a:xfrm>
          <a:prstGeom prst="cloudCallout">
            <a:avLst>
              <a:gd name="adj1" fmla="val 14770"/>
              <a:gd name="adj2" fmla="val 69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chemeClr val="tx1"/>
              </a:solidFill>
            </a:endParaRPr>
          </a:p>
          <a:p>
            <a:pPr algn="ctr"/>
            <a:endParaRPr lang="en-GB" dirty="0"/>
          </a:p>
        </p:txBody>
      </p:sp>
      <p:sp>
        <p:nvSpPr>
          <p:cNvPr id="36" name="Cloud Callout 35"/>
          <p:cNvSpPr/>
          <p:nvPr/>
        </p:nvSpPr>
        <p:spPr>
          <a:xfrm>
            <a:off x="214282" y="2071678"/>
            <a:ext cx="1928826" cy="10001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 </a:t>
            </a:r>
            <a:r>
              <a:rPr lang="en-GB" i="1" dirty="0" smtClean="0">
                <a:solidFill>
                  <a:sysClr val="windowText" lastClr="000000"/>
                </a:solidFill>
              </a:rPr>
              <a:t>a,</a:t>
            </a:r>
            <a:r>
              <a:rPr lang="en-GB" i="1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HK</a:t>
            </a:r>
            <a:r>
              <a:rPr lang="en-GB" baseline="-25000" dirty="0" smtClean="0">
                <a:solidFill>
                  <a:schemeClr val="tx1"/>
                </a:solidFill>
              </a:rPr>
              <a:t>A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ysClr val="windowText" lastClr="000000"/>
              </a:solidFill>
            </a:endParaRPr>
          </a:p>
          <a:p>
            <a:pPr algn="ctr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Secure Authentication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Forward secrecy, privacy, Denial of Service protection, weak passwords...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loud Callout 23"/>
          <p:cNvSpPr/>
          <p:nvPr/>
        </p:nvSpPr>
        <p:spPr>
          <a:xfrm>
            <a:off x="6786578" y="2143116"/>
            <a:ext cx="2143140" cy="928694"/>
          </a:xfrm>
          <a:prstGeom prst="cloudCallout">
            <a:avLst>
              <a:gd name="adj1" fmla="val 14770"/>
              <a:gd name="adj2" fmla="val 69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chemeClr val="tx1"/>
              </a:solidFill>
            </a:endParaRPr>
          </a:p>
          <a:p>
            <a:pPr algn="ctr"/>
            <a:endParaRPr lang="en-GB" dirty="0"/>
          </a:p>
        </p:txBody>
      </p:sp>
      <p:sp>
        <p:nvSpPr>
          <p:cNvPr id="27" name="Cloud Callout 26"/>
          <p:cNvSpPr/>
          <p:nvPr/>
        </p:nvSpPr>
        <p:spPr>
          <a:xfrm>
            <a:off x="214282" y="2071678"/>
            <a:ext cx="1928826" cy="10001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 </a:t>
            </a:r>
            <a:r>
              <a:rPr lang="en-GB" i="1" dirty="0" smtClean="0">
                <a:solidFill>
                  <a:sysClr val="windowText" lastClr="000000"/>
                </a:solidFill>
              </a:rPr>
              <a:t>a,</a:t>
            </a:r>
            <a:r>
              <a:rPr lang="en-GB" i="1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HK</a:t>
            </a:r>
            <a:r>
              <a:rPr lang="en-GB" baseline="-25000" dirty="0" smtClean="0">
                <a:solidFill>
                  <a:schemeClr val="tx1"/>
                </a:solidFill>
              </a:rPr>
              <a:t>A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i="1" dirty="0" smtClean="0">
              <a:solidFill>
                <a:sysClr val="windowText" lastClr="000000"/>
              </a:solidFill>
            </a:endParaRPr>
          </a:p>
          <a:p>
            <a:pPr algn="ctr"/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JFKi</a:t>
            </a:r>
            <a:r>
              <a:rPr lang="en-GB" dirty="0" smtClean="0"/>
              <a:t> – </a:t>
            </a:r>
            <a:r>
              <a:rPr lang="en-GB" dirty="0" err="1" smtClean="0"/>
              <a:t>DoS</a:t>
            </a:r>
            <a:r>
              <a:rPr lang="en-GB" dirty="0" smtClean="0"/>
              <a:t> Prevention</a:t>
            </a:r>
            <a:endParaRPr lang="en-GB" dirty="0"/>
          </a:p>
        </p:txBody>
      </p:sp>
      <p:pic>
        <p:nvPicPr>
          <p:cNvPr id="20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pic>
        <p:nvPicPr>
          <p:cNvPr id="20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12" name="Cloud 11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A</a:t>
            </a:r>
            <a:r>
              <a:rPr lang="en-GB" sz="2400" i="1" dirty="0" smtClean="0"/>
              <a:t>, </a:t>
            </a:r>
            <a:r>
              <a:rPr lang="en-GB" sz="2400" i="1" dirty="0" err="1" smtClean="0"/>
              <a:t>Ver</a:t>
            </a:r>
            <a:r>
              <a:rPr lang="en-GB" sz="2400" i="1" baseline="-25000" dirty="0" err="1" smtClean="0"/>
              <a:t>B</a:t>
            </a:r>
            <a:endParaRPr lang="en-GB" sz="2400" i="1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214282" y="4429132"/>
            <a:ext cx="1345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Alice</a:t>
            </a:r>
          </a:p>
          <a:p>
            <a:pPr algn="ctr"/>
            <a:r>
              <a:rPr lang="en-GB" dirty="0" smtClean="0"/>
              <a:t>(Responder)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500958" y="4357694"/>
            <a:ext cx="1080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Bob</a:t>
            </a:r>
          </a:p>
          <a:p>
            <a:pPr algn="ctr"/>
            <a:r>
              <a:rPr lang="en-GB" dirty="0" smtClean="0"/>
              <a:t>(Initiator)</a:t>
            </a:r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285984" y="3357562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143108" y="2928934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 -&gt; A: 	</a:t>
            </a:r>
            <a:r>
              <a:rPr lang="en-GB" dirty="0" smtClean="0">
                <a:solidFill>
                  <a:schemeClr val="accent6"/>
                </a:solidFill>
              </a:rPr>
              <a:t>N’</a:t>
            </a:r>
            <a:r>
              <a:rPr lang="en-GB" baseline="-25000" dirty="0" smtClean="0">
                <a:solidFill>
                  <a:schemeClr val="accent6"/>
                </a:solidFill>
              </a:rPr>
              <a:t>B </a:t>
            </a:r>
            <a:r>
              <a:rPr lang="en-GB" dirty="0" smtClean="0">
                <a:solidFill>
                  <a:schemeClr val="accent6"/>
                </a:solidFill>
              </a:rPr>
              <a:t>, </a:t>
            </a:r>
            <a:r>
              <a:rPr lang="en-GB" dirty="0" err="1" smtClean="0">
                <a:solidFill>
                  <a:schemeClr val="accent6"/>
                </a:solidFill>
              </a:rPr>
              <a:t>g</a:t>
            </a:r>
            <a:r>
              <a:rPr lang="en-GB" baseline="30000" dirty="0" err="1" smtClean="0">
                <a:solidFill>
                  <a:schemeClr val="accent6"/>
                </a:solidFill>
              </a:rPr>
              <a:t>b</a:t>
            </a:r>
            <a:r>
              <a:rPr lang="en-GB" dirty="0" smtClean="0">
                <a:solidFill>
                  <a:schemeClr val="accent6"/>
                </a:solidFill>
              </a:rPr>
              <a:t>, ID</a:t>
            </a:r>
            <a:r>
              <a:rPr lang="en-GB" baseline="-25000" dirty="0" smtClean="0">
                <a:solidFill>
                  <a:schemeClr val="accent6"/>
                </a:solidFill>
              </a:rPr>
              <a:t>A’</a:t>
            </a:r>
            <a:endParaRPr lang="en-GB" dirty="0">
              <a:solidFill>
                <a:schemeClr val="accent6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285984" y="4000504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143108" y="3571876"/>
            <a:ext cx="5523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-&gt; B:	</a:t>
            </a:r>
            <a:r>
              <a:rPr lang="en-GB" dirty="0" smtClean="0">
                <a:solidFill>
                  <a:schemeClr val="accent6"/>
                </a:solidFill>
              </a:rPr>
              <a:t>N’</a:t>
            </a:r>
            <a:r>
              <a:rPr lang="en-GB" baseline="-25000" dirty="0" smtClean="0">
                <a:solidFill>
                  <a:schemeClr val="accent6"/>
                </a:solidFill>
              </a:rPr>
              <a:t>B</a:t>
            </a:r>
            <a:r>
              <a:rPr lang="en-GB" baseline="-25000" dirty="0" smtClean="0">
                <a:solidFill>
                  <a:schemeClr val="bg2"/>
                </a:solidFill>
              </a:rPr>
              <a:t> </a:t>
            </a:r>
            <a:r>
              <a:rPr lang="en-GB" dirty="0" smtClean="0"/>
              <a:t>,N</a:t>
            </a:r>
            <a:r>
              <a:rPr lang="en-GB" baseline="-25000" dirty="0" smtClean="0"/>
              <a:t>A</a:t>
            </a:r>
            <a:r>
              <a:rPr lang="en-GB" dirty="0" smtClean="0"/>
              <a:t>, ID</a:t>
            </a:r>
            <a:r>
              <a:rPr lang="en-GB" baseline="-25000" dirty="0" smtClean="0"/>
              <a:t>A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</a:t>
            </a:r>
            <a:r>
              <a:rPr lang="en-GB" dirty="0" smtClean="0">
                <a:solidFill>
                  <a:schemeClr val="accent6"/>
                </a:solidFill>
              </a:rPr>
              <a:t> </a:t>
            </a:r>
            <a:r>
              <a:rPr lang="en-GB" dirty="0" err="1" smtClean="0">
                <a:solidFill>
                  <a:schemeClr val="accent6"/>
                </a:solidFill>
              </a:rPr>
              <a:t>Sign</a:t>
            </a:r>
            <a:r>
              <a:rPr lang="en-GB" baseline="-25000" dirty="0" err="1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accent6"/>
                </a:solidFill>
              </a:rPr>
              <a:t>[</a:t>
            </a:r>
            <a:r>
              <a:rPr lang="en-GB" dirty="0" err="1" smtClean="0">
                <a:solidFill>
                  <a:schemeClr val="accent6"/>
                </a:solidFill>
              </a:rPr>
              <a:t>g</a:t>
            </a:r>
            <a:r>
              <a:rPr lang="en-GB" baseline="30000" dirty="0" err="1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accent6"/>
                </a:solidFill>
              </a:rPr>
              <a:t>], H</a:t>
            </a:r>
            <a:r>
              <a:rPr lang="en-GB" baseline="-25000" dirty="0" smtClean="0">
                <a:solidFill>
                  <a:schemeClr val="accent6"/>
                </a:solidFill>
              </a:rPr>
              <a:t>HK</a:t>
            </a:r>
            <a:r>
              <a:rPr lang="en-GB" sz="1600" baseline="-50000" dirty="0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accent6"/>
                </a:solidFill>
              </a:rPr>
              <a:t>[</a:t>
            </a:r>
            <a:r>
              <a:rPr lang="en-GB" dirty="0" err="1" smtClean="0">
                <a:solidFill>
                  <a:schemeClr val="accent6"/>
                </a:solidFill>
              </a:rPr>
              <a:t>g</a:t>
            </a:r>
            <a:r>
              <a:rPr lang="en-GB" baseline="30000" dirty="0" err="1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accent6"/>
                </a:solidFill>
              </a:rPr>
              <a:t>, N</a:t>
            </a:r>
            <a:r>
              <a:rPr lang="en-GB" baseline="-25000" dirty="0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accent6"/>
                </a:solidFill>
              </a:rPr>
              <a:t> ,N’</a:t>
            </a:r>
            <a:r>
              <a:rPr lang="en-GB" baseline="-25000" dirty="0" smtClean="0">
                <a:solidFill>
                  <a:schemeClr val="accent6"/>
                </a:solidFill>
              </a:rPr>
              <a:t>B </a:t>
            </a:r>
            <a:r>
              <a:rPr lang="en-GB" dirty="0" smtClean="0">
                <a:solidFill>
                  <a:schemeClr val="accent6"/>
                </a:solidFill>
              </a:rPr>
              <a:t>,IP</a:t>
            </a:r>
            <a:r>
              <a:rPr lang="en-GB" baseline="-25000" dirty="0" smtClean="0">
                <a:solidFill>
                  <a:schemeClr val="accent6"/>
                </a:solidFill>
              </a:rPr>
              <a:t>B</a:t>
            </a:r>
            <a:r>
              <a:rPr lang="en-GB" dirty="0" smtClean="0">
                <a:solidFill>
                  <a:schemeClr val="accent6"/>
                </a:solidFill>
              </a:rPr>
              <a:t>]</a:t>
            </a:r>
            <a:endParaRPr lang="en-GB" dirty="0">
              <a:solidFill>
                <a:schemeClr val="accent6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10800000">
            <a:off x="2285984" y="4856171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143108" y="4143380"/>
            <a:ext cx="4747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 -&gt; A: 	N</a:t>
            </a:r>
            <a:r>
              <a:rPr lang="en-GB" baseline="-25000" dirty="0" smtClean="0"/>
              <a:t>B</a:t>
            </a:r>
            <a:r>
              <a:rPr lang="en-GB" dirty="0" smtClean="0"/>
              <a:t> 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</a:t>
            </a:r>
            <a:r>
              <a:rPr lang="en-GB" dirty="0" smtClean="0">
                <a:solidFill>
                  <a:schemeClr val="accent6"/>
                </a:solidFill>
              </a:rPr>
              <a:t>H</a:t>
            </a:r>
            <a:r>
              <a:rPr lang="en-GB" baseline="-25000" dirty="0" smtClean="0">
                <a:solidFill>
                  <a:schemeClr val="accent6"/>
                </a:solidFill>
              </a:rPr>
              <a:t>HK</a:t>
            </a:r>
            <a:r>
              <a:rPr lang="en-GB" sz="1600" baseline="-50000" dirty="0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accent6"/>
                </a:solidFill>
              </a:rPr>
              <a:t>[</a:t>
            </a:r>
            <a:r>
              <a:rPr lang="en-GB" dirty="0" err="1" smtClean="0">
                <a:solidFill>
                  <a:schemeClr val="accent6"/>
                </a:solidFill>
              </a:rPr>
              <a:t>g</a:t>
            </a:r>
            <a:r>
              <a:rPr lang="en-GB" baseline="30000" dirty="0" err="1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accent6"/>
                </a:solidFill>
              </a:rPr>
              <a:t>, N</a:t>
            </a:r>
            <a:r>
              <a:rPr lang="en-GB" baseline="-25000" dirty="0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accent6"/>
                </a:solidFill>
              </a:rPr>
              <a:t> ,N’</a:t>
            </a:r>
            <a:r>
              <a:rPr lang="en-GB" baseline="-25000" dirty="0" smtClean="0">
                <a:solidFill>
                  <a:schemeClr val="accent6"/>
                </a:solidFill>
              </a:rPr>
              <a:t>B </a:t>
            </a:r>
            <a:r>
              <a:rPr lang="en-GB" dirty="0" smtClean="0">
                <a:solidFill>
                  <a:schemeClr val="accent6"/>
                </a:solidFill>
              </a:rPr>
              <a:t>,IP</a:t>
            </a:r>
            <a:r>
              <a:rPr lang="en-GB" baseline="-25000" dirty="0" smtClean="0">
                <a:solidFill>
                  <a:schemeClr val="accent6"/>
                </a:solidFill>
              </a:rPr>
              <a:t>B</a:t>
            </a:r>
            <a:r>
              <a:rPr lang="en-GB" dirty="0" smtClean="0">
                <a:solidFill>
                  <a:schemeClr val="accent6"/>
                </a:solidFill>
              </a:rPr>
              <a:t>]</a:t>
            </a:r>
          </a:p>
          <a:p>
            <a:r>
              <a:rPr lang="en-GB" dirty="0" smtClean="0"/>
              <a:t> 	{ID</a:t>
            </a:r>
            <a:r>
              <a:rPr lang="en-GB" baseline="-25000" dirty="0" smtClean="0"/>
              <a:t>B</a:t>
            </a:r>
            <a:r>
              <a:rPr lang="en-GB" dirty="0" smtClean="0"/>
              <a:t>, 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B</a:t>
            </a:r>
            <a:r>
              <a:rPr lang="en-GB" dirty="0" smtClean="0"/>
              <a:t>[N’</a:t>
            </a:r>
            <a:r>
              <a:rPr lang="en-GB" baseline="-25000" dirty="0" smtClean="0"/>
              <a:t>B 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err="1" smtClean="0"/>
              <a:t>,ID</a:t>
            </a:r>
            <a:r>
              <a:rPr lang="en-GB" baseline="-25000" dirty="0" err="1" smtClean="0"/>
              <a:t>A</a:t>
            </a:r>
            <a:r>
              <a:rPr lang="en-GB" dirty="0" smtClean="0"/>
              <a:t>]}</a:t>
            </a:r>
            <a:r>
              <a:rPr lang="en-GB" baseline="-25000" dirty="0" err="1" smtClean="0"/>
              <a:t>Kauth</a:t>
            </a:r>
            <a:r>
              <a:rPr lang="en-GB" baseline="-25000" dirty="0" smtClean="0"/>
              <a:t>-enc</a:t>
            </a:r>
            <a:endParaRPr lang="en-GB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1785918" y="5786454"/>
            <a:ext cx="571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Derive:   </a:t>
            </a:r>
            <a:r>
              <a:rPr lang="en-GB" sz="2400" dirty="0" err="1" smtClean="0"/>
              <a:t>K</a:t>
            </a:r>
            <a:r>
              <a:rPr lang="en-GB" sz="2400" baseline="-25000" dirty="0" err="1" smtClean="0"/>
              <a:t>auth</a:t>
            </a:r>
            <a:r>
              <a:rPr lang="en-GB" sz="2400" baseline="-25000" dirty="0" smtClean="0"/>
              <a:t>-enc</a:t>
            </a:r>
            <a:r>
              <a:rPr lang="en-GB" sz="2400" dirty="0" smtClean="0"/>
              <a:t> = H(g</a:t>
            </a:r>
            <a:r>
              <a:rPr lang="en-GB" sz="2400" baseline="30000" dirty="0" smtClean="0"/>
              <a:t>ab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, N’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, “</a:t>
            </a:r>
            <a:r>
              <a:rPr lang="en-GB" sz="2400" dirty="0" err="1" smtClean="0"/>
              <a:t>ab</a:t>
            </a:r>
            <a:r>
              <a:rPr lang="en-GB" sz="2400" dirty="0" smtClean="0"/>
              <a:t>”)</a:t>
            </a:r>
            <a:endParaRPr lang="en-GB" sz="2400" dirty="0"/>
          </a:p>
          <a:p>
            <a:r>
              <a:rPr lang="en-GB" sz="2400" dirty="0" smtClean="0"/>
              <a:t>		K = H(g</a:t>
            </a:r>
            <a:r>
              <a:rPr lang="en-GB" sz="2400" baseline="30000" dirty="0" smtClean="0"/>
              <a:t>ab</a:t>
            </a:r>
            <a:r>
              <a:rPr lang="en-GB" sz="2400" dirty="0" smtClean="0"/>
              <a:t>, N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, N’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, “key”)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5984" y="5570552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43108" y="5072074"/>
            <a:ext cx="4419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A-&gt;B: 	{</a:t>
            </a:r>
            <a:r>
              <a:rPr lang="en-GB" dirty="0" err="1" smtClean="0"/>
              <a:t>Sign</a:t>
            </a:r>
            <a:r>
              <a:rPr lang="en-GB" baseline="-25000" dirty="0" err="1" smtClean="0"/>
              <a:t>A</a:t>
            </a:r>
            <a:r>
              <a:rPr lang="en-GB" dirty="0" smtClean="0"/>
              <a:t>[N’</a:t>
            </a:r>
            <a:r>
              <a:rPr lang="en-GB" baseline="-25000" dirty="0" smtClean="0"/>
              <a:t>B 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 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, ID</a:t>
            </a:r>
            <a:r>
              <a:rPr lang="en-GB" baseline="-25000" dirty="0" smtClean="0"/>
              <a:t>B</a:t>
            </a:r>
            <a:r>
              <a:rPr lang="en-GB" dirty="0" smtClean="0"/>
              <a:t>]}</a:t>
            </a:r>
            <a:r>
              <a:rPr lang="en-GB" baseline="-25000" dirty="0" smtClean="0"/>
              <a:t> </a:t>
            </a:r>
            <a:r>
              <a:rPr lang="en-GB" baseline="-25000" dirty="0" err="1" smtClean="0"/>
              <a:t>Kauth</a:t>
            </a:r>
            <a:r>
              <a:rPr lang="en-GB" baseline="-25000" dirty="0" smtClean="0"/>
              <a:t>-enc</a:t>
            </a:r>
            <a:endParaRPr lang="en-GB" dirty="0"/>
          </a:p>
        </p:txBody>
      </p:sp>
      <p:sp>
        <p:nvSpPr>
          <p:cNvPr id="23" name="Cloud Callout 22"/>
          <p:cNvSpPr/>
          <p:nvPr/>
        </p:nvSpPr>
        <p:spPr>
          <a:xfrm>
            <a:off x="7072330" y="5357826"/>
            <a:ext cx="2071670" cy="1143008"/>
          </a:xfrm>
          <a:prstGeom prst="cloudCallout">
            <a:avLst>
              <a:gd name="adj1" fmla="val -14997"/>
              <a:gd name="adj2" fmla="val -694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Random: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N’</a:t>
            </a:r>
            <a:r>
              <a:rPr lang="en-GB" baseline="-25000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 = H[N</a:t>
            </a:r>
            <a:r>
              <a:rPr lang="en-GB" baseline="-25000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]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" name="Line Callout 1 (Border and Accent Bar) 27"/>
          <p:cNvSpPr/>
          <p:nvPr/>
        </p:nvSpPr>
        <p:spPr>
          <a:xfrm>
            <a:off x="5214942" y="2928934"/>
            <a:ext cx="1714512" cy="612648"/>
          </a:xfrm>
          <a:prstGeom prst="accentBorderCallout1">
            <a:avLst>
              <a:gd name="adj1" fmla="val 18750"/>
              <a:gd name="adj2" fmla="val -8333"/>
              <a:gd name="adj3" fmla="val 38545"/>
              <a:gd name="adj4" fmla="val -49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1) Tell ahead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of time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1" name="Line Callout 1 (Border and Accent Bar) 30"/>
          <p:cNvSpPr/>
          <p:nvPr/>
        </p:nvSpPr>
        <p:spPr>
          <a:xfrm>
            <a:off x="214282" y="5500702"/>
            <a:ext cx="2143140" cy="857256"/>
          </a:xfrm>
          <a:prstGeom prst="accentBorderCallout1">
            <a:avLst>
              <a:gd name="adj1" fmla="val 23555"/>
              <a:gd name="adj2" fmla="val 110086"/>
              <a:gd name="adj3" fmla="val -117168"/>
              <a:gd name="adj4" fmla="val 2690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2) Cookie: Alice uses Bob as secure remote storage!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5" name="Line Callout 1 (Border and Accent Bar) 34"/>
          <p:cNvSpPr/>
          <p:nvPr/>
        </p:nvSpPr>
        <p:spPr>
          <a:xfrm>
            <a:off x="6786578" y="4143380"/>
            <a:ext cx="857256" cy="571504"/>
          </a:xfrm>
          <a:prstGeom prst="accentBorderCallout1">
            <a:avLst>
              <a:gd name="adj1" fmla="val 57669"/>
              <a:gd name="adj2" fmla="val -11216"/>
              <a:gd name="adj3" fmla="val -31643"/>
              <a:gd name="adj4" fmla="val -556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Cheap!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1" grpId="0" animBg="1"/>
      <p:bldP spid="3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key concepts (1)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Usual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Key exchange (DH)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Authentication of key exchange</a:t>
            </a:r>
          </a:p>
          <a:p>
            <a:pPr lvl="1"/>
            <a:r>
              <a:rPr lang="en-GB" dirty="0" smtClean="0"/>
              <a:t>Freshness</a:t>
            </a:r>
          </a:p>
          <a:p>
            <a:pPr lvl="1"/>
            <a:r>
              <a:rPr lang="en-GB" dirty="0" smtClean="0"/>
              <a:t>Signatures &amp; certificates (PKI)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HOT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Forward secrecy</a:t>
            </a:r>
          </a:p>
          <a:p>
            <a:pPr lvl="1"/>
            <a:r>
              <a:rPr lang="en-GB" dirty="0" smtClean="0"/>
              <a:t>Ephemeral keys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Privacy</a:t>
            </a:r>
          </a:p>
          <a:p>
            <a:pPr lvl="1"/>
            <a:r>
              <a:rPr lang="en-GB" dirty="0" smtClean="0"/>
              <a:t>Authenticate before telling</a:t>
            </a:r>
          </a:p>
          <a:p>
            <a:pPr lvl="1"/>
            <a:r>
              <a:rPr lang="en-GB" dirty="0" smtClean="0"/>
              <a:t>Protect against passive adversaries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Denial of service prevention</a:t>
            </a:r>
          </a:p>
          <a:p>
            <a:pPr lvl="1"/>
            <a:r>
              <a:rPr lang="en-GB" dirty="0" smtClean="0"/>
              <a:t>Cookies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about passwords?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PKI, certificates, shared cryptographic keys</a:t>
            </a:r>
          </a:p>
          <a:p>
            <a:pPr lvl="1"/>
            <a:r>
              <a:rPr lang="en-GB" dirty="0" smtClean="0"/>
              <a:t>Not very usable</a:t>
            </a:r>
          </a:p>
          <a:p>
            <a:pPr lvl="1"/>
            <a:r>
              <a:rPr lang="en-GB" dirty="0" smtClean="0"/>
              <a:t>Need bootstrapping</a:t>
            </a:r>
          </a:p>
          <a:p>
            <a:r>
              <a:rPr lang="en-GB" dirty="0" smtClean="0"/>
              <a:t>Web authentication</a:t>
            </a:r>
          </a:p>
          <a:p>
            <a:pPr lvl="1"/>
            <a:r>
              <a:rPr lang="en-GB" dirty="0" smtClean="0"/>
              <a:t>Password based</a:t>
            </a:r>
          </a:p>
          <a:p>
            <a:r>
              <a:rPr lang="en-GB" dirty="0" smtClean="0"/>
              <a:t>Small device pairing – using 4-digit PINs</a:t>
            </a:r>
          </a:p>
          <a:p>
            <a:pPr lvl="1"/>
            <a:r>
              <a:rPr lang="en-GB" dirty="0" smtClean="0"/>
              <a:t>Smart phones</a:t>
            </a:r>
          </a:p>
          <a:p>
            <a:pPr lvl="1"/>
            <a:r>
              <a:rPr lang="en-GB" dirty="0" smtClean="0"/>
              <a:t>Bluetooth</a:t>
            </a:r>
          </a:p>
          <a:p>
            <a:pPr lvl="1"/>
            <a:r>
              <a:rPr lang="en-GB" dirty="0" smtClean="0"/>
              <a:t>User interface constraints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Naive password authentication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43314"/>
            <a:ext cx="8229600" cy="2757486"/>
          </a:xfrm>
        </p:spPr>
        <p:txBody>
          <a:bodyPr/>
          <a:lstStyle/>
          <a:p>
            <a:r>
              <a:rPr lang="en-GB" dirty="0" smtClean="0"/>
              <a:t>Most web services</a:t>
            </a:r>
          </a:p>
          <a:p>
            <a:r>
              <a:rPr lang="en-GB" dirty="0" smtClean="0"/>
              <a:t>Eavesdropper can get </a:t>
            </a:r>
            <a:r>
              <a:rPr lang="en-GB" dirty="0" err="1" smtClean="0"/>
              <a:t>Pass</a:t>
            </a:r>
            <a:r>
              <a:rPr lang="en-GB" baseline="-25000" dirty="0" err="1" smtClean="0"/>
              <a:t>B</a:t>
            </a:r>
            <a:r>
              <a:rPr lang="en-GB" dirty="0" smtClean="0"/>
              <a:t> (SSL?)</a:t>
            </a:r>
          </a:p>
          <a:p>
            <a:r>
              <a:rPr lang="en-GB" dirty="0" smtClean="0"/>
              <a:t>Alice does not store passwords in clear</a:t>
            </a:r>
          </a:p>
          <a:p>
            <a:pPr lvl="1"/>
            <a:r>
              <a:rPr lang="en-GB" dirty="0" smtClean="0"/>
              <a:t>Alice DB: B, S</a:t>
            </a:r>
            <a:r>
              <a:rPr lang="en-GB" baseline="-25000" dirty="0" smtClean="0"/>
              <a:t>B</a:t>
            </a:r>
            <a:r>
              <a:rPr lang="en-GB" dirty="0" smtClean="0"/>
              <a:t>, H(</a:t>
            </a:r>
            <a:r>
              <a:rPr lang="en-GB" dirty="0" err="1" smtClean="0"/>
              <a:t>Pass</a:t>
            </a:r>
            <a:r>
              <a:rPr lang="en-GB" baseline="-25000" dirty="0" err="1" smtClean="0"/>
              <a:t>B</a:t>
            </a:r>
            <a:r>
              <a:rPr lang="en-GB" dirty="0" smtClean="0"/>
              <a:t>, S</a:t>
            </a:r>
            <a:r>
              <a:rPr lang="en-GB" baseline="-25000" dirty="0" smtClean="0"/>
              <a:t>B</a:t>
            </a:r>
            <a:r>
              <a:rPr lang="en-GB" dirty="0" smtClean="0"/>
              <a:t>, B) – S</a:t>
            </a:r>
            <a:r>
              <a:rPr lang="en-GB" baseline="-25000" dirty="0" smtClean="0"/>
              <a:t>B</a:t>
            </a:r>
            <a:r>
              <a:rPr lang="en-GB" dirty="0" smtClean="0"/>
              <a:t> called `salt’</a:t>
            </a:r>
          </a:p>
          <a:p>
            <a:pPr lvl="1"/>
            <a:r>
              <a:rPr lang="en-GB" dirty="0" smtClean="0"/>
              <a:t>Can still check passwords</a:t>
            </a:r>
            <a:endParaRPr lang="en-GB" dirty="0"/>
          </a:p>
        </p:txBody>
      </p:sp>
      <p:pic>
        <p:nvPicPr>
          <p:cNvPr id="4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0859" y="1874826"/>
            <a:ext cx="871537" cy="1001713"/>
          </a:xfrm>
          <a:prstGeom prst="rect">
            <a:avLst/>
          </a:prstGeom>
          <a:noFill/>
        </p:spPr>
      </p:pic>
      <p:pic>
        <p:nvPicPr>
          <p:cNvPr id="5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34659" y="1857364"/>
            <a:ext cx="820737" cy="94773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05107" y="2941076"/>
            <a:ext cx="937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Alice</a:t>
            </a:r>
          </a:p>
          <a:p>
            <a:pPr algn="ctr"/>
            <a:r>
              <a:rPr lang="en-GB" dirty="0" smtClean="0"/>
              <a:t>(Server)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491783" y="2869638"/>
            <a:ext cx="872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Bob</a:t>
            </a:r>
          </a:p>
          <a:p>
            <a:pPr algn="ctr"/>
            <a:r>
              <a:rPr lang="en-GB" dirty="0" smtClean="0"/>
              <a:t>(Client)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2000232" y="2444399"/>
            <a:ext cx="521497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714744" y="2015771"/>
            <a:ext cx="1580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B-&gt;A: B, </a:t>
            </a:r>
            <a:r>
              <a:rPr lang="en-GB" dirty="0" err="1" smtClean="0"/>
              <a:t>Pass</a:t>
            </a:r>
            <a:r>
              <a:rPr lang="en-GB" baseline="-25000" dirty="0" err="1" smtClean="0"/>
              <a:t>B</a:t>
            </a:r>
            <a:endParaRPr lang="en-GB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Naive password authentication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43314"/>
            <a:ext cx="8543956" cy="275748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HTTP digest authentication</a:t>
            </a:r>
          </a:p>
          <a:p>
            <a:r>
              <a:rPr lang="en-GB" dirty="0" smtClean="0"/>
              <a:t>Problem 1: No server authentication</a:t>
            </a:r>
          </a:p>
          <a:p>
            <a:r>
              <a:rPr lang="en-GB" dirty="0" smtClean="0"/>
              <a:t>Problem 2: Off-line guessing attacks</a:t>
            </a:r>
          </a:p>
          <a:p>
            <a:pPr lvl="1"/>
            <a:r>
              <a:rPr lang="en-GB" dirty="0" smtClean="0"/>
              <a:t>Entropy of PIN or passwords small</a:t>
            </a:r>
          </a:p>
          <a:p>
            <a:pPr lvl="1"/>
            <a:r>
              <a:rPr lang="en-GB" dirty="0" smtClean="0"/>
              <a:t>Try all words in dictionary until you get H(N</a:t>
            </a:r>
            <a:r>
              <a:rPr lang="en-GB" baseline="-25000" dirty="0" smtClean="0"/>
              <a:t>A</a:t>
            </a:r>
            <a:r>
              <a:rPr lang="en-GB" dirty="0" smtClean="0"/>
              <a:t>, N</a:t>
            </a:r>
            <a:r>
              <a:rPr lang="en-GB" baseline="-25000" dirty="0" smtClean="0"/>
              <a:t>B</a:t>
            </a:r>
            <a:r>
              <a:rPr lang="en-GB" dirty="0" smtClean="0"/>
              <a:t>, </a:t>
            </a:r>
            <a:r>
              <a:rPr lang="en-GB" dirty="0" err="1" smtClean="0"/>
              <a:t>Pass</a:t>
            </a:r>
            <a:r>
              <a:rPr lang="en-GB" baseline="-25000" dirty="0" err="1" smtClean="0"/>
              <a:t>B</a:t>
            </a:r>
            <a:r>
              <a:rPr lang="en-GB" dirty="0" smtClean="0"/>
              <a:t>)</a:t>
            </a:r>
          </a:p>
          <a:p>
            <a:r>
              <a:rPr lang="en-GB" dirty="0" smtClean="0"/>
              <a:t>Server compromise is bad – no hashing/salting</a:t>
            </a:r>
          </a:p>
          <a:p>
            <a:pPr lvl="1"/>
            <a:endParaRPr lang="en-GB" dirty="0"/>
          </a:p>
        </p:txBody>
      </p:sp>
      <p:pic>
        <p:nvPicPr>
          <p:cNvPr id="4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0859" y="1874826"/>
            <a:ext cx="871537" cy="1001713"/>
          </a:xfrm>
          <a:prstGeom prst="rect">
            <a:avLst/>
          </a:prstGeom>
          <a:noFill/>
        </p:spPr>
      </p:pic>
      <p:pic>
        <p:nvPicPr>
          <p:cNvPr id="5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34659" y="1857364"/>
            <a:ext cx="820737" cy="94773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05107" y="2941076"/>
            <a:ext cx="937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Alice</a:t>
            </a:r>
          </a:p>
          <a:p>
            <a:pPr algn="ctr"/>
            <a:r>
              <a:rPr lang="en-GB" dirty="0" smtClean="0"/>
              <a:t>(Server)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491783" y="2869638"/>
            <a:ext cx="872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Bob</a:t>
            </a:r>
          </a:p>
          <a:p>
            <a:pPr algn="ctr"/>
            <a:r>
              <a:rPr lang="en-GB" dirty="0" smtClean="0"/>
              <a:t>(Client)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2000232" y="3071810"/>
            <a:ext cx="521497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928926" y="2643182"/>
            <a:ext cx="3276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B-&gt;A: B, N</a:t>
            </a:r>
            <a:r>
              <a:rPr lang="en-GB" baseline="-25000" dirty="0" smtClean="0"/>
              <a:t>B</a:t>
            </a:r>
            <a:r>
              <a:rPr lang="en-GB" dirty="0" smtClean="0"/>
              <a:t>, N</a:t>
            </a:r>
            <a:r>
              <a:rPr lang="en-GB" baseline="-25000" dirty="0" smtClean="0"/>
              <a:t>A</a:t>
            </a:r>
            <a:r>
              <a:rPr lang="en-GB" dirty="0" smtClean="0"/>
              <a:t>, H(N</a:t>
            </a:r>
            <a:r>
              <a:rPr lang="en-GB" baseline="-25000" dirty="0" smtClean="0"/>
              <a:t>A</a:t>
            </a:r>
            <a:r>
              <a:rPr lang="en-GB" dirty="0" smtClean="0"/>
              <a:t>, N</a:t>
            </a:r>
            <a:r>
              <a:rPr lang="en-GB" baseline="-25000" dirty="0" smtClean="0"/>
              <a:t>B</a:t>
            </a:r>
            <a:r>
              <a:rPr lang="en-GB" dirty="0" smtClean="0"/>
              <a:t>, </a:t>
            </a:r>
            <a:r>
              <a:rPr lang="en-GB" dirty="0" err="1" smtClean="0"/>
              <a:t>Pass</a:t>
            </a:r>
            <a:r>
              <a:rPr lang="en-GB" baseline="-25000" dirty="0" err="1" smtClean="0"/>
              <a:t>B</a:t>
            </a:r>
            <a:r>
              <a:rPr lang="en-GB" dirty="0" smtClean="0"/>
              <a:t>)</a:t>
            </a:r>
            <a:endParaRPr lang="en-GB" baseline="-25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000232" y="2357430"/>
            <a:ext cx="521497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28926" y="1928802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-&gt; B: N</a:t>
            </a:r>
            <a:r>
              <a:rPr lang="en-GB" baseline="-25000" dirty="0" smtClean="0"/>
              <a:t>A</a:t>
            </a:r>
            <a:endParaRPr lang="en-GB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Password auth. – Requirements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Alice and Bob share a weak secret </a:t>
            </a:r>
          </a:p>
          <a:p>
            <a:pPr lvl="1"/>
            <a:r>
              <a:rPr lang="en-GB" dirty="0" smtClean="0"/>
              <a:t>a short PIN (4-digits)</a:t>
            </a:r>
          </a:p>
          <a:p>
            <a:pPr lvl="1"/>
            <a:r>
              <a:rPr lang="en-GB" dirty="0" smtClean="0"/>
              <a:t>Password (dictionary word)</a:t>
            </a:r>
          </a:p>
          <a:p>
            <a:pPr lvl="1"/>
            <a:r>
              <a:rPr lang="en-GB" dirty="0" smtClean="0"/>
              <a:t>Low entropy</a:t>
            </a:r>
          </a:p>
          <a:p>
            <a:r>
              <a:rPr lang="en-GB" dirty="0" smtClean="0"/>
              <a:t>Mutual authentication</a:t>
            </a:r>
          </a:p>
          <a:p>
            <a:r>
              <a:rPr lang="en-GB" dirty="0" smtClean="0"/>
              <a:t>Derive a cryptographically strong key</a:t>
            </a:r>
          </a:p>
          <a:p>
            <a:pPr lvl="1"/>
            <a:r>
              <a:rPr lang="en-GB" dirty="0" smtClean="0"/>
              <a:t>Encryption / message authentication</a:t>
            </a:r>
          </a:p>
          <a:p>
            <a:r>
              <a:rPr lang="en-GB" dirty="0" smtClean="0"/>
              <a:t>No off-line guessing attacks</a:t>
            </a:r>
          </a:p>
          <a:p>
            <a:r>
              <a:rPr lang="en-GB" dirty="0" smtClean="0"/>
              <a:t>(Security against server compromise)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loud 12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PAK – Definition</a:t>
            </a:r>
            <a:endParaRPr lang="en-GB" dirty="0"/>
          </a:p>
        </p:txBody>
      </p:sp>
      <p:pic>
        <p:nvPicPr>
          <p:cNvPr id="4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pic>
        <p:nvPicPr>
          <p:cNvPr id="5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</a:t>
            </a:r>
            <a:endParaRPr lang="en-GB" sz="2400" i="1" baseline="-25000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72" y="44169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786710" y="434555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sp>
        <p:nvSpPr>
          <p:cNvPr id="9" name="Cloud Callout 8"/>
          <p:cNvSpPr/>
          <p:nvPr/>
        </p:nvSpPr>
        <p:spPr>
          <a:xfrm>
            <a:off x="6572264" y="1785926"/>
            <a:ext cx="2357422" cy="1143008"/>
          </a:xfrm>
          <a:prstGeom prst="cloudCallout">
            <a:avLst>
              <a:gd name="adj1" fmla="val 11162"/>
              <a:gd name="adj2" fmla="val 797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</a:t>
            </a:r>
          </a:p>
          <a:p>
            <a:pPr algn="ctr"/>
            <a:r>
              <a:rPr lang="en-GB" sz="1400" dirty="0" smtClean="0">
                <a:solidFill>
                  <a:sysClr val="windowText" lastClr="000000"/>
                </a:solidFill>
              </a:rPr>
              <a:t>Password: π</a:t>
            </a:r>
            <a:r>
              <a:rPr lang="en-GB" sz="1400" dirty="0" smtClean="0">
                <a:solidFill>
                  <a:schemeClr val="tx1"/>
                </a:solidFill>
              </a:rPr>
              <a:t/>
            </a:r>
            <a:br>
              <a:rPr lang="en-GB" sz="1400" dirty="0" smtClean="0">
                <a:solidFill>
                  <a:schemeClr val="tx1"/>
                </a:solidFill>
              </a:rPr>
            </a:br>
            <a:r>
              <a:rPr lang="en-GB" sz="1400" dirty="0" smtClean="0">
                <a:solidFill>
                  <a:schemeClr val="tx1"/>
                </a:solidFill>
              </a:rPr>
              <a:t>Random </a:t>
            </a:r>
            <a:r>
              <a:rPr lang="en-GB" sz="1400" i="1" dirty="0" smtClean="0">
                <a:solidFill>
                  <a:schemeClr val="tx1"/>
                </a:solidFill>
              </a:rPr>
              <a:t>b</a:t>
            </a:r>
          </a:p>
          <a:p>
            <a:pPr algn="ctr"/>
            <a:endParaRPr lang="en-GB" dirty="0"/>
          </a:p>
        </p:txBody>
      </p:sp>
      <p:sp>
        <p:nvSpPr>
          <p:cNvPr id="10" name="Cloud Callout 9"/>
          <p:cNvSpPr/>
          <p:nvPr/>
        </p:nvSpPr>
        <p:spPr>
          <a:xfrm>
            <a:off x="0" y="1714488"/>
            <a:ext cx="2714612" cy="135732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</a:t>
            </a:r>
          </a:p>
          <a:p>
            <a:pPr algn="ctr"/>
            <a:r>
              <a:rPr lang="en-GB" sz="1400" dirty="0" smtClean="0">
                <a:solidFill>
                  <a:sysClr val="windowText" lastClr="000000"/>
                </a:solidFill>
              </a:rPr>
              <a:t>Password: π </a:t>
            </a:r>
            <a:br>
              <a:rPr lang="en-GB" sz="1400" dirty="0" smtClean="0">
                <a:solidFill>
                  <a:sysClr val="windowText" lastClr="000000"/>
                </a:solidFill>
              </a:rPr>
            </a:br>
            <a:r>
              <a:rPr lang="en-GB" sz="1400" dirty="0" smtClean="0">
                <a:solidFill>
                  <a:sysClr val="windowText" lastClr="000000"/>
                </a:solidFill>
              </a:rPr>
              <a:t> Random </a:t>
            </a:r>
            <a:r>
              <a:rPr lang="en-GB" sz="1400" i="1" dirty="0" smtClean="0">
                <a:solidFill>
                  <a:sysClr val="windowText" lastClr="000000"/>
                </a:solidFill>
              </a:rPr>
              <a:t>a</a:t>
            </a:r>
          </a:p>
          <a:p>
            <a:pPr algn="ctr"/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2285984" y="4214818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285984" y="3571876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43174" y="3143248"/>
            <a:ext cx="2553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A-&gt;B: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dirty="0" smtClean="0"/>
              <a:t>∙(H</a:t>
            </a:r>
            <a:r>
              <a:rPr lang="en-GB" baseline="-25000" dirty="0" smtClean="0"/>
              <a:t>1</a:t>
            </a:r>
            <a:r>
              <a:rPr lang="en-GB" dirty="0" smtClean="0"/>
              <a:t>[A,B,</a:t>
            </a:r>
            <a:r>
              <a:rPr lang="en-GB" dirty="0" smtClean="0">
                <a:solidFill>
                  <a:sysClr val="windowText" lastClr="000000"/>
                </a:solidFill>
              </a:rPr>
              <a:t> π]</a:t>
            </a:r>
            <a:r>
              <a:rPr lang="en-GB" dirty="0" smtClean="0"/>
              <a:t>)</a:t>
            </a:r>
            <a:r>
              <a:rPr lang="en-GB" baseline="30000" dirty="0" smtClean="0">
                <a:solidFill>
                  <a:schemeClr val="tx2"/>
                </a:solidFill>
              </a:rPr>
              <a:t> </a:t>
            </a:r>
            <a:r>
              <a:rPr lang="en-GB" dirty="0" smtClean="0">
                <a:solidFill>
                  <a:schemeClr val="tx2"/>
                </a:solidFill>
              </a:rPr>
              <a:t>= m</a:t>
            </a:r>
            <a:endParaRPr lang="en-GB" baseline="30000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43174" y="3786190"/>
            <a:ext cx="4739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B-&gt;A: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, H</a:t>
            </a:r>
            <a:r>
              <a:rPr lang="en-GB" baseline="-25000" dirty="0" smtClean="0"/>
              <a:t>2a</a:t>
            </a:r>
            <a:r>
              <a:rPr lang="en-GB" dirty="0" smtClean="0"/>
              <a:t>[</a:t>
            </a:r>
            <a:r>
              <a:rPr lang="en-GB" dirty="0" err="1" smtClean="0"/>
              <a:t>A,B,m,g</a:t>
            </a:r>
            <a:r>
              <a:rPr lang="en-GB" baseline="30000" dirty="0" err="1" smtClean="0"/>
              <a:t>b</a:t>
            </a:r>
            <a:r>
              <a:rPr lang="en-GB" dirty="0" smtClean="0"/>
              <a:t>, (m/ (H</a:t>
            </a:r>
            <a:r>
              <a:rPr lang="en-GB" baseline="-25000" dirty="0" smtClean="0"/>
              <a:t>1</a:t>
            </a:r>
            <a:r>
              <a:rPr lang="en-GB" dirty="0" smtClean="0"/>
              <a:t>[A,B,</a:t>
            </a:r>
            <a:r>
              <a:rPr lang="en-GB" dirty="0" smtClean="0">
                <a:solidFill>
                  <a:sysClr val="windowText" lastClr="000000"/>
                </a:solidFill>
              </a:rPr>
              <a:t> π]</a:t>
            </a:r>
            <a:r>
              <a:rPr lang="en-GB" dirty="0" smtClean="0"/>
              <a:t>)</a:t>
            </a:r>
            <a:r>
              <a:rPr lang="en-GB" baseline="30000" dirty="0" smtClean="0">
                <a:solidFill>
                  <a:schemeClr val="tx2"/>
                </a:solidFill>
              </a:rPr>
              <a:t> </a:t>
            </a:r>
            <a:r>
              <a:rPr lang="en-GB" dirty="0" smtClean="0"/>
              <a:t>)</a:t>
            </a:r>
            <a:r>
              <a:rPr lang="en-GB" baseline="30000" dirty="0" smtClean="0"/>
              <a:t>b</a:t>
            </a:r>
            <a:r>
              <a:rPr lang="en-GB" dirty="0" smtClean="0"/>
              <a:t>,</a:t>
            </a:r>
            <a:r>
              <a:rPr lang="en-GB" dirty="0" smtClean="0">
                <a:solidFill>
                  <a:sysClr val="windowText" lastClr="000000"/>
                </a:solidFill>
              </a:rPr>
              <a:t> π</a:t>
            </a:r>
            <a:r>
              <a:rPr lang="en-GB" dirty="0" smtClean="0"/>
              <a:t>] </a:t>
            </a:r>
            <a:r>
              <a:rPr lang="en-GB" dirty="0" smtClean="0">
                <a:solidFill>
                  <a:schemeClr val="tx2"/>
                </a:solidFill>
              </a:rPr>
              <a:t>= k</a:t>
            </a:r>
            <a:endParaRPr lang="en-GB" dirty="0">
              <a:solidFill>
                <a:schemeClr val="tx2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285984" y="4857760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loud Callout 17"/>
          <p:cNvSpPr/>
          <p:nvPr/>
        </p:nvSpPr>
        <p:spPr>
          <a:xfrm>
            <a:off x="357158" y="5286388"/>
            <a:ext cx="1928826" cy="1143008"/>
          </a:xfrm>
          <a:prstGeom prst="cloudCallout">
            <a:avLst>
              <a:gd name="adj1" fmla="val 42009"/>
              <a:gd name="adj2" fmla="val -1347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Check k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9" name="Cloud Callout 18"/>
          <p:cNvSpPr/>
          <p:nvPr/>
        </p:nvSpPr>
        <p:spPr>
          <a:xfrm>
            <a:off x="7072330" y="5286388"/>
            <a:ext cx="1928826" cy="1143008"/>
          </a:xfrm>
          <a:prstGeom prst="cloudCallout">
            <a:avLst>
              <a:gd name="adj1" fmla="val -37370"/>
              <a:gd name="adj2" fmla="val -733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Check k’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28860" y="6215082"/>
            <a:ext cx="4598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Derive: K = H</a:t>
            </a:r>
            <a:r>
              <a:rPr lang="en-GB" baseline="-25000" dirty="0" smtClean="0"/>
              <a:t>3</a:t>
            </a:r>
            <a:r>
              <a:rPr lang="en-GB" dirty="0" smtClean="0"/>
              <a:t>[</a:t>
            </a:r>
            <a:r>
              <a:rPr lang="en-GB" dirty="0" err="1" smtClean="0"/>
              <a:t>A,B,m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, (m/ (H</a:t>
            </a:r>
            <a:r>
              <a:rPr lang="en-GB" baseline="-25000" dirty="0" smtClean="0"/>
              <a:t>1</a:t>
            </a:r>
            <a:r>
              <a:rPr lang="en-GB" dirty="0" smtClean="0"/>
              <a:t>[A,B,</a:t>
            </a:r>
            <a:r>
              <a:rPr lang="en-GB" dirty="0" smtClean="0">
                <a:solidFill>
                  <a:sysClr val="windowText" lastClr="000000"/>
                </a:solidFill>
              </a:rPr>
              <a:t> π]</a:t>
            </a:r>
            <a:r>
              <a:rPr lang="en-GB" dirty="0" smtClean="0"/>
              <a:t>)</a:t>
            </a:r>
            <a:r>
              <a:rPr lang="en-GB" baseline="30000" dirty="0" smtClean="0">
                <a:solidFill>
                  <a:schemeClr val="tx2"/>
                </a:solidFill>
              </a:rPr>
              <a:t> </a:t>
            </a:r>
            <a:r>
              <a:rPr lang="en-GB" dirty="0" smtClean="0"/>
              <a:t>)</a:t>
            </a:r>
            <a:r>
              <a:rPr lang="en-GB" baseline="30000" dirty="0" smtClean="0"/>
              <a:t>b</a:t>
            </a:r>
            <a:r>
              <a:rPr lang="en-GB" dirty="0" smtClean="0"/>
              <a:t>, π]</a:t>
            </a:r>
            <a:endParaRPr lang="en-GB" dirty="0"/>
          </a:p>
        </p:txBody>
      </p:sp>
      <p:cxnSp>
        <p:nvCxnSpPr>
          <p:cNvPr id="22" name="Straight Connector 21"/>
          <p:cNvCxnSpPr>
            <a:stCxn id="15" idx="2"/>
          </p:cNvCxnSpPr>
          <p:nvPr/>
        </p:nvCxnSpPr>
        <p:spPr>
          <a:xfrm rot="5400000" flipH="1" flipV="1">
            <a:off x="5822195" y="3334015"/>
            <a:ext cx="12142" cy="1630872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714876" y="4786322"/>
            <a:ext cx="1643074" cy="1588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5286380" y="4500570"/>
            <a:ext cx="1143008" cy="571504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5072066" y="5072074"/>
            <a:ext cx="500066" cy="71438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43174" y="4416990"/>
            <a:ext cx="4479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A-&gt;B: H</a:t>
            </a:r>
            <a:r>
              <a:rPr lang="en-GB" baseline="-25000" dirty="0" smtClean="0"/>
              <a:t>2b</a:t>
            </a:r>
            <a:r>
              <a:rPr lang="en-GB" dirty="0" smtClean="0"/>
              <a:t>[</a:t>
            </a:r>
            <a:r>
              <a:rPr lang="en-GB" dirty="0" err="1" smtClean="0"/>
              <a:t>A,B,m,g</a:t>
            </a:r>
            <a:r>
              <a:rPr lang="en-GB" baseline="30000" dirty="0" err="1" smtClean="0"/>
              <a:t>b</a:t>
            </a:r>
            <a:r>
              <a:rPr lang="en-GB" dirty="0" smtClean="0"/>
              <a:t>, (m/ (H</a:t>
            </a:r>
            <a:r>
              <a:rPr lang="en-GB" baseline="-25000" dirty="0" smtClean="0"/>
              <a:t>1</a:t>
            </a:r>
            <a:r>
              <a:rPr lang="en-GB" dirty="0" smtClean="0"/>
              <a:t>[A,B,</a:t>
            </a:r>
            <a:r>
              <a:rPr lang="en-GB" dirty="0" smtClean="0">
                <a:solidFill>
                  <a:sysClr val="windowText" lastClr="000000"/>
                </a:solidFill>
              </a:rPr>
              <a:t> π]</a:t>
            </a:r>
            <a:r>
              <a:rPr lang="en-GB" dirty="0" smtClean="0"/>
              <a:t>)</a:t>
            </a:r>
            <a:r>
              <a:rPr lang="en-GB" baseline="30000" dirty="0" smtClean="0">
                <a:solidFill>
                  <a:schemeClr val="tx2"/>
                </a:solidFill>
              </a:rPr>
              <a:t> </a:t>
            </a:r>
            <a:r>
              <a:rPr lang="en-GB" dirty="0" smtClean="0"/>
              <a:t>)</a:t>
            </a:r>
            <a:r>
              <a:rPr lang="en-GB" baseline="30000" dirty="0" smtClean="0"/>
              <a:t>b</a:t>
            </a:r>
            <a:r>
              <a:rPr lang="en-GB" dirty="0" smtClean="0"/>
              <a:t>,</a:t>
            </a:r>
            <a:r>
              <a:rPr lang="en-GB" dirty="0" smtClean="0">
                <a:solidFill>
                  <a:sysClr val="windowText" lastClr="000000"/>
                </a:solidFill>
              </a:rPr>
              <a:t> π</a:t>
            </a:r>
            <a:r>
              <a:rPr lang="en-GB" dirty="0" smtClean="0"/>
              <a:t>] </a:t>
            </a:r>
            <a:r>
              <a:rPr lang="en-GB" dirty="0" smtClean="0">
                <a:solidFill>
                  <a:schemeClr val="tx2"/>
                </a:solidFill>
              </a:rPr>
              <a:t>= k’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00628" y="5357826"/>
            <a:ext cx="7040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chemeClr val="accent6"/>
                </a:solidFill>
              </a:rPr>
              <a:t>g</a:t>
            </a:r>
            <a:r>
              <a:rPr lang="en-GB" sz="3200" b="1" baseline="30000" dirty="0" smtClean="0">
                <a:solidFill>
                  <a:schemeClr val="accent6"/>
                </a:solidFill>
              </a:rPr>
              <a:t>ab</a:t>
            </a:r>
            <a:endParaRPr lang="en-GB" sz="3200" b="1" baseline="30000" dirty="0">
              <a:solidFill>
                <a:schemeClr val="accent6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rot="5400000" flipH="1" flipV="1">
            <a:off x="5750757" y="5762907"/>
            <a:ext cx="12142" cy="1630872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V="1">
            <a:off x="5326861" y="6041249"/>
            <a:ext cx="285752" cy="61914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4" grpId="0"/>
      <p:bldP spid="15" grpId="0"/>
      <p:bldP spid="18" grpId="0" animBg="1"/>
      <p:bldP spid="19" grpId="0" animBg="1"/>
      <p:bldP spid="20" grpId="0"/>
      <p:bldP spid="17" grpId="0"/>
      <p:bldP spid="3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643174" y="4488428"/>
            <a:ext cx="3204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2"/>
                </a:solidFill>
              </a:rPr>
              <a:t>A-&gt;B: H</a:t>
            </a:r>
            <a:r>
              <a:rPr lang="en-GB" baseline="-25000" dirty="0" smtClean="0">
                <a:solidFill>
                  <a:schemeClr val="bg2"/>
                </a:solidFill>
              </a:rPr>
              <a:t>2b</a:t>
            </a:r>
            <a:r>
              <a:rPr lang="en-GB" dirty="0" smtClean="0">
                <a:solidFill>
                  <a:schemeClr val="bg2"/>
                </a:solidFill>
              </a:rPr>
              <a:t>[</a:t>
            </a:r>
            <a:r>
              <a:rPr lang="en-GB" dirty="0" err="1" smtClean="0">
                <a:solidFill>
                  <a:schemeClr val="bg2"/>
                </a:solidFill>
              </a:rPr>
              <a:t>A,B,m,g</a:t>
            </a:r>
            <a:r>
              <a:rPr lang="en-GB" baseline="30000" dirty="0" err="1" smtClean="0">
                <a:solidFill>
                  <a:schemeClr val="bg2"/>
                </a:solidFill>
              </a:rPr>
              <a:t>b</a:t>
            </a:r>
            <a:r>
              <a:rPr lang="en-GB" dirty="0" smtClean="0">
                <a:solidFill>
                  <a:schemeClr val="bg2"/>
                </a:solidFill>
              </a:rPr>
              <a:t>,  g</a:t>
            </a:r>
            <a:r>
              <a:rPr lang="en-GB" baseline="30000" dirty="0" smtClean="0">
                <a:solidFill>
                  <a:schemeClr val="bg2"/>
                </a:solidFill>
              </a:rPr>
              <a:t>ab</a:t>
            </a:r>
            <a:r>
              <a:rPr lang="en-GB" dirty="0" smtClean="0">
                <a:solidFill>
                  <a:schemeClr val="bg2"/>
                </a:solidFill>
              </a:rPr>
              <a:t>, π] = k’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13" name="Cloud 12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PAK – </a:t>
            </a:r>
            <a:r>
              <a:rPr lang="en-GB" dirty="0" err="1" smtClean="0"/>
              <a:t>Diffie</a:t>
            </a:r>
            <a:r>
              <a:rPr lang="en-GB" dirty="0" smtClean="0"/>
              <a:t>-Hellman core</a:t>
            </a:r>
            <a:endParaRPr lang="en-GB" dirty="0"/>
          </a:p>
        </p:txBody>
      </p:sp>
      <p:pic>
        <p:nvPicPr>
          <p:cNvPr id="5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</a:t>
            </a:r>
            <a:endParaRPr lang="en-GB" sz="2400" i="1" baseline="-25000" dirty="0">
              <a:solidFill>
                <a:schemeClr val="accent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86710" y="434555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sp>
        <p:nvSpPr>
          <p:cNvPr id="9" name="Cloud Callout 8"/>
          <p:cNvSpPr/>
          <p:nvPr/>
        </p:nvSpPr>
        <p:spPr>
          <a:xfrm>
            <a:off x="6572264" y="1785926"/>
            <a:ext cx="2357422" cy="1143008"/>
          </a:xfrm>
          <a:prstGeom prst="cloudCallout">
            <a:avLst>
              <a:gd name="adj1" fmla="val 11162"/>
              <a:gd name="adj2" fmla="val 797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</a:t>
            </a:r>
          </a:p>
          <a:p>
            <a:pPr algn="ctr"/>
            <a:r>
              <a:rPr lang="en-GB" sz="1400" dirty="0" smtClean="0">
                <a:solidFill>
                  <a:schemeClr val="bg2"/>
                </a:solidFill>
              </a:rPr>
              <a:t>Password: π</a:t>
            </a:r>
            <a:br>
              <a:rPr lang="en-GB" sz="1400" dirty="0" smtClean="0">
                <a:solidFill>
                  <a:schemeClr val="bg2"/>
                </a:solidFill>
              </a:rPr>
            </a:br>
            <a:r>
              <a:rPr lang="en-GB" sz="1400" dirty="0" smtClean="0">
                <a:solidFill>
                  <a:schemeClr val="tx1"/>
                </a:solidFill>
              </a:rPr>
              <a:t>Random </a:t>
            </a:r>
            <a:r>
              <a:rPr lang="en-GB" sz="1400" i="1" dirty="0" smtClean="0">
                <a:solidFill>
                  <a:schemeClr val="tx1"/>
                </a:solidFill>
              </a:rPr>
              <a:t>b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i="1" dirty="0" smtClean="0">
              <a:solidFill>
                <a:schemeClr val="tx1"/>
              </a:solidFill>
            </a:endParaRPr>
          </a:p>
          <a:p>
            <a:pPr algn="ctr"/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2285984" y="4214818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285984" y="3571876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43174" y="3214686"/>
            <a:ext cx="2553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A-&gt;B: </a:t>
            </a:r>
            <a:r>
              <a:rPr lang="en-GB" dirty="0" err="1" smtClean="0">
                <a:solidFill>
                  <a:schemeClr val="accent6"/>
                </a:solidFill>
              </a:rPr>
              <a:t>g</a:t>
            </a:r>
            <a:r>
              <a:rPr lang="en-GB" baseline="30000" dirty="0" err="1" smtClean="0">
                <a:solidFill>
                  <a:schemeClr val="accent6"/>
                </a:solidFill>
              </a:rPr>
              <a:t>a</a:t>
            </a:r>
            <a:r>
              <a:rPr lang="en-GB" dirty="0" smtClean="0">
                <a:solidFill>
                  <a:schemeClr val="bg2"/>
                </a:solidFill>
              </a:rPr>
              <a:t>∙(H</a:t>
            </a:r>
            <a:r>
              <a:rPr lang="en-GB" baseline="-25000" dirty="0" smtClean="0">
                <a:solidFill>
                  <a:schemeClr val="bg2"/>
                </a:solidFill>
              </a:rPr>
              <a:t>1</a:t>
            </a:r>
            <a:r>
              <a:rPr lang="en-GB" dirty="0" smtClean="0">
                <a:solidFill>
                  <a:schemeClr val="bg2"/>
                </a:solidFill>
              </a:rPr>
              <a:t>[A,B, π])</a:t>
            </a:r>
            <a:r>
              <a:rPr lang="en-GB" baseline="30000" dirty="0" smtClean="0">
                <a:solidFill>
                  <a:schemeClr val="bg2"/>
                </a:solidFill>
              </a:rPr>
              <a:t> </a:t>
            </a:r>
            <a:r>
              <a:rPr lang="en-GB" dirty="0" smtClean="0">
                <a:solidFill>
                  <a:schemeClr val="bg2"/>
                </a:solidFill>
              </a:rPr>
              <a:t>= m</a:t>
            </a:r>
            <a:endParaRPr lang="en-GB" baseline="30000" dirty="0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43174" y="3857628"/>
            <a:ext cx="3422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B-&gt;A: </a:t>
            </a:r>
            <a:r>
              <a:rPr lang="en-GB" dirty="0" err="1" smtClean="0">
                <a:solidFill>
                  <a:schemeClr val="accent6"/>
                </a:solidFill>
              </a:rPr>
              <a:t>g</a:t>
            </a:r>
            <a:r>
              <a:rPr lang="en-GB" baseline="30000" dirty="0" err="1" smtClean="0">
                <a:solidFill>
                  <a:schemeClr val="accent6"/>
                </a:solidFill>
              </a:rPr>
              <a:t>b</a:t>
            </a:r>
            <a:r>
              <a:rPr lang="en-GB" dirty="0" smtClean="0"/>
              <a:t>, </a:t>
            </a:r>
            <a:r>
              <a:rPr lang="en-GB" dirty="0" smtClean="0">
                <a:solidFill>
                  <a:schemeClr val="bg2"/>
                </a:solidFill>
              </a:rPr>
              <a:t>H</a:t>
            </a:r>
            <a:r>
              <a:rPr lang="en-GB" baseline="-25000" dirty="0" smtClean="0">
                <a:solidFill>
                  <a:schemeClr val="bg2"/>
                </a:solidFill>
              </a:rPr>
              <a:t>2a</a:t>
            </a:r>
            <a:r>
              <a:rPr lang="en-GB" dirty="0" smtClean="0">
                <a:solidFill>
                  <a:schemeClr val="bg2"/>
                </a:solidFill>
              </a:rPr>
              <a:t>[</a:t>
            </a:r>
            <a:r>
              <a:rPr lang="en-GB" dirty="0" err="1" smtClean="0">
                <a:solidFill>
                  <a:schemeClr val="bg2"/>
                </a:solidFill>
              </a:rPr>
              <a:t>A,B,m,g</a:t>
            </a:r>
            <a:r>
              <a:rPr lang="en-GB" baseline="30000" dirty="0" err="1" smtClean="0">
                <a:solidFill>
                  <a:schemeClr val="bg2"/>
                </a:solidFill>
              </a:rPr>
              <a:t>b</a:t>
            </a:r>
            <a:r>
              <a:rPr lang="en-GB" dirty="0" smtClean="0">
                <a:solidFill>
                  <a:schemeClr val="bg2"/>
                </a:solidFill>
              </a:rPr>
              <a:t>, </a:t>
            </a:r>
            <a:r>
              <a:rPr lang="en-GB" u="sng" dirty="0" smtClean="0">
                <a:solidFill>
                  <a:schemeClr val="bg2"/>
                </a:solidFill>
              </a:rPr>
              <a:t>g</a:t>
            </a:r>
            <a:r>
              <a:rPr lang="en-GB" u="sng" baseline="30000" dirty="0" smtClean="0">
                <a:solidFill>
                  <a:schemeClr val="bg2"/>
                </a:solidFill>
              </a:rPr>
              <a:t>ab</a:t>
            </a:r>
            <a:r>
              <a:rPr lang="en-GB" dirty="0" smtClean="0">
                <a:solidFill>
                  <a:schemeClr val="bg2"/>
                </a:solidFill>
              </a:rPr>
              <a:t>, π] = k</a:t>
            </a:r>
            <a:endParaRPr lang="en-GB" dirty="0">
              <a:solidFill>
                <a:schemeClr val="bg2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285984" y="4857760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071670" y="6143644"/>
            <a:ext cx="5069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chemeClr val="bg2"/>
                </a:solidFill>
              </a:rPr>
              <a:t>Derive: K = H</a:t>
            </a:r>
            <a:r>
              <a:rPr lang="en-GB" sz="2000" baseline="-25000" dirty="0" smtClean="0">
                <a:solidFill>
                  <a:schemeClr val="bg2"/>
                </a:solidFill>
              </a:rPr>
              <a:t>3</a:t>
            </a:r>
            <a:r>
              <a:rPr lang="en-GB" sz="2000" dirty="0" smtClean="0">
                <a:solidFill>
                  <a:schemeClr val="bg2"/>
                </a:solidFill>
              </a:rPr>
              <a:t>[</a:t>
            </a:r>
            <a:r>
              <a:rPr lang="en-GB" sz="2000" dirty="0" err="1" smtClean="0">
                <a:solidFill>
                  <a:schemeClr val="bg2"/>
                </a:solidFill>
              </a:rPr>
              <a:t>A,B,m</a:t>
            </a:r>
            <a:r>
              <a:rPr lang="en-GB" sz="2000" dirty="0" smtClean="0">
                <a:solidFill>
                  <a:schemeClr val="bg2"/>
                </a:solidFill>
              </a:rPr>
              <a:t>, </a:t>
            </a:r>
            <a:r>
              <a:rPr lang="en-GB" sz="2000" dirty="0" err="1" smtClean="0">
                <a:solidFill>
                  <a:schemeClr val="bg2"/>
                </a:solidFill>
              </a:rPr>
              <a:t>g</a:t>
            </a:r>
            <a:r>
              <a:rPr lang="en-GB" sz="2000" baseline="30000" dirty="0" err="1" smtClean="0">
                <a:solidFill>
                  <a:schemeClr val="bg2"/>
                </a:solidFill>
              </a:rPr>
              <a:t>b</a:t>
            </a:r>
            <a:r>
              <a:rPr lang="en-GB" sz="2000" dirty="0" smtClean="0">
                <a:solidFill>
                  <a:schemeClr val="bg2"/>
                </a:solidFill>
              </a:rPr>
              <a:t>, (m/ (H</a:t>
            </a:r>
            <a:r>
              <a:rPr lang="en-GB" sz="2000" baseline="-25000" dirty="0" smtClean="0">
                <a:solidFill>
                  <a:schemeClr val="bg2"/>
                </a:solidFill>
              </a:rPr>
              <a:t>1</a:t>
            </a:r>
            <a:r>
              <a:rPr lang="en-GB" sz="2000" dirty="0" smtClean="0">
                <a:solidFill>
                  <a:schemeClr val="bg2"/>
                </a:solidFill>
              </a:rPr>
              <a:t>[A,B, π])</a:t>
            </a:r>
            <a:r>
              <a:rPr lang="en-GB" sz="2000" baseline="30000" dirty="0" smtClean="0">
                <a:solidFill>
                  <a:schemeClr val="bg2"/>
                </a:solidFill>
              </a:rPr>
              <a:t> </a:t>
            </a:r>
            <a:r>
              <a:rPr lang="en-GB" sz="2000" dirty="0" smtClean="0">
                <a:solidFill>
                  <a:schemeClr val="bg2"/>
                </a:solidFill>
              </a:rPr>
              <a:t>)</a:t>
            </a:r>
            <a:r>
              <a:rPr lang="en-GB" sz="2000" baseline="30000" dirty="0" smtClean="0">
                <a:solidFill>
                  <a:schemeClr val="bg2"/>
                </a:solidFill>
              </a:rPr>
              <a:t>b</a:t>
            </a:r>
            <a:r>
              <a:rPr lang="en-GB" sz="2000" dirty="0" smtClean="0">
                <a:solidFill>
                  <a:schemeClr val="bg2"/>
                </a:solidFill>
              </a:rPr>
              <a:t>, π]</a:t>
            </a:r>
            <a:endParaRPr lang="en-GB" sz="2000" dirty="0">
              <a:solidFill>
                <a:schemeClr val="bg2"/>
              </a:solidFill>
            </a:endParaRPr>
          </a:p>
        </p:txBody>
      </p:sp>
      <p:pic>
        <p:nvPicPr>
          <p:cNvPr id="22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571472" y="44169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24" name="Cloud Callout 23"/>
          <p:cNvSpPr/>
          <p:nvPr/>
        </p:nvSpPr>
        <p:spPr>
          <a:xfrm>
            <a:off x="0" y="1714488"/>
            <a:ext cx="2714612" cy="135732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</a:t>
            </a:r>
          </a:p>
          <a:p>
            <a:pPr algn="ctr"/>
            <a:r>
              <a:rPr lang="en-GB" sz="1400" dirty="0" smtClean="0">
                <a:solidFill>
                  <a:schemeClr val="bg2"/>
                </a:solidFill>
              </a:rPr>
              <a:t>Password: π </a:t>
            </a:r>
            <a:br>
              <a:rPr lang="en-GB" sz="1400" dirty="0" smtClean="0">
                <a:solidFill>
                  <a:schemeClr val="bg2"/>
                </a:solidFill>
              </a:rPr>
            </a:br>
            <a:r>
              <a:rPr lang="en-GB" sz="1400" dirty="0" smtClean="0">
                <a:solidFill>
                  <a:sysClr val="windowText" lastClr="000000"/>
                </a:solidFill>
              </a:rPr>
              <a:t> Random </a:t>
            </a:r>
            <a:r>
              <a:rPr lang="en-GB" sz="1400" i="1" dirty="0" smtClean="0">
                <a:solidFill>
                  <a:sysClr val="windowText" lastClr="000000"/>
                </a:solidFill>
              </a:rPr>
              <a:t>a</a:t>
            </a:r>
            <a:r>
              <a:rPr lang="en-GB" sz="1400" dirty="0" smtClean="0">
                <a:solidFill>
                  <a:sysClr val="windowText" lastClr="000000"/>
                </a:solidFill>
              </a:rPr>
              <a:t> </a:t>
            </a:r>
            <a:endParaRPr lang="en-GB" sz="1400" i="1" dirty="0" smtClean="0">
              <a:solidFill>
                <a:sysClr val="windowText" lastClr="000000"/>
              </a:solidFill>
            </a:endParaRPr>
          </a:p>
          <a:p>
            <a:pPr algn="ctr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643174" y="4488428"/>
            <a:ext cx="4499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A-&gt;B: H</a:t>
            </a:r>
            <a:r>
              <a:rPr lang="en-GB" baseline="-25000" dirty="0" smtClean="0"/>
              <a:t>2b</a:t>
            </a:r>
            <a:r>
              <a:rPr lang="en-GB" dirty="0" smtClean="0"/>
              <a:t>[</a:t>
            </a:r>
            <a:r>
              <a:rPr lang="en-GB" dirty="0" err="1" smtClean="0"/>
              <a:t>A,B,m,g</a:t>
            </a:r>
            <a:r>
              <a:rPr lang="en-GB" baseline="30000" dirty="0" err="1" smtClean="0"/>
              <a:t>b</a:t>
            </a:r>
            <a:r>
              <a:rPr lang="en-GB" dirty="0" smtClean="0"/>
              <a:t>, (m</a:t>
            </a:r>
            <a:r>
              <a:rPr lang="en-GB" u="sng" dirty="0" smtClean="0">
                <a:solidFill>
                  <a:schemeClr val="accent6"/>
                </a:solidFill>
              </a:rPr>
              <a:t>/ (H</a:t>
            </a:r>
            <a:r>
              <a:rPr lang="en-GB" u="sng" baseline="-25000" dirty="0" smtClean="0">
                <a:solidFill>
                  <a:schemeClr val="accent6"/>
                </a:solidFill>
              </a:rPr>
              <a:t>1</a:t>
            </a:r>
            <a:r>
              <a:rPr lang="en-GB" u="sng" dirty="0" smtClean="0">
                <a:solidFill>
                  <a:schemeClr val="accent6"/>
                </a:solidFill>
              </a:rPr>
              <a:t>[A,B, π])</a:t>
            </a:r>
            <a:r>
              <a:rPr lang="en-GB" u="sng" baseline="30000" dirty="0" smtClean="0">
                <a:solidFill>
                  <a:schemeClr val="accent6"/>
                </a:solidFill>
              </a:rPr>
              <a:t> </a:t>
            </a:r>
            <a:r>
              <a:rPr lang="en-GB" dirty="0" smtClean="0"/>
              <a:t>)</a:t>
            </a:r>
            <a:r>
              <a:rPr lang="en-GB" baseline="30000" dirty="0" smtClean="0"/>
              <a:t>b</a:t>
            </a:r>
            <a:r>
              <a:rPr lang="en-GB" dirty="0" smtClean="0"/>
              <a:t>, π] </a:t>
            </a:r>
            <a:r>
              <a:rPr lang="en-GB" dirty="0" smtClean="0">
                <a:solidFill>
                  <a:schemeClr val="tx2"/>
                </a:solidFill>
              </a:rPr>
              <a:t>= k’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3" name="Cloud 12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PAK – Authentication?</a:t>
            </a:r>
            <a:endParaRPr lang="en-GB" dirty="0"/>
          </a:p>
        </p:txBody>
      </p:sp>
      <p:pic>
        <p:nvPicPr>
          <p:cNvPr id="5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</a:t>
            </a:r>
            <a:endParaRPr lang="en-GB" sz="2400" i="1" baseline="-25000" dirty="0">
              <a:solidFill>
                <a:schemeClr val="accent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86710" y="434555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sp>
        <p:nvSpPr>
          <p:cNvPr id="9" name="Cloud Callout 8"/>
          <p:cNvSpPr/>
          <p:nvPr/>
        </p:nvSpPr>
        <p:spPr>
          <a:xfrm>
            <a:off x="6572264" y="1785926"/>
            <a:ext cx="2357422" cy="1143008"/>
          </a:xfrm>
          <a:prstGeom prst="cloudCallout">
            <a:avLst>
              <a:gd name="adj1" fmla="val 11162"/>
              <a:gd name="adj2" fmla="val 797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Password: π</a:t>
            </a:r>
            <a:br>
              <a:rPr lang="en-GB" sz="1400" dirty="0" smtClean="0">
                <a:solidFill>
                  <a:schemeClr val="tx1"/>
                </a:solidFill>
              </a:rPr>
            </a:br>
            <a:r>
              <a:rPr lang="en-GB" sz="1400" dirty="0" smtClean="0">
                <a:solidFill>
                  <a:schemeClr val="tx1"/>
                </a:solidFill>
              </a:rPr>
              <a:t>Random </a:t>
            </a:r>
            <a:r>
              <a:rPr lang="en-GB" sz="1400" i="1" dirty="0" smtClean="0">
                <a:solidFill>
                  <a:schemeClr val="tx1"/>
                </a:solidFill>
              </a:rPr>
              <a:t>b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i="1" dirty="0" smtClean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2285984" y="4214818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285984" y="3571876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43174" y="3214686"/>
            <a:ext cx="2553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A-&gt;B: </a:t>
            </a:r>
            <a:r>
              <a:rPr lang="en-GB" dirty="0" err="1" smtClean="0"/>
              <a:t>g</a:t>
            </a:r>
            <a:r>
              <a:rPr lang="en-GB" baseline="30000" dirty="0" err="1" smtClean="0"/>
              <a:t>a</a:t>
            </a:r>
            <a:r>
              <a:rPr lang="en-GB" u="sng" dirty="0" smtClean="0">
                <a:solidFill>
                  <a:schemeClr val="accent6"/>
                </a:solidFill>
              </a:rPr>
              <a:t>∙(H</a:t>
            </a:r>
            <a:r>
              <a:rPr lang="en-GB" u="sng" baseline="-25000" dirty="0" smtClean="0">
                <a:solidFill>
                  <a:schemeClr val="accent6"/>
                </a:solidFill>
              </a:rPr>
              <a:t>1</a:t>
            </a:r>
            <a:r>
              <a:rPr lang="en-GB" u="sng" dirty="0" smtClean="0">
                <a:solidFill>
                  <a:schemeClr val="accent6"/>
                </a:solidFill>
              </a:rPr>
              <a:t>[A,B, π])</a:t>
            </a:r>
            <a:r>
              <a:rPr lang="en-GB" u="sng" baseline="30000" dirty="0" smtClean="0">
                <a:solidFill>
                  <a:schemeClr val="accent6"/>
                </a:solidFill>
              </a:rPr>
              <a:t> </a:t>
            </a:r>
            <a:r>
              <a:rPr lang="en-GB" dirty="0" smtClean="0">
                <a:solidFill>
                  <a:schemeClr val="tx2"/>
                </a:solidFill>
              </a:rPr>
              <a:t>= m</a:t>
            </a:r>
            <a:endParaRPr lang="en-GB" baseline="30000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43174" y="3857628"/>
            <a:ext cx="4752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B-&gt;A: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, H</a:t>
            </a:r>
            <a:r>
              <a:rPr lang="en-GB" baseline="-25000" dirty="0" smtClean="0"/>
              <a:t>2a</a:t>
            </a:r>
            <a:r>
              <a:rPr lang="en-GB" dirty="0" smtClean="0"/>
              <a:t>[</a:t>
            </a:r>
            <a:r>
              <a:rPr lang="en-GB" dirty="0" err="1" smtClean="0"/>
              <a:t>A,B,m,g</a:t>
            </a:r>
            <a:r>
              <a:rPr lang="en-GB" baseline="30000" dirty="0" err="1" smtClean="0"/>
              <a:t>b</a:t>
            </a:r>
            <a:r>
              <a:rPr lang="en-GB" dirty="0" smtClean="0"/>
              <a:t>, (m</a:t>
            </a:r>
            <a:r>
              <a:rPr lang="en-GB" u="sng" dirty="0" smtClean="0">
                <a:solidFill>
                  <a:schemeClr val="accent6"/>
                </a:solidFill>
              </a:rPr>
              <a:t>/ (H</a:t>
            </a:r>
            <a:r>
              <a:rPr lang="en-GB" u="sng" baseline="-25000" dirty="0" smtClean="0">
                <a:solidFill>
                  <a:schemeClr val="accent6"/>
                </a:solidFill>
              </a:rPr>
              <a:t>1</a:t>
            </a:r>
            <a:r>
              <a:rPr lang="en-GB" u="sng" dirty="0" smtClean="0">
                <a:solidFill>
                  <a:schemeClr val="accent6"/>
                </a:solidFill>
              </a:rPr>
              <a:t>[A,B, π])</a:t>
            </a:r>
            <a:r>
              <a:rPr lang="en-GB" u="sng" baseline="30000" dirty="0" smtClean="0">
                <a:solidFill>
                  <a:schemeClr val="accent6"/>
                </a:solidFill>
              </a:rPr>
              <a:t> </a:t>
            </a:r>
            <a:r>
              <a:rPr lang="en-GB" dirty="0" smtClean="0"/>
              <a:t>)</a:t>
            </a:r>
            <a:r>
              <a:rPr lang="en-GB" baseline="30000" dirty="0" smtClean="0"/>
              <a:t>b</a:t>
            </a:r>
            <a:r>
              <a:rPr lang="en-GB" dirty="0" smtClean="0"/>
              <a:t>, π] </a:t>
            </a:r>
            <a:r>
              <a:rPr lang="en-GB" dirty="0" smtClean="0">
                <a:solidFill>
                  <a:schemeClr val="tx2"/>
                </a:solidFill>
              </a:rPr>
              <a:t>= k</a:t>
            </a:r>
            <a:endParaRPr lang="en-GB" dirty="0">
              <a:solidFill>
                <a:schemeClr val="tx2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285984" y="4857760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660216" y="6072206"/>
            <a:ext cx="6055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Derive: K = H</a:t>
            </a:r>
            <a:r>
              <a:rPr lang="en-GB" sz="2400" baseline="-25000" dirty="0" smtClean="0"/>
              <a:t>3</a:t>
            </a:r>
            <a:r>
              <a:rPr lang="en-GB" sz="2400" dirty="0" smtClean="0"/>
              <a:t>[</a:t>
            </a:r>
            <a:r>
              <a:rPr lang="en-GB" sz="2400" dirty="0" err="1" smtClean="0"/>
              <a:t>A,B,m</a:t>
            </a:r>
            <a:r>
              <a:rPr lang="en-GB" sz="2400" dirty="0" smtClean="0"/>
              <a:t>, </a:t>
            </a:r>
            <a:r>
              <a:rPr lang="en-GB" sz="2400" dirty="0" err="1" smtClean="0"/>
              <a:t>g</a:t>
            </a:r>
            <a:r>
              <a:rPr lang="en-GB" sz="2400" baseline="30000" dirty="0" err="1" smtClean="0"/>
              <a:t>b</a:t>
            </a:r>
            <a:r>
              <a:rPr lang="en-GB" sz="2400" dirty="0" smtClean="0"/>
              <a:t>, (m/ (H</a:t>
            </a:r>
            <a:r>
              <a:rPr lang="en-GB" sz="2400" baseline="-25000" dirty="0" smtClean="0"/>
              <a:t>1</a:t>
            </a:r>
            <a:r>
              <a:rPr lang="en-GB" sz="2400" dirty="0" smtClean="0"/>
              <a:t>[A,B, π])</a:t>
            </a:r>
            <a:r>
              <a:rPr lang="en-GB" sz="2400" baseline="30000" dirty="0" smtClean="0"/>
              <a:t> </a:t>
            </a:r>
            <a:r>
              <a:rPr lang="en-GB" sz="2400" dirty="0" smtClean="0"/>
              <a:t>)</a:t>
            </a:r>
            <a:r>
              <a:rPr lang="en-GB" sz="2400" baseline="30000" dirty="0" smtClean="0"/>
              <a:t>b</a:t>
            </a:r>
            <a:r>
              <a:rPr lang="en-GB" sz="2400" dirty="0" smtClean="0"/>
              <a:t>, π]</a:t>
            </a:r>
            <a:endParaRPr lang="en-GB" sz="2400" dirty="0"/>
          </a:p>
        </p:txBody>
      </p:sp>
      <p:pic>
        <p:nvPicPr>
          <p:cNvPr id="22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571472" y="44169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24" name="Cloud Callout 23"/>
          <p:cNvSpPr/>
          <p:nvPr/>
        </p:nvSpPr>
        <p:spPr>
          <a:xfrm>
            <a:off x="0" y="1714488"/>
            <a:ext cx="2714612" cy="135732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Password: π </a:t>
            </a:r>
            <a:br>
              <a:rPr lang="en-GB" sz="1400" dirty="0" smtClean="0">
                <a:solidFill>
                  <a:schemeClr val="tx1"/>
                </a:solidFill>
              </a:rPr>
            </a:br>
            <a:r>
              <a:rPr lang="en-GB" sz="1400" dirty="0" smtClean="0">
                <a:solidFill>
                  <a:schemeClr val="tx1"/>
                </a:solidFill>
              </a:rPr>
              <a:t> Random </a:t>
            </a:r>
            <a:r>
              <a:rPr lang="en-GB" sz="1400" i="1" dirty="0" smtClean="0">
                <a:solidFill>
                  <a:schemeClr val="tx1"/>
                </a:solidFill>
              </a:rPr>
              <a:t>a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i="1" dirty="0" smtClean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6439" y="5357826"/>
            <a:ext cx="75232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The ability to </a:t>
            </a:r>
            <a:r>
              <a:rPr lang="en-GB" sz="2000" u="sng" dirty="0" smtClean="0">
                <a:solidFill>
                  <a:schemeClr val="accent6"/>
                </a:solidFill>
              </a:rPr>
              <a:t>blind</a:t>
            </a:r>
            <a:r>
              <a:rPr lang="en-GB" sz="2000" dirty="0" smtClean="0">
                <a:solidFill>
                  <a:schemeClr val="accent6"/>
                </a:solidFill>
              </a:rPr>
              <a:t> </a:t>
            </a:r>
            <a:r>
              <a:rPr lang="en-GB" sz="2000" dirty="0" smtClean="0"/>
              <a:t>and </a:t>
            </a:r>
            <a:r>
              <a:rPr lang="en-GB" sz="2000" u="sng" dirty="0" smtClean="0">
                <a:solidFill>
                  <a:schemeClr val="accent6"/>
                </a:solidFill>
              </a:rPr>
              <a:t>un-blind</a:t>
            </a:r>
            <a:r>
              <a:rPr lang="en-GB" sz="2000" dirty="0" smtClean="0"/>
              <a:t> proves knowledge of the password </a:t>
            </a:r>
            <a:r>
              <a:rPr lang="el-GR" sz="2000" dirty="0" smtClean="0"/>
              <a:t>π</a:t>
            </a:r>
            <a:r>
              <a:rPr lang="en-GB" sz="2000" dirty="0" smtClean="0"/>
              <a:t>.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643174" y="4488428"/>
            <a:ext cx="3204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A-&gt;B: H</a:t>
            </a:r>
            <a:r>
              <a:rPr lang="en-GB" baseline="-25000" dirty="0" smtClean="0"/>
              <a:t>2b</a:t>
            </a:r>
            <a:r>
              <a:rPr lang="en-GB" dirty="0" smtClean="0"/>
              <a:t>[</a:t>
            </a:r>
            <a:r>
              <a:rPr lang="en-GB" dirty="0" err="1" smtClean="0"/>
              <a:t>A,B,m,g</a:t>
            </a:r>
            <a:r>
              <a:rPr lang="en-GB" baseline="30000" dirty="0" err="1" smtClean="0"/>
              <a:t>b</a:t>
            </a:r>
            <a:r>
              <a:rPr lang="en-GB" dirty="0" smtClean="0"/>
              <a:t>, </a:t>
            </a:r>
            <a:r>
              <a:rPr lang="en-GB" u="sng" dirty="0" smtClean="0">
                <a:solidFill>
                  <a:schemeClr val="accent4">
                    <a:lumMod val="75000"/>
                  </a:schemeClr>
                </a:solidFill>
              </a:rPr>
              <a:t> g</a:t>
            </a:r>
            <a:r>
              <a:rPr lang="en-GB" u="sng" baseline="30000" dirty="0" smtClean="0">
                <a:solidFill>
                  <a:schemeClr val="accent4">
                    <a:lumMod val="75000"/>
                  </a:schemeClr>
                </a:solidFill>
              </a:rPr>
              <a:t>ab</a:t>
            </a:r>
            <a:r>
              <a:rPr lang="en-GB" dirty="0" smtClean="0"/>
              <a:t>,</a:t>
            </a:r>
            <a:r>
              <a:rPr lang="en-GB" dirty="0" smtClean="0">
                <a:solidFill>
                  <a:sysClr val="windowText" lastClr="000000"/>
                </a:solidFill>
              </a:rPr>
              <a:t> π</a:t>
            </a:r>
            <a:r>
              <a:rPr lang="en-GB" dirty="0" smtClean="0"/>
              <a:t>] </a:t>
            </a:r>
            <a:r>
              <a:rPr lang="en-GB" dirty="0" smtClean="0">
                <a:solidFill>
                  <a:schemeClr val="tx2"/>
                </a:solidFill>
              </a:rPr>
              <a:t>= k’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3" name="Cloud 12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PAK – no off-line guessing</a:t>
            </a:r>
            <a:endParaRPr lang="en-GB" dirty="0"/>
          </a:p>
        </p:txBody>
      </p:sp>
      <p:pic>
        <p:nvPicPr>
          <p:cNvPr id="5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</a:t>
            </a:r>
            <a:endParaRPr lang="en-GB" sz="2400" i="1" baseline="-25000" dirty="0">
              <a:solidFill>
                <a:schemeClr val="accent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86710" y="434555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sp>
        <p:nvSpPr>
          <p:cNvPr id="9" name="Cloud Callout 8"/>
          <p:cNvSpPr/>
          <p:nvPr/>
        </p:nvSpPr>
        <p:spPr>
          <a:xfrm>
            <a:off x="6572264" y="1785926"/>
            <a:ext cx="2357422" cy="1143008"/>
          </a:xfrm>
          <a:prstGeom prst="cloudCallout">
            <a:avLst>
              <a:gd name="adj1" fmla="val 11162"/>
              <a:gd name="adj2" fmla="val 797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</a:t>
            </a:r>
          </a:p>
          <a:p>
            <a:pPr algn="ctr"/>
            <a:r>
              <a:rPr lang="en-GB" sz="1400" dirty="0" smtClean="0">
                <a:solidFill>
                  <a:sysClr val="windowText" lastClr="000000"/>
                </a:solidFill>
              </a:rPr>
              <a:t>Password: π</a:t>
            </a:r>
            <a:r>
              <a:rPr lang="en-GB" sz="1400" dirty="0" smtClean="0">
                <a:solidFill>
                  <a:schemeClr val="tx1"/>
                </a:solidFill>
              </a:rPr>
              <a:t/>
            </a:r>
            <a:br>
              <a:rPr lang="en-GB" sz="1400" dirty="0" smtClean="0">
                <a:solidFill>
                  <a:schemeClr val="tx1"/>
                </a:solidFill>
              </a:rPr>
            </a:br>
            <a:r>
              <a:rPr lang="en-GB" sz="1400" dirty="0" smtClean="0">
                <a:solidFill>
                  <a:schemeClr val="tx1"/>
                </a:solidFill>
              </a:rPr>
              <a:t>Random </a:t>
            </a:r>
            <a:r>
              <a:rPr lang="en-GB" sz="1400" i="1" dirty="0" smtClean="0">
                <a:solidFill>
                  <a:schemeClr val="tx1"/>
                </a:solidFill>
              </a:rPr>
              <a:t>b</a:t>
            </a:r>
          </a:p>
          <a:p>
            <a:pPr algn="ctr"/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2285984" y="4214818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285984" y="3571876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43174" y="3214686"/>
            <a:ext cx="2553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A-&gt;B: </a:t>
            </a:r>
            <a:r>
              <a:rPr lang="en-GB" u="sng" dirty="0" err="1" smtClean="0">
                <a:solidFill>
                  <a:schemeClr val="accent4">
                    <a:lumMod val="75000"/>
                  </a:schemeClr>
                </a:solidFill>
              </a:rPr>
              <a:t>g</a:t>
            </a:r>
            <a:r>
              <a:rPr lang="en-GB" u="sng" baseline="30000" dirty="0" err="1" smtClean="0">
                <a:solidFill>
                  <a:schemeClr val="accent4">
                    <a:lumMod val="75000"/>
                  </a:schemeClr>
                </a:solidFill>
              </a:rPr>
              <a:t>a</a:t>
            </a:r>
            <a:r>
              <a:rPr lang="en-GB" dirty="0" smtClean="0"/>
              <a:t>∙(H</a:t>
            </a:r>
            <a:r>
              <a:rPr lang="en-GB" baseline="-25000" dirty="0" smtClean="0"/>
              <a:t>1</a:t>
            </a:r>
            <a:r>
              <a:rPr lang="en-GB" dirty="0" smtClean="0"/>
              <a:t>[A,B,</a:t>
            </a:r>
            <a:r>
              <a:rPr lang="en-GB" dirty="0" smtClean="0">
                <a:solidFill>
                  <a:sysClr val="windowText" lastClr="000000"/>
                </a:solidFill>
              </a:rPr>
              <a:t> π]</a:t>
            </a:r>
            <a:r>
              <a:rPr lang="en-GB" dirty="0" smtClean="0"/>
              <a:t>)</a:t>
            </a:r>
            <a:r>
              <a:rPr lang="en-GB" baseline="30000" dirty="0" smtClean="0">
                <a:solidFill>
                  <a:schemeClr val="tx2"/>
                </a:solidFill>
              </a:rPr>
              <a:t> </a:t>
            </a:r>
            <a:r>
              <a:rPr lang="en-GB" dirty="0" smtClean="0">
                <a:solidFill>
                  <a:schemeClr val="tx2"/>
                </a:solidFill>
              </a:rPr>
              <a:t>= m</a:t>
            </a:r>
            <a:endParaRPr lang="en-GB" baseline="30000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43174" y="3857628"/>
            <a:ext cx="3422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B-&gt;A: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, H</a:t>
            </a:r>
            <a:r>
              <a:rPr lang="en-GB" baseline="-25000" dirty="0" smtClean="0"/>
              <a:t>2a</a:t>
            </a:r>
            <a:r>
              <a:rPr lang="en-GB" dirty="0" smtClean="0"/>
              <a:t>[</a:t>
            </a:r>
            <a:r>
              <a:rPr lang="en-GB" dirty="0" err="1" smtClean="0"/>
              <a:t>A,B,m,g</a:t>
            </a:r>
            <a:r>
              <a:rPr lang="en-GB" baseline="30000" dirty="0" err="1" smtClean="0"/>
              <a:t>b</a:t>
            </a:r>
            <a:r>
              <a:rPr lang="en-GB" dirty="0" smtClean="0"/>
              <a:t>, </a:t>
            </a:r>
            <a:r>
              <a:rPr lang="en-GB" u="sng" dirty="0" smtClean="0">
                <a:solidFill>
                  <a:schemeClr val="accent4">
                    <a:lumMod val="75000"/>
                  </a:schemeClr>
                </a:solidFill>
              </a:rPr>
              <a:t>g</a:t>
            </a:r>
            <a:r>
              <a:rPr lang="en-GB" u="sng" baseline="30000" dirty="0" smtClean="0">
                <a:solidFill>
                  <a:schemeClr val="accent4">
                    <a:lumMod val="75000"/>
                  </a:schemeClr>
                </a:solidFill>
              </a:rPr>
              <a:t>ab</a:t>
            </a:r>
            <a:r>
              <a:rPr lang="en-GB" dirty="0" smtClean="0"/>
              <a:t>,</a:t>
            </a:r>
            <a:r>
              <a:rPr lang="en-GB" dirty="0" smtClean="0">
                <a:solidFill>
                  <a:sysClr val="windowText" lastClr="000000"/>
                </a:solidFill>
              </a:rPr>
              <a:t> π</a:t>
            </a:r>
            <a:r>
              <a:rPr lang="en-GB" dirty="0" smtClean="0"/>
              <a:t>] </a:t>
            </a:r>
            <a:r>
              <a:rPr lang="en-GB" dirty="0" smtClean="0">
                <a:solidFill>
                  <a:schemeClr val="tx2"/>
                </a:solidFill>
              </a:rPr>
              <a:t>= k</a:t>
            </a:r>
            <a:endParaRPr lang="en-GB" dirty="0">
              <a:solidFill>
                <a:schemeClr val="tx2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285984" y="4857760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074047" y="6100724"/>
            <a:ext cx="5069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Derive: K = H</a:t>
            </a:r>
            <a:r>
              <a:rPr lang="en-GB" sz="2000" baseline="-25000" dirty="0" smtClean="0"/>
              <a:t>3</a:t>
            </a:r>
            <a:r>
              <a:rPr lang="en-GB" sz="2000" dirty="0" smtClean="0"/>
              <a:t>[</a:t>
            </a:r>
            <a:r>
              <a:rPr lang="en-GB" sz="2000" dirty="0" err="1" smtClean="0"/>
              <a:t>A,B,m</a:t>
            </a:r>
            <a:r>
              <a:rPr lang="en-GB" sz="2000" dirty="0" smtClean="0"/>
              <a:t>, </a:t>
            </a:r>
            <a:r>
              <a:rPr lang="en-GB" sz="2000" dirty="0" err="1" smtClean="0"/>
              <a:t>g</a:t>
            </a:r>
            <a:r>
              <a:rPr lang="en-GB" sz="2000" baseline="30000" dirty="0" err="1" smtClean="0"/>
              <a:t>b</a:t>
            </a:r>
            <a:r>
              <a:rPr lang="en-GB" sz="2000" dirty="0" smtClean="0"/>
              <a:t>, (m/ (H</a:t>
            </a:r>
            <a:r>
              <a:rPr lang="en-GB" sz="2000" baseline="-25000" dirty="0" smtClean="0"/>
              <a:t>1</a:t>
            </a:r>
            <a:r>
              <a:rPr lang="en-GB" sz="2000" dirty="0" smtClean="0"/>
              <a:t>[A,B,</a:t>
            </a:r>
            <a:r>
              <a:rPr lang="en-GB" sz="2000" dirty="0" smtClean="0">
                <a:solidFill>
                  <a:sysClr val="windowText" lastClr="000000"/>
                </a:solidFill>
              </a:rPr>
              <a:t> π]</a:t>
            </a:r>
            <a:r>
              <a:rPr lang="en-GB" sz="2000" dirty="0" smtClean="0"/>
              <a:t>)</a:t>
            </a:r>
            <a:r>
              <a:rPr lang="en-GB" sz="2000" baseline="30000" dirty="0" smtClean="0">
                <a:solidFill>
                  <a:schemeClr val="tx2"/>
                </a:solidFill>
              </a:rPr>
              <a:t> </a:t>
            </a:r>
            <a:r>
              <a:rPr lang="en-GB" sz="2000" dirty="0" smtClean="0"/>
              <a:t>)</a:t>
            </a:r>
            <a:r>
              <a:rPr lang="en-GB" sz="2000" baseline="30000" dirty="0" smtClean="0"/>
              <a:t>b</a:t>
            </a:r>
            <a:r>
              <a:rPr lang="en-GB" sz="2000" dirty="0" smtClean="0"/>
              <a:t>, π]</a:t>
            </a:r>
            <a:endParaRPr lang="en-GB" sz="2000" dirty="0"/>
          </a:p>
        </p:txBody>
      </p:sp>
      <p:pic>
        <p:nvPicPr>
          <p:cNvPr id="22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362882"/>
            <a:ext cx="871537" cy="1001713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571472" y="44169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24" name="Cloud Callout 23"/>
          <p:cNvSpPr/>
          <p:nvPr/>
        </p:nvSpPr>
        <p:spPr>
          <a:xfrm>
            <a:off x="0" y="1714488"/>
            <a:ext cx="2714612" cy="135732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</a:t>
            </a:r>
          </a:p>
          <a:p>
            <a:pPr algn="ctr"/>
            <a:r>
              <a:rPr lang="en-GB" sz="1400" dirty="0" smtClean="0">
                <a:solidFill>
                  <a:sysClr val="windowText" lastClr="000000"/>
                </a:solidFill>
              </a:rPr>
              <a:t>Password: π </a:t>
            </a:r>
            <a:br>
              <a:rPr lang="en-GB" sz="1400" dirty="0" smtClean="0">
                <a:solidFill>
                  <a:sysClr val="windowText" lastClr="000000"/>
                </a:solidFill>
              </a:rPr>
            </a:br>
            <a:r>
              <a:rPr lang="en-GB" sz="1400" dirty="0" smtClean="0">
                <a:solidFill>
                  <a:sysClr val="windowText" lastClr="000000"/>
                </a:solidFill>
              </a:rPr>
              <a:t> Random </a:t>
            </a:r>
            <a:r>
              <a:rPr lang="en-GB" sz="1400" i="1" dirty="0" smtClean="0">
                <a:solidFill>
                  <a:sysClr val="windowText" lastClr="000000"/>
                </a:solidFill>
              </a:rPr>
              <a:t>a</a:t>
            </a:r>
            <a:r>
              <a:rPr lang="en-GB" sz="1400" dirty="0" smtClean="0">
                <a:solidFill>
                  <a:sysClr val="windowText" lastClr="000000"/>
                </a:solidFill>
              </a:rPr>
              <a:t> </a:t>
            </a:r>
            <a:endParaRPr lang="en-GB" sz="1400" i="1" dirty="0" smtClean="0">
              <a:solidFill>
                <a:sysClr val="windowText" lastClr="000000"/>
              </a:solidFill>
            </a:endParaRPr>
          </a:p>
          <a:p>
            <a:pPr algn="ctr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Authentication?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Authentication protocols</a:t>
            </a:r>
          </a:p>
          <a:p>
            <a:pPr lvl="1"/>
            <a:r>
              <a:rPr lang="en-GB" dirty="0" smtClean="0"/>
              <a:t>Check the assertion a user makes about her identity</a:t>
            </a:r>
          </a:p>
          <a:p>
            <a:pPr lvl="1"/>
            <a:r>
              <a:rPr lang="en-GB" dirty="0" smtClean="0"/>
              <a:t>Studied very early </a:t>
            </a:r>
          </a:p>
          <a:p>
            <a:pPr lvl="2"/>
            <a:r>
              <a:rPr lang="en-GB" dirty="0" smtClean="0"/>
              <a:t>(e.g. Needham-Schroeder 1978 – already sophisticated)</a:t>
            </a:r>
          </a:p>
          <a:p>
            <a:pPr lvl="1"/>
            <a:r>
              <a:rPr lang="en-GB" dirty="0" smtClean="0"/>
              <a:t>Large volume of literature &amp; Formal analysis</a:t>
            </a:r>
          </a:p>
          <a:p>
            <a:pPr lvl="2"/>
            <a:r>
              <a:rPr lang="en-GB" dirty="0" smtClean="0"/>
              <a:t> (Formal / </a:t>
            </a:r>
            <a:r>
              <a:rPr lang="en-GB" dirty="0" err="1" smtClean="0"/>
              <a:t>Dolev</a:t>
            </a:r>
            <a:r>
              <a:rPr lang="en-GB" dirty="0" smtClean="0"/>
              <a:t>-Yao model)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Why such fuss?</a:t>
            </a:r>
          </a:p>
          <a:p>
            <a:pPr lvl="1"/>
            <a:r>
              <a:rPr lang="en-GB" dirty="0" smtClean="0"/>
              <a:t>Key role in computer security</a:t>
            </a:r>
          </a:p>
          <a:p>
            <a:pPr lvl="1"/>
            <a:r>
              <a:rPr lang="en-GB" dirty="0" smtClean="0"/>
              <a:t>Access control matrix:</a:t>
            </a:r>
          </a:p>
          <a:p>
            <a:pPr lvl="2"/>
            <a:r>
              <a:rPr lang="en-GB" dirty="0" smtClean="0"/>
              <a:t>Describe what operations </a:t>
            </a:r>
            <a:r>
              <a:rPr lang="en-GB" u="sng" dirty="0" smtClean="0"/>
              <a:t>subjects</a:t>
            </a:r>
            <a:r>
              <a:rPr lang="en-GB" dirty="0" smtClean="0"/>
              <a:t> can perform on objects.</a:t>
            </a:r>
          </a:p>
          <a:p>
            <a:pPr lvl="1"/>
            <a:r>
              <a:rPr lang="en-GB" dirty="0" smtClean="0"/>
              <a:t>Identify subject to make decision!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loud 12"/>
          <p:cNvSpPr/>
          <p:nvPr/>
        </p:nvSpPr>
        <p:spPr>
          <a:xfrm>
            <a:off x="2928926" y="1643050"/>
            <a:ext cx="2928958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PAK – on-line guessing</a:t>
            </a:r>
            <a:endParaRPr lang="en-GB" dirty="0"/>
          </a:p>
        </p:txBody>
      </p:sp>
      <p:pic>
        <p:nvPicPr>
          <p:cNvPr id="5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3345420"/>
            <a:ext cx="820737" cy="94773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488" y="17859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Public: </a:t>
            </a:r>
          </a:p>
          <a:p>
            <a:pPr algn="ctr"/>
            <a:r>
              <a:rPr lang="en-GB" sz="2400" i="1" dirty="0" smtClean="0"/>
              <a:t>g, p</a:t>
            </a:r>
            <a:endParaRPr lang="en-GB" sz="2400" i="1" baseline="-25000" dirty="0">
              <a:solidFill>
                <a:schemeClr val="accent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86710" y="434555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sp>
        <p:nvSpPr>
          <p:cNvPr id="9" name="Cloud Callout 8"/>
          <p:cNvSpPr/>
          <p:nvPr/>
        </p:nvSpPr>
        <p:spPr>
          <a:xfrm>
            <a:off x="6572264" y="1785926"/>
            <a:ext cx="2357422" cy="1143008"/>
          </a:xfrm>
          <a:prstGeom prst="cloudCallout">
            <a:avLst>
              <a:gd name="adj1" fmla="val 11162"/>
              <a:gd name="adj2" fmla="val 797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Private:</a:t>
            </a:r>
          </a:p>
          <a:p>
            <a:pPr algn="ctr"/>
            <a:r>
              <a:rPr lang="en-GB" sz="1400" dirty="0" smtClean="0">
                <a:solidFill>
                  <a:sysClr val="windowText" lastClr="000000"/>
                </a:solidFill>
              </a:rPr>
              <a:t>Password: π</a:t>
            </a:r>
            <a:r>
              <a:rPr lang="en-GB" sz="1400" dirty="0" smtClean="0">
                <a:solidFill>
                  <a:schemeClr val="tx1"/>
                </a:solidFill>
              </a:rPr>
              <a:t/>
            </a:r>
            <a:br>
              <a:rPr lang="en-GB" sz="1400" dirty="0" smtClean="0">
                <a:solidFill>
                  <a:schemeClr val="tx1"/>
                </a:solidFill>
              </a:rPr>
            </a:br>
            <a:r>
              <a:rPr lang="en-GB" sz="1400" dirty="0" smtClean="0">
                <a:solidFill>
                  <a:schemeClr val="tx1"/>
                </a:solidFill>
              </a:rPr>
              <a:t>Random </a:t>
            </a:r>
            <a:r>
              <a:rPr lang="en-GB" sz="1400" i="1" dirty="0" smtClean="0">
                <a:solidFill>
                  <a:schemeClr val="tx1"/>
                </a:solidFill>
              </a:rPr>
              <a:t>b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i="1" dirty="0" smtClean="0">
              <a:solidFill>
                <a:schemeClr val="tx1"/>
              </a:solidFill>
            </a:endParaRPr>
          </a:p>
          <a:p>
            <a:pPr algn="ctr"/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2285984" y="4214818"/>
            <a:ext cx="48577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285984" y="3571876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43174" y="3214686"/>
            <a:ext cx="2662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M-&gt;B: </a:t>
            </a:r>
            <a:r>
              <a:rPr lang="en-GB" u="sng" dirty="0" err="1" smtClean="0"/>
              <a:t>g</a:t>
            </a:r>
            <a:r>
              <a:rPr lang="en-GB" u="sng" baseline="30000" dirty="0" err="1" smtClean="0"/>
              <a:t>x</a:t>
            </a:r>
            <a:r>
              <a:rPr lang="en-GB" dirty="0" smtClean="0"/>
              <a:t>∙(H</a:t>
            </a:r>
            <a:r>
              <a:rPr lang="en-GB" baseline="-25000" dirty="0" smtClean="0"/>
              <a:t>1</a:t>
            </a:r>
            <a:r>
              <a:rPr lang="en-GB" dirty="0" smtClean="0"/>
              <a:t>[A,B, </a:t>
            </a:r>
            <a:r>
              <a:rPr lang="en-GB" dirty="0" err="1" smtClean="0"/>
              <a:t>π</a:t>
            </a:r>
            <a:r>
              <a:rPr lang="en-GB" baseline="-25000" dirty="0" err="1" smtClean="0"/>
              <a:t>x</a:t>
            </a:r>
            <a:r>
              <a:rPr lang="en-GB" dirty="0" smtClean="0"/>
              <a:t>])</a:t>
            </a:r>
            <a:r>
              <a:rPr lang="en-GB" baseline="30000" dirty="0" smtClean="0"/>
              <a:t> </a:t>
            </a:r>
            <a:r>
              <a:rPr lang="en-GB" dirty="0" smtClean="0">
                <a:solidFill>
                  <a:schemeClr val="tx2"/>
                </a:solidFill>
              </a:rPr>
              <a:t>= m</a:t>
            </a:r>
            <a:endParaRPr lang="en-GB" baseline="30000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43174" y="3857628"/>
            <a:ext cx="4752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B-&gt;M: </a:t>
            </a:r>
            <a:r>
              <a:rPr lang="en-GB" dirty="0" err="1" smtClean="0"/>
              <a:t>g</a:t>
            </a:r>
            <a:r>
              <a:rPr lang="en-GB" baseline="30000" dirty="0" err="1" smtClean="0"/>
              <a:t>b</a:t>
            </a:r>
            <a:r>
              <a:rPr lang="en-GB" dirty="0" smtClean="0"/>
              <a:t>, H</a:t>
            </a:r>
            <a:r>
              <a:rPr lang="en-GB" baseline="-25000" dirty="0" smtClean="0"/>
              <a:t>2a</a:t>
            </a:r>
            <a:r>
              <a:rPr lang="en-GB" dirty="0" smtClean="0"/>
              <a:t>[</a:t>
            </a:r>
            <a:r>
              <a:rPr lang="en-GB" dirty="0" err="1" smtClean="0"/>
              <a:t>A,B,m,g</a:t>
            </a:r>
            <a:r>
              <a:rPr lang="en-GB" baseline="30000" dirty="0" err="1" smtClean="0"/>
              <a:t>b</a:t>
            </a:r>
            <a:r>
              <a:rPr lang="en-GB" dirty="0" smtClean="0"/>
              <a:t>, (m/ (H</a:t>
            </a:r>
            <a:r>
              <a:rPr lang="en-GB" baseline="-25000" dirty="0" smtClean="0"/>
              <a:t>1</a:t>
            </a:r>
            <a:r>
              <a:rPr lang="en-GB" dirty="0" smtClean="0"/>
              <a:t>[A,B,</a:t>
            </a:r>
            <a:r>
              <a:rPr lang="en-GB" dirty="0" smtClean="0">
                <a:solidFill>
                  <a:sysClr val="windowText" lastClr="000000"/>
                </a:solidFill>
              </a:rPr>
              <a:t> π]</a:t>
            </a:r>
            <a:r>
              <a:rPr lang="en-GB" dirty="0" smtClean="0"/>
              <a:t>)</a:t>
            </a:r>
            <a:r>
              <a:rPr lang="en-GB" baseline="30000" dirty="0" smtClean="0">
                <a:solidFill>
                  <a:schemeClr val="tx2"/>
                </a:solidFill>
              </a:rPr>
              <a:t> </a:t>
            </a:r>
            <a:r>
              <a:rPr lang="en-GB" dirty="0" smtClean="0"/>
              <a:t>)</a:t>
            </a:r>
            <a:r>
              <a:rPr lang="en-GB" baseline="30000" dirty="0" smtClean="0"/>
              <a:t>b</a:t>
            </a:r>
            <a:r>
              <a:rPr lang="en-GB" dirty="0" smtClean="0"/>
              <a:t>,</a:t>
            </a:r>
            <a:r>
              <a:rPr lang="en-GB" dirty="0" smtClean="0">
                <a:solidFill>
                  <a:sysClr val="windowText" lastClr="000000"/>
                </a:solidFill>
              </a:rPr>
              <a:t> π</a:t>
            </a:r>
            <a:r>
              <a:rPr lang="en-GB" dirty="0" smtClean="0"/>
              <a:t>] </a:t>
            </a:r>
            <a:r>
              <a:rPr lang="en-GB" dirty="0" smtClean="0">
                <a:solidFill>
                  <a:schemeClr val="tx2"/>
                </a:solidFill>
              </a:rPr>
              <a:t>= k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3" name="Line Callout 1 32"/>
          <p:cNvSpPr/>
          <p:nvPr/>
        </p:nvSpPr>
        <p:spPr>
          <a:xfrm>
            <a:off x="2500298" y="4786322"/>
            <a:ext cx="4786346" cy="1143008"/>
          </a:xfrm>
          <a:prstGeom prst="borderCallout1">
            <a:avLst>
              <a:gd name="adj1" fmla="val 18750"/>
              <a:gd name="adj2" fmla="val -8333"/>
              <a:gd name="adj3" fmla="val -40395"/>
              <a:gd name="adj4" fmla="val -172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Check if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k = H</a:t>
            </a:r>
            <a:r>
              <a:rPr lang="en-GB" baseline="-25000" dirty="0" smtClean="0">
                <a:solidFill>
                  <a:schemeClr val="tx1"/>
                </a:solidFill>
              </a:rPr>
              <a:t>2a</a:t>
            </a:r>
            <a:r>
              <a:rPr lang="en-GB" dirty="0" smtClean="0">
                <a:solidFill>
                  <a:schemeClr val="tx1"/>
                </a:solidFill>
              </a:rPr>
              <a:t>[</a:t>
            </a:r>
            <a:r>
              <a:rPr lang="en-GB" dirty="0" err="1" smtClean="0">
                <a:solidFill>
                  <a:schemeClr val="tx1"/>
                </a:solidFill>
              </a:rPr>
              <a:t>A,B,m,g</a:t>
            </a:r>
            <a:r>
              <a:rPr lang="en-GB" baseline="30000" dirty="0" err="1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, (m/ (H</a:t>
            </a:r>
            <a:r>
              <a:rPr lang="en-GB" baseline="-25000" dirty="0" smtClean="0">
                <a:solidFill>
                  <a:schemeClr val="tx1"/>
                </a:solidFill>
              </a:rPr>
              <a:t>1</a:t>
            </a:r>
            <a:r>
              <a:rPr lang="en-GB" dirty="0" smtClean="0">
                <a:solidFill>
                  <a:schemeClr val="tx1"/>
                </a:solidFill>
              </a:rPr>
              <a:t>[A,B, </a:t>
            </a:r>
            <a:r>
              <a:rPr lang="en-GB" dirty="0" err="1" smtClean="0">
                <a:solidFill>
                  <a:schemeClr val="tx1"/>
                </a:solidFill>
              </a:rPr>
              <a:t>π</a:t>
            </a:r>
            <a:r>
              <a:rPr lang="en-GB" baseline="-25000" dirty="0" err="1" smtClean="0">
                <a:solidFill>
                  <a:schemeClr val="tx1"/>
                </a:solidFill>
              </a:rPr>
              <a:t>x</a:t>
            </a:r>
            <a:r>
              <a:rPr lang="en-GB" dirty="0" smtClean="0">
                <a:solidFill>
                  <a:schemeClr val="tx1"/>
                </a:solidFill>
              </a:rPr>
              <a:t>])</a:t>
            </a:r>
            <a:r>
              <a:rPr lang="en-GB" baseline="30000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  <a:r>
              <a:rPr lang="en-GB" baseline="30000" dirty="0" smtClean="0">
                <a:solidFill>
                  <a:schemeClr val="tx1"/>
                </a:solidFill>
              </a:rPr>
              <a:t>b</a:t>
            </a:r>
            <a:r>
              <a:rPr lang="en-GB" dirty="0" smtClean="0">
                <a:solidFill>
                  <a:schemeClr val="tx1"/>
                </a:solidFill>
              </a:rPr>
              <a:t>, </a:t>
            </a:r>
            <a:r>
              <a:rPr lang="en-GB" dirty="0" err="1" smtClean="0">
                <a:solidFill>
                  <a:schemeClr val="tx1"/>
                </a:solidFill>
              </a:rPr>
              <a:t>π</a:t>
            </a:r>
            <a:r>
              <a:rPr lang="en-GB" baseline="-25000" dirty="0" err="1" smtClean="0">
                <a:solidFill>
                  <a:schemeClr val="tx1"/>
                </a:solidFill>
              </a:rPr>
              <a:t>x</a:t>
            </a:r>
            <a:r>
              <a:rPr lang="en-GB" dirty="0" smtClean="0">
                <a:solidFill>
                  <a:schemeClr val="tx1"/>
                </a:solidFill>
              </a:rPr>
              <a:t>]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(if π =</a:t>
            </a:r>
            <a:r>
              <a:rPr lang="en-GB" baseline="-25000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π</a:t>
            </a:r>
            <a:r>
              <a:rPr lang="en-GB" baseline="-25000" dirty="0" err="1" smtClean="0">
                <a:solidFill>
                  <a:schemeClr val="tx1"/>
                </a:solidFill>
              </a:rPr>
              <a:t>x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071802" y="5072074"/>
            <a:ext cx="2616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?</a:t>
            </a:r>
            <a:endParaRPr lang="en-GB" sz="1400" dirty="0"/>
          </a:p>
        </p:txBody>
      </p:sp>
      <p:sp>
        <p:nvSpPr>
          <p:cNvPr id="35" name="Cloud Callout 34"/>
          <p:cNvSpPr/>
          <p:nvPr/>
        </p:nvSpPr>
        <p:spPr>
          <a:xfrm>
            <a:off x="0" y="1714488"/>
            <a:ext cx="2714612" cy="135732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Private:</a:t>
            </a:r>
            <a:r>
              <a:rPr lang="en-GB" sz="1400" dirty="0" smtClean="0">
                <a:solidFill>
                  <a:sysClr val="windowText" lastClr="000000"/>
                </a:solidFill>
              </a:rPr>
              <a:t/>
            </a:r>
            <a:br>
              <a:rPr lang="en-GB" sz="1400" dirty="0" smtClean="0">
                <a:solidFill>
                  <a:sysClr val="windowText" lastClr="000000"/>
                </a:solidFill>
              </a:rPr>
            </a:br>
            <a:r>
              <a:rPr lang="en-GB" sz="1400" dirty="0" smtClean="0">
                <a:solidFill>
                  <a:sysClr val="windowText" lastClr="000000"/>
                </a:solidFill>
              </a:rPr>
              <a:t> Random </a:t>
            </a:r>
            <a:r>
              <a:rPr lang="en-GB" sz="1400" i="1" dirty="0" smtClean="0">
                <a:solidFill>
                  <a:sysClr val="windowText" lastClr="000000"/>
                </a:solidFill>
              </a:rPr>
              <a:t>x</a:t>
            </a:r>
          </a:p>
          <a:p>
            <a:pPr algn="ctr"/>
            <a:r>
              <a:rPr lang="en-GB" sz="1400" u="sng" dirty="0" smtClean="0">
                <a:solidFill>
                  <a:schemeClr val="tx1"/>
                </a:solidFill>
              </a:rPr>
              <a:t>Random </a:t>
            </a:r>
            <a:r>
              <a:rPr lang="el-GR" sz="1400" u="sng" dirty="0" smtClean="0">
                <a:solidFill>
                  <a:schemeClr val="tx1"/>
                </a:solidFill>
              </a:rPr>
              <a:t>π</a:t>
            </a:r>
            <a:r>
              <a:rPr lang="en-GB" sz="1400" u="sng" baseline="-25000" dirty="0" smtClean="0">
                <a:solidFill>
                  <a:schemeClr val="tx1"/>
                </a:solidFill>
              </a:rPr>
              <a:t>x</a:t>
            </a:r>
          </a:p>
          <a:p>
            <a:pPr algn="ctr"/>
            <a:endParaRPr lang="en-GB" dirty="0"/>
          </a:p>
        </p:txBody>
      </p:sp>
      <p:pic>
        <p:nvPicPr>
          <p:cNvPr id="36" name="Picture 35" descr="C:\Users\gdane\Pictures\Microsoft Clip Organizer\j031166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357562"/>
            <a:ext cx="1557422" cy="1071570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>
            <a:off x="500066" y="457200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Mallory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1428728" y="6215082"/>
            <a:ext cx="6561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Security precaution: limit the number of attempts!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/>
      <p:bldP spid="15" grpId="0"/>
      <p:bldP spid="33" grpId="0" animBg="1"/>
      <p:bldP spid="34" grpId="0"/>
      <p:bldP spid="35" grpId="0" animBg="1"/>
      <p:bldP spid="37" grpId="0"/>
      <p:bldP spid="3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Practical considerations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Denial of Service</a:t>
            </a:r>
          </a:p>
          <a:p>
            <a:pPr lvl="1"/>
            <a:r>
              <a:rPr lang="en-GB" dirty="0" smtClean="0"/>
              <a:t>Adversary can lock users out!</a:t>
            </a:r>
          </a:p>
          <a:p>
            <a:pPr lvl="1"/>
            <a:r>
              <a:rPr lang="en-GB" dirty="0" smtClean="0"/>
              <a:t>Require to give up after few attempts.</a:t>
            </a:r>
          </a:p>
          <a:p>
            <a:r>
              <a:rPr lang="en-GB" dirty="0" smtClean="0"/>
              <a:t>Implicit names</a:t>
            </a:r>
          </a:p>
          <a:p>
            <a:pPr lvl="1"/>
            <a:r>
              <a:rPr lang="en-GB" dirty="0" smtClean="0"/>
              <a:t>Alice and Bob expect to talk to each other</a:t>
            </a:r>
          </a:p>
          <a:p>
            <a:pPr lvl="1"/>
            <a:r>
              <a:rPr lang="en-GB" dirty="0" smtClean="0"/>
              <a:t>Otherwise ... Privacy concerns</a:t>
            </a:r>
          </a:p>
          <a:p>
            <a:r>
              <a:rPr lang="en-GB" dirty="0" smtClean="0"/>
              <a:t>Public key operation – more expensive than hashing.</a:t>
            </a:r>
          </a:p>
          <a:p>
            <a:r>
              <a:rPr lang="en-GB" dirty="0" smtClean="0"/>
              <a:t>PAK-X: server compromise-resistant.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key concepts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 weak password can bootstrap a strong one</a:t>
            </a:r>
          </a:p>
          <a:p>
            <a:pPr lvl="1"/>
            <a:r>
              <a:rPr lang="en-GB" dirty="0" smtClean="0"/>
              <a:t>Force adversary to go active</a:t>
            </a:r>
          </a:p>
          <a:p>
            <a:pPr lvl="1"/>
            <a:r>
              <a:rPr lang="en-GB" dirty="0" smtClean="0"/>
              <a:t>PAK-X modification to allow salting (home work)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Key problems</a:t>
            </a:r>
          </a:p>
          <a:p>
            <a:pPr lvl="1"/>
            <a:r>
              <a:rPr lang="en-GB" dirty="0" smtClean="0"/>
              <a:t>Denial of service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Applicability</a:t>
            </a:r>
          </a:p>
          <a:p>
            <a:pPr lvl="1"/>
            <a:r>
              <a:rPr lang="en-GB" dirty="0" smtClean="0"/>
              <a:t>Pairing devices</a:t>
            </a:r>
          </a:p>
          <a:p>
            <a:pPr lvl="1"/>
            <a:r>
              <a:rPr lang="en-GB" dirty="0" smtClean="0"/>
              <a:t>Shy adversaries </a:t>
            </a:r>
            <a:r>
              <a:rPr lang="en-GB" dirty="0" smtClean="0">
                <a:sym typeface="Wingdings" pitchFamily="2" charset="2"/>
              </a:rPr>
              <a:t>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Not www, login, 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Expect a lot from your authentication</a:t>
            </a:r>
          </a:p>
          <a:p>
            <a:pPr lvl="1"/>
            <a:r>
              <a:rPr lang="en-GB" dirty="0" smtClean="0"/>
              <a:t>Key derivation (not just identification)</a:t>
            </a:r>
          </a:p>
          <a:p>
            <a:pPr lvl="1"/>
            <a:r>
              <a:rPr lang="en-GB" dirty="0" smtClean="0"/>
              <a:t>Forward secrecy</a:t>
            </a:r>
          </a:p>
          <a:p>
            <a:pPr lvl="1"/>
            <a:r>
              <a:rPr lang="en-GB" dirty="0" smtClean="0"/>
              <a:t>Denial of service prevention</a:t>
            </a:r>
          </a:p>
          <a:p>
            <a:pPr lvl="1"/>
            <a:r>
              <a:rPr lang="en-GB" dirty="0" smtClean="0"/>
              <a:t>Privacy</a:t>
            </a:r>
          </a:p>
          <a:p>
            <a:r>
              <a:rPr lang="en-GB" dirty="0" smtClean="0"/>
              <a:t>More properties</a:t>
            </a:r>
          </a:p>
          <a:p>
            <a:pPr lvl="1"/>
            <a:r>
              <a:rPr lang="en-GB" dirty="0" smtClean="0"/>
              <a:t>Federation, thin client, ...</a:t>
            </a:r>
          </a:p>
          <a:p>
            <a:r>
              <a:rPr lang="en-GB" dirty="0" smtClean="0"/>
              <a:t>Do not design your own protocol unless you understand all those in the literature!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Core:</a:t>
            </a:r>
          </a:p>
          <a:p>
            <a:pPr lvl="1"/>
            <a:r>
              <a:rPr lang="en-GB" sz="1800" dirty="0" smtClean="0"/>
              <a:t>William Aiello, Steven M. </a:t>
            </a:r>
            <a:r>
              <a:rPr lang="en-GB" sz="1800" dirty="0" err="1" smtClean="0"/>
              <a:t>Bellovin</a:t>
            </a:r>
            <a:r>
              <a:rPr lang="en-GB" sz="1800" dirty="0" smtClean="0"/>
              <a:t>, Matt Blaze, Ran Canetti, John Ioannidis, </a:t>
            </a:r>
            <a:r>
              <a:rPr lang="en-GB" sz="1800" dirty="0" err="1" smtClean="0"/>
              <a:t>Angelos</a:t>
            </a:r>
            <a:r>
              <a:rPr lang="en-GB" sz="1800" dirty="0" smtClean="0"/>
              <a:t> D. </a:t>
            </a:r>
            <a:r>
              <a:rPr lang="en-GB" sz="1800" dirty="0" err="1" smtClean="0"/>
              <a:t>Keromytis</a:t>
            </a:r>
            <a:r>
              <a:rPr lang="en-GB" sz="1800" dirty="0" smtClean="0"/>
              <a:t>, Omer </a:t>
            </a:r>
            <a:r>
              <a:rPr lang="en-GB" sz="1800" dirty="0" err="1" smtClean="0"/>
              <a:t>Reingold</a:t>
            </a:r>
            <a:r>
              <a:rPr lang="en-GB" sz="1800" dirty="0" smtClean="0"/>
              <a:t>: </a:t>
            </a:r>
            <a:r>
              <a:rPr lang="en-GB" sz="1800" b="1" dirty="0" smtClean="0"/>
              <a:t>Just fast keying: Key agreement in a hostile internet</a:t>
            </a:r>
            <a:r>
              <a:rPr lang="en-GB" sz="1800" dirty="0" smtClean="0"/>
              <a:t>. ACM Trans. Inf. Syst. </a:t>
            </a:r>
            <a:r>
              <a:rPr lang="en-GB" sz="1800" dirty="0" err="1" smtClean="0"/>
              <a:t>Secur</a:t>
            </a:r>
            <a:r>
              <a:rPr lang="en-GB" sz="1800" dirty="0" smtClean="0"/>
              <a:t>. 7(2): 242-273 (2004)</a:t>
            </a:r>
          </a:p>
          <a:p>
            <a:pPr lvl="1"/>
            <a:r>
              <a:rPr lang="en-GB" sz="1800" dirty="0" smtClean="0"/>
              <a:t>Victor </a:t>
            </a:r>
            <a:r>
              <a:rPr lang="en-GB" sz="1800" dirty="0" err="1" smtClean="0"/>
              <a:t>Boyko</a:t>
            </a:r>
            <a:r>
              <a:rPr lang="en-GB" sz="1800" dirty="0" smtClean="0"/>
              <a:t>, Philip D. </a:t>
            </a:r>
            <a:r>
              <a:rPr lang="en-GB" sz="1800" dirty="0" err="1" smtClean="0"/>
              <a:t>MacKenzie</a:t>
            </a:r>
            <a:r>
              <a:rPr lang="en-GB" sz="1800" dirty="0" smtClean="0"/>
              <a:t>, </a:t>
            </a:r>
            <a:r>
              <a:rPr lang="en-GB" sz="1800" dirty="0" err="1" smtClean="0"/>
              <a:t>Sarvar</a:t>
            </a:r>
            <a:r>
              <a:rPr lang="en-GB" sz="1800" dirty="0" smtClean="0"/>
              <a:t> Patel: </a:t>
            </a:r>
            <a:r>
              <a:rPr lang="en-GB" sz="1800" b="1" dirty="0" smtClean="0"/>
              <a:t>Provably Secure Password-Authenticated Key Exchange Using </a:t>
            </a:r>
            <a:r>
              <a:rPr lang="en-GB" sz="1800" b="1" dirty="0" err="1" smtClean="0"/>
              <a:t>Diffie</a:t>
            </a:r>
            <a:r>
              <a:rPr lang="en-GB" sz="1800" b="1" dirty="0" smtClean="0"/>
              <a:t>-Hellman. </a:t>
            </a:r>
            <a:r>
              <a:rPr lang="en-GB" sz="1800" dirty="0" smtClean="0"/>
              <a:t>EUROCRYPT 2000: 156-171</a:t>
            </a:r>
            <a:r>
              <a:rPr lang="en-GB" sz="1600" dirty="0" smtClean="0"/>
              <a:t/>
            </a:r>
            <a:br>
              <a:rPr lang="en-GB" sz="1600" dirty="0" smtClean="0"/>
            </a:br>
            <a:endParaRPr lang="en-GB" sz="1600" dirty="0" smtClean="0"/>
          </a:p>
          <a:p>
            <a:r>
              <a:rPr lang="en-GB" sz="2400" dirty="0" smtClean="0"/>
              <a:t>More:</a:t>
            </a:r>
          </a:p>
          <a:p>
            <a:pPr lvl="1"/>
            <a:r>
              <a:rPr lang="en-GB" sz="1800" dirty="0" err="1" smtClean="0"/>
              <a:t>Martín</a:t>
            </a:r>
            <a:r>
              <a:rPr lang="en-GB" sz="1800" dirty="0" smtClean="0"/>
              <a:t> </a:t>
            </a:r>
            <a:r>
              <a:rPr lang="en-GB" sz="1800" dirty="0" err="1" smtClean="0"/>
              <a:t>Abadi</a:t>
            </a:r>
            <a:r>
              <a:rPr lang="en-GB" sz="1800" dirty="0" smtClean="0"/>
              <a:t>, Bruno Blanchet, </a:t>
            </a:r>
            <a:r>
              <a:rPr lang="en-GB" sz="1800" dirty="0" err="1" smtClean="0"/>
              <a:t>Cédric</a:t>
            </a:r>
            <a:r>
              <a:rPr lang="en-GB" sz="1800" dirty="0" smtClean="0"/>
              <a:t> Fournet: </a:t>
            </a:r>
            <a:r>
              <a:rPr lang="en-GB" sz="1800" b="1" dirty="0" smtClean="0"/>
              <a:t>Just fast keying in the pi calculus</a:t>
            </a:r>
            <a:r>
              <a:rPr lang="en-GB" sz="1800" dirty="0" smtClean="0"/>
              <a:t>. ACM Trans. Inf. Syst. </a:t>
            </a:r>
            <a:r>
              <a:rPr lang="en-GB" sz="1800" dirty="0" err="1" smtClean="0"/>
              <a:t>Secur</a:t>
            </a:r>
            <a:r>
              <a:rPr lang="en-GB" sz="1800" dirty="0" smtClean="0"/>
              <a:t>. 10(3): (2007)</a:t>
            </a:r>
          </a:p>
          <a:p>
            <a:pPr lvl="1"/>
            <a:r>
              <a:rPr lang="en-GB" sz="1800" dirty="0" smtClean="0"/>
              <a:t>Colin Boyd, </a:t>
            </a:r>
            <a:r>
              <a:rPr lang="en-GB" sz="1800" dirty="0" err="1" smtClean="0"/>
              <a:t>Anish</a:t>
            </a:r>
            <a:r>
              <a:rPr lang="en-GB" sz="1800" dirty="0" smtClean="0"/>
              <a:t> </a:t>
            </a:r>
            <a:r>
              <a:rPr lang="en-GB" sz="1800" dirty="0" err="1" smtClean="0"/>
              <a:t>Mathuria</a:t>
            </a:r>
            <a:r>
              <a:rPr lang="en-GB" sz="1800" dirty="0" smtClean="0"/>
              <a:t>: </a:t>
            </a:r>
            <a:r>
              <a:rPr lang="en-GB" sz="1800" b="1" dirty="0" smtClean="0"/>
              <a:t>Protocols for Authentication and Key Establishment</a:t>
            </a:r>
            <a:r>
              <a:rPr lang="en-GB" sz="1800" dirty="0" smtClean="0"/>
              <a:t>. 2003, XVI, 321 p., Hardcover. ISBN: 978-3-540-43107-7. Springer.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Anonymous credentials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Proving certified attributes without leaking identities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critique of identity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Identity as a proxy to check credentials</a:t>
            </a:r>
          </a:p>
          <a:p>
            <a:pPr lvl="1"/>
            <a:r>
              <a:rPr lang="en-GB" dirty="0" smtClean="0"/>
              <a:t>Username decides access in Access Control Matrix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Sometime it leaks too much information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Real world examples</a:t>
            </a:r>
          </a:p>
          <a:p>
            <a:pPr lvl="1"/>
            <a:r>
              <a:rPr lang="en-GB" dirty="0" smtClean="0"/>
              <a:t>Tickets allow you to use cinema / train</a:t>
            </a:r>
          </a:p>
          <a:p>
            <a:pPr lvl="1"/>
            <a:r>
              <a:rPr lang="en-GB" dirty="0" smtClean="0"/>
              <a:t>Bars require customers to be older than 18</a:t>
            </a:r>
          </a:p>
          <a:p>
            <a:pPr lvl="2"/>
            <a:r>
              <a:rPr lang="en-GB" dirty="0" smtClean="0"/>
              <a:t>But do you want the barman to know your address?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privacy-invasive way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Usual way:</a:t>
            </a:r>
          </a:p>
          <a:p>
            <a:pPr lvl="1"/>
            <a:r>
              <a:rPr lang="en-GB" b="1" dirty="0" smtClean="0"/>
              <a:t>Identity provider </a:t>
            </a:r>
            <a:r>
              <a:rPr lang="en-GB" dirty="0" smtClean="0"/>
              <a:t>certifies attributes of a </a:t>
            </a:r>
            <a:r>
              <a:rPr lang="en-GB" b="1" dirty="0" smtClean="0"/>
              <a:t>subject</a:t>
            </a:r>
            <a:r>
              <a:rPr lang="en-GB" dirty="0" smtClean="0"/>
              <a:t>.</a:t>
            </a:r>
          </a:p>
          <a:p>
            <a:pPr lvl="1"/>
            <a:r>
              <a:rPr lang="en-GB" b="1" dirty="0" smtClean="0"/>
              <a:t>Identity consumer </a:t>
            </a:r>
            <a:r>
              <a:rPr lang="en-GB" dirty="0" smtClean="0"/>
              <a:t>checks those attributes</a:t>
            </a:r>
          </a:p>
          <a:p>
            <a:pPr lvl="1"/>
            <a:r>
              <a:rPr lang="en-GB" dirty="0" smtClean="0"/>
              <a:t>Match credential with </a:t>
            </a:r>
            <a:r>
              <a:rPr lang="en-GB" b="1" dirty="0" smtClean="0"/>
              <a:t>live person</a:t>
            </a:r>
            <a:r>
              <a:rPr lang="en-GB" dirty="0" smtClean="0"/>
              <a:t> (biometric)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Examples:</a:t>
            </a:r>
          </a:p>
          <a:p>
            <a:pPr lvl="1"/>
            <a:r>
              <a:rPr lang="en-GB" dirty="0" smtClean="0"/>
              <a:t>E-passport: signed attributes, with lightweight access control. </a:t>
            </a:r>
          </a:p>
          <a:p>
            <a:pPr lvl="2"/>
            <a:r>
              <a:rPr lang="en-GB" dirty="0" smtClean="0"/>
              <a:t>Attributes: nationality, names, number, pictures, ...</a:t>
            </a:r>
          </a:p>
          <a:p>
            <a:pPr lvl="1"/>
            <a:r>
              <a:rPr lang="en-GB" dirty="0" smtClean="0"/>
              <a:t>Identity Cards: signatures over attributes</a:t>
            </a:r>
          </a:p>
          <a:p>
            <a:pPr lvl="2"/>
            <a:r>
              <a:rPr lang="en-GB" dirty="0" smtClean="0"/>
              <a:t>Attributes: names, date of birth, picture, address, 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Anonymous credentials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The players:</a:t>
            </a:r>
          </a:p>
          <a:p>
            <a:pPr lvl="1"/>
            <a:r>
              <a:rPr lang="en-GB" dirty="0" smtClean="0"/>
              <a:t>Issuer (I) = Identity provider</a:t>
            </a:r>
          </a:p>
          <a:p>
            <a:pPr lvl="1"/>
            <a:r>
              <a:rPr lang="en-GB" dirty="0" err="1" smtClean="0"/>
              <a:t>Prover</a:t>
            </a:r>
            <a:r>
              <a:rPr lang="en-GB" dirty="0" smtClean="0"/>
              <a:t> (P) = subject</a:t>
            </a:r>
          </a:p>
          <a:p>
            <a:pPr lvl="1"/>
            <a:r>
              <a:rPr lang="en-GB" dirty="0" smtClean="0"/>
              <a:t>Verifier (V) = identity consumer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Properties:</a:t>
            </a:r>
          </a:p>
          <a:p>
            <a:pPr lvl="1"/>
            <a:r>
              <a:rPr lang="en-GB" dirty="0" smtClean="0"/>
              <a:t>The </a:t>
            </a:r>
            <a:r>
              <a:rPr lang="en-GB" dirty="0" err="1" smtClean="0"/>
              <a:t>prover</a:t>
            </a:r>
            <a:r>
              <a:rPr lang="en-GB" dirty="0" smtClean="0"/>
              <a:t> convinces the verifier that he holds a credential with attributes that satisfy some </a:t>
            </a:r>
            <a:r>
              <a:rPr lang="en-GB" dirty="0" err="1" smtClean="0"/>
              <a:t>boolean</a:t>
            </a:r>
            <a:r>
              <a:rPr lang="en-GB" dirty="0" smtClean="0"/>
              <a:t> formula:</a:t>
            </a:r>
          </a:p>
          <a:p>
            <a:pPr lvl="2"/>
            <a:r>
              <a:rPr lang="en-GB" dirty="0" smtClean="0"/>
              <a:t>Simple example “age=18 AND city=Cambridge”</a:t>
            </a:r>
          </a:p>
          <a:p>
            <a:pPr lvl="1"/>
            <a:r>
              <a:rPr lang="en-GB" dirty="0" err="1" smtClean="0"/>
              <a:t>Prover</a:t>
            </a:r>
            <a:r>
              <a:rPr lang="en-GB" dirty="0" smtClean="0"/>
              <a:t> cannot lie</a:t>
            </a:r>
          </a:p>
          <a:p>
            <a:pPr lvl="1"/>
            <a:r>
              <a:rPr lang="en-GB" dirty="0" smtClean="0"/>
              <a:t>Verifier cannot infer anything else aside the formula</a:t>
            </a:r>
          </a:p>
          <a:p>
            <a:pPr lvl="1"/>
            <a:r>
              <a:rPr lang="en-GB" dirty="0" smtClean="0"/>
              <a:t>Anonymity maintained despite collusion of V &amp; I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big picture</a:t>
            </a:r>
            <a:endParaRPr lang="en-GB" dirty="0"/>
          </a:p>
        </p:txBody>
      </p:sp>
      <p:pic>
        <p:nvPicPr>
          <p:cNvPr id="276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0431" y="4195769"/>
            <a:ext cx="871537" cy="1001712"/>
          </a:xfrm>
          <a:prstGeom prst="rect">
            <a:avLst/>
          </a:prstGeom>
          <a:noFill/>
        </p:spPr>
      </p:pic>
      <p:pic>
        <p:nvPicPr>
          <p:cNvPr id="27651" name="Picture 3" descr="C:\Users\gdane\Pictures\Microsoft Clip Organizer\j031167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02113" y="1839913"/>
            <a:ext cx="636587" cy="892175"/>
          </a:xfrm>
          <a:prstGeom prst="rect">
            <a:avLst/>
          </a:prstGeom>
          <a:noFill/>
        </p:spPr>
      </p:pic>
      <p:pic>
        <p:nvPicPr>
          <p:cNvPr id="276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4143380"/>
            <a:ext cx="820738" cy="94773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143372" y="2786058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Issuer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14348" y="5286388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Prover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7143768" y="5214950"/>
            <a:ext cx="879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Verifier</a:t>
            </a:r>
          </a:p>
        </p:txBody>
      </p:sp>
      <p:sp>
        <p:nvSpPr>
          <p:cNvPr id="10" name="Left-Right Arrow 9"/>
          <p:cNvSpPr/>
          <p:nvPr/>
        </p:nvSpPr>
        <p:spPr>
          <a:xfrm rot="19667667">
            <a:off x="1660884" y="3323399"/>
            <a:ext cx="2428892" cy="50006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eft-Right Arrow 10"/>
          <p:cNvSpPr/>
          <p:nvPr/>
        </p:nvSpPr>
        <p:spPr>
          <a:xfrm>
            <a:off x="2714612" y="4572008"/>
            <a:ext cx="3624718" cy="50006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071538" y="2000240"/>
            <a:ext cx="18838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 smtClean="0"/>
              <a:t>1.</a:t>
            </a:r>
          </a:p>
          <a:p>
            <a:pPr algn="ctr"/>
            <a:r>
              <a:rPr lang="en-GB" b="1" dirty="0" smtClean="0"/>
              <a:t>Issuing protocol: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Prover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gets a certified </a:t>
            </a:r>
            <a:br>
              <a:rPr lang="en-GB" dirty="0" smtClean="0"/>
            </a:br>
            <a:r>
              <a:rPr lang="en-GB" dirty="0" smtClean="0"/>
              <a:t>credential.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286116" y="5214950"/>
            <a:ext cx="25397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 smtClean="0"/>
              <a:t>2.</a:t>
            </a:r>
          </a:p>
          <a:p>
            <a:pPr algn="ctr"/>
            <a:r>
              <a:rPr lang="en-GB" b="1" dirty="0" smtClean="0"/>
              <a:t>Showing Protocol:</a:t>
            </a:r>
          </a:p>
          <a:p>
            <a:pPr algn="ctr"/>
            <a:r>
              <a:rPr lang="en-GB" dirty="0" err="1" smtClean="0"/>
              <a:t>Prover</a:t>
            </a:r>
            <a:r>
              <a:rPr lang="en-GB" dirty="0" smtClean="0"/>
              <a:t> makes assertions </a:t>
            </a:r>
          </a:p>
          <a:p>
            <a:pPr algn="ctr"/>
            <a:r>
              <a:rPr lang="en-GB" dirty="0" smtClean="0"/>
              <a:t>about some attributes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4000496" y="3143248"/>
            <a:ext cx="10983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Passport </a:t>
            </a:r>
          </a:p>
          <a:p>
            <a:pPr algn="ctr"/>
            <a:r>
              <a:rPr lang="en-GB" dirty="0" smtClean="0">
                <a:solidFill>
                  <a:srgbClr val="FF0000"/>
                </a:solidFill>
              </a:rPr>
              <a:t>Issuing </a:t>
            </a:r>
          </a:p>
          <a:p>
            <a:pPr algn="ctr"/>
            <a:r>
              <a:rPr lang="en-GB" dirty="0" smtClean="0">
                <a:solidFill>
                  <a:srgbClr val="FF0000"/>
                </a:solidFill>
              </a:rPr>
              <a:t>Authority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5786" y="5643578"/>
            <a:ext cx="775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Peggy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58016" y="5572140"/>
            <a:ext cx="15315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Victor</a:t>
            </a:r>
          </a:p>
          <a:p>
            <a:pPr algn="ctr"/>
            <a:r>
              <a:rPr lang="en-GB" dirty="0" smtClean="0">
                <a:solidFill>
                  <a:srgbClr val="FF0000"/>
                </a:solidFill>
              </a:rPr>
              <a:t>(Bar staff</a:t>
            </a:r>
          </a:p>
          <a:p>
            <a:pPr algn="ctr"/>
            <a:r>
              <a:rPr lang="en-GB" dirty="0" smtClean="0">
                <a:solidFill>
                  <a:srgbClr val="FF0000"/>
                </a:solidFill>
              </a:rPr>
              <a:t>Checking age)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71934" y="6357958"/>
            <a:ext cx="876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age=25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72066" y="1714488"/>
            <a:ext cx="215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Name=Peggy, 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age=25, 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address=Cambridge,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Status=single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5" name="Left-Right Arrow 24"/>
          <p:cNvSpPr/>
          <p:nvPr/>
        </p:nvSpPr>
        <p:spPr>
          <a:xfrm rot="2781582">
            <a:off x="5885253" y="3234088"/>
            <a:ext cx="1452308" cy="500066"/>
          </a:xfrm>
          <a:prstGeom prst="left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7000892" y="2714620"/>
            <a:ext cx="14558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Cannot learn </a:t>
            </a:r>
          </a:p>
          <a:p>
            <a:pPr algn="ctr"/>
            <a:r>
              <a:rPr lang="en-GB" dirty="0" smtClean="0">
                <a:solidFill>
                  <a:srgbClr val="FF0000"/>
                </a:solidFill>
              </a:rPr>
              <a:t>anything </a:t>
            </a:r>
          </a:p>
          <a:p>
            <a:pPr algn="ctr"/>
            <a:r>
              <a:rPr lang="en-GB" dirty="0" smtClean="0">
                <a:solidFill>
                  <a:srgbClr val="FF0000"/>
                </a:solidFill>
              </a:rPr>
              <a:t>beyond age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25" grpId="1" animBg="1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Authentication first!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Old days – UNIX, mainframes, ...</a:t>
            </a:r>
          </a:p>
          <a:p>
            <a:pPr lvl="1"/>
            <a:r>
              <a:rPr lang="en-GB" dirty="0" smtClean="0"/>
              <a:t>Authentication: first interaction with system.</a:t>
            </a:r>
          </a:p>
          <a:p>
            <a:pPr lvl="1"/>
            <a:r>
              <a:rPr lang="en-GB" dirty="0" smtClean="0"/>
              <a:t>Known users interact with few known systems.</a:t>
            </a:r>
          </a:p>
          <a:p>
            <a:pPr lvl="1"/>
            <a:r>
              <a:rPr lang="en-GB" dirty="0" smtClean="0">
                <a:latin typeface="Courier New" pitchFamily="49" charset="0"/>
                <a:cs typeface="Courier New" pitchFamily="49" charset="0"/>
              </a:rPr>
              <a:t>Username</a:t>
            </a:r>
            <a:r>
              <a:rPr lang="en-GB" dirty="0" smtClean="0"/>
              <a:t> and 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password</a:t>
            </a:r>
            <a:r>
              <a:rPr lang="en-GB" dirty="0" smtClean="0"/>
              <a:t> requested and transmitted in clear – user authentication.</a:t>
            </a:r>
          </a:p>
          <a:p>
            <a:pPr lvl="2"/>
            <a:r>
              <a:rPr lang="en-GB" dirty="0" smtClean="0"/>
              <a:t>Context dedicated lines linking terminals to mainframe!</a:t>
            </a:r>
          </a:p>
          <a:p>
            <a:pPr lvl="2"/>
            <a:r>
              <a:rPr lang="en-GB" dirty="0" smtClean="0"/>
              <a:t>If you were in the terminal room you were already ok.</a:t>
            </a:r>
          </a:p>
          <a:p>
            <a:pPr lvl="2"/>
            <a:r>
              <a:rPr lang="en-GB" dirty="0" smtClean="0"/>
              <a:t>Physical security important and strong.</a:t>
            </a:r>
          </a:p>
          <a:p>
            <a:pPr lvl="1"/>
            <a:r>
              <a:rPr lang="en-GB" dirty="0" smtClean="0"/>
              <a:t>Shared keys used for network authentication between mainframes</a:t>
            </a:r>
          </a:p>
          <a:p>
            <a:pPr lvl="2"/>
            <a:r>
              <a:rPr lang="en-GB" dirty="0" smtClean="0"/>
              <a:t>Too few for key management to be an issue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flavours of credentials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Single-show credential (Brands &amp; </a:t>
            </a:r>
            <a:r>
              <a:rPr lang="en-GB" dirty="0" err="1" smtClean="0"/>
              <a:t>Chaum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Blind the issuing protocol</a:t>
            </a:r>
          </a:p>
          <a:p>
            <a:pPr lvl="1"/>
            <a:r>
              <a:rPr lang="en-GB" dirty="0" smtClean="0"/>
              <a:t>Show the credential in clear</a:t>
            </a:r>
          </a:p>
          <a:p>
            <a:pPr lvl="1"/>
            <a:r>
              <a:rPr lang="en-GB" dirty="0" smtClean="0"/>
              <a:t>Multiple shows are linkable – </a:t>
            </a:r>
            <a:r>
              <a:rPr lang="en-GB" dirty="0" smtClean="0">
                <a:solidFill>
                  <a:schemeClr val="accent6"/>
                </a:solidFill>
              </a:rPr>
              <a:t>BAD</a:t>
            </a:r>
          </a:p>
          <a:p>
            <a:pPr lvl="1"/>
            <a:r>
              <a:rPr lang="en-GB" dirty="0" smtClean="0"/>
              <a:t>Protocols are simpler – </a:t>
            </a:r>
            <a:r>
              <a:rPr lang="en-GB" dirty="0" smtClean="0">
                <a:solidFill>
                  <a:schemeClr val="accent4"/>
                </a:solidFill>
              </a:rPr>
              <a:t>GOOD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Multi-show (</a:t>
            </a:r>
            <a:r>
              <a:rPr lang="en-GB" dirty="0" err="1" smtClean="0"/>
              <a:t>Camenisch</a:t>
            </a:r>
            <a:r>
              <a:rPr lang="en-GB" dirty="0" smtClean="0"/>
              <a:t> &amp; </a:t>
            </a:r>
            <a:r>
              <a:rPr lang="en-GB" dirty="0" err="1" smtClean="0"/>
              <a:t>Lysyanskaya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Random oracle free signatures for issuing (CL)</a:t>
            </a:r>
          </a:p>
          <a:p>
            <a:pPr lvl="1"/>
            <a:r>
              <a:rPr lang="en-GB" dirty="0" smtClean="0"/>
              <a:t>Blinded showing</a:t>
            </a:r>
          </a:p>
          <a:p>
            <a:pPr lvl="2"/>
            <a:r>
              <a:rPr lang="en-GB" dirty="0" err="1" smtClean="0"/>
              <a:t>Prover</a:t>
            </a:r>
            <a:r>
              <a:rPr lang="en-GB" dirty="0" smtClean="0"/>
              <a:t> shows that they know a signature over a particular </a:t>
            </a:r>
            <a:r>
              <a:rPr lang="en-GB" dirty="0" err="1" smtClean="0"/>
              <a:t>ciphertext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Cannot link multiple shows of the credential</a:t>
            </a:r>
          </a:p>
          <a:p>
            <a:pPr lvl="1"/>
            <a:r>
              <a:rPr lang="en-GB" dirty="0" smtClean="0"/>
              <a:t>More complex – no implementations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500958" y="2719984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accent5"/>
                </a:solidFill>
              </a:rPr>
              <a:t>We will Focus on these</a:t>
            </a:r>
            <a:endParaRPr lang="en-GB" b="1" dirty="0">
              <a:solidFill>
                <a:schemeClr val="accent5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 rot="10800000">
            <a:off x="6929454" y="2428868"/>
            <a:ext cx="500066" cy="1500198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Technical 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Cryptographic preliminaries</a:t>
            </a:r>
          </a:p>
          <a:p>
            <a:pPr lvl="1"/>
            <a:r>
              <a:rPr lang="en-GB" dirty="0" smtClean="0"/>
              <a:t>The discrete logarithm problem</a:t>
            </a:r>
          </a:p>
          <a:p>
            <a:pPr lvl="1"/>
            <a:r>
              <a:rPr lang="en-GB" dirty="0" err="1" smtClean="0"/>
              <a:t>Schnorr’s</a:t>
            </a:r>
            <a:r>
              <a:rPr lang="en-GB" dirty="0" smtClean="0"/>
              <a:t> Identification protocol</a:t>
            </a:r>
          </a:p>
          <a:p>
            <a:pPr lvl="2"/>
            <a:r>
              <a:rPr lang="en-GB" dirty="0" err="1" smtClean="0"/>
              <a:t>Unforgeability</a:t>
            </a:r>
            <a:r>
              <a:rPr lang="en-GB" dirty="0" smtClean="0"/>
              <a:t>, simulator, Fiat-Shamir Heuristic</a:t>
            </a:r>
          </a:p>
          <a:p>
            <a:pPr lvl="2"/>
            <a:r>
              <a:rPr lang="en-GB" dirty="0" smtClean="0"/>
              <a:t>Generalization to representation</a:t>
            </a:r>
          </a:p>
          <a:p>
            <a:r>
              <a:rPr lang="en-GB" dirty="0" smtClean="0"/>
              <a:t>Showing protocol</a:t>
            </a:r>
          </a:p>
          <a:p>
            <a:pPr lvl="1"/>
            <a:r>
              <a:rPr lang="en-GB" dirty="0" smtClean="0"/>
              <a:t>Linear relations of attributes</a:t>
            </a:r>
          </a:p>
          <a:p>
            <a:pPr lvl="1"/>
            <a:r>
              <a:rPr lang="en-GB" dirty="0" smtClean="0"/>
              <a:t>AND-connective</a:t>
            </a:r>
          </a:p>
          <a:p>
            <a:r>
              <a:rPr lang="en-GB" dirty="0" smtClean="0"/>
              <a:t>Issuing protocol</a:t>
            </a:r>
          </a:p>
          <a:p>
            <a:pPr lvl="1"/>
            <a:r>
              <a:rPr lang="en-GB" dirty="0" smtClean="0"/>
              <a:t>Blinded issuing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Discrete logarithms (I) - revision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Assume </a:t>
            </a:r>
            <a:r>
              <a:rPr lang="en-GB" i="1" dirty="0" smtClean="0"/>
              <a:t>p</a:t>
            </a:r>
            <a:r>
              <a:rPr lang="en-GB" dirty="0" smtClean="0"/>
              <a:t> a large prime </a:t>
            </a:r>
          </a:p>
          <a:p>
            <a:pPr lvl="1"/>
            <a:r>
              <a:rPr lang="en-GB" dirty="0" smtClean="0"/>
              <a:t>(&gt;1024 bits—2048 bits)</a:t>
            </a:r>
          </a:p>
          <a:p>
            <a:pPr lvl="1"/>
            <a:r>
              <a:rPr lang="en-GB" dirty="0" smtClean="0"/>
              <a:t>Detail: </a:t>
            </a:r>
            <a:r>
              <a:rPr lang="en-GB" i="1" dirty="0" smtClean="0"/>
              <a:t>p</a:t>
            </a:r>
            <a:r>
              <a:rPr lang="en-GB" dirty="0" smtClean="0"/>
              <a:t> = </a:t>
            </a:r>
            <a:r>
              <a:rPr lang="en-GB" i="1" dirty="0" smtClean="0"/>
              <a:t>qr+1</a:t>
            </a:r>
            <a:r>
              <a:rPr lang="en-GB" dirty="0" smtClean="0"/>
              <a:t> where </a:t>
            </a:r>
            <a:r>
              <a:rPr lang="en-GB" i="1" dirty="0" smtClean="0"/>
              <a:t>q</a:t>
            </a:r>
            <a:r>
              <a:rPr lang="en-GB" dirty="0" smtClean="0"/>
              <a:t> also large prime</a:t>
            </a:r>
          </a:p>
          <a:p>
            <a:pPr lvl="1"/>
            <a:r>
              <a:rPr lang="en-GB" dirty="0" smtClean="0"/>
              <a:t>Denote the field of integers modulo </a:t>
            </a:r>
            <a:r>
              <a:rPr lang="en-GB" i="1" dirty="0" smtClean="0"/>
              <a:t>p</a:t>
            </a:r>
            <a:r>
              <a:rPr lang="en-GB" dirty="0" smtClean="0"/>
              <a:t> as </a:t>
            </a:r>
            <a:r>
              <a:rPr lang="en-GB" i="1" dirty="0" err="1" smtClean="0"/>
              <a:t>Z</a:t>
            </a:r>
            <a:r>
              <a:rPr lang="en-GB" i="1" baseline="-25000" dirty="0" err="1" smtClean="0"/>
              <a:t>p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Example with </a:t>
            </a:r>
            <a:r>
              <a:rPr lang="en-GB" i="1" dirty="0" smtClean="0"/>
              <a:t>p</a:t>
            </a:r>
            <a:r>
              <a:rPr lang="en-GB" dirty="0" smtClean="0"/>
              <a:t>=5</a:t>
            </a:r>
          </a:p>
          <a:p>
            <a:pPr lvl="1"/>
            <a:r>
              <a:rPr lang="en-GB" dirty="0" smtClean="0"/>
              <a:t>Addition works fine: </a:t>
            </a:r>
            <a:r>
              <a:rPr lang="en-GB" i="1" dirty="0" smtClean="0"/>
              <a:t>1+2 = 3, 3+3 = 1, ...</a:t>
            </a:r>
          </a:p>
          <a:p>
            <a:pPr lvl="1"/>
            <a:r>
              <a:rPr lang="en-GB" dirty="0" smtClean="0"/>
              <a:t>Multiplication too: </a:t>
            </a:r>
            <a:r>
              <a:rPr lang="en-GB" i="1" dirty="0" smtClean="0"/>
              <a:t>2*2 = 4, 2*3 = 1, ...</a:t>
            </a:r>
          </a:p>
          <a:p>
            <a:pPr lvl="1"/>
            <a:r>
              <a:rPr lang="en-GB" dirty="0" smtClean="0"/>
              <a:t>Exponentiation is as expected: </a:t>
            </a:r>
            <a:r>
              <a:rPr lang="en-GB" i="1" dirty="0" smtClean="0"/>
              <a:t>2</a:t>
            </a:r>
            <a:r>
              <a:rPr lang="en-GB" i="1" baseline="30000" dirty="0" smtClean="0"/>
              <a:t>2</a:t>
            </a:r>
            <a:r>
              <a:rPr lang="en-GB" i="1" dirty="0" smtClean="0"/>
              <a:t> = 4</a:t>
            </a:r>
            <a:br>
              <a:rPr lang="en-GB" i="1" dirty="0" smtClean="0"/>
            </a:br>
            <a:endParaRPr lang="en-GB" i="1" dirty="0" smtClean="0"/>
          </a:p>
          <a:p>
            <a:r>
              <a:rPr lang="en-GB" dirty="0" smtClean="0"/>
              <a:t>Choose </a:t>
            </a:r>
            <a:r>
              <a:rPr lang="en-GB" i="1" dirty="0" smtClean="0"/>
              <a:t>g</a:t>
            </a:r>
            <a:r>
              <a:rPr lang="en-GB" dirty="0" smtClean="0"/>
              <a:t> in the multiplicative group of </a:t>
            </a:r>
            <a:r>
              <a:rPr lang="en-GB" i="1" dirty="0" err="1" smtClean="0"/>
              <a:t>Z</a:t>
            </a:r>
            <a:r>
              <a:rPr lang="en-GB" i="1" baseline="-25000" dirty="0" err="1" smtClean="0"/>
              <a:t>p</a:t>
            </a:r>
            <a:r>
              <a:rPr lang="en-GB" i="1" baseline="-25000" dirty="0" smtClean="0"/>
              <a:t> 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Such that </a:t>
            </a:r>
            <a:r>
              <a:rPr lang="en-GB" i="1" dirty="0" smtClean="0"/>
              <a:t>g</a:t>
            </a:r>
            <a:r>
              <a:rPr lang="en-GB" dirty="0" smtClean="0"/>
              <a:t> is a generator </a:t>
            </a:r>
          </a:p>
          <a:p>
            <a:pPr lvl="1"/>
            <a:r>
              <a:rPr lang="en-GB" dirty="0" smtClean="0"/>
              <a:t>Example: g=2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6000760" y="3143248"/>
          <a:ext cx="2942354" cy="1653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5672174" y="5072074"/>
          <a:ext cx="3614734" cy="1614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Discrete logarithms (II) -revision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Exponentiation is computationally easy:</a:t>
            </a:r>
          </a:p>
          <a:p>
            <a:pPr lvl="1"/>
            <a:r>
              <a:rPr lang="en-GB" dirty="0" smtClean="0"/>
              <a:t>Given </a:t>
            </a:r>
            <a:r>
              <a:rPr lang="en-GB" i="1" dirty="0" smtClean="0"/>
              <a:t>g</a:t>
            </a:r>
            <a:r>
              <a:rPr lang="en-GB" dirty="0" smtClean="0"/>
              <a:t> and </a:t>
            </a:r>
            <a:r>
              <a:rPr lang="en-GB" i="1" dirty="0" smtClean="0"/>
              <a:t>x</a:t>
            </a:r>
            <a:r>
              <a:rPr lang="en-GB" dirty="0" smtClean="0"/>
              <a:t>, easy to compute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x</a:t>
            </a:r>
            <a:r>
              <a:rPr lang="en-GB" i="1" baseline="30000" dirty="0" smtClean="0"/>
              <a:t/>
            </a:r>
            <a:br>
              <a:rPr lang="en-GB" i="1" baseline="30000" dirty="0" smtClean="0"/>
            </a:br>
            <a:endParaRPr lang="en-GB" i="1" baseline="30000" dirty="0" smtClean="0"/>
          </a:p>
          <a:p>
            <a:r>
              <a:rPr lang="en-GB" dirty="0" smtClean="0"/>
              <a:t>But logarithm is computationally hard:</a:t>
            </a:r>
          </a:p>
          <a:p>
            <a:pPr lvl="1"/>
            <a:r>
              <a:rPr lang="en-GB" dirty="0" smtClean="0"/>
              <a:t>Given </a:t>
            </a:r>
            <a:r>
              <a:rPr lang="en-GB" i="1" dirty="0" smtClean="0"/>
              <a:t>g</a:t>
            </a:r>
            <a:r>
              <a:rPr lang="en-GB" dirty="0" smtClean="0"/>
              <a:t> and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x</a:t>
            </a:r>
            <a:r>
              <a:rPr lang="en-GB" dirty="0" smtClean="0"/>
              <a:t>, difficult to find </a:t>
            </a:r>
            <a:r>
              <a:rPr lang="en-GB" i="1" dirty="0" smtClean="0"/>
              <a:t>x</a:t>
            </a:r>
            <a:r>
              <a:rPr lang="en-GB" dirty="0" smtClean="0"/>
              <a:t> = </a:t>
            </a:r>
            <a:r>
              <a:rPr lang="en-GB" dirty="0" err="1" smtClean="0"/>
              <a:t>log</a:t>
            </a:r>
            <a:r>
              <a:rPr lang="en-GB" i="1" baseline="-25000" dirty="0" err="1" smtClean="0"/>
              <a:t>g</a:t>
            </a:r>
            <a:r>
              <a:rPr lang="en-GB" i="1" dirty="0" smtClean="0"/>
              <a:t> </a:t>
            </a:r>
            <a:r>
              <a:rPr lang="en-GB" i="1" dirty="0" err="1" smtClean="0"/>
              <a:t>g</a:t>
            </a:r>
            <a:r>
              <a:rPr lang="en-GB" i="1" baseline="30000" dirty="0" err="1" smtClean="0"/>
              <a:t>x</a:t>
            </a:r>
            <a:endParaRPr lang="en-GB" i="1" baseline="30000" dirty="0" smtClean="0"/>
          </a:p>
          <a:p>
            <a:pPr lvl="1"/>
            <a:r>
              <a:rPr lang="en-GB" dirty="0" smtClean="0"/>
              <a:t>If </a:t>
            </a:r>
            <a:r>
              <a:rPr lang="en-GB" i="1" dirty="0" smtClean="0"/>
              <a:t>p</a:t>
            </a:r>
            <a:r>
              <a:rPr lang="en-GB" dirty="0" smtClean="0"/>
              <a:t> is large it is practically impossible</a:t>
            </a:r>
            <a:br>
              <a:rPr lang="en-GB" dirty="0" smtClean="0"/>
            </a:br>
            <a:endParaRPr lang="en-GB" sz="1800" dirty="0" smtClean="0"/>
          </a:p>
          <a:p>
            <a:r>
              <a:rPr lang="en-GB" dirty="0" smtClean="0">
                <a:solidFill>
                  <a:schemeClr val="tx2"/>
                </a:solidFill>
              </a:rPr>
              <a:t>Related DH problem</a:t>
            </a:r>
          </a:p>
          <a:p>
            <a:pPr lvl="1"/>
            <a:r>
              <a:rPr lang="en-GB" dirty="0" smtClean="0">
                <a:solidFill>
                  <a:schemeClr val="tx2"/>
                </a:solidFill>
              </a:rPr>
              <a:t>Given (g, </a:t>
            </a:r>
            <a:r>
              <a:rPr lang="en-GB" dirty="0" err="1" smtClean="0">
                <a:solidFill>
                  <a:schemeClr val="tx2"/>
                </a:solidFill>
              </a:rPr>
              <a:t>g</a:t>
            </a:r>
            <a:r>
              <a:rPr lang="en-GB" baseline="30000" dirty="0" err="1" smtClean="0">
                <a:solidFill>
                  <a:schemeClr val="tx2"/>
                </a:solidFill>
              </a:rPr>
              <a:t>x</a:t>
            </a:r>
            <a:r>
              <a:rPr lang="en-GB" dirty="0" smtClean="0">
                <a:solidFill>
                  <a:schemeClr val="tx2"/>
                </a:solidFill>
              </a:rPr>
              <a:t>, </a:t>
            </a:r>
            <a:r>
              <a:rPr lang="en-GB" dirty="0" err="1" smtClean="0">
                <a:solidFill>
                  <a:schemeClr val="tx2"/>
                </a:solidFill>
              </a:rPr>
              <a:t>g</a:t>
            </a:r>
            <a:r>
              <a:rPr lang="en-GB" baseline="30000" dirty="0" err="1" smtClean="0">
                <a:solidFill>
                  <a:schemeClr val="tx2"/>
                </a:solidFill>
              </a:rPr>
              <a:t>y</a:t>
            </a:r>
            <a:r>
              <a:rPr lang="en-GB" dirty="0" smtClean="0">
                <a:solidFill>
                  <a:schemeClr val="tx2"/>
                </a:solidFill>
              </a:rPr>
              <a:t>) difficult to find </a:t>
            </a:r>
            <a:r>
              <a:rPr lang="en-GB" dirty="0" err="1" smtClean="0">
                <a:solidFill>
                  <a:schemeClr val="tx2"/>
                </a:solidFill>
              </a:rPr>
              <a:t>g</a:t>
            </a:r>
            <a:r>
              <a:rPr lang="en-GB" baseline="30000" dirty="0" err="1" smtClean="0">
                <a:solidFill>
                  <a:schemeClr val="tx2"/>
                </a:solidFill>
              </a:rPr>
              <a:t>xy</a:t>
            </a:r>
            <a:endParaRPr lang="en-GB" baseline="30000" dirty="0" smtClean="0">
              <a:solidFill>
                <a:schemeClr val="tx2"/>
              </a:solidFill>
            </a:endParaRPr>
          </a:p>
          <a:p>
            <a:pPr lvl="1"/>
            <a:r>
              <a:rPr lang="en-GB" dirty="0" smtClean="0">
                <a:solidFill>
                  <a:schemeClr val="tx2"/>
                </a:solidFill>
              </a:rPr>
              <a:t>Stronger assumption than DL problem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on </a:t>
            </a:r>
            <a:r>
              <a:rPr lang="en-GB" dirty="0" err="1" smtClean="0"/>
              <a:t>Z</a:t>
            </a:r>
            <a:r>
              <a:rPr lang="en-GB" baseline="-25000" dirty="0" err="1" smtClean="0"/>
              <a:t>p</a:t>
            </a:r>
            <a:endParaRPr lang="en-GB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Efficient to find inverses</a:t>
            </a:r>
          </a:p>
          <a:p>
            <a:pPr lvl="1"/>
            <a:r>
              <a:rPr lang="en-GB" dirty="0" smtClean="0"/>
              <a:t>Given c easy to calculate g</a:t>
            </a:r>
            <a:r>
              <a:rPr lang="en-GB" baseline="30000" dirty="0" smtClean="0"/>
              <a:t>-c</a:t>
            </a:r>
            <a:r>
              <a:rPr lang="en-GB" dirty="0" smtClean="0"/>
              <a:t> mod p</a:t>
            </a:r>
          </a:p>
          <a:p>
            <a:pPr lvl="2"/>
            <a:r>
              <a:rPr lang="en-GB" dirty="0" smtClean="0"/>
              <a:t>(p-1) – c  mod p-1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Efficient to find roots</a:t>
            </a:r>
          </a:p>
          <a:p>
            <a:pPr lvl="1"/>
            <a:r>
              <a:rPr lang="en-GB" dirty="0" smtClean="0"/>
              <a:t>Given c easy to find g</a:t>
            </a:r>
            <a:r>
              <a:rPr lang="en-GB" baseline="30000" dirty="0" smtClean="0"/>
              <a:t>1/c</a:t>
            </a:r>
            <a:r>
              <a:rPr lang="en-GB" dirty="0" smtClean="0"/>
              <a:t> mod p</a:t>
            </a:r>
          </a:p>
          <a:p>
            <a:pPr lvl="2"/>
            <a:r>
              <a:rPr lang="en-GB" dirty="0" smtClean="0"/>
              <a:t>c (1/c) = 1 mod (p-1)</a:t>
            </a:r>
          </a:p>
          <a:p>
            <a:pPr lvl="1"/>
            <a:r>
              <a:rPr lang="en-GB" dirty="0" smtClean="0"/>
              <a:t>Note the case N=</a:t>
            </a:r>
            <a:r>
              <a:rPr lang="en-GB" dirty="0" err="1" smtClean="0"/>
              <a:t>pq</a:t>
            </a:r>
            <a:r>
              <a:rPr lang="en-GB" dirty="0" smtClean="0"/>
              <a:t> (RSA security)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No need to be scared of this field.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Schnorr’s</a:t>
            </a:r>
            <a:r>
              <a:rPr lang="en-GB" dirty="0" smtClean="0"/>
              <a:t>  Identification protocol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Exemplary of the zero-knowledge protocols credentials are based on.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Players</a:t>
            </a:r>
          </a:p>
          <a:p>
            <a:pPr lvl="1"/>
            <a:r>
              <a:rPr lang="en-GB" dirty="0" smtClean="0"/>
              <a:t>Public – g a generator of </a:t>
            </a:r>
            <a:r>
              <a:rPr lang="en-GB" dirty="0" err="1" smtClean="0"/>
              <a:t>Z</a:t>
            </a:r>
            <a:r>
              <a:rPr lang="en-GB" baseline="-25000" dirty="0" err="1" smtClean="0"/>
              <a:t>p</a:t>
            </a:r>
            <a:endParaRPr lang="en-GB" baseline="-25000" dirty="0" smtClean="0"/>
          </a:p>
          <a:p>
            <a:pPr lvl="1"/>
            <a:r>
              <a:rPr lang="en-GB" dirty="0" err="1" smtClean="0"/>
              <a:t>Prover</a:t>
            </a:r>
            <a:r>
              <a:rPr lang="en-GB" dirty="0" smtClean="0"/>
              <a:t> – knows x (secret key)</a:t>
            </a:r>
          </a:p>
          <a:p>
            <a:pPr lvl="1"/>
            <a:r>
              <a:rPr lang="en-GB" dirty="0" smtClean="0"/>
              <a:t>Verifier – knows y = </a:t>
            </a:r>
            <a:r>
              <a:rPr lang="en-GB" dirty="0" err="1" smtClean="0"/>
              <a:t>g</a:t>
            </a:r>
            <a:r>
              <a:rPr lang="en-GB" baseline="30000" dirty="0" err="1" smtClean="0"/>
              <a:t>x</a:t>
            </a:r>
            <a:r>
              <a:rPr lang="en-GB" dirty="0" smtClean="0"/>
              <a:t> (public key)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Aim: the </a:t>
            </a:r>
            <a:r>
              <a:rPr lang="en-GB" dirty="0" err="1" smtClean="0"/>
              <a:t>prover</a:t>
            </a:r>
            <a:r>
              <a:rPr lang="en-GB" dirty="0" smtClean="0"/>
              <a:t> convinces the verifier that she knows an x such that </a:t>
            </a:r>
            <a:r>
              <a:rPr lang="en-GB" dirty="0" err="1" smtClean="0"/>
              <a:t>g</a:t>
            </a:r>
            <a:r>
              <a:rPr lang="en-GB" baseline="30000" dirty="0" err="1" smtClean="0"/>
              <a:t>x</a:t>
            </a:r>
            <a:r>
              <a:rPr lang="en-GB" dirty="0" smtClean="0"/>
              <a:t> = y</a:t>
            </a:r>
          </a:p>
          <a:p>
            <a:pPr lvl="1"/>
            <a:r>
              <a:rPr lang="en-GB" dirty="0" smtClean="0"/>
              <a:t>Zero-knowledge – verifier does not learn x!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Why identification?</a:t>
            </a:r>
          </a:p>
          <a:p>
            <a:pPr lvl="1"/>
            <a:r>
              <a:rPr lang="en-GB" dirty="0" smtClean="0"/>
              <a:t>Given a certificate containing y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Schnorr’s</a:t>
            </a:r>
            <a:r>
              <a:rPr lang="en-GB" dirty="0" smtClean="0"/>
              <a:t> protocol</a:t>
            </a:r>
            <a:endParaRPr lang="en-GB" dirty="0"/>
          </a:p>
        </p:txBody>
      </p:sp>
      <p:pic>
        <p:nvPicPr>
          <p:cNvPr id="34818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498725"/>
            <a:ext cx="871538" cy="1001713"/>
          </a:xfrm>
          <a:prstGeom prst="rect">
            <a:avLst/>
          </a:prstGeom>
          <a:noFill/>
        </p:spPr>
      </p:pic>
      <p:pic>
        <p:nvPicPr>
          <p:cNvPr id="5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72" y="2571744"/>
            <a:ext cx="820737" cy="94773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42910" y="3571876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Peggy</a:t>
            </a:r>
          </a:p>
          <a:p>
            <a:pPr algn="ctr"/>
            <a:r>
              <a:rPr lang="en-GB" dirty="0" smtClean="0"/>
              <a:t>(</a:t>
            </a:r>
            <a:r>
              <a:rPr lang="en-GB" dirty="0" err="1" smtClean="0"/>
              <a:t>Prover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572396" y="3571876"/>
            <a:ext cx="1017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Victor</a:t>
            </a:r>
          </a:p>
          <a:p>
            <a:pPr algn="ctr"/>
            <a:r>
              <a:rPr lang="en-GB" dirty="0" smtClean="0"/>
              <a:t>(Verifier)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929058" y="1785926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Public: g, p</a:t>
            </a:r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214546" y="3286124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1472" y="2000240"/>
            <a:ext cx="1040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Knows: x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7572396" y="2071678"/>
            <a:ext cx="1356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Knows: y=</a:t>
            </a:r>
            <a:r>
              <a:rPr lang="en-GB" dirty="0" err="1" smtClean="0"/>
              <a:t>g</a:t>
            </a:r>
            <a:r>
              <a:rPr lang="en-GB" baseline="30000" dirty="0" err="1" smtClean="0"/>
              <a:t>x</a:t>
            </a:r>
            <a:endParaRPr lang="en-GB" baseline="30000" dirty="0"/>
          </a:p>
        </p:txBody>
      </p:sp>
      <p:sp>
        <p:nvSpPr>
          <p:cNvPr id="15" name="TextBox 14"/>
          <p:cNvSpPr txBox="1"/>
          <p:nvPr/>
        </p:nvSpPr>
        <p:spPr>
          <a:xfrm>
            <a:off x="2753777" y="2714620"/>
            <a:ext cx="1947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P-&gt;V: 	</a:t>
            </a:r>
            <a:r>
              <a:rPr lang="en-GB" sz="2800" dirty="0" err="1" smtClean="0"/>
              <a:t>g</a:t>
            </a:r>
            <a:r>
              <a:rPr lang="en-GB" sz="2800" baseline="30000" dirty="0" err="1" smtClean="0"/>
              <a:t>w</a:t>
            </a:r>
            <a:r>
              <a:rPr lang="en-GB" dirty="0" smtClean="0"/>
              <a:t> </a:t>
            </a:r>
            <a:r>
              <a:rPr lang="en-GB" sz="2800" dirty="0" smtClean="0">
                <a:solidFill>
                  <a:schemeClr val="tx2"/>
                </a:solidFill>
              </a:rPr>
              <a:t>= a</a:t>
            </a:r>
            <a:endParaRPr lang="en-GB" sz="4000" baseline="30000" dirty="0">
              <a:solidFill>
                <a:schemeClr val="tx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11633" y="2857496"/>
            <a:ext cx="1041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(witness)</a:t>
            </a:r>
            <a:endParaRPr lang="en-GB" dirty="0"/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2214546" y="3857628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53777" y="3357562"/>
            <a:ext cx="1265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V-&gt;P:	c</a:t>
            </a:r>
            <a:endParaRPr lang="en-GB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5411633" y="3500438"/>
            <a:ext cx="1232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(challenge)</a:t>
            </a:r>
            <a:endParaRPr lang="en-GB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214546" y="4500570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775619" y="4000504"/>
            <a:ext cx="2316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P-&gt;V: 	</a:t>
            </a:r>
            <a:r>
              <a:rPr lang="en-GB" sz="2800" dirty="0" err="1" smtClean="0"/>
              <a:t>cx+w</a:t>
            </a:r>
            <a:r>
              <a:rPr lang="en-GB" sz="2800" dirty="0" smtClean="0"/>
              <a:t> </a:t>
            </a:r>
            <a:r>
              <a:rPr lang="en-GB" sz="2800" dirty="0" smtClean="0">
                <a:solidFill>
                  <a:schemeClr val="tx2"/>
                </a:solidFill>
              </a:rPr>
              <a:t>= r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1633" y="4143380"/>
            <a:ext cx="1178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(response)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7286644" y="4711495"/>
            <a:ext cx="15183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Check: </a:t>
            </a:r>
          </a:p>
          <a:p>
            <a:pPr algn="ctr"/>
            <a:r>
              <a:rPr lang="en-GB" dirty="0" err="1" smtClean="0"/>
              <a:t>g</a:t>
            </a:r>
            <a:r>
              <a:rPr lang="en-GB" baseline="30000" dirty="0" err="1" smtClean="0"/>
              <a:t>r</a:t>
            </a:r>
            <a:r>
              <a:rPr lang="en-GB" dirty="0" smtClean="0"/>
              <a:t> = </a:t>
            </a:r>
            <a:r>
              <a:rPr lang="en-GB" dirty="0" err="1" smtClean="0"/>
              <a:t>y</a:t>
            </a:r>
            <a:r>
              <a:rPr lang="en-GB" baseline="30000" dirty="0" err="1" smtClean="0"/>
              <a:t>c</a:t>
            </a:r>
            <a:r>
              <a:rPr lang="en-GB" baseline="30000" dirty="0" smtClean="0"/>
              <a:t> </a:t>
            </a:r>
            <a:r>
              <a:rPr lang="en-GB" dirty="0" smtClean="0"/>
              <a:t>a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g </a:t>
            </a:r>
            <a:r>
              <a:rPr lang="en-GB" baseline="30000" dirty="0" err="1" smtClean="0"/>
              <a:t>cx+w</a:t>
            </a:r>
            <a:r>
              <a:rPr lang="en-GB" dirty="0" smtClean="0"/>
              <a:t> = (</a:t>
            </a:r>
            <a:r>
              <a:rPr lang="en-GB" dirty="0" err="1" smtClean="0"/>
              <a:t>g</a:t>
            </a:r>
            <a:r>
              <a:rPr lang="en-GB" baseline="30000" dirty="0" err="1" smtClean="0"/>
              <a:t>x</a:t>
            </a:r>
            <a:r>
              <a:rPr lang="en-GB" dirty="0" smtClean="0"/>
              <a:t>)</a:t>
            </a:r>
            <a:r>
              <a:rPr lang="en-GB" baseline="30000" dirty="0" err="1" smtClean="0"/>
              <a:t>c</a:t>
            </a:r>
            <a:r>
              <a:rPr lang="en-GB" dirty="0" err="1" smtClean="0"/>
              <a:t>g</a:t>
            </a:r>
            <a:r>
              <a:rPr lang="en-GB" baseline="30000" dirty="0" err="1" smtClean="0"/>
              <a:t>w</a:t>
            </a:r>
            <a:endParaRPr lang="en-GB" baseline="30000" dirty="0"/>
          </a:p>
        </p:txBody>
      </p:sp>
      <p:sp>
        <p:nvSpPr>
          <p:cNvPr id="26" name="TextBox 25"/>
          <p:cNvSpPr txBox="1"/>
          <p:nvPr/>
        </p:nvSpPr>
        <p:spPr>
          <a:xfrm>
            <a:off x="500034" y="4345552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Random: w</a:t>
            </a:r>
            <a:endParaRPr lang="en-GB" dirty="0"/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7822429" y="5607859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/>
      <p:bldP spid="20" grpId="0"/>
      <p:bldP spid="23" grpId="0"/>
      <p:bldP spid="24" grpId="0"/>
      <p:bldP spid="25" grpId="0"/>
      <p:bldP spid="26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 </a:t>
            </a:r>
            <a:r>
              <a:rPr lang="en-GB" dirty="0" err="1" smtClean="0"/>
              <a:t>Schnorr</a:t>
            </a:r>
            <a:r>
              <a:rPr lang="en-GB" dirty="0" smtClean="0"/>
              <a:t> Forgery (intuition)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Assume that Peggy (</a:t>
            </a:r>
            <a:r>
              <a:rPr lang="en-GB" dirty="0" err="1" smtClean="0"/>
              <a:t>Prover</a:t>
            </a:r>
            <a:r>
              <a:rPr lang="en-GB" dirty="0" smtClean="0"/>
              <a:t>) does not know x?</a:t>
            </a:r>
          </a:p>
          <a:p>
            <a:pPr lvl="1"/>
            <a:r>
              <a:rPr lang="en-GB" dirty="0" smtClean="0"/>
              <a:t>If, for the same witness, Peggy forges two valid responses to two of Victor’s challenges</a:t>
            </a:r>
          </a:p>
          <a:p>
            <a:pPr lvl="1">
              <a:buNone/>
            </a:pPr>
            <a:r>
              <a:rPr lang="en-GB" dirty="0" smtClean="0"/>
              <a:t>			r</a:t>
            </a:r>
            <a:r>
              <a:rPr lang="en-GB" baseline="-25000" dirty="0" smtClean="0"/>
              <a:t>1</a:t>
            </a:r>
            <a:r>
              <a:rPr lang="en-GB" dirty="0" smtClean="0"/>
              <a:t> = c</a:t>
            </a:r>
            <a:r>
              <a:rPr lang="en-GB" baseline="-25000" dirty="0" smtClean="0"/>
              <a:t>1</a:t>
            </a:r>
            <a:r>
              <a:rPr lang="en-GB" dirty="0" smtClean="0"/>
              <a:t> x + w</a:t>
            </a:r>
          </a:p>
          <a:p>
            <a:pPr lvl="1">
              <a:buNone/>
            </a:pPr>
            <a:r>
              <a:rPr lang="en-GB" dirty="0" smtClean="0"/>
              <a:t>			r</a:t>
            </a:r>
            <a:r>
              <a:rPr lang="en-GB" baseline="-25000" dirty="0" smtClean="0"/>
              <a:t>2</a:t>
            </a:r>
            <a:r>
              <a:rPr lang="en-GB" dirty="0" smtClean="0"/>
              <a:t> = c</a:t>
            </a:r>
            <a:r>
              <a:rPr lang="en-GB" baseline="-25000" dirty="0" smtClean="0"/>
              <a:t>2</a:t>
            </a:r>
            <a:r>
              <a:rPr lang="en-GB" dirty="0" smtClean="0"/>
              <a:t> x + w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Then Peggy must know x</a:t>
            </a:r>
          </a:p>
          <a:p>
            <a:pPr lvl="2"/>
            <a:r>
              <a:rPr lang="en-GB" dirty="0" smtClean="0"/>
              <a:t>2 equations, 2 unknowns (</a:t>
            </a:r>
            <a:r>
              <a:rPr lang="en-GB" dirty="0" err="1" smtClean="0"/>
              <a:t>x,w</a:t>
            </a:r>
            <a:r>
              <a:rPr lang="en-GB" dirty="0" smtClean="0"/>
              <a:t>) – can find x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Zero-knowledge (intuition)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verifier learns nothing new about x.</a:t>
            </a:r>
          </a:p>
          <a:p>
            <a:r>
              <a:rPr lang="en-GB" dirty="0" smtClean="0"/>
              <a:t>How do we go about proving this?</a:t>
            </a:r>
          </a:p>
          <a:p>
            <a:pPr lvl="1"/>
            <a:r>
              <a:rPr lang="en-GB" dirty="0" smtClean="0"/>
              <a:t>Verifier can simulate protocol executions</a:t>
            </a:r>
          </a:p>
          <a:p>
            <a:pPr lvl="2"/>
            <a:r>
              <a:rPr lang="en-GB" dirty="0" smtClean="0"/>
              <a:t>On his own!</a:t>
            </a:r>
          </a:p>
          <a:p>
            <a:pPr lvl="2"/>
            <a:r>
              <a:rPr lang="en-GB" dirty="0" smtClean="0"/>
              <a:t>Without any help from Peggy (</a:t>
            </a:r>
            <a:r>
              <a:rPr lang="en-GB" dirty="0" err="1" smtClean="0"/>
              <a:t>Prover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This means that the transcript gives no information about x</a:t>
            </a:r>
          </a:p>
          <a:p>
            <a:r>
              <a:rPr lang="en-GB" dirty="0" smtClean="0"/>
              <a:t>How does Victor simulate a transcript?</a:t>
            </a:r>
          </a:p>
          <a:p>
            <a:pPr lvl="1"/>
            <a:r>
              <a:rPr lang="en-GB" dirty="0" smtClean="0"/>
              <a:t>(Witness, challenge, response)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Simulator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Need to fake a transcript (</a:t>
            </a:r>
            <a:r>
              <a:rPr lang="en-GB" dirty="0" err="1" smtClean="0"/>
              <a:t>g</a:t>
            </a:r>
            <a:r>
              <a:rPr lang="en-GB" baseline="30000" dirty="0" err="1" smtClean="0"/>
              <a:t>w</a:t>
            </a:r>
            <a:r>
              <a:rPr lang="en-GB" baseline="30000" dirty="0" smtClean="0"/>
              <a:t>’</a:t>
            </a:r>
            <a:r>
              <a:rPr lang="en-GB" dirty="0" smtClean="0"/>
              <a:t>, c’, r’)</a:t>
            </a:r>
          </a:p>
          <a:p>
            <a:r>
              <a:rPr lang="en-GB" dirty="0" smtClean="0"/>
              <a:t>Simulator:</a:t>
            </a:r>
          </a:p>
          <a:p>
            <a:pPr lvl="1"/>
            <a:r>
              <a:rPr lang="en-GB" dirty="0" smtClean="0"/>
              <a:t>Trick: do not follow the protocol order!</a:t>
            </a:r>
          </a:p>
          <a:p>
            <a:pPr lvl="1"/>
            <a:r>
              <a:rPr lang="en-GB" dirty="0" smtClean="0"/>
              <a:t>First pick the challenge c’</a:t>
            </a:r>
          </a:p>
          <a:p>
            <a:pPr lvl="1"/>
            <a:r>
              <a:rPr lang="en-GB" dirty="0" smtClean="0"/>
              <a:t>Then pick a random response r’</a:t>
            </a:r>
          </a:p>
          <a:p>
            <a:pPr lvl="2"/>
            <a:r>
              <a:rPr lang="en-GB" dirty="0" smtClean="0"/>
              <a:t>Then note that the response must satisfy:</a:t>
            </a:r>
          </a:p>
          <a:p>
            <a:pPr lvl="2">
              <a:buNone/>
            </a:pPr>
            <a:r>
              <a:rPr lang="en-GB" dirty="0" smtClean="0"/>
              <a:t>	</a:t>
            </a:r>
            <a:r>
              <a:rPr lang="en-GB" dirty="0" err="1" smtClean="0"/>
              <a:t>g</a:t>
            </a:r>
            <a:r>
              <a:rPr lang="en-GB" baseline="30000" dirty="0" err="1" smtClean="0"/>
              <a:t>r</a:t>
            </a:r>
            <a:r>
              <a:rPr lang="en-GB" baseline="30000" dirty="0" smtClean="0"/>
              <a:t>’ </a:t>
            </a:r>
            <a:r>
              <a:rPr lang="en-GB" dirty="0" smtClean="0"/>
              <a:t>= (</a:t>
            </a:r>
            <a:r>
              <a:rPr lang="en-GB" dirty="0" err="1" smtClean="0"/>
              <a:t>g</a:t>
            </a:r>
            <a:r>
              <a:rPr lang="en-GB" baseline="30000" dirty="0" err="1" smtClean="0"/>
              <a:t>x</a:t>
            </a:r>
            <a:r>
              <a:rPr lang="en-GB" dirty="0" smtClean="0"/>
              <a:t>)</a:t>
            </a:r>
            <a:r>
              <a:rPr lang="en-GB" baseline="30000" dirty="0" smtClean="0"/>
              <a:t>c’ </a:t>
            </a:r>
            <a:r>
              <a:rPr lang="en-GB" dirty="0" err="1" smtClean="0"/>
              <a:t>g</a:t>
            </a:r>
            <a:r>
              <a:rPr lang="en-GB" baseline="30000" dirty="0" err="1" smtClean="0"/>
              <a:t>w</a:t>
            </a:r>
            <a:r>
              <a:rPr lang="en-GB" baseline="30000" dirty="0" smtClean="0"/>
              <a:t>’</a:t>
            </a:r>
            <a:r>
              <a:rPr lang="en-GB" dirty="0" smtClean="0"/>
              <a:t> -&gt; </a:t>
            </a:r>
            <a:r>
              <a:rPr lang="en-GB" dirty="0" err="1" smtClean="0"/>
              <a:t>g</a:t>
            </a:r>
            <a:r>
              <a:rPr lang="en-GB" baseline="30000" dirty="0" err="1" smtClean="0"/>
              <a:t>w</a:t>
            </a:r>
            <a:r>
              <a:rPr lang="en-GB" baseline="30000" dirty="0" smtClean="0"/>
              <a:t>’ </a:t>
            </a:r>
            <a:r>
              <a:rPr lang="en-GB" dirty="0" smtClean="0"/>
              <a:t>=</a:t>
            </a:r>
            <a:r>
              <a:rPr lang="en-GB" baseline="30000" dirty="0" smtClean="0"/>
              <a:t> </a:t>
            </a:r>
            <a:r>
              <a:rPr lang="en-GB" dirty="0" err="1" smtClean="0"/>
              <a:t>g</a:t>
            </a:r>
            <a:r>
              <a:rPr lang="en-GB" baseline="30000" dirty="0" err="1" smtClean="0"/>
              <a:t>r</a:t>
            </a:r>
            <a:r>
              <a:rPr lang="en-GB" baseline="30000" dirty="0" smtClean="0"/>
              <a:t>’</a:t>
            </a:r>
            <a:r>
              <a:rPr lang="en-GB" dirty="0" smtClean="0"/>
              <a:t> / (</a:t>
            </a:r>
            <a:r>
              <a:rPr lang="en-GB" dirty="0" err="1" smtClean="0"/>
              <a:t>g</a:t>
            </a:r>
            <a:r>
              <a:rPr lang="en-GB" baseline="30000" dirty="0" err="1" smtClean="0"/>
              <a:t>x</a:t>
            </a:r>
            <a:r>
              <a:rPr lang="en-GB" dirty="0" smtClean="0"/>
              <a:t>)</a:t>
            </a:r>
            <a:r>
              <a:rPr lang="en-GB" baseline="30000" dirty="0" smtClean="0"/>
              <a:t>c’</a:t>
            </a:r>
          </a:p>
          <a:p>
            <a:pPr lvl="1"/>
            <a:r>
              <a:rPr lang="en-GB" dirty="0" smtClean="0"/>
              <a:t>Solve for </a:t>
            </a:r>
            <a:r>
              <a:rPr lang="en-GB" dirty="0" err="1" smtClean="0"/>
              <a:t>g</a:t>
            </a:r>
            <a:r>
              <a:rPr lang="en-GB" baseline="30000" dirty="0" err="1" smtClean="0"/>
              <a:t>w</a:t>
            </a:r>
            <a:r>
              <a:rPr lang="en-GB" baseline="30000" dirty="0" smtClean="0"/>
              <a:t>’</a:t>
            </a:r>
          </a:p>
          <a:p>
            <a:r>
              <a:rPr lang="en-GB" dirty="0" smtClean="0"/>
              <a:t>Proof technique for ZK </a:t>
            </a:r>
          </a:p>
          <a:p>
            <a:pPr lvl="1"/>
            <a:r>
              <a:rPr lang="en-GB" dirty="0" smtClean="0"/>
              <a:t>but also important in constructions (OR)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Authentication last?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Today – Internet</a:t>
            </a:r>
          </a:p>
          <a:p>
            <a:pPr lvl="1"/>
            <a:r>
              <a:rPr lang="en-GB" dirty="0" smtClean="0"/>
              <a:t>Substantial  public space requires no authentication </a:t>
            </a:r>
          </a:p>
          <a:p>
            <a:pPr lvl="2"/>
            <a:r>
              <a:rPr lang="en-GB" dirty="0" err="1" smtClean="0"/>
              <a:t>DoS</a:t>
            </a:r>
            <a:r>
              <a:rPr lang="en-GB" dirty="0" smtClean="0"/>
              <a:t>, Phishing, ...</a:t>
            </a:r>
          </a:p>
          <a:p>
            <a:pPr lvl="1"/>
            <a:r>
              <a:rPr lang="en-GB" dirty="0" smtClean="0"/>
              <a:t>Business with strangers</a:t>
            </a:r>
          </a:p>
          <a:p>
            <a:pPr lvl="2"/>
            <a:r>
              <a:rPr lang="en-GB" dirty="0" smtClean="0"/>
              <a:t>No pre-existing shared keys</a:t>
            </a:r>
          </a:p>
          <a:p>
            <a:pPr lvl="2"/>
            <a:r>
              <a:rPr lang="en-GB" dirty="0" smtClean="0"/>
              <a:t>Public key cryptography needed!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Anyone can talk to a network host</a:t>
            </a:r>
          </a:p>
          <a:p>
            <a:pPr lvl="1"/>
            <a:r>
              <a:rPr lang="en-GB" dirty="0" smtClean="0"/>
              <a:t>Authentication is last!</a:t>
            </a:r>
          </a:p>
          <a:p>
            <a:pPr lvl="1"/>
            <a:r>
              <a:rPr lang="en-GB" dirty="0" smtClean="0"/>
              <a:t>Transmitted over the insecure network.</a:t>
            </a:r>
          </a:p>
          <a:p>
            <a:pPr lvl="1"/>
            <a:r>
              <a:rPr lang="en-GB" dirty="0" smtClean="0"/>
              <a:t>Adversaries lurking everywhere!</a:t>
            </a:r>
          </a:p>
          <a:p>
            <a:pPr lvl="2"/>
            <a:r>
              <a:rPr lang="en-GB" dirty="0" smtClean="0"/>
              <a:t>Eavesdropping, Phishing, Denial of Service, credential stealing, ...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Non-interactive proof?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Schnorr’s</a:t>
            </a:r>
            <a:r>
              <a:rPr lang="en-GB" dirty="0" smtClean="0"/>
              <a:t> protocol</a:t>
            </a:r>
          </a:p>
          <a:p>
            <a:pPr lvl="1"/>
            <a:r>
              <a:rPr lang="en-GB" dirty="0" smtClean="0"/>
              <a:t>Requires interaction between Peggy and Victor</a:t>
            </a:r>
          </a:p>
          <a:p>
            <a:pPr lvl="1"/>
            <a:r>
              <a:rPr lang="en-GB" dirty="0" smtClean="0"/>
              <a:t>Victor cannot transfer proof to convince Charlie</a:t>
            </a:r>
          </a:p>
          <a:p>
            <a:pPr lvl="2"/>
            <a:r>
              <a:rPr lang="en-GB" dirty="0" smtClean="0"/>
              <a:t>(In fact we saw he can completely fake a transcript)</a:t>
            </a:r>
          </a:p>
          <a:p>
            <a:pPr lvl="2"/>
            <a:endParaRPr lang="en-GB" dirty="0" smtClean="0"/>
          </a:p>
          <a:p>
            <a:r>
              <a:rPr lang="en-GB" b="1" dirty="0" smtClean="0"/>
              <a:t>Fiat-Shamir Heuristic</a:t>
            </a:r>
          </a:p>
          <a:p>
            <a:pPr lvl="1"/>
            <a:r>
              <a:rPr lang="en-GB" dirty="0" smtClean="0"/>
              <a:t>H[∙] is a cryptographic hash function</a:t>
            </a:r>
          </a:p>
          <a:p>
            <a:pPr lvl="1"/>
            <a:r>
              <a:rPr lang="en-GB" dirty="0" smtClean="0"/>
              <a:t>Peggy sets c = H[</a:t>
            </a:r>
            <a:r>
              <a:rPr lang="en-GB" dirty="0" err="1" smtClean="0"/>
              <a:t>g</a:t>
            </a:r>
            <a:r>
              <a:rPr lang="en-GB" baseline="30000" dirty="0" err="1" smtClean="0"/>
              <a:t>w</a:t>
            </a:r>
            <a:r>
              <a:rPr lang="en-GB" dirty="0" smtClean="0"/>
              <a:t>]</a:t>
            </a:r>
          </a:p>
          <a:p>
            <a:pPr lvl="1"/>
            <a:r>
              <a:rPr lang="en-GB" dirty="0" smtClean="0"/>
              <a:t>Note that the simulator cannot work any more</a:t>
            </a:r>
          </a:p>
          <a:p>
            <a:pPr lvl="2"/>
            <a:r>
              <a:rPr lang="en-GB" dirty="0" err="1" smtClean="0"/>
              <a:t>g</a:t>
            </a:r>
            <a:r>
              <a:rPr lang="en-GB" baseline="30000" dirty="0" err="1" smtClean="0"/>
              <a:t>w</a:t>
            </a:r>
            <a:r>
              <a:rPr lang="en-GB" dirty="0" smtClean="0"/>
              <a:t>  has to be set first to derive c</a:t>
            </a:r>
          </a:p>
          <a:p>
            <a:pPr lvl="2"/>
            <a:endParaRPr lang="en-GB" dirty="0" smtClean="0"/>
          </a:p>
          <a:p>
            <a:r>
              <a:rPr lang="en-GB" dirty="0" smtClean="0"/>
              <a:t>Signature scheme</a:t>
            </a:r>
          </a:p>
          <a:p>
            <a:pPr lvl="1"/>
            <a:r>
              <a:rPr lang="en-GB" dirty="0" smtClean="0"/>
              <a:t>Peggy sets c = H[</a:t>
            </a:r>
            <a:r>
              <a:rPr lang="en-GB" dirty="0" err="1" smtClean="0"/>
              <a:t>g</a:t>
            </a:r>
            <a:r>
              <a:rPr lang="en-GB" baseline="30000" dirty="0" err="1" smtClean="0"/>
              <a:t>w</a:t>
            </a:r>
            <a:r>
              <a:rPr lang="en-GB" dirty="0" smtClean="0"/>
              <a:t>, M]</a:t>
            </a:r>
          </a:p>
          <a:p>
            <a:pPr lvl="1"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Generalise to DL </a:t>
            </a:r>
            <a:r>
              <a:rPr lang="en-GB" dirty="0" err="1" smtClean="0"/>
              <a:t>represenations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Traditional </a:t>
            </a:r>
            <a:r>
              <a:rPr lang="en-GB" dirty="0" err="1" smtClean="0"/>
              <a:t>Schnorr</a:t>
            </a:r>
            <a:endParaRPr lang="en-GB" dirty="0" smtClean="0"/>
          </a:p>
          <a:p>
            <a:pPr lvl="1"/>
            <a:r>
              <a:rPr lang="en-GB" dirty="0" smtClean="0"/>
              <a:t>For fixed g, p and public key h = </a:t>
            </a:r>
            <a:r>
              <a:rPr lang="en-GB" dirty="0" err="1" smtClean="0"/>
              <a:t>g</a:t>
            </a:r>
            <a:r>
              <a:rPr lang="en-GB" baseline="30000" dirty="0" err="1" smtClean="0"/>
              <a:t>x</a:t>
            </a:r>
            <a:endParaRPr lang="en-GB" baseline="30000" dirty="0" smtClean="0"/>
          </a:p>
          <a:p>
            <a:pPr lvl="1"/>
            <a:r>
              <a:rPr lang="en-GB" dirty="0" smtClean="0"/>
              <a:t>Peggy proves she knows x such that h = </a:t>
            </a:r>
            <a:r>
              <a:rPr lang="en-GB" dirty="0" err="1" smtClean="0"/>
              <a:t>g</a:t>
            </a:r>
            <a:r>
              <a:rPr lang="en-GB" baseline="30000" dirty="0" err="1" smtClean="0"/>
              <a:t>x</a:t>
            </a:r>
            <a:endParaRPr lang="en-GB" baseline="30000" dirty="0" smtClean="0"/>
          </a:p>
          <a:p>
            <a:pPr lvl="1"/>
            <a:endParaRPr lang="en-GB" baseline="30000" dirty="0" smtClean="0"/>
          </a:p>
          <a:p>
            <a:r>
              <a:rPr lang="en-GB" dirty="0" smtClean="0"/>
              <a:t>General problem</a:t>
            </a:r>
          </a:p>
          <a:p>
            <a:pPr lvl="1"/>
            <a:r>
              <a:rPr lang="en-GB" dirty="0" smtClean="0"/>
              <a:t>Fix prime p, generators g</a:t>
            </a:r>
            <a:r>
              <a:rPr lang="en-GB" baseline="-25000" dirty="0" smtClean="0"/>
              <a:t>1</a:t>
            </a:r>
            <a:r>
              <a:rPr lang="en-GB" dirty="0" smtClean="0"/>
              <a:t>, ...,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l</a:t>
            </a:r>
            <a:endParaRPr lang="en-GB" baseline="-25000" dirty="0" smtClean="0"/>
          </a:p>
          <a:p>
            <a:pPr lvl="1"/>
            <a:r>
              <a:rPr lang="en-GB" dirty="0" smtClean="0"/>
              <a:t>Public key h’=g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x</a:t>
            </a:r>
            <a:r>
              <a:rPr lang="en-GB" sz="1800" baseline="30000" dirty="0" smtClean="0"/>
              <a:t>1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x</a:t>
            </a:r>
            <a:r>
              <a:rPr lang="en-GB" sz="1800" baseline="30000" dirty="0" smtClean="0"/>
              <a:t>2</a:t>
            </a:r>
            <a:r>
              <a:rPr lang="en-GB" dirty="0" smtClean="0"/>
              <a:t> ...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l</a:t>
            </a:r>
            <a:r>
              <a:rPr lang="en-GB" baseline="30000" dirty="0" err="1" smtClean="0"/>
              <a:t>x</a:t>
            </a:r>
            <a:r>
              <a:rPr lang="en-GB" sz="1800" baseline="30000" dirty="0" err="1" smtClean="0"/>
              <a:t>l</a:t>
            </a:r>
            <a:endParaRPr lang="en-GB" baseline="30000" dirty="0" smtClean="0"/>
          </a:p>
          <a:p>
            <a:pPr lvl="1"/>
            <a:r>
              <a:rPr lang="en-GB" dirty="0" smtClean="0"/>
              <a:t>Peggy proves she knows x</a:t>
            </a:r>
            <a:r>
              <a:rPr lang="en-GB" baseline="-25000" dirty="0" smtClean="0"/>
              <a:t>1</a:t>
            </a:r>
            <a:r>
              <a:rPr lang="en-GB" dirty="0" smtClean="0"/>
              <a:t>, ..., x</a:t>
            </a:r>
            <a:r>
              <a:rPr lang="en-GB" baseline="-25000" dirty="0" smtClean="0"/>
              <a:t>l </a:t>
            </a:r>
            <a:r>
              <a:rPr lang="en-GB" dirty="0" smtClean="0"/>
              <a:t>such that h’=g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x</a:t>
            </a:r>
            <a:r>
              <a:rPr lang="en-GB" sz="1600" baseline="30000" dirty="0" smtClean="0"/>
              <a:t>1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x</a:t>
            </a:r>
            <a:r>
              <a:rPr lang="en-GB" sz="1600" baseline="30000" dirty="0" smtClean="0"/>
              <a:t>2</a:t>
            </a:r>
            <a:r>
              <a:rPr lang="en-GB" dirty="0" smtClean="0"/>
              <a:t> ...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l</a:t>
            </a:r>
            <a:r>
              <a:rPr lang="en-GB" baseline="30000" dirty="0" err="1" smtClean="0"/>
              <a:t>x</a:t>
            </a:r>
            <a:r>
              <a:rPr lang="en-GB" sz="1600" baseline="30000" dirty="0" err="1" smtClean="0"/>
              <a:t>l</a:t>
            </a:r>
            <a:endParaRPr lang="en-GB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DL </a:t>
            </a:r>
            <a:r>
              <a:rPr lang="en-GB" dirty="0" err="1" smtClean="0"/>
              <a:t>represenation</a:t>
            </a:r>
            <a:r>
              <a:rPr lang="en-GB" dirty="0" smtClean="0"/>
              <a:t> – protocol</a:t>
            </a:r>
            <a:endParaRPr lang="en-GB" dirty="0"/>
          </a:p>
        </p:txBody>
      </p:sp>
      <p:pic>
        <p:nvPicPr>
          <p:cNvPr id="4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498725"/>
            <a:ext cx="871538" cy="1001713"/>
          </a:xfrm>
          <a:prstGeom prst="rect">
            <a:avLst/>
          </a:prstGeom>
          <a:noFill/>
        </p:spPr>
      </p:pic>
      <p:pic>
        <p:nvPicPr>
          <p:cNvPr id="5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72" y="2571744"/>
            <a:ext cx="820737" cy="94773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42910" y="3571876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Peggy</a:t>
            </a:r>
          </a:p>
          <a:p>
            <a:pPr algn="ctr"/>
            <a:r>
              <a:rPr lang="en-GB" dirty="0" smtClean="0"/>
              <a:t>(</a:t>
            </a:r>
            <a:r>
              <a:rPr lang="en-GB" dirty="0" err="1" smtClean="0"/>
              <a:t>Prover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572396" y="3571876"/>
            <a:ext cx="1017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Victor</a:t>
            </a:r>
          </a:p>
          <a:p>
            <a:pPr algn="ctr"/>
            <a:r>
              <a:rPr lang="en-GB" dirty="0" smtClean="0"/>
              <a:t>(Verifier)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929058" y="1785926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Public: g, p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214546" y="3691598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71472" y="2000240"/>
            <a:ext cx="167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Knows: x</a:t>
            </a:r>
            <a:r>
              <a:rPr lang="en-GB" baseline="-25000" dirty="0" smtClean="0"/>
              <a:t>1</a:t>
            </a:r>
            <a:r>
              <a:rPr lang="en-GB" dirty="0" smtClean="0"/>
              <a:t>, ..., x</a:t>
            </a:r>
            <a:r>
              <a:rPr lang="en-GB" baseline="-25000" dirty="0" smtClean="0"/>
              <a:t>l 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7215206" y="1857364"/>
            <a:ext cx="1795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Knows: </a:t>
            </a:r>
          </a:p>
          <a:p>
            <a:pPr algn="ctr"/>
            <a:r>
              <a:rPr lang="en-GB" dirty="0" smtClean="0"/>
              <a:t>h = 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X1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X2</a:t>
            </a:r>
            <a:r>
              <a:rPr lang="en-GB" dirty="0" smtClean="0"/>
              <a:t> ...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l</a:t>
            </a:r>
            <a:r>
              <a:rPr lang="en-GB" baseline="30000" dirty="0" err="1" smtClean="0"/>
              <a:t>Xl</a:t>
            </a:r>
            <a:endParaRPr lang="en-GB" baseline="30000" dirty="0"/>
          </a:p>
        </p:txBody>
      </p:sp>
      <p:sp>
        <p:nvSpPr>
          <p:cNvPr id="12" name="TextBox 11"/>
          <p:cNvSpPr txBox="1"/>
          <p:nvPr/>
        </p:nvSpPr>
        <p:spPr>
          <a:xfrm>
            <a:off x="3053982" y="3120094"/>
            <a:ext cx="2821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P-&gt;V: 	∏</a:t>
            </a:r>
            <a:r>
              <a:rPr lang="en-GB" sz="2800" baseline="-25000" dirty="0" smtClean="0"/>
              <a:t>0&lt;</a:t>
            </a:r>
            <a:r>
              <a:rPr lang="en-GB" sz="2800" baseline="-25000" dirty="0" err="1" smtClean="0"/>
              <a:t>i</a:t>
            </a:r>
            <a:r>
              <a:rPr lang="en-GB" sz="2800" baseline="-25000" dirty="0" smtClean="0"/>
              <a:t>&lt;l </a:t>
            </a:r>
            <a:r>
              <a:rPr lang="en-GB" sz="2800" dirty="0" err="1" smtClean="0"/>
              <a:t>g</a:t>
            </a:r>
            <a:r>
              <a:rPr lang="en-GB" sz="2800" baseline="30000" dirty="0" err="1" smtClean="0"/>
              <a:t>w</a:t>
            </a:r>
            <a:r>
              <a:rPr lang="en-GB" sz="2000" baseline="30000" dirty="0" err="1" smtClean="0"/>
              <a:t>i</a:t>
            </a:r>
            <a:r>
              <a:rPr lang="en-GB" sz="2000" baseline="30000" dirty="0" smtClean="0"/>
              <a:t>  </a:t>
            </a:r>
            <a:r>
              <a:rPr lang="en-GB" sz="2800" dirty="0" smtClean="0">
                <a:solidFill>
                  <a:schemeClr val="tx2"/>
                </a:solidFill>
              </a:rPr>
              <a:t>= a</a:t>
            </a:r>
            <a:r>
              <a:rPr lang="en-GB" sz="2000" baseline="30000" dirty="0" smtClean="0"/>
              <a:t> </a:t>
            </a:r>
            <a:endParaRPr lang="en-GB" sz="2800" baseline="30000" dirty="0"/>
          </a:p>
        </p:txBody>
      </p:sp>
      <p:sp>
        <p:nvSpPr>
          <p:cNvPr id="13" name="TextBox 12"/>
          <p:cNvSpPr txBox="1"/>
          <p:nvPr/>
        </p:nvSpPr>
        <p:spPr>
          <a:xfrm>
            <a:off x="5840261" y="3262970"/>
            <a:ext cx="1041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(witness)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>
            <a:off x="2214546" y="4263102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53982" y="3763036"/>
            <a:ext cx="1265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V-&gt;P:	c</a:t>
            </a:r>
            <a:endParaRPr lang="en-GB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5840261" y="3905912"/>
            <a:ext cx="1232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(challenge)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214546" y="4834606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75824" y="433454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P-&gt;V: 	r</a:t>
            </a:r>
            <a:r>
              <a:rPr lang="en-GB" sz="2800" baseline="-25000" dirty="0" smtClean="0"/>
              <a:t>1</a:t>
            </a:r>
            <a:r>
              <a:rPr lang="en-GB" sz="2800" dirty="0" smtClean="0"/>
              <a:t>, ..., </a:t>
            </a:r>
            <a:r>
              <a:rPr lang="en-GB" sz="2800" dirty="0" err="1" smtClean="0"/>
              <a:t>r</a:t>
            </a:r>
            <a:r>
              <a:rPr lang="en-GB" sz="2800" baseline="-25000" dirty="0" err="1" smtClean="0"/>
              <a:t>l</a:t>
            </a:r>
            <a:endParaRPr lang="en-GB" sz="2800" baseline="-25000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40261" y="4480805"/>
            <a:ext cx="1178849" cy="365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(response)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214678" y="5179654"/>
            <a:ext cx="277351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Check: </a:t>
            </a:r>
          </a:p>
          <a:p>
            <a:pPr algn="ctr"/>
            <a:r>
              <a:rPr lang="en-GB" sz="3200" dirty="0" smtClean="0"/>
              <a:t>(∏</a:t>
            </a:r>
            <a:r>
              <a:rPr lang="en-GB" sz="3200" baseline="-25000" dirty="0" smtClean="0"/>
              <a:t>0&lt;</a:t>
            </a:r>
            <a:r>
              <a:rPr lang="en-GB" sz="3200" baseline="-25000" dirty="0" err="1" smtClean="0"/>
              <a:t>i</a:t>
            </a:r>
            <a:r>
              <a:rPr lang="en-GB" sz="3200" baseline="-25000" dirty="0" smtClean="0"/>
              <a:t>&lt;l</a:t>
            </a:r>
            <a:r>
              <a:rPr lang="en-GB" sz="3200" dirty="0" smtClean="0"/>
              <a:t> </a:t>
            </a:r>
            <a:r>
              <a:rPr lang="en-GB" sz="3200" dirty="0" err="1" smtClean="0"/>
              <a:t>g</a:t>
            </a:r>
            <a:r>
              <a:rPr lang="en-GB" sz="3200" baseline="-25000" dirty="0" err="1" smtClean="0"/>
              <a:t>i</a:t>
            </a:r>
            <a:r>
              <a:rPr lang="en-GB" sz="3200" baseline="30000" dirty="0" err="1" smtClean="0"/>
              <a:t>r</a:t>
            </a:r>
            <a:r>
              <a:rPr lang="en-GB" sz="2400" baseline="30000" dirty="0" err="1" smtClean="0"/>
              <a:t>i</a:t>
            </a:r>
            <a:r>
              <a:rPr lang="en-GB" sz="3200" dirty="0" smtClean="0"/>
              <a:t>) = </a:t>
            </a:r>
            <a:r>
              <a:rPr lang="en-GB" sz="3200" dirty="0" err="1" smtClean="0"/>
              <a:t>h</a:t>
            </a:r>
            <a:r>
              <a:rPr lang="en-GB" sz="3200" baseline="30000" dirty="0" err="1" smtClean="0"/>
              <a:t>c</a:t>
            </a:r>
            <a:r>
              <a:rPr lang="en-GB" sz="3200" dirty="0" err="1" smtClean="0"/>
              <a:t>a</a:t>
            </a:r>
            <a:endParaRPr lang="en-GB" sz="3200" baseline="30000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1714480" y="2691466"/>
            <a:ext cx="1359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 random: </a:t>
            </a:r>
            <a:r>
              <a:rPr lang="en-GB" dirty="0" err="1" smtClean="0"/>
              <a:t>w</a:t>
            </a:r>
            <a:r>
              <a:rPr lang="en-GB" baseline="-25000" dirty="0" err="1" smtClean="0"/>
              <a:t>i</a:t>
            </a:r>
            <a:endParaRPr lang="en-GB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357158" y="4286256"/>
            <a:ext cx="1537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 smtClean="0"/>
              <a:t>r</a:t>
            </a:r>
            <a:r>
              <a:rPr lang="en-GB" sz="2800" baseline="-25000" dirty="0" err="1" smtClean="0"/>
              <a:t>i</a:t>
            </a:r>
            <a:r>
              <a:rPr lang="en-GB" sz="2800" dirty="0" smtClean="0"/>
              <a:t> =</a:t>
            </a:r>
            <a:r>
              <a:rPr lang="en-GB" sz="2800" baseline="-25000" dirty="0" smtClean="0"/>
              <a:t> </a:t>
            </a:r>
            <a:r>
              <a:rPr lang="en-GB" sz="2800" dirty="0" err="1" smtClean="0"/>
              <a:t>cx</a:t>
            </a:r>
            <a:r>
              <a:rPr lang="en-GB" sz="2800" baseline="-25000" dirty="0" err="1" smtClean="0"/>
              <a:t>i</a:t>
            </a:r>
            <a:r>
              <a:rPr lang="en-GB" sz="2800" dirty="0" err="1" smtClean="0"/>
              <a:t>+w</a:t>
            </a:r>
            <a:r>
              <a:rPr lang="en-GB" sz="2800" baseline="-25000" dirty="0" err="1" smtClean="0"/>
              <a:t>i</a:t>
            </a:r>
            <a:endParaRPr lang="en-GB" sz="2800" baseline="-25000" dirty="0" smtClean="0">
              <a:solidFill>
                <a:schemeClr val="tx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00100" y="6286520"/>
            <a:ext cx="6042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Let’s convince ourselves: (∏</a:t>
            </a:r>
            <a:r>
              <a:rPr lang="en-GB" baseline="-25000" dirty="0" smtClean="0"/>
              <a:t>0&lt;</a:t>
            </a:r>
            <a:r>
              <a:rPr lang="en-GB" baseline="-25000" dirty="0" err="1" smtClean="0"/>
              <a:t>i</a:t>
            </a:r>
            <a:r>
              <a:rPr lang="en-GB" baseline="-25000" dirty="0" smtClean="0"/>
              <a:t>&lt;l</a:t>
            </a:r>
            <a:r>
              <a:rPr lang="en-GB" dirty="0" smtClean="0"/>
              <a:t>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i</a:t>
            </a:r>
            <a:r>
              <a:rPr lang="en-GB" baseline="30000" dirty="0" err="1" smtClean="0"/>
              <a:t>r</a:t>
            </a:r>
            <a:r>
              <a:rPr lang="en-GB" sz="1400" baseline="30000" dirty="0" err="1" smtClean="0"/>
              <a:t>i</a:t>
            </a:r>
            <a:r>
              <a:rPr lang="en-GB" dirty="0" smtClean="0"/>
              <a:t>)</a:t>
            </a:r>
            <a:r>
              <a:rPr lang="en-GB" baseline="30000" dirty="0" smtClean="0"/>
              <a:t> </a:t>
            </a:r>
            <a:r>
              <a:rPr lang="en-GB" dirty="0" smtClean="0"/>
              <a:t>= (∏</a:t>
            </a:r>
            <a:r>
              <a:rPr lang="en-GB" baseline="-25000" dirty="0" smtClean="0"/>
              <a:t>0&lt;</a:t>
            </a:r>
            <a:r>
              <a:rPr lang="en-GB" baseline="-25000" dirty="0" err="1" smtClean="0"/>
              <a:t>i</a:t>
            </a:r>
            <a:r>
              <a:rPr lang="en-GB" baseline="-25000" dirty="0" smtClean="0"/>
              <a:t>&lt;l</a:t>
            </a:r>
            <a:r>
              <a:rPr lang="en-GB" dirty="0" smtClean="0"/>
              <a:t>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i</a:t>
            </a:r>
            <a:r>
              <a:rPr lang="en-GB" baseline="30000" dirty="0" err="1" smtClean="0"/>
              <a:t>x</a:t>
            </a:r>
            <a:r>
              <a:rPr lang="en-GB" sz="1400" baseline="30000" dirty="0" err="1" smtClean="0"/>
              <a:t>i</a:t>
            </a:r>
            <a:r>
              <a:rPr lang="en-GB" dirty="0" smtClean="0"/>
              <a:t>)</a:t>
            </a:r>
            <a:r>
              <a:rPr lang="en-GB" baseline="30000" dirty="0" smtClean="0"/>
              <a:t>c</a:t>
            </a:r>
            <a:r>
              <a:rPr lang="en-GB" dirty="0" smtClean="0"/>
              <a:t>(∏</a:t>
            </a:r>
            <a:r>
              <a:rPr lang="en-GB" baseline="-25000" dirty="0" smtClean="0"/>
              <a:t>0&lt;</a:t>
            </a:r>
            <a:r>
              <a:rPr lang="en-GB" baseline="-25000" dirty="0" err="1" smtClean="0"/>
              <a:t>i</a:t>
            </a:r>
            <a:r>
              <a:rPr lang="en-GB" baseline="-25000" dirty="0" smtClean="0"/>
              <a:t>&lt;l</a:t>
            </a:r>
            <a:r>
              <a:rPr lang="en-GB" dirty="0" smtClean="0"/>
              <a:t> </a:t>
            </a:r>
            <a:r>
              <a:rPr lang="en-GB" dirty="0" err="1" smtClean="0"/>
              <a:t>g</a:t>
            </a:r>
            <a:r>
              <a:rPr lang="en-GB" baseline="30000" dirty="0" err="1" smtClean="0"/>
              <a:t>w</a:t>
            </a:r>
            <a:r>
              <a:rPr lang="en-GB" sz="1400" baseline="30000" dirty="0" err="1" smtClean="0"/>
              <a:t>i</a:t>
            </a:r>
            <a:r>
              <a:rPr lang="en-GB" dirty="0" smtClean="0"/>
              <a:t>) = </a:t>
            </a:r>
            <a:r>
              <a:rPr lang="en-GB" dirty="0" err="1" smtClean="0"/>
              <a:t>h</a:t>
            </a:r>
            <a:r>
              <a:rPr lang="en-GB" baseline="30000" dirty="0" err="1" smtClean="0"/>
              <a:t>c</a:t>
            </a:r>
            <a:r>
              <a:rPr lang="en-GB" baseline="30000" dirty="0" smtClean="0"/>
              <a:t> </a:t>
            </a:r>
            <a:r>
              <a:rPr lang="en-GB" dirty="0" smtClean="0"/>
              <a:t>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18" grpId="0"/>
      <p:bldP spid="19" grpId="0"/>
      <p:bldP spid="20" grpId="0"/>
      <p:bldP spid="21" grpId="0"/>
      <p:bldP spid="24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DL </a:t>
            </a:r>
            <a:r>
              <a:rPr lang="en-GB" dirty="0" err="1" smtClean="0"/>
              <a:t>represenation</a:t>
            </a:r>
            <a:r>
              <a:rPr lang="en-GB" dirty="0" smtClean="0"/>
              <a:t> vs. </a:t>
            </a:r>
            <a:r>
              <a:rPr lang="en-GB" dirty="0" err="1" smtClean="0"/>
              <a:t>Schnorr</a:t>
            </a:r>
            <a:endParaRPr lang="en-GB" dirty="0"/>
          </a:p>
        </p:txBody>
      </p:sp>
      <p:pic>
        <p:nvPicPr>
          <p:cNvPr id="4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498725"/>
            <a:ext cx="871538" cy="1001713"/>
          </a:xfrm>
          <a:prstGeom prst="rect">
            <a:avLst/>
          </a:prstGeom>
          <a:noFill/>
        </p:spPr>
      </p:pic>
      <p:pic>
        <p:nvPicPr>
          <p:cNvPr id="5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72" y="2571744"/>
            <a:ext cx="820737" cy="94773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42910" y="3571876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Peggy</a:t>
            </a:r>
          </a:p>
          <a:p>
            <a:pPr algn="ctr"/>
            <a:r>
              <a:rPr lang="en-GB" dirty="0" smtClean="0"/>
              <a:t>(</a:t>
            </a:r>
            <a:r>
              <a:rPr lang="en-GB" dirty="0" err="1" smtClean="0"/>
              <a:t>Prover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572396" y="3571876"/>
            <a:ext cx="1017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Victor</a:t>
            </a:r>
          </a:p>
          <a:p>
            <a:pPr algn="ctr"/>
            <a:r>
              <a:rPr lang="en-GB" dirty="0" smtClean="0"/>
              <a:t>(Verifier)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929058" y="1785926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Public: g, p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214546" y="3691598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71472" y="2000240"/>
            <a:ext cx="167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Knows: x</a:t>
            </a:r>
            <a:r>
              <a:rPr lang="en-GB" baseline="-25000" dirty="0" smtClean="0"/>
              <a:t>1</a:t>
            </a:r>
            <a:r>
              <a:rPr lang="en-GB" dirty="0" smtClean="0">
                <a:solidFill>
                  <a:schemeClr val="bg2"/>
                </a:solidFill>
              </a:rPr>
              <a:t>, ..., x</a:t>
            </a:r>
            <a:r>
              <a:rPr lang="en-GB" baseline="-25000" dirty="0" smtClean="0">
                <a:solidFill>
                  <a:schemeClr val="bg2"/>
                </a:solidFill>
              </a:rPr>
              <a:t>l 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15206" y="1857364"/>
            <a:ext cx="1795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Knows: </a:t>
            </a:r>
          </a:p>
          <a:p>
            <a:pPr algn="ctr"/>
            <a:r>
              <a:rPr lang="en-GB" dirty="0" smtClean="0"/>
              <a:t>h = 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X1</a:t>
            </a:r>
            <a:r>
              <a:rPr lang="en-GB" dirty="0" smtClean="0">
                <a:solidFill>
                  <a:schemeClr val="bg2"/>
                </a:solidFill>
              </a:rPr>
              <a:t>g</a:t>
            </a:r>
            <a:r>
              <a:rPr lang="en-GB" baseline="-25000" dirty="0" smtClean="0">
                <a:solidFill>
                  <a:schemeClr val="bg2"/>
                </a:solidFill>
              </a:rPr>
              <a:t>2</a:t>
            </a:r>
            <a:r>
              <a:rPr lang="en-GB" baseline="30000" dirty="0" smtClean="0">
                <a:solidFill>
                  <a:schemeClr val="bg2"/>
                </a:solidFill>
              </a:rPr>
              <a:t>X2</a:t>
            </a:r>
            <a:r>
              <a:rPr lang="en-GB" dirty="0" smtClean="0">
                <a:solidFill>
                  <a:schemeClr val="bg2"/>
                </a:solidFill>
              </a:rPr>
              <a:t> ... </a:t>
            </a:r>
            <a:r>
              <a:rPr lang="en-GB" dirty="0" err="1" smtClean="0">
                <a:solidFill>
                  <a:schemeClr val="bg2"/>
                </a:solidFill>
              </a:rPr>
              <a:t>g</a:t>
            </a:r>
            <a:r>
              <a:rPr lang="en-GB" baseline="-25000" dirty="0" err="1" smtClean="0">
                <a:solidFill>
                  <a:schemeClr val="bg2"/>
                </a:solidFill>
              </a:rPr>
              <a:t>l</a:t>
            </a:r>
            <a:r>
              <a:rPr lang="en-GB" baseline="30000" dirty="0" err="1" smtClean="0">
                <a:solidFill>
                  <a:schemeClr val="bg2"/>
                </a:solidFill>
              </a:rPr>
              <a:t>Xl</a:t>
            </a:r>
            <a:endParaRPr lang="en-GB" baseline="30000" dirty="0">
              <a:solidFill>
                <a:schemeClr val="bg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53982" y="3120094"/>
            <a:ext cx="2821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P-&gt;V: 	</a:t>
            </a:r>
            <a:r>
              <a:rPr lang="en-GB" sz="2800" dirty="0" smtClean="0">
                <a:solidFill>
                  <a:schemeClr val="bg2"/>
                </a:solidFill>
              </a:rPr>
              <a:t>∏</a:t>
            </a:r>
            <a:r>
              <a:rPr lang="en-GB" sz="2800" baseline="-25000" dirty="0" smtClean="0">
                <a:solidFill>
                  <a:schemeClr val="bg2"/>
                </a:solidFill>
              </a:rPr>
              <a:t>0&lt;</a:t>
            </a:r>
            <a:r>
              <a:rPr lang="en-GB" sz="2800" baseline="-25000" dirty="0" err="1" smtClean="0">
                <a:solidFill>
                  <a:schemeClr val="bg2"/>
                </a:solidFill>
              </a:rPr>
              <a:t>i</a:t>
            </a:r>
            <a:r>
              <a:rPr lang="en-GB" sz="2800" baseline="-25000" dirty="0" smtClean="0">
                <a:solidFill>
                  <a:schemeClr val="bg2"/>
                </a:solidFill>
              </a:rPr>
              <a:t>&lt;l </a:t>
            </a:r>
            <a:r>
              <a:rPr lang="en-GB" sz="2800" dirty="0" err="1" smtClean="0"/>
              <a:t>g</a:t>
            </a:r>
            <a:r>
              <a:rPr lang="en-GB" sz="2800" baseline="30000" dirty="0" err="1" smtClean="0"/>
              <a:t>w</a:t>
            </a:r>
            <a:r>
              <a:rPr lang="en-GB" sz="2000" baseline="30000" dirty="0" err="1" smtClean="0"/>
              <a:t>i</a:t>
            </a:r>
            <a:r>
              <a:rPr lang="en-GB" sz="2000" baseline="30000" dirty="0" smtClean="0"/>
              <a:t>  </a:t>
            </a:r>
            <a:r>
              <a:rPr lang="en-GB" sz="2800" dirty="0" smtClean="0">
                <a:solidFill>
                  <a:schemeClr val="tx2"/>
                </a:solidFill>
              </a:rPr>
              <a:t>= a</a:t>
            </a:r>
            <a:r>
              <a:rPr lang="en-GB" sz="2000" baseline="30000" dirty="0" smtClean="0"/>
              <a:t> </a:t>
            </a:r>
            <a:endParaRPr lang="en-GB" sz="2800" baseline="30000" dirty="0"/>
          </a:p>
        </p:txBody>
      </p:sp>
      <p:sp>
        <p:nvSpPr>
          <p:cNvPr id="13" name="TextBox 12"/>
          <p:cNvSpPr txBox="1"/>
          <p:nvPr/>
        </p:nvSpPr>
        <p:spPr>
          <a:xfrm>
            <a:off x="5840261" y="3262970"/>
            <a:ext cx="1041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(witness)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>
            <a:off x="2214546" y="4263102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53982" y="3763036"/>
            <a:ext cx="1265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V-&gt;P:	c</a:t>
            </a:r>
            <a:endParaRPr lang="en-GB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5840261" y="3905912"/>
            <a:ext cx="1232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(challenge)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214546" y="4834606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75824" y="433454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P-&gt;V: 	r</a:t>
            </a:r>
            <a:r>
              <a:rPr lang="en-GB" sz="2800" baseline="-25000" dirty="0" smtClean="0">
                <a:solidFill>
                  <a:schemeClr val="bg2"/>
                </a:solidFill>
              </a:rPr>
              <a:t>1</a:t>
            </a:r>
            <a:r>
              <a:rPr lang="en-GB" sz="2800" dirty="0" smtClean="0">
                <a:solidFill>
                  <a:schemeClr val="bg2"/>
                </a:solidFill>
              </a:rPr>
              <a:t>, ..., </a:t>
            </a:r>
            <a:r>
              <a:rPr lang="en-GB" sz="2800" dirty="0" err="1" smtClean="0">
                <a:solidFill>
                  <a:schemeClr val="bg2"/>
                </a:solidFill>
              </a:rPr>
              <a:t>r</a:t>
            </a:r>
            <a:r>
              <a:rPr lang="en-GB" sz="2800" baseline="-25000" dirty="0" err="1" smtClean="0">
                <a:solidFill>
                  <a:schemeClr val="bg2"/>
                </a:solidFill>
              </a:rPr>
              <a:t>l</a:t>
            </a:r>
            <a:endParaRPr lang="en-GB" sz="2800" baseline="-25000" dirty="0">
              <a:solidFill>
                <a:schemeClr val="bg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40261" y="4480805"/>
            <a:ext cx="1178849" cy="365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(response)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214678" y="5179654"/>
            <a:ext cx="277351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Check: </a:t>
            </a:r>
          </a:p>
          <a:p>
            <a:pPr algn="ctr"/>
            <a:r>
              <a:rPr lang="en-GB" sz="3200" dirty="0" smtClean="0">
                <a:solidFill>
                  <a:schemeClr val="bg2"/>
                </a:solidFill>
              </a:rPr>
              <a:t>(∏</a:t>
            </a:r>
            <a:r>
              <a:rPr lang="en-GB" sz="3200" baseline="-25000" dirty="0" smtClean="0">
                <a:solidFill>
                  <a:schemeClr val="bg2"/>
                </a:solidFill>
              </a:rPr>
              <a:t>0&lt;</a:t>
            </a:r>
            <a:r>
              <a:rPr lang="en-GB" sz="3200" baseline="-25000" dirty="0" err="1" smtClean="0">
                <a:solidFill>
                  <a:schemeClr val="bg2"/>
                </a:solidFill>
              </a:rPr>
              <a:t>i</a:t>
            </a:r>
            <a:r>
              <a:rPr lang="en-GB" sz="3200" baseline="-25000" dirty="0" smtClean="0">
                <a:solidFill>
                  <a:schemeClr val="bg2"/>
                </a:solidFill>
              </a:rPr>
              <a:t>&lt;l</a:t>
            </a:r>
            <a:r>
              <a:rPr lang="en-GB" sz="3200" dirty="0" smtClean="0">
                <a:solidFill>
                  <a:schemeClr val="bg2"/>
                </a:solidFill>
              </a:rPr>
              <a:t> </a:t>
            </a:r>
            <a:r>
              <a:rPr lang="en-GB" sz="3200" dirty="0" err="1" smtClean="0"/>
              <a:t>g</a:t>
            </a:r>
            <a:r>
              <a:rPr lang="en-GB" sz="3200" baseline="-25000" dirty="0" err="1" smtClean="0"/>
              <a:t>i</a:t>
            </a:r>
            <a:r>
              <a:rPr lang="en-GB" sz="3200" baseline="30000" dirty="0" err="1" smtClean="0"/>
              <a:t>r</a:t>
            </a:r>
            <a:r>
              <a:rPr lang="en-GB" sz="2400" baseline="30000" dirty="0" err="1" smtClean="0"/>
              <a:t>i</a:t>
            </a:r>
            <a:r>
              <a:rPr lang="en-GB" sz="3200" dirty="0" smtClean="0">
                <a:solidFill>
                  <a:schemeClr val="bg2"/>
                </a:solidFill>
              </a:rPr>
              <a:t>)</a:t>
            </a:r>
            <a:r>
              <a:rPr lang="en-GB" sz="3200" dirty="0" smtClean="0"/>
              <a:t> = </a:t>
            </a:r>
            <a:r>
              <a:rPr lang="en-GB" sz="3200" dirty="0" err="1" smtClean="0"/>
              <a:t>h</a:t>
            </a:r>
            <a:r>
              <a:rPr lang="en-GB" sz="3200" baseline="30000" dirty="0" err="1" smtClean="0"/>
              <a:t>c</a:t>
            </a:r>
            <a:r>
              <a:rPr lang="en-GB" sz="3200" dirty="0" err="1" smtClean="0"/>
              <a:t>a</a:t>
            </a:r>
            <a:endParaRPr lang="en-GB" sz="3200" baseline="30000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1714480" y="2691466"/>
            <a:ext cx="1359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 random: </a:t>
            </a:r>
            <a:r>
              <a:rPr lang="en-GB" dirty="0" err="1" smtClean="0"/>
              <a:t>w</a:t>
            </a:r>
            <a:r>
              <a:rPr lang="en-GB" baseline="-25000" dirty="0" err="1" smtClean="0"/>
              <a:t>i</a:t>
            </a:r>
            <a:endParaRPr lang="en-GB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357158" y="4286256"/>
            <a:ext cx="1537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 smtClean="0"/>
              <a:t>r</a:t>
            </a:r>
            <a:r>
              <a:rPr lang="en-GB" sz="2800" baseline="-25000" dirty="0" err="1" smtClean="0"/>
              <a:t>i</a:t>
            </a:r>
            <a:r>
              <a:rPr lang="en-GB" sz="2800" dirty="0" smtClean="0"/>
              <a:t> =</a:t>
            </a:r>
            <a:r>
              <a:rPr lang="en-GB" sz="2800" baseline="-25000" dirty="0" smtClean="0"/>
              <a:t> </a:t>
            </a:r>
            <a:r>
              <a:rPr lang="en-GB" sz="2800" dirty="0" err="1" smtClean="0"/>
              <a:t>cx</a:t>
            </a:r>
            <a:r>
              <a:rPr lang="en-GB" sz="2800" baseline="-25000" dirty="0" err="1" smtClean="0"/>
              <a:t>i</a:t>
            </a:r>
            <a:r>
              <a:rPr lang="en-GB" sz="2800" dirty="0" err="1" smtClean="0"/>
              <a:t>+w</a:t>
            </a:r>
            <a:r>
              <a:rPr lang="en-GB" sz="2800" baseline="-25000" dirty="0" err="1" smtClean="0"/>
              <a:t>i</a:t>
            </a:r>
            <a:endParaRPr lang="en-GB" sz="2800" baseline="-25000" dirty="0" smtClean="0">
              <a:solidFill>
                <a:schemeClr val="tx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00100" y="6286520"/>
            <a:ext cx="6042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Lets convince ourselves: (</a:t>
            </a:r>
            <a:r>
              <a:rPr lang="en-GB" dirty="0" smtClean="0">
                <a:solidFill>
                  <a:schemeClr val="bg2"/>
                </a:solidFill>
              </a:rPr>
              <a:t>∏</a:t>
            </a:r>
            <a:r>
              <a:rPr lang="en-GB" baseline="-25000" dirty="0" smtClean="0">
                <a:solidFill>
                  <a:schemeClr val="bg2"/>
                </a:solidFill>
              </a:rPr>
              <a:t>0&lt;</a:t>
            </a:r>
            <a:r>
              <a:rPr lang="en-GB" baseline="-25000" dirty="0" err="1" smtClean="0">
                <a:solidFill>
                  <a:schemeClr val="bg2"/>
                </a:solidFill>
              </a:rPr>
              <a:t>i</a:t>
            </a:r>
            <a:r>
              <a:rPr lang="en-GB" baseline="-25000" dirty="0" smtClean="0">
                <a:solidFill>
                  <a:schemeClr val="bg2"/>
                </a:solidFill>
              </a:rPr>
              <a:t>&lt;l</a:t>
            </a:r>
            <a:r>
              <a:rPr lang="en-GB" dirty="0" smtClean="0">
                <a:solidFill>
                  <a:schemeClr val="bg2"/>
                </a:solidFill>
              </a:rPr>
              <a:t>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i</a:t>
            </a:r>
            <a:r>
              <a:rPr lang="en-GB" baseline="30000" dirty="0" err="1" smtClean="0"/>
              <a:t>r</a:t>
            </a:r>
            <a:r>
              <a:rPr lang="en-GB" sz="1400" baseline="30000" dirty="0" err="1" smtClean="0"/>
              <a:t>i</a:t>
            </a:r>
            <a:r>
              <a:rPr lang="en-GB" dirty="0" smtClean="0"/>
              <a:t>)</a:t>
            </a:r>
            <a:r>
              <a:rPr lang="en-GB" baseline="30000" dirty="0" smtClean="0"/>
              <a:t> </a:t>
            </a:r>
            <a:r>
              <a:rPr lang="en-GB" dirty="0" smtClean="0"/>
              <a:t>= (</a:t>
            </a:r>
            <a:r>
              <a:rPr lang="en-GB" dirty="0" smtClean="0">
                <a:solidFill>
                  <a:schemeClr val="bg2"/>
                </a:solidFill>
              </a:rPr>
              <a:t>∏</a:t>
            </a:r>
            <a:r>
              <a:rPr lang="en-GB" baseline="-25000" dirty="0" smtClean="0">
                <a:solidFill>
                  <a:schemeClr val="bg2"/>
                </a:solidFill>
              </a:rPr>
              <a:t>0&lt;</a:t>
            </a:r>
            <a:r>
              <a:rPr lang="en-GB" baseline="-25000" dirty="0" err="1" smtClean="0">
                <a:solidFill>
                  <a:schemeClr val="bg2"/>
                </a:solidFill>
              </a:rPr>
              <a:t>i</a:t>
            </a:r>
            <a:r>
              <a:rPr lang="en-GB" baseline="-25000" dirty="0" smtClean="0">
                <a:solidFill>
                  <a:schemeClr val="bg2"/>
                </a:solidFill>
              </a:rPr>
              <a:t>&lt;l</a:t>
            </a:r>
            <a:r>
              <a:rPr lang="en-GB" dirty="0" smtClean="0">
                <a:solidFill>
                  <a:schemeClr val="bg2"/>
                </a:solidFill>
              </a:rPr>
              <a:t>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i</a:t>
            </a:r>
            <a:r>
              <a:rPr lang="en-GB" baseline="30000" dirty="0" err="1" smtClean="0"/>
              <a:t>x</a:t>
            </a:r>
            <a:r>
              <a:rPr lang="en-GB" sz="1400" baseline="30000" dirty="0" err="1" smtClean="0"/>
              <a:t>i</a:t>
            </a:r>
            <a:r>
              <a:rPr lang="en-GB" dirty="0" smtClean="0"/>
              <a:t>)</a:t>
            </a:r>
            <a:r>
              <a:rPr lang="en-GB" baseline="30000" dirty="0" smtClean="0"/>
              <a:t>c</a:t>
            </a:r>
            <a:r>
              <a:rPr lang="en-GB" dirty="0" smtClean="0"/>
              <a:t>(</a:t>
            </a:r>
            <a:r>
              <a:rPr lang="en-GB" dirty="0" smtClean="0">
                <a:solidFill>
                  <a:schemeClr val="bg2"/>
                </a:solidFill>
              </a:rPr>
              <a:t>∏</a:t>
            </a:r>
            <a:r>
              <a:rPr lang="en-GB" baseline="-25000" dirty="0" smtClean="0">
                <a:solidFill>
                  <a:schemeClr val="bg2"/>
                </a:solidFill>
              </a:rPr>
              <a:t>0&lt;</a:t>
            </a:r>
            <a:r>
              <a:rPr lang="en-GB" baseline="-25000" dirty="0" err="1" smtClean="0">
                <a:solidFill>
                  <a:schemeClr val="bg2"/>
                </a:solidFill>
              </a:rPr>
              <a:t>i</a:t>
            </a:r>
            <a:r>
              <a:rPr lang="en-GB" baseline="-25000" dirty="0" smtClean="0">
                <a:solidFill>
                  <a:schemeClr val="bg2"/>
                </a:solidFill>
              </a:rPr>
              <a:t>&lt;l</a:t>
            </a:r>
            <a:r>
              <a:rPr lang="en-GB" dirty="0" smtClean="0">
                <a:solidFill>
                  <a:schemeClr val="bg2"/>
                </a:solidFill>
              </a:rPr>
              <a:t> </a:t>
            </a:r>
            <a:r>
              <a:rPr lang="en-GB" dirty="0" err="1" smtClean="0"/>
              <a:t>g</a:t>
            </a:r>
            <a:r>
              <a:rPr lang="en-GB" baseline="30000" dirty="0" err="1" smtClean="0"/>
              <a:t>w</a:t>
            </a:r>
            <a:r>
              <a:rPr lang="en-GB" sz="1400" baseline="30000" dirty="0" err="1" smtClean="0"/>
              <a:t>i</a:t>
            </a:r>
            <a:r>
              <a:rPr lang="en-GB" dirty="0" smtClean="0"/>
              <a:t>) = </a:t>
            </a:r>
            <a:r>
              <a:rPr lang="en-GB" dirty="0" err="1" smtClean="0"/>
              <a:t>h</a:t>
            </a:r>
            <a:r>
              <a:rPr lang="en-GB" baseline="30000" dirty="0" err="1" smtClean="0"/>
              <a:t>c</a:t>
            </a:r>
            <a:r>
              <a:rPr lang="en-GB" baseline="30000" dirty="0" smtClean="0"/>
              <a:t> </a:t>
            </a:r>
            <a:r>
              <a:rPr lang="en-GB" dirty="0" smtClean="0"/>
              <a:t>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Credentials – showing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Relation to DL representation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Credential representation:</a:t>
            </a:r>
          </a:p>
          <a:p>
            <a:pPr lvl="1"/>
            <a:r>
              <a:rPr lang="en-GB" dirty="0" smtClean="0"/>
              <a:t>Attributes x</a:t>
            </a:r>
            <a:r>
              <a:rPr lang="en-GB" baseline="-25000" dirty="0" smtClean="0"/>
              <a:t>i</a:t>
            </a:r>
          </a:p>
          <a:p>
            <a:pPr lvl="1"/>
            <a:r>
              <a:rPr lang="en-GB" dirty="0" smtClean="0"/>
              <a:t>Credential h =g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X1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X2</a:t>
            </a:r>
            <a:r>
              <a:rPr lang="en-GB" dirty="0" smtClean="0"/>
              <a:t> ...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l</a:t>
            </a:r>
            <a:r>
              <a:rPr lang="en-GB" baseline="30000" dirty="0" err="1" smtClean="0"/>
              <a:t>Xl</a:t>
            </a:r>
            <a:r>
              <a:rPr lang="en-GB" dirty="0" smtClean="0"/>
              <a:t>, </a:t>
            </a:r>
            <a:r>
              <a:rPr lang="en-GB" dirty="0" err="1" smtClean="0"/>
              <a:t>Sig</a:t>
            </a:r>
            <a:r>
              <a:rPr lang="en-GB" baseline="-25000" dirty="0" err="1" smtClean="0"/>
              <a:t>Issuer</a:t>
            </a:r>
            <a:r>
              <a:rPr lang="en-GB" dirty="0" smtClean="0"/>
              <a:t>(h)</a:t>
            </a:r>
          </a:p>
          <a:p>
            <a:endParaRPr lang="en-GB" dirty="0" smtClean="0"/>
          </a:p>
          <a:p>
            <a:r>
              <a:rPr lang="en-GB" dirty="0" smtClean="0"/>
              <a:t>Credential showing protocol</a:t>
            </a:r>
          </a:p>
          <a:p>
            <a:pPr lvl="1"/>
            <a:r>
              <a:rPr lang="en-GB" dirty="0" smtClean="0"/>
              <a:t>Peggy gives the credential to Victor</a:t>
            </a:r>
          </a:p>
          <a:p>
            <a:pPr lvl="1"/>
            <a:r>
              <a:rPr lang="en-GB" dirty="0" smtClean="0"/>
              <a:t>Peggy proves a statement on values x</a:t>
            </a:r>
            <a:r>
              <a:rPr lang="en-GB" baseline="-25000" dirty="0" smtClean="0"/>
              <a:t>i</a:t>
            </a:r>
          </a:p>
          <a:p>
            <a:pPr lvl="2"/>
            <a:r>
              <a:rPr lang="en-GB" dirty="0" err="1" smtClean="0"/>
              <a:t>X</a:t>
            </a:r>
            <a:r>
              <a:rPr lang="en-GB" baseline="-25000" dirty="0" err="1" smtClean="0"/>
              <a:t>age</a:t>
            </a:r>
            <a:r>
              <a:rPr lang="en-GB" dirty="0" smtClean="0"/>
              <a:t> = 28 AND </a:t>
            </a:r>
            <a:r>
              <a:rPr lang="en-GB" dirty="0" err="1" smtClean="0"/>
              <a:t>x</a:t>
            </a:r>
            <a:r>
              <a:rPr lang="en-GB" baseline="-25000" dirty="0" err="1" smtClean="0"/>
              <a:t>city</a:t>
            </a:r>
            <a:r>
              <a:rPr lang="en-GB" dirty="0" smtClean="0"/>
              <a:t> = H[Cambridge]</a:t>
            </a:r>
            <a:endParaRPr lang="en-GB" baseline="-25000" dirty="0" smtClean="0"/>
          </a:p>
          <a:p>
            <a:pPr lvl="1"/>
            <a:r>
              <a:rPr lang="en-GB" dirty="0" smtClean="0"/>
              <a:t>Merely DL rep. proves she knows x</a:t>
            </a:r>
            <a:r>
              <a:rPr lang="en-GB" baseline="-25000" dirty="0" smtClean="0"/>
              <a:t>i</a:t>
            </a:r>
            <a:endParaRPr lang="en-GB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Linear relations of attributes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Remember:</a:t>
            </a:r>
          </a:p>
          <a:p>
            <a:pPr lvl="1"/>
            <a:r>
              <a:rPr lang="en-GB" sz="2400" dirty="0" smtClean="0"/>
              <a:t>Attributes x</a:t>
            </a:r>
            <a:r>
              <a:rPr lang="en-GB" sz="2400" baseline="-25000" dirty="0" smtClean="0"/>
              <a:t>i</a:t>
            </a:r>
            <a:r>
              <a:rPr lang="en-GB" sz="2400" dirty="0" smtClean="0"/>
              <a:t> , </a:t>
            </a:r>
            <a:r>
              <a:rPr lang="en-GB" sz="2400" dirty="0" err="1" smtClean="0"/>
              <a:t>i</a:t>
            </a:r>
            <a:r>
              <a:rPr lang="en-GB" sz="2400" dirty="0" smtClean="0"/>
              <a:t>  = 1,...,4</a:t>
            </a:r>
          </a:p>
          <a:p>
            <a:pPr lvl="1"/>
            <a:r>
              <a:rPr lang="en-GB" sz="2400" dirty="0" smtClean="0"/>
              <a:t>Credential h =g</a:t>
            </a:r>
            <a:r>
              <a:rPr lang="en-GB" sz="2400" baseline="-25000" dirty="0" smtClean="0"/>
              <a:t>1</a:t>
            </a:r>
            <a:r>
              <a:rPr lang="en-GB" sz="2400" baseline="30000" dirty="0" smtClean="0"/>
              <a:t>x</a:t>
            </a:r>
            <a:r>
              <a:rPr lang="en-GB" sz="1600" baseline="30000" dirty="0" smtClean="0"/>
              <a:t>1</a:t>
            </a:r>
            <a:r>
              <a:rPr lang="en-GB" sz="2400" dirty="0" smtClean="0"/>
              <a:t>g</a:t>
            </a:r>
            <a:r>
              <a:rPr lang="en-GB" sz="2400" baseline="-25000" dirty="0" smtClean="0"/>
              <a:t>2</a:t>
            </a:r>
            <a:r>
              <a:rPr lang="en-GB" sz="2400" baseline="30000" dirty="0" smtClean="0"/>
              <a:t>x</a:t>
            </a:r>
            <a:r>
              <a:rPr lang="en-GB" sz="1600" baseline="30000" dirty="0" smtClean="0"/>
              <a:t>2</a:t>
            </a:r>
            <a:r>
              <a:rPr lang="en-GB" sz="2400" dirty="0" smtClean="0"/>
              <a:t> g</a:t>
            </a:r>
            <a:r>
              <a:rPr lang="en-GB" sz="2400" baseline="-25000" dirty="0" smtClean="0"/>
              <a:t>3</a:t>
            </a:r>
            <a:r>
              <a:rPr lang="en-GB" sz="2400" baseline="30000" dirty="0" smtClean="0"/>
              <a:t>x</a:t>
            </a:r>
            <a:r>
              <a:rPr lang="en-GB" sz="1400" baseline="30000" dirty="0" smtClean="0"/>
              <a:t>3</a:t>
            </a:r>
            <a:r>
              <a:rPr lang="en-GB" sz="2400" dirty="0" smtClean="0"/>
              <a:t> g</a:t>
            </a:r>
            <a:r>
              <a:rPr lang="en-GB" sz="2400" baseline="-25000" dirty="0" smtClean="0"/>
              <a:t>4</a:t>
            </a:r>
            <a:r>
              <a:rPr lang="en-GB" sz="2400" baseline="30000" dirty="0" smtClean="0"/>
              <a:t>x</a:t>
            </a:r>
            <a:r>
              <a:rPr lang="en-GB" sz="1400" baseline="30000" dirty="0" smtClean="0"/>
              <a:t>4</a:t>
            </a:r>
            <a:r>
              <a:rPr lang="en-GB" sz="2400" dirty="0" smtClean="0"/>
              <a:t>, </a:t>
            </a:r>
            <a:r>
              <a:rPr lang="en-GB" sz="2400" dirty="0" err="1" smtClean="0"/>
              <a:t>Sig</a:t>
            </a:r>
            <a:r>
              <a:rPr lang="en-GB" sz="2400" baseline="-25000" dirty="0" err="1" smtClean="0"/>
              <a:t>Issuer</a:t>
            </a:r>
            <a:r>
              <a:rPr lang="en-GB" sz="2400" dirty="0" smtClean="0"/>
              <a:t>(h)</a:t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dirty="0" smtClean="0"/>
              <a:t>Example relation of attributes:</a:t>
            </a:r>
          </a:p>
          <a:p>
            <a:pPr lvl="1"/>
            <a:r>
              <a:rPr lang="en-GB" dirty="0" smtClean="0"/>
              <a:t>(x</a:t>
            </a:r>
            <a:r>
              <a:rPr lang="en-GB" baseline="-25000" dirty="0" smtClean="0"/>
              <a:t>1</a:t>
            </a:r>
            <a:r>
              <a:rPr lang="en-GB" dirty="0" smtClean="0"/>
              <a:t> + 2x</a:t>
            </a:r>
            <a:r>
              <a:rPr lang="en-GB" baseline="-25000" dirty="0" smtClean="0"/>
              <a:t>2</a:t>
            </a:r>
            <a:r>
              <a:rPr lang="en-GB" dirty="0" smtClean="0"/>
              <a:t> – 10x</a:t>
            </a:r>
            <a:r>
              <a:rPr lang="en-GB" baseline="-25000" dirty="0" smtClean="0"/>
              <a:t>3</a:t>
            </a:r>
            <a:r>
              <a:rPr lang="en-GB" dirty="0" smtClean="0"/>
              <a:t> = 13) AND (x</a:t>
            </a:r>
            <a:r>
              <a:rPr lang="en-GB" baseline="-25000" dirty="0" smtClean="0"/>
              <a:t>2</a:t>
            </a:r>
            <a:r>
              <a:rPr lang="en-GB" dirty="0" smtClean="0"/>
              <a:t> – 4x</a:t>
            </a:r>
            <a:r>
              <a:rPr lang="en-GB" baseline="-25000" dirty="0" smtClean="0"/>
              <a:t>3</a:t>
            </a:r>
            <a:r>
              <a:rPr lang="en-GB" dirty="0" smtClean="0"/>
              <a:t> = 5)</a:t>
            </a:r>
          </a:p>
          <a:p>
            <a:pPr lvl="1"/>
            <a:r>
              <a:rPr lang="en-GB" dirty="0" smtClean="0"/>
              <a:t>Implies: (x</a:t>
            </a:r>
            <a:r>
              <a:rPr lang="en-GB" baseline="-25000" dirty="0" smtClean="0"/>
              <a:t>1</a:t>
            </a:r>
            <a:r>
              <a:rPr lang="en-GB" dirty="0" smtClean="0"/>
              <a:t> = 2x</a:t>
            </a:r>
            <a:r>
              <a:rPr lang="en-GB" baseline="-25000" dirty="0" smtClean="0"/>
              <a:t>3</a:t>
            </a:r>
            <a:r>
              <a:rPr lang="en-GB" dirty="0" smtClean="0"/>
              <a:t>+3) AND (x</a:t>
            </a:r>
            <a:r>
              <a:rPr lang="en-GB" baseline="-25000" dirty="0" smtClean="0"/>
              <a:t>2</a:t>
            </a:r>
            <a:r>
              <a:rPr lang="en-GB" dirty="0" smtClean="0"/>
              <a:t> = 4x</a:t>
            </a:r>
            <a:r>
              <a:rPr lang="en-GB" baseline="-25000" dirty="0" smtClean="0"/>
              <a:t>3</a:t>
            </a:r>
            <a:r>
              <a:rPr lang="en-GB" dirty="0" smtClean="0"/>
              <a:t>+5)</a:t>
            </a:r>
          </a:p>
          <a:p>
            <a:pPr lvl="1"/>
            <a:r>
              <a:rPr lang="en-GB" dirty="0" smtClean="0"/>
              <a:t>Substitute into h</a:t>
            </a:r>
          </a:p>
          <a:p>
            <a:pPr lvl="2"/>
            <a:r>
              <a:rPr lang="en-GB" dirty="0" smtClean="0"/>
              <a:t>h = 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2x</a:t>
            </a:r>
            <a:r>
              <a:rPr lang="en-GB" sz="1800" baseline="30000" dirty="0" smtClean="0"/>
              <a:t>3</a:t>
            </a:r>
            <a:r>
              <a:rPr lang="en-GB" baseline="30000" dirty="0" smtClean="0"/>
              <a:t>+3</a:t>
            </a:r>
            <a:r>
              <a:rPr lang="en-GB" dirty="0" smtClean="0"/>
              <a:t> 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4x</a:t>
            </a:r>
            <a:r>
              <a:rPr lang="en-GB" sz="1800" baseline="30000" dirty="0" smtClean="0"/>
              <a:t>3</a:t>
            </a:r>
            <a:r>
              <a:rPr lang="en-GB" baseline="30000" dirty="0" smtClean="0"/>
              <a:t>+5</a:t>
            </a:r>
            <a:r>
              <a:rPr lang="en-GB" dirty="0" smtClean="0"/>
              <a:t> g</a:t>
            </a:r>
            <a:r>
              <a:rPr lang="en-GB" baseline="-25000" dirty="0" smtClean="0"/>
              <a:t>3</a:t>
            </a:r>
            <a:r>
              <a:rPr lang="en-GB" baseline="30000" dirty="0" smtClean="0"/>
              <a:t>x</a:t>
            </a:r>
            <a:r>
              <a:rPr lang="en-GB" sz="1800" baseline="30000" dirty="0" smtClean="0"/>
              <a:t>3</a:t>
            </a:r>
            <a:r>
              <a:rPr lang="en-GB" dirty="0" smtClean="0"/>
              <a:t> g</a:t>
            </a:r>
            <a:r>
              <a:rPr lang="en-GB" baseline="-25000" dirty="0" smtClean="0"/>
              <a:t>4</a:t>
            </a:r>
            <a:r>
              <a:rPr lang="en-GB" baseline="30000" dirty="0" smtClean="0"/>
              <a:t>x</a:t>
            </a:r>
            <a:r>
              <a:rPr lang="en-GB" sz="1800" baseline="30000" dirty="0" smtClean="0"/>
              <a:t>4</a:t>
            </a:r>
            <a:r>
              <a:rPr lang="en-GB" dirty="0" smtClean="0"/>
              <a:t>= (g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3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5</a:t>
            </a:r>
            <a:r>
              <a:rPr lang="en-GB" dirty="0" smtClean="0"/>
              <a:t>)(g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2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4</a:t>
            </a:r>
            <a:r>
              <a:rPr lang="en-GB" dirty="0" smtClean="0"/>
              <a:t>g</a:t>
            </a:r>
            <a:r>
              <a:rPr lang="en-GB" baseline="-25000" dirty="0" smtClean="0"/>
              <a:t>3</a:t>
            </a:r>
            <a:r>
              <a:rPr lang="en-GB" dirty="0" smtClean="0"/>
              <a:t>)</a:t>
            </a:r>
            <a:r>
              <a:rPr lang="en-GB" baseline="30000" dirty="0" smtClean="0"/>
              <a:t>x</a:t>
            </a:r>
            <a:r>
              <a:rPr lang="en-GB" sz="1800" baseline="30000" dirty="0" smtClean="0"/>
              <a:t>3</a:t>
            </a:r>
            <a:r>
              <a:rPr lang="en-GB" dirty="0" smtClean="0"/>
              <a:t> g</a:t>
            </a:r>
            <a:r>
              <a:rPr lang="en-GB" baseline="-25000" dirty="0" smtClean="0"/>
              <a:t>4</a:t>
            </a:r>
            <a:r>
              <a:rPr lang="en-GB" baseline="30000" dirty="0" smtClean="0"/>
              <a:t>x</a:t>
            </a:r>
            <a:r>
              <a:rPr lang="en-GB" sz="1400" baseline="30000" dirty="0" smtClean="0"/>
              <a:t>4</a:t>
            </a:r>
            <a:endParaRPr lang="en-GB" baseline="30000" dirty="0" smtClean="0"/>
          </a:p>
          <a:p>
            <a:pPr lvl="2"/>
            <a:r>
              <a:rPr lang="en-GB" dirty="0" smtClean="0"/>
              <a:t>Implies: h / (g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3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5</a:t>
            </a:r>
            <a:r>
              <a:rPr lang="en-GB" dirty="0" smtClean="0"/>
              <a:t>) = (g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2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4</a:t>
            </a:r>
            <a:r>
              <a:rPr lang="en-GB" dirty="0" smtClean="0"/>
              <a:t>g</a:t>
            </a:r>
            <a:r>
              <a:rPr lang="en-GB" baseline="-25000" dirty="0" smtClean="0"/>
              <a:t>3</a:t>
            </a:r>
            <a:r>
              <a:rPr lang="en-GB" dirty="0" smtClean="0"/>
              <a:t>)</a:t>
            </a:r>
            <a:r>
              <a:rPr lang="en-GB" baseline="30000" dirty="0" smtClean="0"/>
              <a:t>x</a:t>
            </a:r>
            <a:r>
              <a:rPr lang="en-GB" sz="1800" baseline="30000" dirty="0" smtClean="0"/>
              <a:t>3</a:t>
            </a:r>
            <a:r>
              <a:rPr lang="en-GB" dirty="0" smtClean="0"/>
              <a:t> g</a:t>
            </a:r>
            <a:r>
              <a:rPr lang="en-GB" baseline="-25000" dirty="0" smtClean="0"/>
              <a:t>4</a:t>
            </a:r>
            <a:r>
              <a:rPr lang="en-GB" baseline="30000" dirty="0" smtClean="0"/>
              <a:t>x</a:t>
            </a:r>
            <a:r>
              <a:rPr lang="en-GB" sz="1400" baseline="30000" dirty="0" smtClean="0"/>
              <a:t>4</a:t>
            </a:r>
            <a:endParaRPr lang="en-GB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Linear relations of attributes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Example (continued)</a:t>
            </a:r>
          </a:p>
          <a:p>
            <a:pPr lvl="1"/>
            <a:r>
              <a:rPr lang="en-GB" dirty="0" smtClean="0"/>
              <a:t>(x</a:t>
            </a:r>
            <a:r>
              <a:rPr lang="en-GB" baseline="-25000" dirty="0" smtClean="0"/>
              <a:t>1</a:t>
            </a:r>
            <a:r>
              <a:rPr lang="en-GB" dirty="0" smtClean="0"/>
              <a:t> + 2x</a:t>
            </a:r>
            <a:r>
              <a:rPr lang="en-GB" baseline="-25000" dirty="0" smtClean="0"/>
              <a:t>2</a:t>
            </a:r>
            <a:r>
              <a:rPr lang="en-GB" dirty="0" smtClean="0"/>
              <a:t> – 10x</a:t>
            </a:r>
            <a:r>
              <a:rPr lang="en-GB" baseline="-25000" dirty="0" smtClean="0"/>
              <a:t>3</a:t>
            </a:r>
            <a:r>
              <a:rPr lang="en-GB" dirty="0" smtClean="0"/>
              <a:t> = 13) AND (x</a:t>
            </a:r>
            <a:r>
              <a:rPr lang="en-GB" baseline="-25000" dirty="0" smtClean="0"/>
              <a:t>2</a:t>
            </a:r>
            <a:r>
              <a:rPr lang="en-GB" dirty="0" smtClean="0"/>
              <a:t> – 4x</a:t>
            </a:r>
            <a:r>
              <a:rPr lang="en-GB" baseline="-25000" dirty="0" smtClean="0"/>
              <a:t>3</a:t>
            </a:r>
            <a:r>
              <a:rPr lang="en-GB" dirty="0" smtClean="0"/>
              <a:t> = 5)</a:t>
            </a:r>
          </a:p>
          <a:p>
            <a:pPr lvl="1"/>
            <a:r>
              <a:rPr lang="en-GB" dirty="0" smtClean="0"/>
              <a:t>Implies: h / (g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3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5</a:t>
            </a:r>
            <a:r>
              <a:rPr lang="en-GB" dirty="0" smtClean="0"/>
              <a:t>) = (g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2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4</a:t>
            </a:r>
            <a:r>
              <a:rPr lang="en-GB" dirty="0" smtClean="0"/>
              <a:t>g</a:t>
            </a:r>
            <a:r>
              <a:rPr lang="en-GB" baseline="-25000" dirty="0" smtClean="0"/>
              <a:t>3</a:t>
            </a:r>
            <a:r>
              <a:rPr lang="en-GB" dirty="0" smtClean="0"/>
              <a:t>)</a:t>
            </a:r>
            <a:r>
              <a:rPr lang="en-GB" baseline="30000" dirty="0" smtClean="0"/>
              <a:t>x</a:t>
            </a:r>
            <a:r>
              <a:rPr lang="en-GB" sz="2000" baseline="30000" dirty="0" smtClean="0"/>
              <a:t>3</a:t>
            </a:r>
            <a:r>
              <a:rPr lang="en-GB" dirty="0" smtClean="0"/>
              <a:t> g</a:t>
            </a:r>
            <a:r>
              <a:rPr lang="en-GB" baseline="-25000" dirty="0" smtClean="0"/>
              <a:t>4</a:t>
            </a:r>
            <a:r>
              <a:rPr lang="en-GB" baseline="30000" dirty="0" smtClean="0"/>
              <a:t>x</a:t>
            </a:r>
            <a:r>
              <a:rPr lang="en-GB" sz="2000" baseline="30000" dirty="0" smtClean="0"/>
              <a:t>4</a:t>
            </a:r>
          </a:p>
          <a:p>
            <a:r>
              <a:rPr lang="en-GB" dirty="0" smtClean="0"/>
              <a:t>How do we prove that in ZK?</a:t>
            </a:r>
          </a:p>
          <a:p>
            <a:pPr lvl="1"/>
            <a:r>
              <a:rPr lang="en-GB" dirty="0" smtClean="0"/>
              <a:t>DL representation proof!</a:t>
            </a:r>
          </a:p>
          <a:p>
            <a:pPr lvl="2"/>
            <a:r>
              <a:rPr lang="en-GB" dirty="0" smtClean="0"/>
              <a:t>h’ = h / (g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3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5</a:t>
            </a:r>
            <a:r>
              <a:rPr lang="en-GB" dirty="0" smtClean="0"/>
              <a:t>)</a:t>
            </a:r>
          </a:p>
          <a:p>
            <a:pPr lvl="2"/>
            <a:r>
              <a:rPr lang="en-GB" dirty="0" smtClean="0"/>
              <a:t>g</a:t>
            </a:r>
            <a:r>
              <a:rPr lang="en-GB" baseline="-25000" dirty="0" smtClean="0"/>
              <a:t>1</a:t>
            </a:r>
            <a:r>
              <a:rPr lang="en-GB" dirty="0" smtClean="0"/>
              <a:t>’ = 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2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4</a:t>
            </a:r>
            <a:r>
              <a:rPr lang="en-GB" dirty="0" smtClean="0"/>
              <a:t>g</a:t>
            </a:r>
            <a:r>
              <a:rPr lang="en-GB" baseline="-25000" dirty="0" smtClean="0"/>
              <a:t>3		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dirty="0" smtClean="0"/>
              <a:t>’ = g</a:t>
            </a:r>
            <a:r>
              <a:rPr lang="en-GB" baseline="-25000" dirty="0" smtClean="0"/>
              <a:t>4</a:t>
            </a:r>
          </a:p>
          <a:p>
            <a:pPr lvl="1"/>
            <a:r>
              <a:rPr lang="en-GB" dirty="0" smtClean="0"/>
              <a:t>Prove that you know x</a:t>
            </a:r>
            <a:r>
              <a:rPr lang="en-GB" baseline="-25000" dirty="0" smtClean="0"/>
              <a:t>3</a:t>
            </a:r>
            <a:r>
              <a:rPr lang="en-GB" dirty="0" smtClean="0"/>
              <a:t> and x</a:t>
            </a:r>
            <a:r>
              <a:rPr lang="en-GB" baseline="-25000" dirty="0" smtClean="0"/>
              <a:t>4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such that h’ = (g</a:t>
            </a:r>
            <a:r>
              <a:rPr lang="en-GB" baseline="-25000" dirty="0" smtClean="0"/>
              <a:t>1</a:t>
            </a:r>
            <a:r>
              <a:rPr lang="en-GB" dirty="0" smtClean="0"/>
              <a:t>’)</a:t>
            </a:r>
            <a:r>
              <a:rPr lang="en-GB" baseline="30000" dirty="0" smtClean="0"/>
              <a:t>x</a:t>
            </a:r>
            <a:r>
              <a:rPr lang="en-GB" sz="2000" baseline="30000" dirty="0" smtClean="0"/>
              <a:t>3</a:t>
            </a:r>
            <a:r>
              <a:rPr lang="en-GB" dirty="0" smtClean="0"/>
              <a:t> (g</a:t>
            </a:r>
            <a:r>
              <a:rPr lang="en-GB" baseline="-25000" dirty="0" smtClean="0"/>
              <a:t>2</a:t>
            </a:r>
            <a:r>
              <a:rPr lang="en-GB" dirty="0" smtClean="0"/>
              <a:t>’)</a:t>
            </a:r>
            <a:r>
              <a:rPr lang="en-GB" baseline="30000" dirty="0" smtClean="0"/>
              <a:t>x</a:t>
            </a:r>
            <a:r>
              <a:rPr lang="en-GB" sz="2000" baseline="30000" dirty="0" smtClean="0"/>
              <a:t>4</a:t>
            </a:r>
            <a:endParaRPr lang="en-GB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DL rep. – credential show example</a:t>
            </a:r>
            <a:endParaRPr lang="en-GB" dirty="0"/>
          </a:p>
        </p:txBody>
      </p:sp>
      <p:pic>
        <p:nvPicPr>
          <p:cNvPr id="4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498725"/>
            <a:ext cx="871538" cy="1001713"/>
          </a:xfrm>
          <a:prstGeom prst="rect">
            <a:avLst/>
          </a:prstGeom>
          <a:noFill/>
        </p:spPr>
      </p:pic>
      <p:pic>
        <p:nvPicPr>
          <p:cNvPr id="5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72" y="2571744"/>
            <a:ext cx="820737" cy="94773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42910" y="3571876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Peggy</a:t>
            </a:r>
          </a:p>
          <a:p>
            <a:pPr algn="ctr"/>
            <a:r>
              <a:rPr lang="en-GB" dirty="0" smtClean="0"/>
              <a:t>(</a:t>
            </a:r>
            <a:r>
              <a:rPr lang="en-GB" dirty="0" err="1" smtClean="0"/>
              <a:t>Prover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572396" y="3571876"/>
            <a:ext cx="1017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Victor</a:t>
            </a:r>
          </a:p>
          <a:p>
            <a:pPr algn="ctr"/>
            <a:r>
              <a:rPr lang="en-GB" dirty="0" smtClean="0"/>
              <a:t>(Verifier)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929058" y="1785926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Public: g, p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214546" y="3691598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71472" y="2000240"/>
            <a:ext cx="1904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Knows: x</a:t>
            </a:r>
            <a:r>
              <a:rPr lang="en-GB" baseline="-25000" dirty="0" smtClean="0"/>
              <a:t>1</a:t>
            </a:r>
            <a:r>
              <a:rPr lang="en-GB" dirty="0" smtClean="0"/>
              <a:t>, x</a:t>
            </a:r>
            <a:r>
              <a:rPr lang="en-GB" baseline="-25000" dirty="0" smtClean="0"/>
              <a:t>2, </a:t>
            </a:r>
            <a:r>
              <a:rPr lang="en-GB" dirty="0" smtClean="0"/>
              <a:t>x</a:t>
            </a:r>
            <a:r>
              <a:rPr lang="en-GB" baseline="-25000" dirty="0" smtClean="0"/>
              <a:t>3, </a:t>
            </a:r>
            <a:r>
              <a:rPr lang="en-GB" dirty="0" smtClean="0"/>
              <a:t>x</a:t>
            </a:r>
            <a:r>
              <a:rPr lang="en-GB" baseline="-25000" dirty="0" smtClean="0"/>
              <a:t>4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7072330" y="1857364"/>
            <a:ext cx="20024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Knows: </a:t>
            </a:r>
          </a:p>
          <a:p>
            <a:pPr algn="ctr"/>
            <a:r>
              <a:rPr lang="en-GB" dirty="0" smtClean="0"/>
              <a:t>h = 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X1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X2</a:t>
            </a:r>
            <a:r>
              <a:rPr lang="en-GB" dirty="0" smtClean="0"/>
              <a:t> g</a:t>
            </a:r>
            <a:r>
              <a:rPr lang="en-GB" baseline="-25000" dirty="0" smtClean="0"/>
              <a:t>3</a:t>
            </a:r>
            <a:r>
              <a:rPr lang="en-GB" baseline="30000" dirty="0" smtClean="0"/>
              <a:t>X3</a:t>
            </a:r>
            <a:r>
              <a:rPr lang="en-GB" dirty="0" smtClean="0"/>
              <a:t>g</a:t>
            </a:r>
            <a:r>
              <a:rPr lang="en-GB" baseline="-25000" dirty="0" smtClean="0"/>
              <a:t>4</a:t>
            </a:r>
            <a:r>
              <a:rPr lang="en-GB" baseline="30000" dirty="0" smtClean="0"/>
              <a:t>X4</a:t>
            </a:r>
            <a:endParaRPr lang="en-GB" baseline="30000" dirty="0"/>
          </a:p>
        </p:txBody>
      </p:sp>
      <p:sp>
        <p:nvSpPr>
          <p:cNvPr id="12" name="TextBox 11"/>
          <p:cNvSpPr txBox="1"/>
          <p:nvPr/>
        </p:nvSpPr>
        <p:spPr>
          <a:xfrm>
            <a:off x="3053982" y="3120094"/>
            <a:ext cx="3034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P-&gt;V: 	g</a:t>
            </a:r>
            <a:r>
              <a:rPr lang="en-GB" sz="2800" baseline="-25000" dirty="0" smtClean="0"/>
              <a:t>1</a:t>
            </a:r>
            <a:r>
              <a:rPr lang="en-GB" sz="2800" dirty="0" smtClean="0"/>
              <a:t>’</a:t>
            </a:r>
            <a:r>
              <a:rPr lang="en-GB" sz="2800" baseline="30000" dirty="0" smtClean="0"/>
              <a:t>w</a:t>
            </a:r>
            <a:r>
              <a:rPr lang="en-GB" sz="2000" baseline="30000" dirty="0" smtClean="0"/>
              <a:t>1</a:t>
            </a:r>
            <a:r>
              <a:rPr lang="en-GB" sz="2000" dirty="0" smtClean="0"/>
              <a:t> </a:t>
            </a:r>
            <a:r>
              <a:rPr lang="en-GB" sz="2800" dirty="0" smtClean="0"/>
              <a:t>g</a:t>
            </a:r>
            <a:r>
              <a:rPr lang="en-GB" sz="2800" baseline="-25000" dirty="0" smtClean="0"/>
              <a:t>2</a:t>
            </a:r>
            <a:r>
              <a:rPr lang="en-GB" sz="2800" dirty="0" smtClean="0"/>
              <a:t>’</a:t>
            </a:r>
            <a:r>
              <a:rPr lang="en-GB" sz="2800" baseline="30000" dirty="0" smtClean="0"/>
              <a:t>w</a:t>
            </a:r>
            <a:r>
              <a:rPr lang="en-GB" sz="2000" baseline="30000" dirty="0" smtClean="0"/>
              <a:t>2  </a:t>
            </a:r>
            <a:r>
              <a:rPr lang="en-GB" sz="2800" dirty="0" smtClean="0">
                <a:solidFill>
                  <a:schemeClr val="tx2"/>
                </a:solidFill>
              </a:rPr>
              <a:t>= a’</a:t>
            </a:r>
            <a:r>
              <a:rPr lang="en-GB" sz="2000" baseline="30000" dirty="0" smtClean="0"/>
              <a:t> </a:t>
            </a:r>
            <a:endParaRPr lang="en-GB" sz="2800" baseline="30000" dirty="0"/>
          </a:p>
        </p:txBody>
      </p:sp>
      <p:sp>
        <p:nvSpPr>
          <p:cNvPr id="13" name="TextBox 12"/>
          <p:cNvSpPr txBox="1"/>
          <p:nvPr/>
        </p:nvSpPr>
        <p:spPr>
          <a:xfrm>
            <a:off x="6126013" y="3262970"/>
            <a:ext cx="1041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(witness)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>
            <a:off x="2214546" y="4263102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53982" y="3763036"/>
            <a:ext cx="1265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V-&gt;P:	c</a:t>
            </a:r>
            <a:endParaRPr lang="en-GB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6126013" y="3857628"/>
            <a:ext cx="1232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(challenge)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214546" y="4834606"/>
            <a:ext cx="49292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75824" y="4334540"/>
            <a:ext cx="1744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P-&gt;V: 	r</a:t>
            </a:r>
            <a:r>
              <a:rPr lang="en-GB" sz="2800" baseline="-25000" dirty="0" smtClean="0"/>
              <a:t>1</a:t>
            </a:r>
            <a:r>
              <a:rPr lang="en-GB" sz="2800" dirty="0" smtClean="0"/>
              <a:t>, r</a:t>
            </a:r>
            <a:r>
              <a:rPr lang="en-GB" sz="2800" baseline="-25000" dirty="0" smtClean="0"/>
              <a:t>2</a:t>
            </a:r>
            <a:endParaRPr lang="en-GB" sz="2800" baseline="-25000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26013" y="4429132"/>
            <a:ext cx="1178849" cy="365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(response)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121165" y="5214950"/>
            <a:ext cx="3236785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Check: </a:t>
            </a:r>
          </a:p>
          <a:p>
            <a:pPr algn="ctr"/>
            <a:r>
              <a:rPr lang="en-GB" sz="3200" dirty="0" smtClean="0"/>
              <a:t>(g</a:t>
            </a:r>
            <a:r>
              <a:rPr lang="en-GB" sz="3200" baseline="-25000" dirty="0" smtClean="0"/>
              <a:t>1</a:t>
            </a:r>
            <a:r>
              <a:rPr lang="en-GB" sz="3200" dirty="0" smtClean="0"/>
              <a:t>’)</a:t>
            </a:r>
            <a:r>
              <a:rPr lang="en-GB" sz="3200" baseline="30000" dirty="0" smtClean="0"/>
              <a:t>r</a:t>
            </a:r>
            <a:r>
              <a:rPr lang="en-GB" sz="2400" baseline="30000" dirty="0" smtClean="0"/>
              <a:t>1</a:t>
            </a:r>
            <a:r>
              <a:rPr lang="en-GB" sz="3200" dirty="0" smtClean="0"/>
              <a:t> (g</a:t>
            </a:r>
            <a:r>
              <a:rPr lang="en-GB" sz="3200" baseline="-25000" dirty="0" smtClean="0"/>
              <a:t>2</a:t>
            </a:r>
            <a:r>
              <a:rPr lang="en-GB" sz="3200" dirty="0" smtClean="0"/>
              <a:t>’)</a:t>
            </a:r>
            <a:r>
              <a:rPr lang="en-GB" sz="3200" baseline="30000" dirty="0" smtClean="0"/>
              <a:t>r</a:t>
            </a:r>
            <a:r>
              <a:rPr lang="en-GB" sz="2400" baseline="30000" dirty="0" smtClean="0"/>
              <a:t>2</a:t>
            </a:r>
            <a:r>
              <a:rPr lang="en-GB" sz="3200" dirty="0" smtClean="0"/>
              <a:t> = (h’)</a:t>
            </a:r>
            <a:r>
              <a:rPr lang="en-GB" sz="3200" baseline="30000" dirty="0" smtClean="0"/>
              <a:t>c</a:t>
            </a:r>
            <a:r>
              <a:rPr lang="en-GB" sz="3200" dirty="0" smtClean="0"/>
              <a:t>a</a:t>
            </a:r>
            <a:endParaRPr lang="en-GB" sz="3200" baseline="30000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1714480" y="2691466"/>
            <a:ext cx="1627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random: w</a:t>
            </a:r>
            <a:r>
              <a:rPr lang="en-GB" baseline="-25000" dirty="0" smtClean="0"/>
              <a:t>1</a:t>
            </a:r>
            <a:r>
              <a:rPr lang="en-GB" dirty="0" smtClean="0"/>
              <a:t>, w</a:t>
            </a:r>
            <a:r>
              <a:rPr lang="en-GB" baseline="-25000" dirty="0" smtClean="0"/>
              <a:t>2</a:t>
            </a:r>
            <a:endParaRPr lang="en-GB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357158" y="4286256"/>
            <a:ext cx="172194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r</a:t>
            </a:r>
            <a:r>
              <a:rPr lang="en-GB" sz="2800" baseline="-25000" dirty="0" smtClean="0"/>
              <a:t>1</a:t>
            </a:r>
            <a:r>
              <a:rPr lang="en-GB" sz="2800" dirty="0" smtClean="0"/>
              <a:t> =</a:t>
            </a:r>
            <a:r>
              <a:rPr lang="en-GB" sz="2800" baseline="-25000" dirty="0" smtClean="0"/>
              <a:t> </a:t>
            </a:r>
            <a:r>
              <a:rPr lang="en-GB" sz="2800" dirty="0" smtClean="0"/>
              <a:t>cx</a:t>
            </a:r>
            <a:r>
              <a:rPr lang="en-GB" sz="2800" baseline="-25000" dirty="0" smtClean="0"/>
              <a:t>3</a:t>
            </a:r>
            <a:r>
              <a:rPr lang="en-GB" sz="2800" dirty="0" smtClean="0"/>
              <a:t>+w</a:t>
            </a:r>
            <a:r>
              <a:rPr lang="en-GB" sz="2800" baseline="-25000" dirty="0" smtClean="0"/>
              <a:t>1</a:t>
            </a:r>
          </a:p>
          <a:p>
            <a:r>
              <a:rPr lang="en-GB" sz="2800" dirty="0" smtClean="0"/>
              <a:t>r</a:t>
            </a:r>
            <a:r>
              <a:rPr lang="en-GB" sz="2800" baseline="-25000" dirty="0" smtClean="0"/>
              <a:t>2</a:t>
            </a:r>
            <a:r>
              <a:rPr lang="en-GB" sz="2800" dirty="0" smtClean="0"/>
              <a:t> =</a:t>
            </a:r>
            <a:r>
              <a:rPr lang="en-GB" sz="2800" baseline="-25000" dirty="0" smtClean="0"/>
              <a:t> </a:t>
            </a:r>
            <a:r>
              <a:rPr lang="en-GB" sz="2800" dirty="0" smtClean="0"/>
              <a:t>cx</a:t>
            </a:r>
            <a:r>
              <a:rPr lang="en-GB" sz="2800" baseline="-25000" dirty="0" smtClean="0"/>
              <a:t>4</a:t>
            </a:r>
            <a:r>
              <a:rPr lang="en-GB" sz="2800" dirty="0" smtClean="0"/>
              <a:t>+w</a:t>
            </a:r>
            <a:r>
              <a:rPr lang="en-GB" sz="2800" baseline="-25000" dirty="0" smtClean="0"/>
              <a:t>2</a:t>
            </a:r>
            <a:endParaRPr lang="en-GB" sz="2800" baseline="-25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18" grpId="0"/>
      <p:bldP spid="19" grpId="0"/>
      <p:bldP spid="20" grpId="0"/>
      <p:bldP spid="21" grpId="0"/>
      <p:bldP spid="22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Check (g</a:t>
            </a:r>
            <a:r>
              <a:rPr lang="en-GB" sz="4800" baseline="-25000" dirty="0" smtClean="0"/>
              <a:t>1</a:t>
            </a:r>
            <a:r>
              <a:rPr lang="en-GB" sz="4800" dirty="0" smtClean="0"/>
              <a:t>’)</a:t>
            </a:r>
            <a:r>
              <a:rPr lang="en-GB" sz="4800" baseline="30000" dirty="0" smtClean="0"/>
              <a:t>r</a:t>
            </a:r>
            <a:r>
              <a:rPr lang="en-GB" sz="4000" baseline="30000" dirty="0" smtClean="0"/>
              <a:t>1</a:t>
            </a:r>
            <a:r>
              <a:rPr lang="en-GB" sz="4800" dirty="0" smtClean="0"/>
              <a:t> (g</a:t>
            </a:r>
            <a:r>
              <a:rPr lang="en-GB" sz="4800" baseline="-25000" dirty="0" smtClean="0"/>
              <a:t>2</a:t>
            </a:r>
            <a:r>
              <a:rPr lang="en-GB" sz="4800" dirty="0" smtClean="0"/>
              <a:t>’)</a:t>
            </a:r>
            <a:r>
              <a:rPr lang="en-GB" sz="4800" baseline="30000" dirty="0" smtClean="0"/>
              <a:t>r</a:t>
            </a:r>
            <a:r>
              <a:rPr lang="en-GB" sz="4000" baseline="30000" dirty="0" smtClean="0"/>
              <a:t>2</a:t>
            </a:r>
            <a:r>
              <a:rPr lang="en-GB" sz="4800" dirty="0" smtClean="0"/>
              <a:t> = (h’)</a:t>
            </a:r>
            <a:r>
              <a:rPr lang="en-GB" sz="4800" baseline="30000" dirty="0" smtClean="0"/>
              <a:t>c</a:t>
            </a:r>
            <a:r>
              <a:rPr lang="en-GB" sz="4800" dirty="0" smtClean="0"/>
              <a:t>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Reminder</a:t>
            </a:r>
          </a:p>
          <a:p>
            <a:pPr lvl="2"/>
            <a:r>
              <a:rPr lang="en-GB" dirty="0" smtClean="0"/>
              <a:t>h = 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X1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X2</a:t>
            </a:r>
            <a:r>
              <a:rPr lang="en-GB" dirty="0" smtClean="0"/>
              <a:t> g</a:t>
            </a:r>
            <a:r>
              <a:rPr lang="en-GB" baseline="-25000" dirty="0" smtClean="0"/>
              <a:t>3</a:t>
            </a:r>
            <a:r>
              <a:rPr lang="en-GB" baseline="30000" dirty="0" smtClean="0"/>
              <a:t>X3</a:t>
            </a:r>
            <a:r>
              <a:rPr lang="en-GB" dirty="0" smtClean="0"/>
              <a:t>g</a:t>
            </a:r>
            <a:r>
              <a:rPr lang="en-GB" baseline="-25000" dirty="0" smtClean="0"/>
              <a:t>4</a:t>
            </a:r>
            <a:r>
              <a:rPr lang="en-GB" baseline="30000" dirty="0" smtClean="0"/>
              <a:t>X4</a:t>
            </a:r>
            <a:r>
              <a:rPr lang="en-GB" dirty="0" smtClean="0"/>
              <a:t> </a:t>
            </a:r>
          </a:p>
          <a:p>
            <a:pPr lvl="2"/>
            <a:r>
              <a:rPr lang="en-GB" dirty="0" smtClean="0"/>
              <a:t>h’ = h / (g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3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5</a:t>
            </a:r>
            <a:r>
              <a:rPr lang="en-GB" dirty="0" smtClean="0"/>
              <a:t>)	g</a:t>
            </a:r>
            <a:r>
              <a:rPr lang="en-GB" baseline="-25000" dirty="0" smtClean="0"/>
              <a:t>1</a:t>
            </a:r>
            <a:r>
              <a:rPr lang="en-GB" dirty="0" smtClean="0"/>
              <a:t>’ = 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2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4</a:t>
            </a:r>
            <a:r>
              <a:rPr lang="en-GB" dirty="0" smtClean="0"/>
              <a:t>g</a:t>
            </a:r>
            <a:r>
              <a:rPr lang="en-GB" baseline="-25000" dirty="0" smtClean="0"/>
              <a:t>3		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dirty="0" smtClean="0"/>
              <a:t>’ = g</a:t>
            </a:r>
            <a:r>
              <a:rPr lang="en-GB" baseline="-25000" dirty="0" smtClean="0"/>
              <a:t>4</a:t>
            </a:r>
          </a:p>
          <a:p>
            <a:pPr lvl="2"/>
            <a:r>
              <a:rPr lang="en-GB" dirty="0" smtClean="0"/>
              <a:t>a = g</a:t>
            </a:r>
            <a:r>
              <a:rPr lang="en-GB" baseline="-25000" dirty="0" smtClean="0"/>
              <a:t>1</a:t>
            </a:r>
            <a:r>
              <a:rPr lang="en-GB" dirty="0" smtClean="0"/>
              <a:t>’</a:t>
            </a:r>
            <a:r>
              <a:rPr lang="en-GB" baseline="30000" dirty="0" smtClean="0"/>
              <a:t>w</a:t>
            </a:r>
            <a:r>
              <a:rPr lang="en-GB" sz="1800" baseline="30000" dirty="0" smtClean="0"/>
              <a:t>1</a:t>
            </a:r>
            <a:r>
              <a:rPr lang="en-GB" sz="1800" dirty="0" smtClean="0"/>
              <a:t> 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dirty="0" smtClean="0"/>
              <a:t>’</a:t>
            </a:r>
            <a:r>
              <a:rPr lang="en-GB" baseline="30000" dirty="0" smtClean="0"/>
              <a:t>w</a:t>
            </a:r>
            <a:r>
              <a:rPr lang="en-GB" sz="1800" baseline="30000" dirty="0" smtClean="0"/>
              <a:t>2  	</a:t>
            </a:r>
            <a:r>
              <a:rPr lang="en-GB" dirty="0" smtClean="0"/>
              <a:t>r</a:t>
            </a:r>
            <a:r>
              <a:rPr lang="en-GB" baseline="-25000" dirty="0" smtClean="0"/>
              <a:t>1</a:t>
            </a:r>
            <a:r>
              <a:rPr lang="en-GB" dirty="0" smtClean="0"/>
              <a:t> =</a:t>
            </a:r>
            <a:r>
              <a:rPr lang="en-GB" baseline="-25000" dirty="0" smtClean="0"/>
              <a:t> </a:t>
            </a:r>
            <a:r>
              <a:rPr lang="en-GB" dirty="0" smtClean="0"/>
              <a:t>cx</a:t>
            </a:r>
            <a:r>
              <a:rPr lang="en-GB" baseline="-25000" dirty="0" smtClean="0"/>
              <a:t>3</a:t>
            </a:r>
            <a:r>
              <a:rPr lang="en-GB" dirty="0" smtClean="0"/>
              <a:t>+w</a:t>
            </a:r>
            <a:r>
              <a:rPr lang="en-GB" baseline="-25000" dirty="0" smtClean="0"/>
              <a:t>1		</a:t>
            </a:r>
            <a:r>
              <a:rPr lang="en-GB" dirty="0" smtClean="0"/>
              <a:t>r</a:t>
            </a:r>
            <a:r>
              <a:rPr lang="en-GB" baseline="-25000" dirty="0" smtClean="0"/>
              <a:t>2</a:t>
            </a:r>
            <a:r>
              <a:rPr lang="en-GB" dirty="0" smtClean="0"/>
              <a:t> =</a:t>
            </a:r>
            <a:r>
              <a:rPr lang="en-GB" baseline="-25000" dirty="0" smtClean="0"/>
              <a:t> </a:t>
            </a:r>
            <a:r>
              <a:rPr lang="en-GB" dirty="0" smtClean="0"/>
              <a:t>cx</a:t>
            </a:r>
            <a:r>
              <a:rPr lang="en-GB" baseline="-25000" dirty="0" smtClean="0"/>
              <a:t>4</a:t>
            </a:r>
            <a:r>
              <a:rPr lang="en-GB" dirty="0" smtClean="0"/>
              <a:t>+w</a:t>
            </a:r>
            <a:r>
              <a:rPr lang="en-GB" baseline="-25000" dirty="0" smtClean="0"/>
              <a:t>1</a:t>
            </a:r>
            <a:endParaRPr lang="en-GB" baseline="-25000" dirty="0" smtClean="0">
              <a:solidFill>
                <a:schemeClr val="tx2"/>
              </a:solidFill>
            </a:endParaRPr>
          </a:p>
          <a:p>
            <a:r>
              <a:rPr lang="en-GB" dirty="0" smtClean="0"/>
              <a:t>Check:</a:t>
            </a:r>
          </a:p>
          <a:p>
            <a:pPr lvl="1"/>
            <a:r>
              <a:rPr lang="en-GB" dirty="0" smtClean="0"/>
              <a:t>(g</a:t>
            </a:r>
            <a:r>
              <a:rPr lang="en-GB" baseline="-25000" dirty="0" smtClean="0"/>
              <a:t>1</a:t>
            </a:r>
            <a:r>
              <a:rPr lang="en-GB" dirty="0" smtClean="0"/>
              <a:t>’)</a:t>
            </a:r>
            <a:r>
              <a:rPr lang="en-GB" baseline="30000" dirty="0" smtClean="0"/>
              <a:t>r</a:t>
            </a:r>
            <a:r>
              <a:rPr lang="en-GB" sz="2000" baseline="30000" dirty="0" smtClean="0"/>
              <a:t>1</a:t>
            </a:r>
            <a:r>
              <a:rPr lang="en-GB" dirty="0" smtClean="0"/>
              <a:t> (g</a:t>
            </a:r>
            <a:r>
              <a:rPr lang="en-GB" baseline="-25000" dirty="0" smtClean="0"/>
              <a:t>2</a:t>
            </a:r>
            <a:r>
              <a:rPr lang="en-GB" dirty="0" smtClean="0"/>
              <a:t>’)</a:t>
            </a:r>
            <a:r>
              <a:rPr lang="en-GB" baseline="30000" dirty="0" smtClean="0"/>
              <a:t>r</a:t>
            </a:r>
            <a:r>
              <a:rPr lang="en-GB" sz="2000" baseline="30000" dirty="0" smtClean="0"/>
              <a:t>2</a:t>
            </a:r>
            <a:r>
              <a:rPr lang="en-GB" dirty="0" smtClean="0"/>
              <a:t> = (h’)</a:t>
            </a:r>
            <a:r>
              <a:rPr lang="en-GB" baseline="30000" dirty="0" smtClean="0"/>
              <a:t>c</a:t>
            </a:r>
            <a:r>
              <a:rPr lang="en-GB" dirty="0" smtClean="0"/>
              <a:t>a =&gt;  </a:t>
            </a:r>
            <a:br>
              <a:rPr lang="en-GB" dirty="0" smtClean="0"/>
            </a:br>
            <a:r>
              <a:rPr lang="en-GB" dirty="0" smtClean="0"/>
              <a:t>(g</a:t>
            </a:r>
            <a:r>
              <a:rPr lang="en-GB" baseline="-25000" dirty="0" smtClean="0"/>
              <a:t>1</a:t>
            </a:r>
            <a:r>
              <a:rPr lang="en-GB" dirty="0" smtClean="0"/>
              <a:t>’)</a:t>
            </a:r>
            <a:r>
              <a:rPr lang="en-GB" baseline="30000" dirty="0" smtClean="0"/>
              <a:t>(cx</a:t>
            </a:r>
            <a:r>
              <a:rPr lang="en-GB" sz="2000" baseline="30000" dirty="0" smtClean="0"/>
              <a:t>3</a:t>
            </a:r>
            <a:r>
              <a:rPr lang="en-GB" baseline="30000" dirty="0" smtClean="0"/>
              <a:t>+w</a:t>
            </a:r>
            <a:r>
              <a:rPr lang="en-GB" sz="2000" baseline="30000" dirty="0" smtClean="0"/>
              <a:t>1</a:t>
            </a:r>
            <a:r>
              <a:rPr lang="en-GB" baseline="30000" dirty="0" smtClean="0"/>
              <a:t>)</a:t>
            </a:r>
            <a:r>
              <a:rPr lang="en-GB" dirty="0" smtClean="0"/>
              <a:t> (g</a:t>
            </a:r>
            <a:r>
              <a:rPr lang="en-GB" baseline="-25000" dirty="0" smtClean="0"/>
              <a:t>2</a:t>
            </a:r>
            <a:r>
              <a:rPr lang="en-GB" dirty="0" smtClean="0"/>
              <a:t>’)</a:t>
            </a:r>
            <a:r>
              <a:rPr lang="en-GB" baseline="30000" dirty="0" smtClean="0"/>
              <a:t>(cx</a:t>
            </a:r>
            <a:r>
              <a:rPr lang="en-GB" sz="2000" baseline="30000" dirty="0" smtClean="0"/>
              <a:t>4</a:t>
            </a:r>
            <a:r>
              <a:rPr lang="en-GB" baseline="30000" dirty="0" smtClean="0"/>
              <a:t>+w</a:t>
            </a:r>
            <a:r>
              <a:rPr lang="en-GB" sz="2000" baseline="30000" dirty="0" smtClean="0"/>
              <a:t>1</a:t>
            </a:r>
            <a:r>
              <a:rPr lang="en-GB" baseline="30000" dirty="0" smtClean="0"/>
              <a:t>)</a:t>
            </a:r>
            <a:r>
              <a:rPr lang="en-GB" dirty="0" smtClean="0"/>
              <a:t> = (h / (g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3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5</a:t>
            </a:r>
            <a:r>
              <a:rPr lang="en-GB" dirty="0" smtClean="0"/>
              <a:t>))</a:t>
            </a:r>
            <a:r>
              <a:rPr lang="en-GB" baseline="30000" dirty="0" smtClean="0"/>
              <a:t>c </a:t>
            </a:r>
            <a:r>
              <a:rPr lang="en-GB" dirty="0" smtClean="0"/>
              <a:t>g</a:t>
            </a:r>
            <a:r>
              <a:rPr lang="en-GB" baseline="-25000" dirty="0" smtClean="0"/>
              <a:t>1</a:t>
            </a:r>
            <a:r>
              <a:rPr lang="en-GB" dirty="0" smtClean="0"/>
              <a:t>’</a:t>
            </a:r>
            <a:r>
              <a:rPr lang="en-GB" baseline="30000" dirty="0" smtClean="0"/>
              <a:t>w</a:t>
            </a:r>
            <a:r>
              <a:rPr lang="en-GB" sz="1600" baseline="30000" dirty="0" smtClean="0"/>
              <a:t>1</a:t>
            </a:r>
            <a:r>
              <a:rPr lang="en-GB" sz="1600" dirty="0" smtClean="0"/>
              <a:t> 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dirty="0" smtClean="0"/>
              <a:t>’</a:t>
            </a:r>
            <a:r>
              <a:rPr lang="en-GB" baseline="30000" dirty="0" smtClean="0"/>
              <a:t>w</a:t>
            </a:r>
            <a:r>
              <a:rPr lang="en-GB" sz="1600" baseline="30000" dirty="0" smtClean="0"/>
              <a:t>2</a:t>
            </a:r>
            <a:r>
              <a:rPr lang="en-GB" dirty="0" smtClean="0"/>
              <a:t> =&gt;</a:t>
            </a:r>
            <a:br>
              <a:rPr lang="en-GB" dirty="0" smtClean="0"/>
            </a:br>
            <a:r>
              <a:rPr lang="en-GB" dirty="0" smtClean="0"/>
              <a:t>(g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2x</a:t>
            </a:r>
            <a:r>
              <a:rPr lang="en-GB" sz="2000" baseline="30000" dirty="0" smtClean="0"/>
              <a:t>3</a:t>
            </a:r>
            <a:r>
              <a:rPr lang="en-GB" baseline="30000" dirty="0" smtClean="0"/>
              <a:t>+3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4x</a:t>
            </a:r>
            <a:r>
              <a:rPr lang="en-GB" sz="2000" baseline="30000" dirty="0" smtClean="0"/>
              <a:t>3</a:t>
            </a:r>
            <a:r>
              <a:rPr lang="en-GB" baseline="30000" dirty="0" smtClean="0"/>
              <a:t>+5</a:t>
            </a:r>
            <a:r>
              <a:rPr lang="en-GB" dirty="0" smtClean="0"/>
              <a:t> g</a:t>
            </a:r>
            <a:r>
              <a:rPr lang="en-GB" baseline="-25000" dirty="0" smtClean="0"/>
              <a:t>3</a:t>
            </a:r>
            <a:r>
              <a:rPr lang="en-GB" baseline="30000" dirty="0" smtClean="0"/>
              <a:t>x</a:t>
            </a:r>
            <a:r>
              <a:rPr lang="en-GB" sz="2000" baseline="30000" dirty="0" smtClean="0"/>
              <a:t>3</a:t>
            </a:r>
            <a:r>
              <a:rPr lang="en-GB" dirty="0" smtClean="0"/>
              <a:t>g</a:t>
            </a:r>
            <a:r>
              <a:rPr lang="en-GB" baseline="-25000" dirty="0" smtClean="0"/>
              <a:t>4</a:t>
            </a:r>
            <a:r>
              <a:rPr lang="en-GB" baseline="30000" dirty="0" smtClean="0"/>
              <a:t>x</a:t>
            </a:r>
            <a:r>
              <a:rPr lang="en-GB" sz="2000" baseline="30000" dirty="0" smtClean="0"/>
              <a:t>4</a:t>
            </a:r>
            <a:r>
              <a:rPr lang="en-GB" dirty="0" smtClean="0"/>
              <a:t>)</a:t>
            </a:r>
            <a:r>
              <a:rPr lang="en-GB" baseline="30000" dirty="0" smtClean="0"/>
              <a:t>  </a:t>
            </a:r>
            <a:r>
              <a:rPr lang="en-GB" dirty="0" smtClean="0"/>
              <a:t>= h </a:t>
            </a:r>
            <a:endParaRPr lang="en-GB" baseline="-25000" dirty="0" smtClean="0"/>
          </a:p>
          <a:p>
            <a:pPr lvl="1"/>
            <a:endParaRPr lang="en-GB" dirty="0"/>
          </a:p>
        </p:txBody>
      </p:sp>
      <p:cxnSp>
        <p:nvCxnSpPr>
          <p:cNvPr id="5" name="Straight Connector 4"/>
          <p:cNvCxnSpPr/>
          <p:nvPr/>
        </p:nvCxnSpPr>
        <p:spPr>
          <a:xfrm rot="5400000" flipH="1" flipV="1">
            <a:off x="2357422" y="4786322"/>
            <a:ext cx="142876" cy="142876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3786182" y="4786322"/>
            <a:ext cx="142876" cy="142876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215074" y="4786322"/>
            <a:ext cx="357190" cy="35719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6858016" y="4786322"/>
            <a:ext cx="357190" cy="35719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3286116" y="4786322"/>
            <a:ext cx="142876" cy="142876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1857356" y="4786322"/>
            <a:ext cx="142876" cy="142876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6072198" y="4786322"/>
            <a:ext cx="142876" cy="142876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1571604" y="5857892"/>
            <a:ext cx="571504" cy="1588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2570942" y="5857098"/>
            <a:ext cx="571504" cy="1588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43042" y="6049052"/>
            <a:ext cx="4908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chemeClr val="accent6"/>
                </a:solidFill>
              </a:rPr>
              <a:t>x</a:t>
            </a:r>
            <a:r>
              <a:rPr lang="en-GB" sz="2800" b="1" baseline="-25000" dirty="0" smtClean="0">
                <a:solidFill>
                  <a:schemeClr val="accent6"/>
                </a:solidFill>
              </a:rPr>
              <a:t>1</a:t>
            </a:r>
            <a:endParaRPr lang="en-GB" sz="2800" b="1" baseline="-25000" dirty="0">
              <a:solidFill>
                <a:schemeClr val="accent6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43174" y="6049052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chemeClr val="accent6"/>
                </a:solidFill>
              </a:rPr>
              <a:t>x</a:t>
            </a:r>
            <a:r>
              <a:rPr lang="en-GB" sz="2800" b="1" baseline="-25000" dirty="0" smtClean="0">
                <a:solidFill>
                  <a:schemeClr val="accent6"/>
                </a:solidFill>
              </a:rPr>
              <a:t>2</a:t>
            </a:r>
            <a:endParaRPr lang="en-GB" sz="2800" b="1" baseline="-25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few notes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Showing any relation implies knowing all attributes.</a:t>
            </a:r>
          </a:p>
          <a:p>
            <a:r>
              <a:rPr lang="en-GB" dirty="0" smtClean="0"/>
              <a:t>Can make non-interactive (message m)</a:t>
            </a:r>
          </a:p>
          <a:p>
            <a:pPr lvl="1"/>
            <a:r>
              <a:rPr lang="en-GB" dirty="0" smtClean="0"/>
              <a:t>c = H[h, m, a’]</a:t>
            </a:r>
          </a:p>
          <a:p>
            <a:r>
              <a:rPr lang="en-GB" dirty="0" smtClean="0"/>
              <a:t>Other proofs:</a:t>
            </a:r>
          </a:p>
          <a:p>
            <a:pPr lvl="1"/>
            <a:r>
              <a:rPr lang="en-GB" dirty="0" smtClean="0"/>
              <a:t>(OR) connector </a:t>
            </a:r>
            <a:r>
              <a:rPr lang="en-GB" i="1" dirty="0" smtClean="0"/>
              <a:t>(simple concept)</a:t>
            </a:r>
          </a:p>
          <a:p>
            <a:pPr lvl="2"/>
            <a:r>
              <a:rPr lang="en-GB" dirty="0" smtClean="0"/>
              <a:t>(</a:t>
            </a:r>
            <a:r>
              <a:rPr lang="en-GB" dirty="0" err="1" smtClean="0"/>
              <a:t>x</a:t>
            </a:r>
            <a:r>
              <a:rPr lang="en-GB" baseline="-25000" dirty="0" err="1" smtClean="0"/>
              <a:t>age</a:t>
            </a:r>
            <a:r>
              <a:rPr lang="en-GB" dirty="0" smtClean="0"/>
              <a:t>=18 AND </a:t>
            </a:r>
            <a:r>
              <a:rPr lang="en-GB" dirty="0" err="1" smtClean="0"/>
              <a:t>x</a:t>
            </a:r>
            <a:r>
              <a:rPr lang="en-GB" baseline="-25000" dirty="0" err="1" smtClean="0"/>
              <a:t>city</a:t>
            </a:r>
            <a:r>
              <a:rPr lang="en-GB" dirty="0" smtClean="0"/>
              <a:t>=H[Cambridge]) OR (</a:t>
            </a:r>
            <a:r>
              <a:rPr lang="en-GB" dirty="0" err="1" smtClean="0"/>
              <a:t>x</a:t>
            </a:r>
            <a:r>
              <a:rPr lang="en-GB" baseline="-25000" dirty="0" err="1" smtClean="0"/>
              <a:t>age</a:t>
            </a:r>
            <a:r>
              <a:rPr lang="en-GB" dirty="0" smtClean="0"/>
              <a:t>=15)</a:t>
            </a:r>
          </a:p>
          <a:p>
            <a:pPr lvl="1"/>
            <a:r>
              <a:rPr lang="en-GB" dirty="0" smtClean="0"/>
              <a:t>(NOT) connector</a:t>
            </a:r>
          </a:p>
          <a:p>
            <a:pPr lvl="1"/>
            <a:r>
              <a:rPr lang="en-GB" dirty="0" smtClean="0"/>
              <a:t>Inequality (</a:t>
            </a:r>
            <a:r>
              <a:rPr lang="en-GB" dirty="0" err="1" smtClean="0"/>
              <a:t>x</a:t>
            </a:r>
            <a:r>
              <a:rPr lang="en-GB" baseline="-25000" dirty="0" err="1" smtClean="0"/>
              <a:t>age</a:t>
            </a:r>
            <a:r>
              <a:rPr lang="en-GB" baseline="-25000" dirty="0" smtClean="0"/>
              <a:t> </a:t>
            </a:r>
            <a:r>
              <a:rPr lang="en-GB" dirty="0" smtClean="0"/>
              <a:t>&gt; 18) (Yao’s millionaire protocol)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focus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Study two protocols used for authentication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Just Fast Keying (JFK)</a:t>
            </a:r>
          </a:p>
          <a:p>
            <a:pPr lvl="2"/>
            <a:r>
              <a:rPr lang="en-GB" dirty="0" smtClean="0"/>
              <a:t>(W. Aiello, S. </a:t>
            </a:r>
            <a:r>
              <a:rPr lang="en-GB" dirty="0" err="1" smtClean="0"/>
              <a:t>Bellovin</a:t>
            </a:r>
            <a:r>
              <a:rPr lang="en-GB" dirty="0" smtClean="0"/>
              <a:t>, M. Blaze, R. Canetti, </a:t>
            </a:r>
            <a:br>
              <a:rPr lang="en-GB" dirty="0" smtClean="0"/>
            </a:br>
            <a:r>
              <a:rPr lang="en-GB" dirty="0" smtClean="0"/>
              <a:t>J. Ioannidis, A. </a:t>
            </a:r>
            <a:r>
              <a:rPr lang="en-GB" dirty="0" err="1" smtClean="0"/>
              <a:t>Keromytis</a:t>
            </a:r>
            <a:r>
              <a:rPr lang="en-GB" dirty="0" smtClean="0"/>
              <a:t>, O. </a:t>
            </a:r>
            <a:r>
              <a:rPr lang="en-GB" dirty="0" err="1" smtClean="0"/>
              <a:t>Reingold</a:t>
            </a:r>
            <a:r>
              <a:rPr lang="en-GB" dirty="0" smtClean="0"/>
              <a:t> – 2003)</a:t>
            </a:r>
          </a:p>
          <a:p>
            <a:pPr lvl="1"/>
            <a:r>
              <a:rPr lang="en-GB" dirty="0" smtClean="0"/>
              <a:t>Core security: public key based key exchange</a:t>
            </a:r>
          </a:p>
          <a:p>
            <a:pPr lvl="1"/>
            <a:r>
              <a:rPr lang="en-GB" dirty="0" smtClean="0"/>
              <a:t>Nice features: </a:t>
            </a:r>
            <a:r>
              <a:rPr lang="en-GB" u="sng" dirty="0" smtClean="0"/>
              <a:t>Denial of Service prevention</a:t>
            </a:r>
            <a:r>
              <a:rPr lang="en-GB" dirty="0" smtClean="0"/>
              <a:t>, </a:t>
            </a:r>
            <a:r>
              <a:rPr lang="en-GB" u="sng" dirty="0" smtClean="0"/>
              <a:t>privacy</a:t>
            </a:r>
            <a:r>
              <a:rPr lang="en-GB" dirty="0" smtClean="0"/>
              <a:t>, </a:t>
            </a:r>
            <a:r>
              <a:rPr lang="en-GB" u="sng" dirty="0" smtClean="0"/>
              <a:t>forward secrecy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Roadmap: </a:t>
            </a:r>
            <a:r>
              <a:rPr lang="en-GB" dirty="0" err="1" smtClean="0"/>
              <a:t>Diffie</a:t>
            </a:r>
            <a:r>
              <a:rPr lang="en-GB" dirty="0" smtClean="0"/>
              <a:t>-Hellman exchange, JFK, properties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Password-Authenticated Key exchange (PAK)</a:t>
            </a:r>
          </a:p>
          <a:p>
            <a:pPr lvl="2"/>
            <a:r>
              <a:rPr lang="en-GB" dirty="0" smtClean="0"/>
              <a:t>(</a:t>
            </a:r>
            <a:r>
              <a:rPr lang="en-GB" dirty="0" err="1" smtClean="0"/>
              <a:t>Boyko</a:t>
            </a:r>
            <a:r>
              <a:rPr lang="en-GB" dirty="0" smtClean="0"/>
              <a:t>, </a:t>
            </a:r>
            <a:r>
              <a:rPr lang="en-GB" dirty="0" err="1" smtClean="0"/>
              <a:t>MacKenzie</a:t>
            </a:r>
            <a:r>
              <a:rPr lang="en-GB" dirty="0" smtClean="0"/>
              <a:t>, Patel – 2000)</a:t>
            </a:r>
          </a:p>
          <a:p>
            <a:pPr lvl="1"/>
            <a:r>
              <a:rPr lang="en-GB" dirty="0" smtClean="0"/>
              <a:t>Password based key exchange</a:t>
            </a:r>
          </a:p>
          <a:p>
            <a:pPr lvl="1"/>
            <a:r>
              <a:rPr lang="en-GB" dirty="0" smtClean="0"/>
              <a:t>Secure against </a:t>
            </a:r>
            <a:r>
              <a:rPr lang="en-GB" u="sng" dirty="0" smtClean="0"/>
              <a:t>guessing attacks</a:t>
            </a:r>
          </a:p>
          <a:p>
            <a:pPr lvl="1"/>
            <a:r>
              <a:rPr lang="en-GB" dirty="0" smtClean="0"/>
              <a:t>Roadmap: standard password authentication, PAK, (server strengthening)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key concepts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Standard tools</a:t>
            </a:r>
          </a:p>
          <a:p>
            <a:pPr lvl="1"/>
            <a:r>
              <a:rPr lang="en-GB" dirty="0" err="1" smtClean="0"/>
              <a:t>Schnorr</a:t>
            </a:r>
            <a:r>
              <a:rPr lang="en-GB" dirty="0" smtClean="0"/>
              <a:t> – ZK proof of knowledge of discrete log.</a:t>
            </a:r>
          </a:p>
          <a:p>
            <a:pPr lvl="1"/>
            <a:r>
              <a:rPr lang="en-GB" dirty="0" smtClean="0"/>
              <a:t>DL rep. – ZK proof of knowledge of representation.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Credential showing</a:t>
            </a:r>
          </a:p>
          <a:p>
            <a:pPr lvl="1"/>
            <a:r>
              <a:rPr lang="en-GB" dirty="0" smtClean="0"/>
              <a:t>representation + certificate</a:t>
            </a:r>
          </a:p>
          <a:p>
            <a:pPr lvl="1"/>
            <a:r>
              <a:rPr lang="en-GB" dirty="0" smtClean="0"/>
              <a:t>ZK proof of linear relations on attributes (AND)</a:t>
            </a:r>
          </a:p>
          <a:p>
            <a:pPr lvl="1"/>
            <a:r>
              <a:rPr lang="en-GB" dirty="0" smtClean="0"/>
              <a:t>More reading: (OR), (NOT), Inequality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Issuing credentials</a:t>
            </a:r>
            <a:endParaRPr lang="en-GB" dirty="0"/>
          </a:p>
        </p:txBody>
      </p:sp>
      <p:pic>
        <p:nvPicPr>
          <p:cNvPr id="27650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0431" y="4195769"/>
            <a:ext cx="871537" cy="1001712"/>
          </a:xfrm>
          <a:prstGeom prst="rect">
            <a:avLst/>
          </a:prstGeom>
          <a:noFill/>
        </p:spPr>
      </p:pic>
      <p:pic>
        <p:nvPicPr>
          <p:cNvPr id="27651" name="Picture 3" descr="C:\Users\gdane\Pictures\Microsoft Clip Organizer\j031167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02113" y="1839913"/>
            <a:ext cx="636587" cy="892175"/>
          </a:xfrm>
          <a:prstGeom prst="rect">
            <a:avLst/>
          </a:prstGeom>
          <a:noFill/>
        </p:spPr>
      </p:pic>
      <p:pic>
        <p:nvPicPr>
          <p:cNvPr id="27652" name="Picture 4" descr="C:\Users\gdane\Pictures\Microsoft Clip Organizer\j0299079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4143380"/>
            <a:ext cx="820738" cy="94773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143372" y="2786058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Issuer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14348" y="5286388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Prover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7143768" y="5214950"/>
            <a:ext cx="879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Verifier</a:t>
            </a:r>
          </a:p>
        </p:txBody>
      </p:sp>
      <p:sp>
        <p:nvSpPr>
          <p:cNvPr id="10" name="Left-Right Arrow 9"/>
          <p:cNvSpPr/>
          <p:nvPr/>
        </p:nvSpPr>
        <p:spPr>
          <a:xfrm rot="19667667">
            <a:off x="1660884" y="3323399"/>
            <a:ext cx="2428892" cy="50006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eft-Right Arrow 10"/>
          <p:cNvSpPr/>
          <p:nvPr/>
        </p:nvSpPr>
        <p:spPr>
          <a:xfrm>
            <a:off x="2714612" y="4572008"/>
            <a:ext cx="3624718" cy="500066"/>
          </a:xfrm>
          <a:prstGeom prst="left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071538" y="1928802"/>
            <a:ext cx="18838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 smtClean="0"/>
              <a:t>1.</a:t>
            </a:r>
          </a:p>
          <a:p>
            <a:pPr algn="ctr"/>
            <a:r>
              <a:rPr lang="en-GB" b="1" dirty="0" smtClean="0"/>
              <a:t>Issuing protocol: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Prover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gets a certified </a:t>
            </a:r>
            <a:br>
              <a:rPr lang="en-GB" dirty="0" smtClean="0"/>
            </a:br>
            <a:r>
              <a:rPr lang="en-GB" dirty="0" smtClean="0"/>
              <a:t>credential.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286116" y="5214950"/>
            <a:ext cx="25397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4"/>
                </a:solidFill>
              </a:rPr>
              <a:t>2.</a:t>
            </a:r>
          </a:p>
          <a:p>
            <a:pPr algn="ctr"/>
            <a:r>
              <a:rPr lang="en-GB" b="1" dirty="0" smtClean="0">
                <a:solidFill>
                  <a:schemeClr val="accent4"/>
                </a:solidFill>
              </a:rPr>
              <a:t>Showing Protocol:</a:t>
            </a:r>
          </a:p>
          <a:p>
            <a:pPr algn="ctr"/>
            <a:r>
              <a:rPr lang="en-GB" dirty="0" err="1" smtClean="0">
                <a:solidFill>
                  <a:schemeClr val="accent4"/>
                </a:solidFill>
              </a:rPr>
              <a:t>Prover</a:t>
            </a:r>
            <a:r>
              <a:rPr lang="en-GB" dirty="0" smtClean="0">
                <a:solidFill>
                  <a:schemeClr val="accent4"/>
                </a:solidFill>
              </a:rPr>
              <a:t> makes assertions </a:t>
            </a:r>
          </a:p>
          <a:p>
            <a:pPr algn="ctr"/>
            <a:r>
              <a:rPr lang="en-GB" dirty="0" smtClean="0">
                <a:solidFill>
                  <a:schemeClr val="accent4"/>
                </a:solidFill>
              </a:rPr>
              <a:t>about some attributes</a:t>
            </a:r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5" name="Left-Right Arrow 24"/>
          <p:cNvSpPr/>
          <p:nvPr/>
        </p:nvSpPr>
        <p:spPr>
          <a:xfrm rot="2781582">
            <a:off x="5885253" y="3234088"/>
            <a:ext cx="1452308" cy="500066"/>
          </a:xfrm>
          <a:prstGeom prst="left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6715140" y="2428868"/>
            <a:ext cx="1455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Cannot learn </a:t>
            </a:r>
          </a:p>
          <a:p>
            <a:pPr algn="ctr"/>
            <a:r>
              <a:rPr lang="en-GB" dirty="0" smtClean="0">
                <a:solidFill>
                  <a:srgbClr val="FF0000"/>
                </a:solidFill>
              </a:rPr>
              <a:t>anything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5786454"/>
            <a:ext cx="22573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ctr"/>
            <a:r>
              <a:rPr lang="en-GB" dirty="0" smtClean="0">
                <a:solidFill>
                  <a:schemeClr val="accent6"/>
                </a:solidFill>
              </a:rPr>
              <a:t>Credential </a:t>
            </a:r>
          </a:p>
          <a:p>
            <a:pPr lvl="1" algn="ctr"/>
            <a:r>
              <a:rPr lang="en-GB" dirty="0" smtClean="0">
                <a:solidFill>
                  <a:schemeClr val="accent6"/>
                </a:solidFill>
              </a:rPr>
              <a:t>h =g</a:t>
            </a:r>
            <a:r>
              <a:rPr lang="en-GB" baseline="-25000" dirty="0" smtClean="0">
                <a:solidFill>
                  <a:schemeClr val="accent6"/>
                </a:solidFill>
              </a:rPr>
              <a:t>1</a:t>
            </a:r>
            <a:r>
              <a:rPr lang="en-GB" baseline="30000" dirty="0" smtClean="0">
                <a:solidFill>
                  <a:schemeClr val="accent6"/>
                </a:solidFill>
              </a:rPr>
              <a:t>X1</a:t>
            </a:r>
            <a:r>
              <a:rPr lang="en-GB" dirty="0" smtClean="0">
                <a:solidFill>
                  <a:schemeClr val="accent6"/>
                </a:solidFill>
              </a:rPr>
              <a:t>g</a:t>
            </a:r>
            <a:r>
              <a:rPr lang="en-GB" baseline="-25000" dirty="0" smtClean="0">
                <a:solidFill>
                  <a:schemeClr val="accent6"/>
                </a:solidFill>
              </a:rPr>
              <a:t>2</a:t>
            </a:r>
            <a:r>
              <a:rPr lang="en-GB" baseline="30000" dirty="0" smtClean="0">
                <a:solidFill>
                  <a:schemeClr val="accent6"/>
                </a:solidFill>
              </a:rPr>
              <a:t>X2</a:t>
            </a:r>
            <a:r>
              <a:rPr lang="en-GB" dirty="0" smtClean="0">
                <a:solidFill>
                  <a:schemeClr val="accent6"/>
                </a:solidFill>
              </a:rPr>
              <a:t> ... </a:t>
            </a:r>
            <a:r>
              <a:rPr lang="en-GB" dirty="0" err="1" smtClean="0">
                <a:solidFill>
                  <a:schemeClr val="accent6"/>
                </a:solidFill>
              </a:rPr>
              <a:t>g</a:t>
            </a:r>
            <a:r>
              <a:rPr lang="en-GB" baseline="-25000" dirty="0" err="1" smtClean="0">
                <a:solidFill>
                  <a:schemeClr val="accent6"/>
                </a:solidFill>
              </a:rPr>
              <a:t>l</a:t>
            </a:r>
            <a:r>
              <a:rPr lang="en-GB" baseline="30000" dirty="0" err="1" smtClean="0">
                <a:solidFill>
                  <a:schemeClr val="accent6"/>
                </a:solidFill>
              </a:rPr>
              <a:t>Xl</a:t>
            </a:r>
            <a:r>
              <a:rPr lang="en-GB" dirty="0" smtClean="0">
                <a:solidFill>
                  <a:schemeClr val="accent6"/>
                </a:solidFill>
              </a:rPr>
              <a:t> </a:t>
            </a:r>
          </a:p>
          <a:p>
            <a:pPr lvl="1" algn="ctr"/>
            <a:r>
              <a:rPr lang="en-GB" dirty="0" err="1" smtClean="0">
                <a:solidFill>
                  <a:schemeClr val="accent6"/>
                </a:solidFill>
              </a:rPr>
              <a:t>Sig</a:t>
            </a:r>
            <a:r>
              <a:rPr lang="en-GB" baseline="-25000" dirty="0" err="1" smtClean="0">
                <a:solidFill>
                  <a:schemeClr val="accent6"/>
                </a:solidFill>
              </a:rPr>
              <a:t>Issuer</a:t>
            </a:r>
            <a:r>
              <a:rPr lang="en-GB" dirty="0" smtClean="0">
                <a:solidFill>
                  <a:schemeClr val="accent6"/>
                </a:solidFill>
              </a:rPr>
              <a:t>(h)</a:t>
            </a:r>
          </a:p>
          <a:p>
            <a:endParaRPr lang="en-GB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Issuing security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Prover</a:t>
            </a:r>
            <a:r>
              <a:rPr lang="en-GB" dirty="0" smtClean="0"/>
              <a:t> cannot falsify a credential</a:t>
            </a:r>
          </a:p>
          <a:p>
            <a:endParaRPr lang="en-GB" dirty="0" smtClean="0"/>
          </a:p>
          <a:p>
            <a:r>
              <a:rPr lang="en-GB" dirty="0" smtClean="0"/>
              <a:t>Unlinkability</a:t>
            </a:r>
          </a:p>
          <a:p>
            <a:pPr lvl="1"/>
            <a:r>
              <a:rPr lang="en-GB" dirty="0" smtClean="0"/>
              <a:t>Issuer cannot link a showing transcript to an instance of issuing</a:t>
            </a:r>
          </a:p>
          <a:p>
            <a:pPr lvl="1"/>
            <a:r>
              <a:rPr lang="en-GB" dirty="0" smtClean="0"/>
              <a:t>h, </a:t>
            </a:r>
            <a:r>
              <a:rPr lang="en-GB" dirty="0" err="1" smtClean="0"/>
              <a:t>Sig</a:t>
            </a:r>
            <a:r>
              <a:rPr lang="en-GB" baseline="-25000" dirty="0" err="1" smtClean="0"/>
              <a:t>issuer</a:t>
            </a:r>
            <a:r>
              <a:rPr lang="en-GB" dirty="0" smtClean="0"/>
              <a:t>(h) have to be unlinkable to issuing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Achieving unlinkability</a:t>
            </a:r>
          </a:p>
          <a:p>
            <a:pPr lvl="1"/>
            <a:r>
              <a:rPr lang="en-GB" dirty="0" smtClean="0"/>
              <a:t>Issuer’s view: h = 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X1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X2</a:t>
            </a:r>
            <a:r>
              <a:rPr lang="en-GB" dirty="0" smtClean="0"/>
              <a:t> ...</a:t>
            </a:r>
            <a:r>
              <a:rPr lang="en-GB" dirty="0" err="1" smtClean="0"/>
              <a:t>g</a:t>
            </a:r>
            <a:r>
              <a:rPr lang="en-GB" baseline="-25000" dirty="0" err="1" smtClean="0"/>
              <a:t>l</a:t>
            </a:r>
            <a:r>
              <a:rPr lang="en-GB" baseline="30000" dirty="0" err="1" smtClean="0"/>
              <a:t>Xl</a:t>
            </a:r>
            <a:endParaRPr lang="en-GB" dirty="0" smtClean="0"/>
          </a:p>
          <a:p>
            <a:pPr lvl="1"/>
            <a:r>
              <a:rPr lang="en-GB" dirty="0" err="1" smtClean="0"/>
              <a:t>Prover</a:t>
            </a:r>
            <a:r>
              <a:rPr lang="en-GB" dirty="0" smtClean="0"/>
              <a:t> uses: h’ = g</a:t>
            </a:r>
            <a:r>
              <a:rPr lang="en-GB" baseline="-25000" dirty="0" smtClean="0"/>
              <a:t>1</a:t>
            </a:r>
            <a:r>
              <a:rPr lang="en-GB" baseline="30000" dirty="0" smtClean="0"/>
              <a:t>X1</a:t>
            </a:r>
            <a:r>
              <a:rPr lang="en-GB" dirty="0" smtClean="0"/>
              <a:t>g</a:t>
            </a:r>
            <a:r>
              <a:rPr lang="en-GB" baseline="-25000" dirty="0" smtClean="0"/>
              <a:t>2</a:t>
            </a:r>
            <a:r>
              <a:rPr lang="en-GB" baseline="30000" dirty="0" smtClean="0"/>
              <a:t>X2</a:t>
            </a:r>
            <a:r>
              <a:rPr lang="en-GB" dirty="0" smtClean="0"/>
              <a:t> ...g</a:t>
            </a:r>
            <a:r>
              <a:rPr lang="en-GB" baseline="-25000" dirty="0" smtClean="0"/>
              <a:t>l</a:t>
            </a:r>
            <a:r>
              <a:rPr lang="en-GB" baseline="30000" dirty="0" smtClean="0"/>
              <a:t>Xl</a:t>
            </a:r>
            <a:r>
              <a:rPr lang="en-GB" dirty="0" smtClean="0"/>
              <a:t>g</a:t>
            </a:r>
            <a:r>
              <a:rPr lang="en-GB" baseline="-25000" dirty="0" smtClean="0"/>
              <a:t>0</a:t>
            </a:r>
            <a:r>
              <a:rPr lang="en-GB" baseline="30000" dirty="0" smtClean="0"/>
              <a:t>a</a:t>
            </a:r>
            <a:r>
              <a:rPr lang="en-GB" sz="2000" baseline="30000" dirty="0" smtClean="0"/>
              <a:t>1</a:t>
            </a:r>
            <a:endParaRPr lang="en-GB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Issuing protocol – gory details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929058" y="1785926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Public: g, p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214546" y="3214686"/>
            <a:ext cx="4286280" cy="13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14282" y="1571612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Knows: x</a:t>
            </a:r>
            <a:r>
              <a:rPr lang="en-GB" baseline="-25000" dirty="0" smtClean="0"/>
              <a:t>1</a:t>
            </a:r>
            <a:r>
              <a:rPr lang="en-GB" dirty="0" smtClean="0"/>
              <a:t>, x</a:t>
            </a:r>
            <a:r>
              <a:rPr lang="en-GB" baseline="-25000" dirty="0" smtClean="0"/>
              <a:t>2, </a:t>
            </a:r>
            <a:r>
              <a:rPr lang="en-GB" dirty="0" smtClean="0"/>
              <a:t>...</a:t>
            </a:r>
            <a:r>
              <a:rPr lang="en-GB" baseline="-25000" dirty="0" smtClean="0"/>
              <a:t>, </a:t>
            </a:r>
            <a:r>
              <a:rPr lang="en-GB" dirty="0" smtClean="0"/>
              <a:t>x</a:t>
            </a:r>
            <a:r>
              <a:rPr lang="en-GB" baseline="-25000" dirty="0" smtClean="0"/>
              <a:t>l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7268894" y="1571612"/>
            <a:ext cx="180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Knows: x</a:t>
            </a:r>
            <a:r>
              <a:rPr lang="en-GB" baseline="-25000" dirty="0" smtClean="0"/>
              <a:t>1</a:t>
            </a:r>
            <a:r>
              <a:rPr lang="en-GB" dirty="0" smtClean="0"/>
              <a:t>, x</a:t>
            </a:r>
            <a:r>
              <a:rPr lang="en-GB" baseline="-25000" dirty="0" smtClean="0"/>
              <a:t>2, ..., </a:t>
            </a:r>
            <a:r>
              <a:rPr lang="en-GB" dirty="0" smtClean="0"/>
              <a:t>x</a:t>
            </a:r>
            <a:r>
              <a:rPr lang="en-GB" baseline="-25000" dirty="0" smtClean="0"/>
              <a:t>l</a:t>
            </a:r>
            <a:endParaRPr lang="en-GB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3053982" y="2643182"/>
            <a:ext cx="21852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I-&gt;P: 	g</a:t>
            </a:r>
            <a:r>
              <a:rPr lang="en-GB" sz="2800" baseline="30000" dirty="0" smtClean="0"/>
              <a:t>w</a:t>
            </a:r>
            <a:r>
              <a:rPr lang="en-GB" sz="2000" baseline="30000" dirty="0" smtClean="0"/>
              <a:t>0</a:t>
            </a:r>
            <a:r>
              <a:rPr lang="en-GB" sz="2800" dirty="0" smtClean="0"/>
              <a:t> = a</a:t>
            </a:r>
            <a:r>
              <a:rPr lang="en-GB" sz="2800" baseline="-25000" dirty="0" smtClean="0"/>
              <a:t>0</a:t>
            </a:r>
            <a:endParaRPr lang="en-GB" sz="2800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5214942" y="2786058"/>
            <a:ext cx="1041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(witness)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2214546" y="4427752"/>
            <a:ext cx="4286280" cy="1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53982" y="3929066"/>
            <a:ext cx="1388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P-&gt;I:	c</a:t>
            </a:r>
            <a:r>
              <a:rPr lang="en-GB" sz="2800" baseline="-25000" dirty="0" smtClean="0"/>
              <a:t>0</a:t>
            </a:r>
            <a:endParaRPr lang="en-GB" sz="28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5214942" y="4023658"/>
            <a:ext cx="1232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(challenge)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214546" y="5286388"/>
            <a:ext cx="4286280" cy="13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75824" y="4786322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I-&gt;P: 	r</a:t>
            </a:r>
            <a:r>
              <a:rPr lang="en-GB" sz="2800" baseline="-25000" dirty="0" smtClean="0"/>
              <a:t>0</a:t>
            </a:r>
            <a:endParaRPr lang="en-GB" sz="2800" baseline="-25000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14942" y="4880914"/>
            <a:ext cx="1178849" cy="365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(response)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214282" y="2786058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Rand: 	</a:t>
            </a:r>
            <a:r>
              <a:rPr lang="en-GB" dirty="0" smtClean="0"/>
              <a:t>w</a:t>
            </a:r>
            <a:r>
              <a:rPr lang="en-GB" baseline="-25000" dirty="0" smtClean="0"/>
              <a:t>0</a:t>
            </a:r>
            <a:endParaRPr lang="en-GB" baseline="-25000" dirty="0"/>
          </a:p>
        </p:txBody>
      </p:sp>
      <p:pic>
        <p:nvPicPr>
          <p:cNvPr id="23" name="Picture 3" descr="C:\Users\gdane\Pictures\Microsoft Clip Organizer\j031167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357562"/>
            <a:ext cx="636587" cy="892175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512731" y="4303707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Issuer</a:t>
            </a:r>
            <a:endParaRPr lang="en-GB" dirty="0"/>
          </a:p>
        </p:txBody>
      </p:sp>
      <p:pic>
        <p:nvPicPr>
          <p:cNvPr id="25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24" y="2071678"/>
            <a:ext cx="871537" cy="1001712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8001024" y="3000372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Prover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214282" y="2143116"/>
            <a:ext cx="25715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Private: </a:t>
            </a:r>
            <a:r>
              <a:rPr lang="en-GB" dirty="0" smtClean="0"/>
              <a:t>	x</a:t>
            </a:r>
            <a:r>
              <a:rPr lang="en-GB" baseline="-25000" dirty="0" smtClean="0"/>
              <a:t>0</a:t>
            </a:r>
            <a:r>
              <a:rPr lang="en-GB" dirty="0" smtClean="0"/>
              <a:t>, (y</a:t>
            </a:r>
            <a:r>
              <a:rPr lang="en-GB" baseline="-25000" dirty="0" smtClean="0"/>
              <a:t>1</a:t>
            </a:r>
            <a:r>
              <a:rPr lang="en-GB" dirty="0" smtClean="0"/>
              <a:t>, ..., </a:t>
            </a:r>
            <a:r>
              <a:rPr lang="en-GB" dirty="0" err="1" smtClean="0"/>
              <a:t>y</a:t>
            </a:r>
            <a:r>
              <a:rPr lang="en-GB" baseline="-25000" dirty="0" err="1" smtClean="0"/>
              <a:t>l</a:t>
            </a:r>
            <a:r>
              <a:rPr lang="en-GB" dirty="0" smtClean="0"/>
              <a:t>)</a:t>
            </a:r>
          </a:p>
          <a:p>
            <a:r>
              <a:rPr lang="en-GB" b="1" dirty="0" smtClean="0"/>
              <a:t>Public: </a:t>
            </a:r>
            <a:r>
              <a:rPr lang="en-GB" dirty="0" smtClean="0"/>
              <a:t>	h</a:t>
            </a:r>
            <a:r>
              <a:rPr lang="en-GB" baseline="-25000" dirty="0" smtClean="0"/>
              <a:t>0</a:t>
            </a:r>
            <a:r>
              <a:rPr lang="en-GB" dirty="0" smtClean="0"/>
              <a:t> = g</a:t>
            </a:r>
            <a:r>
              <a:rPr lang="en-GB" baseline="30000" dirty="0" smtClean="0"/>
              <a:t>x</a:t>
            </a:r>
            <a:r>
              <a:rPr lang="en-GB" sz="1400" baseline="30000" dirty="0" smtClean="0"/>
              <a:t>0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i</a:t>
            </a:r>
            <a:r>
              <a:rPr lang="en-GB" dirty="0" smtClean="0"/>
              <a:t> = </a:t>
            </a:r>
            <a:r>
              <a:rPr lang="en-GB" dirty="0" err="1" smtClean="0"/>
              <a:t>g</a:t>
            </a:r>
            <a:r>
              <a:rPr lang="en-GB" baseline="30000" dirty="0" err="1" smtClean="0"/>
              <a:t>y</a:t>
            </a:r>
            <a:r>
              <a:rPr lang="en-GB" sz="1400" baseline="30000" dirty="0" err="1" smtClean="0"/>
              <a:t>i</a:t>
            </a:r>
            <a:endParaRPr lang="en-GB" baseline="30000" dirty="0"/>
          </a:p>
        </p:txBody>
      </p:sp>
      <p:sp>
        <p:nvSpPr>
          <p:cNvPr id="28" name="TextBox 27"/>
          <p:cNvSpPr txBox="1"/>
          <p:nvPr/>
        </p:nvSpPr>
        <p:spPr>
          <a:xfrm>
            <a:off x="6643702" y="3357562"/>
            <a:ext cx="2357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Rand:</a:t>
            </a:r>
            <a:r>
              <a:rPr lang="en-GB" dirty="0" smtClean="0"/>
              <a:t> 	a</a:t>
            </a:r>
            <a:r>
              <a:rPr lang="en-GB" baseline="-25000" dirty="0" smtClean="0"/>
              <a:t>1</a:t>
            </a:r>
            <a:r>
              <a:rPr lang="en-GB" dirty="0" smtClean="0"/>
              <a:t>, a</a:t>
            </a:r>
            <a:r>
              <a:rPr lang="en-GB" baseline="-25000" dirty="0" smtClean="0"/>
              <a:t>2</a:t>
            </a:r>
            <a:r>
              <a:rPr lang="en-GB" dirty="0" smtClean="0"/>
              <a:t>, a</a:t>
            </a:r>
            <a:r>
              <a:rPr lang="en-GB" baseline="-25000" dirty="0" smtClean="0"/>
              <a:t>3</a:t>
            </a:r>
          </a:p>
          <a:p>
            <a:r>
              <a:rPr lang="en-GB" dirty="0" smtClean="0"/>
              <a:t>h’ = h∙g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1</a:t>
            </a:r>
          </a:p>
          <a:p>
            <a:r>
              <a:rPr lang="en-GB" dirty="0" smtClean="0"/>
              <a:t>c’</a:t>
            </a:r>
            <a:r>
              <a:rPr lang="en-GB" baseline="-25000" dirty="0" smtClean="0"/>
              <a:t>0</a:t>
            </a:r>
            <a:r>
              <a:rPr lang="en-GB" dirty="0" smtClean="0"/>
              <a:t> = H[h’, g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2</a:t>
            </a:r>
            <a:r>
              <a:rPr lang="en-GB" dirty="0" smtClean="0"/>
              <a:t>(h</a:t>
            </a:r>
            <a:r>
              <a:rPr lang="en-GB" baseline="-25000" dirty="0" smtClean="0"/>
              <a:t>0</a:t>
            </a:r>
            <a:r>
              <a:rPr lang="en-GB" dirty="0" smtClean="0"/>
              <a:t>h)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3</a:t>
            </a:r>
            <a:r>
              <a:rPr lang="en-GB" dirty="0" smtClean="0"/>
              <a:t>a</a:t>
            </a:r>
            <a:r>
              <a:rPr lang="en-GB" baseline="-25000" dirty="0" smtClean="0"/>
              <a:t>0</a:t>
            </a:r>
            <a:r>
              <a:rPr lang="en-GB" dirty="0" smtClean="0"/>
              <a:t>]</a:t>
            </a:r>
          </a:p>
          <a:p>
            <a:r>
              <a:rPr lang="en-GB" dirty="0" smtClean="0"/>
              <a:t>c</a:t>
            </a:r>
            <a:r>
              <a:rPr lang="en-GB" baseline="-25000" dirty="0" smtClean="0"/>
              <a:t>0</a:t>
            </a:r>
            <a:r>
              <a:rPr lang="en-GB" dirty="0" smtClean="0"/>
              <a:t> = c’</a:t>
            </a:r>
            <a:r>
              <a:rPr lang="en-GB" baseline="-25000" dirty="0" smtClean="0"/>
              <a:t>0</a:t>
            </a:r>
            <a:r>
              <a:rPr lang="en-GB" dirty="0" smtClean="0"/>
              <a:t> + a</a:t>
            </a:r>
            <a:r>
              <a:rPr lang="en-GB" baseline="-25000" dirty="0" smtClean="0"/>
              <a:t>3</a:t>
            </a:r>
            <a:endParaRPr lang="en-GB" baseline="-25000" dirty="0"/>
          </a:p>
        </p:txBody>
      </p:sp>
      <p:sp>
        <p:nvSpPr>
          <p:cNvPr id="42" name="TextBox 41"/>
          <p:cNvSpPr txBox="1"/>
          <p:nvPr/>
        </p:nvSpPr>
        <p:spPr>
          <a:xfrm>
            <a:off x="214282" y="4786322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</a:t>
            </a:r>
            <a:r>
              <a:rPr lang="en-GB" baseline="-25000" dirty="0" smtClean="0"/>
              <a:t>0</a:t>
            </a:r>
            <a:r>
              <a:rPr lang="en-GB" dirty="0" smtClean="0"/>
              <a:t> = c</a:t>
            </a:r>
            <a:r>
              <a:rPr lang="en-GB" baseline="-25000" dirty="0" smtClean="0"/>
              <a:t>0</a:t>
            </a:r>
            <a:r>
              <a:rPr lang="en-GB" dirty="0" smtClean="0"/>
              <a:t>(x</a:t>
            </a:r>
            <a:r>
              <a:rPr lang="en-GB" baseline="-25000" dirty="0" smtClean="0"/>
              <a:t>0</a:t>
            </a:r>
            <a:r>
              <a:rPr lang="en-GB" dirty="0" smtClean="0"/>
              <a:t> + ∑</a:t>
            </a:r>
            <a:r>
              <a:rPr lang="en-GB" baseline="-25000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x</a:t>
            </a:r>
            <a:r>
              <a:rPr lang="en-GB" baseline="-25000" dirty="0" err="1" smtClean="0"/>
              <a:t>i</a:t>
            </a:r>
            <a:r>
              <a:rPr lang="en-GB" dirty="0" err="1" smtClean="0"/>
              <a:t>y</a:t>
            </a:r>
            <a:r>
              <a:rPr lang="en-GB" baseline="-25000" dirty="0" err="1" smtClean="0"/>
              <a:t>i</a:t>
            </a:r>
            <a:r>
              <a:rPr lang="en-GB" dirty="0" smtClean="0"/>
              <a:t>) +w</a:t>
            </a:r>
            <a:r>
              <a:rPr lang="en-GB" baseline="-25000" dirty="0" smtClean="0"/>
              <a:t>0</a:t>
            </a:r>
            <a:endParaRPr lang="en-GB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6643702" y="5429264"/>
            <a:ext cx="2108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Check: </a:t>
            </a:r>
            <a:r>
              <a:rPr lang="en-GB" dirty="0" err="1" smtClean="0"/>
              <a:t>g</a:t>
            </a:r>
            <a:r>
              <a:rPr lang="en-GB" baseline="30000" dirty="0" err="1" smtClean="0"/>
              <a:t>r</a:t>
            </a:r>
            <a:r>
              <a:rPr lang="en-GB" sz="1400" baseline="30000" dirty="0" err="1" smtClean="0"/>
              <a:t>o</a:t>
            </a:r>
            <a:r>
              <a:rPr lang="en-GB" dirty="0" smtClean="0"/>
              <a:t> = (h</a:t>
            </a:r>
            <a:r>
              <a:rPr lang="en-GB" baseline="-25000" dirty="0" smtClean="0"/>
              <a:t>0</a:t>
            </a:r>
            <a:r>
              <a:rPr lang="en-GB" dirty="0" smtClean="0"/>
              <a:t>h)</a:t>
            </a:r>
            <a:r>
              <a:rPr lang="en-GB" baseline="30000" dirty="0" smtClean="0"/>
              <a:t>c</a:t>
            </a:r>
            <a:r>
              <a:rPr lang="en-GB" sz="1400" baseline="30000" dirty="0" smtClean="0"/>
              <a:t>0</a:t>
            </a:r>
            <a:r>
              <a:rPr lang="en-GB" dirty="0" smtClean="0"/>
              <a:t>a</a:t>
            </a:r>
            <a:r>
              <a:rPr lang="en-GB" baseline="-25000" dirty="0" smtClean="0"/>
              <a:t>0</a:t>
            </a:r>
          </a:p>
          <a:p>
            <a:r>
              <a:rPr lang="en-GB" dirty="0" smtClean="0"/>
              <a:t>r’</a:t>
            </a:r>
            <a:r>
              <a:rPr lang="en-GB" baseline="-25000" dirty="0" smtClean="0"/>
              <a:t>0</a:t>
            </a:r>
            <a:r>
              <a:rPr lang="en-GB" dirty="0" smtClean="0"/>
              <a:t> = r</a:t>
            </a:r>
            <a:r>
              <a:rPr lang="en-GB" baseline="-25000" dirty="0" smtClean="0"/>
              <a:t>0</a:t>
            </a:r>
            <a:r>
              <a:rPr lang="en-GB" dirty="0" smtClean="0"/>
              <a:t> + a</a:t>
            </a:r>
            <a:r>
              <a:rPr lang="en-GB" baseline="-25000" dirty="0" smtClean="0"/>
              <a:t>2</a:t>
            </a:r>
            <a:r>
              <a:rPr lang="en-GB" dirty="0" smtClean="0"/>
              <a:t> + c’</a:t>
            </a:r>
            <a:r>
              <a:rPr lang="en-GB" baseline="-25000" dirty="0" smtClean="0"/>
              <a:t>0</a:t>
            </a:r>
            <a:r>
              <a:rPr lang="en-GB" dirty="0" smtClean="0"/>
              <a:t>a</a:t>
            </a:r>
            <a:r>
              <a:rPr lang="en-GB" baseline="-25000" dirty="0" smtClean="0"/>
              <a:t>1</a:t>
            </a:r>
            <a:endParaRPr lang="en-GB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1214414" y="6072206"/>
            <a:ext cx="5806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Credential: </a:t>
            </a:r>
            <a:r>
              <a:rPr lang="en-GB" dirty="0" smtClean="0"/>
              <a:t>h’ = g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1</a:t>
            </a:r>
            <a:r>
              <a:rPr lang="en-GB" dirty="0" smtClean="0"/>
              <a:t> ∏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i</a:t>
            </a:r>
            <a:r>
              <a:rPr lang="en-GB" baseline="30000" dirty="0" err="1" smtClean="0"/>
              <a:t>x</a:t>
            </a:r>
            <a:r>
              <a:rPr lang="en-GB" sz="1400" baseline="30000" dirty="0" err="1" smtClean="0"/>
              <a:t>i</a:t>
            </a:r>
            <a:r>
              <a:rPr lang="en-GB" sz="1400" baseline="30000" dirty="0" smtClean="0"/>
              <a:t> 	</a:t>
            </a:r>
            <a:r>
              <a:rPr lang="en-GB" b="1" dirty="0" smtClean="0"/>
              <a:t>Signature: </a:t>
            </a:r>
            <a:r>
              <a:rPr lang="en-GB" dirty="0" smtClean="0"/>
              <a:t>(c’</a:t>
            </a:r>
            <a:r>
              <a:rPr lang="en-GB" baseline="-25000" dirty="0" smtClean="0"/>
              <a:t>0</a:t>
            </a:r>
            <a:r>
              <a:rPr lang="en-GB" dirty="0" smtClean="0"/>
              <a:t>, r’</a:t>
            </a:r>
            <a:r>
              <a:rPr lang="en-GB" baseline="-25000" dirty="0" smtClean="0"/>
              <a:t>0</a:t>
            </a:r>
            <a:r>
              <a:rPr lang="en-GB" dirty="0" smtClean="0"/>
              <a:t>)</a:t>
            </a:r>
          </a:p>
          <a:p>
            <a:r>
              <a:rPr lang="en-GB" dirty="0" smtClean="0"/>
              <a:t>			</a:t>
            </a:r>
            <a:r>
              <a:rPr lang="en-GB" b="1" dirty="0" smtClean="0"/>
              <a:t>Check: </a:t>
            </a:r>
            <a:r>
              <a:rPr lang="en-GB" dirty="0" smtClean="0"/>
              <a:t>c’</a:t>
            </a:r>
            <a:r>
              <a:rPr lang="en-GB" baseline="-25000" dirty="0" smtClean="0"/>
              <a:t>0</a:t>
            </a:r>
            <a:r>
              <a:rPr lang="en-GB" dirty="0" smtClean="0"/>
              <a:t> = H[h’, g</a:t>
            </a:r>
            <a:r>
              <a:rPr lang="en-GB" baseline="30000" dirty="0" smtClean="0"/>
              <a:t>r’</a:t>
            </a:r>
            <a:r>
              <a:rPr lang="en-GB" sz="1400" baseline="30000" dirty="0" smtClean="0"/>
              <a:t>0</a:t>
            </a:r>
            <a:r>
              <a:rPr lang="en-GB" dirty="0" smtClean="0"/>
              <a:t>(h</a:t>
            </a:r>
            <a:r>
              <a:rPr lang="en-GB" baseline="-25000" dirty="0" smtClean="0"/>
              <a:t>0</a:t>
            </a:r>
            <a:r>
              <a:rPr lang="en-GB" dirty="0" smtClean="0"/>
              <a:t>h’)</a:t>
            </a:r>
            <a:r>
              <a:rPr lang="en-GB" baseline="30000" dirty="0" smtClean="0"/>
              <a:t>-c’</a:t>
            </a:r>
            <a:r>
              <a:rPr lang="en-GB" sz="1400" baseline="30000" dirty="0" smtClean="0"/>
              <a:t>0</a:t>
            </a:r>
            <a:r>
              <a:rPr lang="en-GB" dirty="0" smtClean="0"/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Issuing protocol – Issuer side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929058" y="1785926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Public: g, p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214546" y="3214686"/>
            <a:ext cx="4286280" cy="13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14282" y="1571612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Knows: x</a:t>
            </a:r>
            <a:r>
              <a:rPr lang="en-GB" baseline="-25000" dirty="0" smtClean="0"/>
              <a:t>1</a:t>
            </a:r>
            <a:r>
              <a:rPr lang="en-GB" dirty="0" smtClean="0"/>
              <a:t>, x</a:t>
            </a:r>
            <a:r>
              <a:rPr lang="en-GB" baseline="-25000" dirty="0" smtClean="0"/>
              <a:t>2, </a:t>
            </a:r>
            <a:r>
              <a:rPr lang="en-GB" dirty="0" smtClean="0"/>
              <a:t>...</a:t>
            </a:r>
            <a:r>
              <a:rPr lang="en-GB" baseline="-25000" dirty="0" smtClean="0"/>
              <a:t>, </a:t>
            </a:r>
            <a:r>
              <a:rPr lang="en-GB" dirty="0" smtClean="0"/>
              <a:t>x</a:t>
            </a:r>
            <a:r>
              <a:rPr lang="en-GB" baseline="-25000" dirty="0" smtClean="0"/>
              <a:t>l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7268894" y="1571612"/>
            <a:ext cx="180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Knows: x</a:t>
            </a:r>
            <a:r>
              <a:rPr lang="en-GB" baseline="-25000" dirty="0" smtClean="0"/>
              <a:t>1</a:t>
            </a:r>
            <a:r>
              <a:rPr lang="en-GB" dirty="0" smtClean="0"/>
              <a:t>, x</a:t>
            </a:r>
            <a:r>
              <a:rPr lang="en-GB" baseline="-25000" dirty="0" smtClean="0"/>
              <a:t>2, ..., </a:t>
            </a:r>
            <a:r>
              <a:rPr lang="en-GB" dirty="0" smtClean="0"/>
              <a:t>x</a:t>
            </a:r>
            <a:r>
              <a:rPr lang="en-GB" baseline="-25000" dirty="0" smtClean="0"/>
              <a:t>l</a:t>
            </a:r>
            <a:endParaRPr lang="en-GB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3053982" y="2643182"/>
            <a:ext cx="21852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I-&gt;P: 	g</a:t>
            </a:r>
            <a:r>
              <a:rPr lang="en-GB" sz="2800" baseline="30000" dirty="0" smtClean="0"/>
              <a:t>w</a:t>
            </a:r>
            <a:r>
              <a:rPr lang="en-GB" sz="2000" baseline="30000" dirty="0" smtClean="0"/>
              <a:t>0</a:t>
            </a:r>
            <a:r>
              <a:rPr lang="en-GB" sz="2800" dirty="0" smtClean="0"/>
              <a:t> = a</a:t>
            </a:r>
            <a:r>
              <a:rPr lang="en-GB" sz="2800" baseline="-25000" dirty="0" smtClean="0"/>
              <a:t>0</a:t>
            </a:r>
            <a:endParaRPr lang="en-GB" sz="2800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5214942" y="2786058"/>
            <a:ext cx="1041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(witness)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2214546" y="4427752"/>
            <a:ext cx="4286280" cy="1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53982" y="3929066"/>
            <a:ext cx="1388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P-&gt;I:	c</a:t>
            </a:r>
            <a:r>
              <a:rPr lang="en-GB" sz="2800" baseline="-25000" dirty="0" smtClean="0"/>
              <a:t>0</a:t>
            </a:r>
            <a:endParaRPr lang="en-GB" sz="28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5214942" y="4023658"/>
            <a:ext cx="1232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(challenge)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214546" y="5286388"/>
            <a:ext cx="4286280" cy="13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75824" y="4786322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I-&gt;P: 	r</a:t>
            </a:r>
            <a:r>
              <a:rPr lang="en-GB" sz="2800" baseline="-25000" dirty="0" smtClean="0"/>
              <a:t>0</a:t>
            </a:r>
            <a:endParaRPr lang="en-GB" sz="2800" baseline="-25000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14942" y="4880914"/>
            <a:ext cx="1178849" cy="365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(response)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214282" y="2786058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Rand: 	</a:t>
            </a:r>
            <a:r>
              <a:rPr lang="en-GB" dirty="0" smtClean="0"/>
              <a:t>w</a:t>
            </a:r>
            <a:r>
              <a:rPr lang="en-GB" baseline="-25000" dirty="0" smtClean="0"/>
              <a:t>0</a:t>
            </a:r>
            <a:endParaRPr lang="en-GB" baseline="-25000" dirty="0"/>
          </a:p>
        </p:txBody>
      </p:sp>
      <p:pic>
        <p:nvPicPr>
          <p:cNvPr id="23" name="Picture 3" descr="C:\Users\gdane\Pictures\Microsoft Clip Organizer\j031167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357562"/>
            <a:ext cx="636587" cy="892175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512731" y="4303707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Issuer</a:t>
            </a:r>
            <a:endParaRPr lang="en-GB" dirty="0"/>
          </a:p>
        </p:txBody>
      </p:sp>
      <p:pic>
        <p:nvPicPr>
          <p:cNvPr id="25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24" y="2071678"/>
            <a:ext cx="871537" cy="1001712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8001024" y="3000372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Prover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214282" y="2143116"/>
            <a:ext cx="25715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Private: </a:t>
            </a:r>
            <a:r>
              <a:rPr lang="en-GB" dirty="0" smtClean="0"/>
              <a:t>	x</a:t>
            </a:r>
            <a:r>
              <a:rPr lang="en-GB" baseline="-25000" dirty="0" smtClean="0"/>
              <a:t>0</a:t>
            </a:r>
            <a:r>
              <a:rPr lang="en-GB" dirty="0" smtClean="0"/>
              <a:t>, (y</a:t>
            </a:r>
            <a:r>
              <a:rPr lang="en-GB" baseline="-25000" dirty="0" smtClean="0"/>
              <a:t>1</a:t>
            </a:r>
            <a:r>
              <a:rPr lang="en-GB" dirty="0" smtClean="0"/>
              <a:t>, ..., </a:t>
            </a:r>
            <a:r>
              <a:rPr lang="en-GB" dirty="0" err="1" smtClean="0"/>
              <a:t>y</a:t>
            </a:r>
            <a:r>
              <a:rPr lang="en-GB" baseline="-25000" dirty="0" err="1" smtClean="0"/>
              <a:t>l</a:t>
            </a:r>
            <a:r>
              <a:rPr lang="en-GB" dirty="0" smtClean="0"/>
              <a:t>)</a:t>
            </a:r>
          </a:p>
          <a:p>
            <a:r>
              <a:rPr lang="en-GB" b="1" dirty="0" smtClean="0"/>
              <a:t>Public: </a:t>
            </a:r>
            <a:r>
              <a:rPr lang="en-GB" dirty="0" smtClean="0"/>
              <a:t>	h</a:t>
            </a:r>
            <a:r>
              <a:rPr lang="en-GB" baseline="-25000" dirty="0" smtClean="0"/>
              <a:t>0</a:t>
            </a:r>
            <a:r>
              <a:rPr lang="en-GB" dirty="0" smtClean="0"/>
              <a:t> = g</a:t>
            </a:r>
            <a:r>
              <a:rPr lang="en-GB" baseline="30000" dirty="0" smtClean="0"/>
              <a:t>x</a:t>
            </a:r>
            <a:r>
              <a:rPr lang="en-GB" sz="1400" baseline="30000" dirty="0" smtClean="0"/>
              <a:t>0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i</a:t>
            </a:r>
            <a:r>
              <a:rPr lang="en-GB" dirty="0" smtClean="0"/>
              <a:t> = </a:t>
            </a:r>
            <a:r>
              <a:rPr lang="en-GB" dirty="0" err="1" smtClean="0"/>
              <a:t>g</a:t>
            </a:r>
            <a:r>
              <a:rPr lang="en-GB" baseline="30000" dirty="0" err="1" smtClean="0"/>
              <a:t>y</a:t>
            </a:r>
            <a:r>
              <a:rPr lang="en-GB" sz="1400" baseline="30000" dirty="0" err="1" smtClean="0"/>
              <a:t>i</a:t>
            </a:r>
            <a:endParaRPr lang="en-GB" baseline="30000" dirty="0"/>
          </a:p>
        </p:txBody>
      </p:sp>
      <p:sp>
        <p:nvSpPr>
          <p:cNvPr id="28" name="TextBox 27"/>
          <p:cNvSpPr txBox="1"/>
          <p:nvPr/>
        </p:nvSpPr>
        <p:spPr>
          <a:xfrm>
            <a:off x="6643702" y="3357562"/>
            <a:ext cx="2357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Rand:</a:t>
            </a:r>
            <a:r>
              <a:rPr lang="en-GB" dirty="0" smtClean="0"/>
              <a:t> 	a</a:t>
            </a:r>
            <a:r>
              <a:rPr lang="en-GB" baseline="-25000" dirty="0" smtClean="0"/>
              <a:t>1</a:t>
            </a:r>
            <a:r>
              <a:rPr lang="en-GB" dirty="0" smtClean="0"/>
              <a:t>, a</a:t>
            </a:r>
            <a:r>
              <a:rPr lang="en-GB" baseline="-25000" dirty="0" smtClean="0"/>
              <a:t>2</a:t>
            </a:r>
            <a:r>
              <a:rPr lang="en-GB" dirty="0" smtClean="0"/>
              <a:t>, a</a:t>
            </a:r>
            <a:r>
              <a:rPr lang="en-GB" baseline="-25000" dirty="0" smtClean="0"/>
              <a:t>3</a:t>
            </a:r>
          </a:p>
          <a:p>
            <a:r>
              <a:rPr lang="en-GB" dirty="0" smtClean="0"/>
              <a:t>h’ = h∙g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1</a:t>
            </a:r>
          </a:p>
          <a:p>
            <a:r>
              <a:rPr lang="en-GB" dirty="0" smtClean="0"/>
              <a:t>c’</a:t>
            </a:r>
            <a:r>
              <a:rPr lang="en-GB" baseline="-25000" dirty="0" smtClean="0"/>
              <a:t>0</a:t>
            </a:r>
            <a:r>
              <a:rPr lang="en-GB" dirty="0" smtClean="0"/>
              <a:t> = H[h’, g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2</a:t>
            </a:r>
            <a:r>
              <a:rPr lang="en-GB" dirty="0" smtClean="0"/>
              <a:t>(h</a:t>
            </a:r>
            <a:r>
              <a:rPr lang="en-GB" baseline="-25000" dirty="0" smtClean="0"/>
              <a:t>0</a:t>
            </a:r>
            <a:r>
              <a:rPr lang="en-GB" dirty="0" smtClean="0"/>
              <a:t>h)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3</a:t>
            </a:r>
            <a:r>
              <a:rPr lang="en-GB" dirty="0" smtClean="0"/>
              <a:t>a</a:t>
            </a:r>
            <a:r>
              <a:rPr lang="en-GB" baseline="-25000" dirty="0" smtClean="0"/>
              <a:t>0</a:t>
            </a:r>
            <a:r>
              <a:rPr lang="en-GB" dirty="0" smtClean="0"/>
              <a:t>]</a:t>
            </a:r>
          </a:p>
          <a:p>
            <a:r>
              <a:rPr lang="en-GB" dirty="0" smtClean="0"/>
              <a:t>c</a:t>
            </a:r>
            <a:r>
              <a:rPr lang="en-GB" baseline="-25000" dirty="0" smtClean="0"/>
              <a:t>0</a:t>
            </a:r>
            <a:r>
              <a:rPr lang="en-GB" dirty="0" smtClean="0"/>
              <a:t> = c’</a:t>
            </a:r>
            <a:r>
              <a:rPr lang="en-GB" baseline="-25000" dirty="0" smtClean="0"/>
              <a:t>0</a:t>
            </a:r>
            <a:r>
              <a:rPr lang="en-GB" dirty="0" smtClean="0"/>
              <a:t> + a</a:t>
            </a:r>
            <a:r>
              <a:rPr lang="en-GB" baseline="-25000" dirty="0" smtClean="0"/>
              <a:t>3</a:t>
            </a:r>
            <a:endParaRPr lang="en-GB" baseline="-25000" dirty="0"/>
          </a:p>
        </p:txBody>
      </p:sp>
      <p:sp>
        <p:nvSpPr>
          <p:cNvPr id="42" name="TextBox 41"/>
          <p:cNvSpPr txBox="1"/>
          <p:nvPr/>
        </p:nvSpPr>
        <p:spPr>
          <a:xfrm>
            <a:off x="214282" y="4786322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</a:t>
            </a:r>
            <a:r>
              <a:rPr lang="en-GB" baseline="-25000" dirty="0" smtClean="0"/>
              <a:t>0</a:t>
            </a:r>
            <a:r>
              <a:rPr lang="en-GB" dirty="0" smtClean="0"/>
              <a:t> = c</a:t>
            </a:r>
            <a:r>
              <a:rPr lang="en-GB" baseline="-25000" dirty="0" smtClean="0"/>
              <a:t>0</a:t>
            </a:r>
            <a:r>
              <a:rPr lang="en-GB" dirty="0" smtClean="0"/>
              <a:t>(x</a:t>
            </a:r>
            <a:r>
              <a:rPr lang="en-GB" baseline="-25000" dirty="0" smtClean="0"/>
              <a:t>0</a:t>
            </a:r>
            <a:r>
              <a:rPr lang="en-GB" dirty="0" smtClean="0"/>
              <a:t> + ∑</a:t>
            </a:r>
            <a:r>
              <a:rPr lang="en-GB" baseline="-25000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x</a:t>
            </a:r>
            <a:r>
              <a:rPr lang="en-GB" baseline="-25000" dirty="0" err="1" smtClean="0"/>
              <a:t>i</a:t>
            </a:r>
            <a:r>
              <a:rPr lang="en-GB" dirty="0" err="1" smtClean="0"/>
              <a:t>y</a:t>
            </a:r>
            <a:r>
              <a:rPr lang="en-GB" baseline="-25000" dirty="0" err="1" smtClean="0"/>
              <a:t>i</a:t>
            </a:r>
            <a:r>
              <a:rPr lang="en-GB" dirty="0" smtClean="0"/>
              <a:t>) +w</a:t>
            </a:r>
            <a:r>
              <a:rPr lang="en-GB" baseline="-25000" dirty="0" smtClean="0"/>
              <a:t>0</a:t>
            </a:r>
            <a:endParaRPr lang="en-GB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6643702" y="5429264"/>
            <a:ext cx="2108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Check: </a:t>
            </a:r>
            <a:r>
              <a:rPr lang="en-GB" dirty="0" err="1" smtClean="0"/>
              <a:t>g</a:t>
            </a:r>
            <a:r>
              <a:rPr lang="en-GB" baseline="30000" dirty="0" err="1" smtClean="0"/>
              <a:t>r</a:t>
            </a:r>
            <a:r>
              <a:rPr lang="en-GB" sz="1400" baseline="30000" dirty="0" err="1" smtClean="0"/>
              <a:t>o</a:t>
            </a:r>
            <a:r>
              <a:rPr lang="en-GB" dirty="0" smtClean="0"/>
              <a:t> = (h</a:t>
            </a:r>
            <a:r>
              <a:rPr lang="en-GB" baseline="-25000" dirty="0" smtClean="0"/>
              <a:t>0</a:t>
            </a:r>
            <a:r>
              <a:rPr lang="en-GB" dirty="0" smtClean="0"/>
              <a:t>h)</a:t>
            </a:r>
            <a:r>
              <a:rPr lang="en-GB" baseline="30000" dirty="0" smtClean="0"/>
              <a:t>c</a:t>
            </a:r>
            <a:r>
              <a:rPr lang="en-GB" sz="1400" baseline="30000" dirty="0" smtClean="0"/>
              <a:t>0</a:t>
            </a:r>
            <a:r>
              <a:rPr lang="en-GB" dirty="0" smtClean="0"/>
              <a:t>a</a:t>
            </a:r>
            <a:r>
              <a:rPr lang="en-GB" baseline="-25000" dirty="0" smtClean="0"/>
              <a:t>0</a:t>
            </a:r>
          </a:p>
          <a:p>
            <a:r>
              <a:rPr lang="en-GB" dirty="0" smtClean="0"/>
              <a:t>r’</a:t>
            </a:r>
            <a:r>
              <a:rPr lang="en-GB" baseline="-25000" dirty="0" smtClean="0"/>
              <a:t>0</a:t>
            </a:r>
            <a:r>
              <a:rPr lang="en-GB" dirty="0" smtClean="0"/>
              <a:t> = r</a:t>
            </a:r>
            <a:r>
              <a:rPr lang="en-GB" baseline="-25000" dirty="0" smtClean="0"/>
              <a:t>0</a:t>
            </a:r>
            <a:r>
              <a:rPr lang="en-GB" dirty="0" smtClean="0"/>
              <a:t> + a</a:t>
            </a:r>
            <a:r>
              <a:rPr lang="en-GB" baseline="-25000" dirty="0" smtClean="0"/>
              <a:t>2</a:t>
            </a:r>
            <a:r>
              <a:rPr lang="en-GB" dirty="0" smtClean="0"/>
              <a:t> + c’</a:t>
            </a:r>
            <a:r>
              <a:rPr lang="en-GB" baseline="-25000" dirty="0" smtClean="0"/>
              <a:t>0</a:t>
            </a:r>
            <a:r>
              <a:rPr lang="en-GB" dirty="0" smtClean="0"/>
              <a:t>a</a:t>
            </a:r>
            <a:r>
              <a:rPr lang="en-GB" baseline="-25000" dirty="0" smtClean="0"/>
              <a:t>1</a:t>
            </a:r>
            <a:endParaRPr lang="en-GB" baseline="-25000" dirty="0"/>
          </a:p>
        </p:txBody>
      </p:sp>
      <p:sp>
        <p:nvSpPr>
          <p:cNvPr id="29" name="Cloud 28"/>
          <p:cNvSpPr/>
          <p:nvPr/>
        </p:nvSpPr>
        <p:spPr>
          <a:xfrm rot="16690053">
            <a:off x="5515752" y="2247935"/>
            <a:ext cx="5394846" cy="360671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214282" y="5500702"/>
            <a:ext cx="496482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ZK knowledge proof of the </a:t>
            </a:r>
          </a:p>
          <a:p>
            <a:r>
              <a:rPr lang="en-GB" sz="2800" b="1" dirty="0" smtClean="0"/>
              <a:t>representation of h</a:t>
            </a:r>
            <a:r>
              <a:rPr lang="en-GB" sz="2800" b="1" baseline="-25000" dirty="0" smtClean="0"/>
              <a:t>0</a:t>
            </a:r>
            <a:r>
              <a:rPr lang="en-GB" sz="2800" b="1" dirty="0" smtClean="0"/>
              <a:t>h = g</a:t>
            </a:r>
            <a:r>
              <a:rPr lang="en-GB" sz="2800" b="1" baseline="30000" dirty="0" smtClean="0"/>
              <a:t>x</a:t>
            </a:r>
            <a:r>
              <a:rPr lang="en-GB" sz="2000" b="1" baseline="30000" dirty="0" smtClean="0"/>
              <a:t>0</a:t>
            </a:r>
            <a:r>
              <a:rPr lang="en-GB" sz="2800" b="1" dirty="0" smtClean="0"/>
              <a:t>∏ </a:t>
            </a:r>
            <a:r>
              <a:rPr lang="en-GB" sz="2800" b="1" dirty="0" err="1" smtClean="0"/>
              <a:t>g</a:t>
            </a:r>
            <a:r>
              <a:rPr lang="en-GB" sz="2800" b="1" baseline="-25000" dirty="0" err="1" smtClean="0"/>
              <a:t>i</a:t>
            </a:r>
            <a:r>
              <a:rPr lang="en-GB" sz="2800" b="1" baseline="30000" dirty="0" err="1" smtClean="0"/>
              <a:t>x</a:t>
            </a:r>
            <a:r>
              <a:rPr lang="en-GB" sz="2000" b="1" baseline="30000" dirty="0" err="1" smtClean="0"/>
              <a:t>i</a:t>
            </a:r>
            <a:endParaRPr lang="en-GB" sz="2800" b="1" baseline="30000" dirty="0"/>
          </a:p>
        </p:txBody>
      </p:sp>
      <p:sp>
        <p:nvSpPr>
          <p:cNvPr id="31" name="TextBox 30"/>
          <p:cNvSpPr txBox="1"/>
          <p:nvPr/>
        </p:nvSpPr>
        <p:spPr>
          <a:xfrm>
            <a:off x="2428860" y="3429000"/>
            <a:ext cx="3897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Non interactive signature: c</a:t>
            </a:r>
            <a:r>
              <a:rPr lang="en-GB" baseline="-25000" dirty="0" smtClean="0"/>
              <a:t>0</a:t>
            </a:r>
            <a:r>
              <a:rPr lang="en-GB" dirty="0" smtClean="0"/>
              <a:t> = H[h, a</a:t>
            </a:r>
            <a:r>
              <a:rPr lang="en-GB" baseline="-25000" dirty="0" smtClean="0"/>
              <a:t>0</a:t>
            </a:r>
            <a:r>
              <a:rPr lang="en-GB" dirty="0" smtClean="0"/>
              <a:t>]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5072066" y="5929330"/>
            <a:ext cx="42058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= g</a:t>
            </a:r>
            <a:r>
              <a:rPr lang="en-GB" sz="2800" b="1" baseline="30000" dirty="0" smtClean="0"/>
              <a:t>(x</a:t>
            </a:r>
            <a:r>
              <a:rPr lang="en-GB" sz="2000" b="1" baseline="30000" dirty="0" smtClean="0"/>
              <a:t>0</a:t>
            </a:r>
            <a:r>
              <a:rPr lang="en-GB" sz="2800" b="1" baseline="30000" dirty="0" smtClean="0"/>
              <a:t> + ∑</a:t>
            </a:r>
            <a:r>
              <a:rPr lang="en-GB" sz="2000" b="1" baseline="30000" dirty="0" err="1" smtClean="0"/>
              <a:t>i</a:t>
            </a:r>
            <a:r>
              <a:rPr lang="en-GB" sz="2800" b="1" baseline="30000" dirty="0" smtClean="0"/>
              <a:t> </a:t>
            </a:r>
            <a:r>
              <a:rPr lang="en-GB" sz="2800" b="1" baseline="30000" dirty="0" err="1" smtClean="0"/>
              <a:t>x</a:t>
            </a:r>
            <a:r>
              <a:rPr lang="en-GB" sz="2000" b="1" baseline="30000" dirty="0" err="1" smtClean="0"/>
              <a:t>i</a:t>
            </a:r>
            <a:r>
              <a:rPr lang="en-GB" sz="2800" b="1" baseline="30000" dirty="0" err="1" smtClean="0"/>
              <a:t>y</a:t>
            </a:r>
            <a:r>
              <a:rPr lang="en-GB" sz="2000" b="1" baseline="30000" dirty="0" err="1" smtClean="0"/>
              <a:t>i</a:t>
            </a:r>
            <a:r>
              <a:rPr lang="en-GB" sz="2800" b="1" baseline="30000" dirty="0" smtClean="0"/>
              <a:t>) </a:t>
            </a:r>
            <a:r>
              <a:rPr lang="en-GB" sz="2800" b="1" dirty="0" smtClean="0"/>
              <a:t> : just </a:t>
            </a:r>
            <a:r>
              <a:rPr lang="en-GB" sz="2800" b="1" dirty="0" err="1" smtClean="0"/>
              <a:t>Schnorr</a:t>
            </a:r>
            <a:r>
              <a:rPr lang="en-GB" sz="2800" b="1" dirty="0" smtClean="0"/>
              <a:t> ! </a:t>
            </a:r>
            <a:endParaRPr lang="en-GB" sz="2800" b="1" baseline="30000" dirty="0" smtClean="0"/>
          </a:p>
        </p:txBody>
      </p:sp>
      <p:cxnSp>
        <p:nvCxnSpPr>
          <p:cNvPr id="34" name="Straight Connector 33"/>
          <p:cNvCxnSpPr>
            <a:stCxn id="31" idx="1"/>
            <a:endCxn id="31" idx="3"/>
          </p:cNvCxnSpPr>
          <p:nvPr/>
        </p:nvCxnSpPr>
        <p:spPr>
          <a:xfrm rot="10800000" flipH="1">
            <a:off x="2428859" y="3613666"/>
            <a:ext cx="3897221" cy="1588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Issuing protocol – </a:t>
            </a:r>
            <a:r>
              <a:rPr lang="en-GB" dirty="0" err="1" smtClean="0"/>
              <a:t>Prover</a:t>
            </a:r>
            <a:r>
              <a:rPr lang="en-GB" dirty="0" smtClean="0"/>
              <a:t> side (1)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85787" y="1643050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Public: </a:t>
            </a:r>
            <a:r>
              <a:rPr lang="en-GB" dirty="0" smtClean="0"/>
              <a:t>	 g, p , h</a:t>
            </a:r>
            <a:r>
              <a:rPr lang="en-GB" baseline="-25000" dirty="0" smtClean="0"/>
              <a:t>0</a:t>
            </a:r>
            <a:r>
              <a:rPr lang="en-GB" dirty="0" smtClean="0"/>
              <a:t> = g</a:t>
            </a:r>
            <a:r>
              <a:rPr lang="en-GB" baseline="30000" dirty="0" smtClean="0"/>
              <a:t>x</a:t>
            </a:r>
            <a:r>
              <a:rPr lang="en-GB" sz="1400" baseline="30000" dirty="0" smtClean="0"/>
              <a:t>0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i</a:t>
            </a:r>
            <a:r>
              <a:rPr lang="en-GB" dirty="0" smtClean="0"/>
              <a:t> = </a:t>
            </a:r>
            <a:r>
              <a:rPr lang="en-GB" dirty="0" err="1" smtClean="0"/>
              <a:t>g</a:t>
            </a:r>
            <a:r>
              <a:rPr lang="en-GB" baseline="30000" dirty="0" err="1" smtClean="0"/>
              <a:t>y</a:t>
            </a:r>
            <a:r>
              <a:rPr lang="en-GB" sz="1400" baseline="30000" dirty="0" err="1" smtClean="0"/>
              <a:t>i</a:t>
            </a:r>
            <a:endParaRPr lang="en-GB" baseline="30000" dirty="0" smtClean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-142907" y="3354149"/>
            <a:ext cx="4286280" cy="13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11441" y="1711075"/>
            <a:ext cx="180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Knows: x</a:t>
            </a:r>
            <a:r>
              <a:rPr lang="en-GB" baseline="-25000" dirty="0" smtClean="0"/>
              <a:t>1</a:t>
            </a:r>
            <a:r>
              <a:rPr lang="en-GB" dirty="0" smtClean="0"/>
              <a:t>, x</a:t>
            </a:r>
            <a:r>
              <a:rPr lang="en-GB" baseline="-25000" dirty="0" smtClean="0"/>
              <a:t>2, ..., </a:t>
            </a:r>
            <a:r>
              <a:rPr lang="en-GB" dirty="0" smtClean="0"/>
              <a:t>x</a:t>
            </a:r>
            <a:r>
              <a:rPr lang="en-GB" baseline="-25000" dirty="0" smtClean="0"/>
              <a:t>l</a:t>
            </a:r>
            <a:endParaRPr lang="en-GB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96529" y="2782645"/>
            <a:ext cx="21852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I-&gt;P: 	g</a:t>
            </a:r>
            <a:r>
              <a:rPr lang="en-GB" sz="2800" baseline="30000" dirty="0" smtClean="0"/>
              <a:t>w</a:t>
            </a:r>
            <a:r>
              <a:rPr lang="en-GB" sz="2000" baseline="30000" dirty="0" smtClean="0"/>
              <a:t>0</a:t>
            </a:r>
            <a:r>
              <a:rPr lang="en-GB" sz="2800" dirty="0" smtClean="0"/>
              <a:t> = a</a:t>
            </a:r>
            <a:r>
              <a:rPr lang="en-GB" sz="2800" baseline="-25000" dirty="0" smtClean="0"/>
              <a:t>0</a:t>
            </a:r>
            <a:endParaRPr lang="en-GB" sz="2800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2857489" y="2925521"/>
            <a:ext cx="1041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(witness)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-142907" y="4567215"/>
            <a:ext cx="4286280" cy="1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96529" y="4068529"/>
            <a:ext cx="1388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P-&gt;I:	c</a:t>
            </a:r>
            <a:r>
              <a:rPr lang="en-GB" sz="2800" baseline="-25000" dirty="0" smtClean="0"/>
              <a:t>0</a:t>
            </a:r>
            <a:endParaRPr lang="en-GB" sz="28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2857489" y="4163121"/>
            <a:ext cx="1232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(challenge)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-142907" y="5425851"/>
            <a:ext cx="4286280" cy="13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18371" y="4925785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I-&gt;P: 	r</a:t>
            </a:r>
            <a:r>
              <a:rPr lang="en-GB" sz="2800" baseline="-25000" dirty="0" smtClean="0"/>
              <a:t>0</a:t>
            </a:r>
            <a:endParaRPr lang="en-GB" sz="2800" baseline="-25000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57489" y="5020377"/>
            <a:ext cx="1178849" cy="365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(response)</a:t>
            </a:r>
            <a:endParaRPr lang="en-GB" dirty="0"/>
          </a:p>
        </p:txBody>
      </p:sp>
      <p:pic>
        <p:nvPicPr>
          <p:cNvPr id="25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1" y="2211141"/>
            <a:ext cx="871537" cy="1001712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5643571" y="3139835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Prover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4286249" y="3497025"/>
            <a:ext cx="2357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Rand:</a:t>
            </a:r>
            <a:r>
              <a:rPr lang="en-GB" dirty="0" smtClean="0"/>
              <a:t> 	</a:t>
            </a:r>
            <a:r>
              <a:rPr lang="en-GB" dirty="0" smtClean="0">
                <a:solidFill>
                  <a:schemeClr val="bg2"/>
                </a:solidFill>
              </a:rPr>
              <a:t>a</a:t>
            </a:r>
            <a:r>
              <a:rPr lang="en-GB" baseline="-25000" dirty="0" smtClean="0">
                <a:solidFill>
                  <a:schemeClr val="bg2"/>
                </a:solidFill>
              </a:rPr>
              <a:t>1</a:t>
            </a:r>
            <a:r>
              <a:rPr lang="en-GB" dirty="0" smtClean="0">
                <a:solidFill>
                  <a:schemeClr val="bg2"/>
                </a:solidFill>
              </a:rPr>
              <a:t>, a</a:t>
            </a:r>
            <a:r>
              <a:rPr lang="en-GB" baseline="-25000" dirty="0" smtClean="0">
                <a:solidFill>
                  <a:schemeClr val="bg2"/>
                </a:solidFill>
              </a:rPr>
              <a:t>2</a:t>
            </a:r>
            <a:r>
              <a:rPr lang="en-GB" dirty="0" smtClean="0">
                <a:solidFill>
                  <a:schemeClr val="bg2"/>
                </a:solidFill>
              </a:rPr>
              <a:t>, </a:t>
            </a:r>
            <a:r>
              <a:rPr lang="en-GB" dirty="0" smtClean="0"/>
              <a:t>a</a:t>
            </a:r>
            <a:r>
              <a:rPr lang="en-GB" baseline="-25000" dirty="0" smtClean="0"/>
              <a:t>3</a:t>
            </a:r>
          </a:p>
          <a:p>
            <a:r>
              <a:rPr lang="en-GB" dirty="0" smtClean="0">
                <a:solidFill>
                  <a:schemeClr val="bg2"/>
                </a:solidFill>
              </a:rPr>
              <a:t>h’ = h∙g</a:t>
            </a:r>
            <a:r>
              <a:rPr lang="en-GB" baseline="30000" dirty="0" smtClean="0">
                <a:solidFill>
                  <a:schemeClr val="bg2"/>
                </a:solidFill>
              </a:rPr>
              <a:t>a</a:t>
            </a:r>
            <a:r>
              <a:rPr lang="en-GB" sz="1400" baseline="30000" dirty="0" smtClean="0">
                <a:solidFill>
                  <a:schemeClr val="bg2"/>
                </a:solidFill>
              </a:rPr>
              <a:t>1</a:t>
            </a:r>
          </a:p>
          <a:p>
            <a:r>
              <a:rPr lang="en-GB" dirty="0" smtClean="0">
                <a:solidFill>
                  <a:schemeClr val="bg2"/>
                </a:solidFill>
              </a:rPr>
              <a:t>c’</a:t>
            </a:r>
            <a:r>
              <a:rPr lang="en-GB" baseline="-25000" dirty="0" smtClean="0">
                <a:solidFill>
                  <a:schemeClr val="bg2"/>
                </a:solidFill>
              </a:rPr>
              <a:t>0</a:t>
            </a:r>
            <a:r>
              <a:rPr lang="en-GB" dirty="0" smtClean="0">
                <a:solidFill>
                  <a:schemeClr val="bg2"/>
                </a:solidFill>
              </a:rPr>
              <a:t> = H[h’, g</a:t>
            </a:r>
            <a:r>
              <a:rPr lang="en-GB" baseline="30000" dirty="0" smtClean="0">
                <a:solidFill>
                  <a:schemeClr val="bg2"/>
                </a:solidFill>
              </a:rPr>
              <a:t>a</a:t>
            </a:r>
            <a:r>
              <a:rPr lang="en-GB" sz="1400" baseline="30000" dirty="0" smtClean="0">
                <a:solidFill>
                  <a:schemeClr val="bg2"/>
                </a:solidFill>
              </a:rPr>
              <a:t>2</a:t>
            </a:r>
            <a:r>
              <a:rPr lang="en-GB" dirty="0" smtClean="0">
                <a:solidFill>
                  <a:schemeClr val="bg2"/>
                </a:solidFill>
              </a:rPr>
              <a:t>(h</a:t>
            </a:r>
            <a:r>
              <a:rPr lang="en-GB" baseline="-25000" dirty="0" smtClean="0">
                <a:solidFill>
                  <a:schemeClr val="bg2"/>
                </a:solidFill>
              </a:rPr>
              <a:t>0</a:t>
            </a:r>
            <a:r>
              <a:rPr lang="en-GB" dirty="0" smtClean="0">
                <a:solidFill>
                  <a:schemeClr val="bg2"/>
                </a:solidFill>
              </a:rPr>
              <a:t>h)</a:t>
            </a:r>
            <a:r>
              <a:rPr lang="en-GB" baseline="30000" dirty="0" smtClean="0">
                <a:solidFill>
                  <a:schemeClr val="bg2"/>
                </a:solidFill>
              </a:rPr>
              <a:t>a</a:t>
            </a:r>
            <a:r>
              <a:rPr lang="en-GB" sz="1400" baseline="30000" dirty="0" smtClean="0">
                <a:solidFill>
                  <a:schemeClr val="bg2"/>
                </a:solidFill>
              </a:rPr>
              <a:t>3</a:t>
            </a:r>
            <a:r>
              <a:rPr lang="en-GB" dirty="0" smtClean="0">
                <a:solidFill>
                  <a:schemeClr val="bg2"/>
                </a:solidFill>
              </a:rPr>
              <a:t>a</a:t>
            </a:r>
            <a:r>
              <a:rPr lang="en-GB" baseline="-25000" dirty="0" smtClean="0">
                <a:solidFill>
                  <a:schemeClr val="bg2"/>
                </a:solidFill>
              </a:rPr>
              <a:t>0</a:t>
            </a:r>
            <a:r>
              <a:rPr lang="en-GB" dirty="0" smtClean="0">
                <a:solidFill>
                  <a:schemeClr val="bg2"/>
                </a:solidFill>
              </a:rPr>
              <a:t>]</a:t>
            </a:r>
          </a:p>
          <a:p>
            <a:r>
              <a:rPr lang="en-GB" dirty="0" smtClean="0"/>
              <a:t>c</a:t>
            </a:r>
            <a:r>
              <a:rPr lang="en-GB" baseline="-25000" dirty="0" smtClean="0"/>
              <a:t>0</a:t>
            </a:r>
            <a:r>
              <a:rPr lang="en-GB" dirty="0" smtClean="0"/>
              <a:t> = </a:t>
            </a:r>
            <a:r>
              <a:rPr lang="en-GB" dirty="0" smtClean="0">
                <a:solidFill>
                  <a:schemeClr val="bg2"/>
                </a:solidFill>
              </a:rPr>
              <a:t>c’</a:t>
            </a:r>
            <a:r>
              <a:rPr lang="en-GB" baseline="-25000" dirty="0" smtClean="0">
                <a:solidFill>
                  <a:schemeClr val="bg2"/>
                </a:solidFill>
              </a:rPr>
              <a:t>0</a:t>
            </a:r>
            <a:r>
              <a:rPr lang="en-GB" dirty="0" smtClean="0">
                <a:solidFill>
                  <a:schemeClr val="bg2"/>
                </a:solidFill>
              </a:rPr>
              <a:t> +</a:t>
            </a:r>
            <a:r>
              <a:rPr lang="en-GB" dirty="0" smtClean="0"/>
              <a:t> a</a:t>
            </a:r>
            <a:r>
              <a:rPr lang="en-GB" baseline="-25000" dirty="0" smtClean="0"/>
              <a:t>3</a:t>
            </a:r>
            <a:endParaRPr lang="en-GB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4286249" y="5140123"/>
            <a:ext cx="2108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Check: </a:t>
            </a:r>
            <a:r>
              <a:rPr lang="en-GB" dirty="0" err="1" smtClean="0"/>
              <a:t>g</a:t>
            </a:r>
            <a:r>
              <a:rPr lang="en-GB" baseline="30000" dirty="0" err="1" smtClean="0"/>
              <a:t>r</a:t>
            </a:r>
            <a:r>
              <a:rPr lang="en-GB" sz="1400" baseline="30000" dirty="0" err="1" smtClean="0"/>
              <a:t>o</a:t>
            </a:r>
            <a:r>
              <a:rPr lang="en-GB" dirty="0" smtClean="0"/>
              <a:t> = (h</a:t>
            </a:r>
            <a:r>
              <a:rPr lang="en-GB" baseline="-25000" dirty="0" smtClean="0"/>
              <a:t>0</a:t>
            </a:r>
            <a:r>
              <a:rPr lang="en-GB" dirty="0" smtClean="0"/>
              <a:t>h)</a:t>
            </a:r>
            <a:r>
              <a:rPr lang="en-GB" baseline="30000" dirty="0" smtClean="0"/>
              <a:t>c</a:t>
            </a:r>
            <a:r>
              <a:rPr lang="en-GB" sz="1400" baseline="30000" dirty="0" smtClean="0"/>
              <a:t>0</a:t>
            </a:r>
            <a:r>
              <a:rPr lang="en-GB" dirty="0" smtClean="0"/>
              <a:t>a</a:t>
            </a:r>
            <a:r>
              <a:rPr lang="en-GB" baseline="-25000" dirty="0" smtClean="0"/>
              <a:t>0</a:t>
            </a:r>
          </a:p>
          <a:p>
            <a:r>
              <a:rPr lang="en-GB" dirty="0" smtClean="0">
                <a:solidFill>
                  <a:schemeClr val="bg2"/>
                </a:solidFill>
              </a:rPr>
              <a:t>r’</a:t>
            </a:r>
            <a:r>
              <a:rPr lang="en-GB" baseline="-25000" dirty="0" smtClean="0">
                <a:solidFill>
                  <a:schemeClr val="bg2"/>
                </a:solidFill>
              </a:rPr>
              <a:t>0</a:t>
            </a:r>
            <a:r>
              <a:rPr lang="en-GB" dirty="0" smtClean="0">
                <a:solidFill>
                  <a:schemeClr val="bg2"/>
                </a:solidFill>
              </a:rPr>
              <a:t> = r</a:t>
            </a:r>
            <a:r>
              <a:rPr lang="en-GB" baseline="-25000" dirty="0" smtClean="0">
                <a:solidFill>
                  <a:schemeClr val="bg2"/>
                </a:solidFill>
              </a:rPr>
              <a:t>0</a:t>
            </a:r>
            <a:r>
              <a:rPr lang="en-GB" dirty="0" smtClean="0">
                <a:solidFill>
                  <a:schemeClr val="bg2"/>
                </a:solidFill>
              </a:rPr>
              <a:t> + a</a:t>
            </a:r>
            <a:r>
              <a:rPr lang="en-GB" baseline="-25000" dirty="0" smtClean="0">
                <a:solidFill>
                  <a:schemeClr val="bg2"/>
                </a:solidFill>
              </a:rPr>
              <a:t>2</a:t>
            </a:r>
            <a:r>
              <a:rPr lang="en-GB" dirty="0" smtClean="0">
                <a:solidFill>
                  <a:schemeClr val="bg2"/>
                </a:solidFill>
              </a:rPr>
              <a:t> + c’</a:t>
            </a:r>
            <a:r>
              <a:rPr lang="en-GB" baseline="-25000" dirty="0" smtClean="0">
                <a:solidFill>
                  <a:schemeClr val="bg2"/>
                </a:solidFill>
              </a:rPr>
              <a:t>0</a:t>
            </a:r>
            <a:r>
              <a:rPr lang="en-GB" dirty="0" smtClean="0">
                <a:solidFill>
                  <a:schemeClr val="bg2"/>
                </a:solidFill>
              </a:rPr>
              <a:t>a</a:t>
            </a:r>
            <a:r>
              <a:rPr lang="en-GB" baseline="-25000" dirty="0" smtClean="0">
                <a:solidFill>
                  <a:schemeClr val="bg2"/>
                </a:solidFill>
              </a:rPr>
              <a:t>1</a:t>
            </a:r>
            <a:endParaRPr lang="en-GB" baseline="-25000" dirty="0">
              <a:solidFill>
                <a:schemeClr val="bg2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071538" y="6072206"/>
            <a:ext cx="5806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</a:rPr>
              <a:t>Credential: </a:t>
            </a:r>
            <a:r>
              <a:rPr lang="en-GB" dirty="0" smtClean="0">
                <a:solidFill>
                  <a:schemeClr val="bg2"/>
                </a:solidFill>
              </a:rPr>
              <a:t>h’ = g</a:t>
            </a:r>
            <a:r>
              <a:rPr lang="en-GB" baseline="30000" dirty="0" smtClean="0">
                <a:solidFill>
                  <a:schemeClr val="bg2"/>
                </a:solidFill>
              </a:rPr>
              <a:t>a</a:t>
            </a:r>
            <a:r>
              <a:rPr lang="en-GB" sz="1400" baseline="30000" dirty="0" smtClean="0">
                <a:solidFill>
                  <a:schemeClr val="bg2"/>
                </a:solidFill>
              </a:rPr>
              <a:t>1</a:t>
            </a:r>
            <a:r>
              <a:rPr lang="en-GB" dirty="0" smtClean="0">
                <a:solidFill>
                  <a:schemeClr val="bg2"/>
                </a:solidFill>
              </a:rPr>
              <a:t> ∏ </a:t>
            </a:r>
            <a:r>
              <a:rPr lang="en-GB" dirty="0" err="1" smtClean="0">
                <a:solidFill>
                  <a:schemeClr val="bg2"/>
                </a:solidFill>
              </a:rPr>
              <a:t>g</a:t>
            </a:r>
            <a:r>
              <a:rPr lang="en-GB" baseline="-25000" dirty="0" err="1" smtClean="0">
                <a:solidFill>
                  <a:schemeClr val="bg2"/>
                </a:solidFill>
              </a:rPr>
              <a:t>i</a:t>
            </a:r>
            <a:r>
              <a:rPr lang="en-GB" baseline="30000" dirty="0" err="1" smtClean="0">
                <a:solidFill>
                  <a:schemeClr val="bg2"/>
                </a:solidFill>
              </a:rPr>
              <a:t>x</a:t>
            </a:r>
            <a:r>
              <a:rPr lang="en-GB" sz="1400" baseline="30000" dirty="0" err="1" smtClean="0">
                <a:solidFill>
                  <a:schemeClr val="bg2"/>
                </a:solidFill>
              </a:rPr>
              <a:t>i</a:t>
            </a:r>
            <a:r>
              <a:rPr lang="en-GB" sz="1400" baseline="30000" dirty="0" smtClean="0">
                <a:solidFill>
                  <a:schemeClr val="bg2"/>
                </a:solidFill>
              </a:rPr>
              <a:t> 	</a:t>
            </a:r>
            <a:r>
              <a:rPr lang="en-GB" b="1" dirty="0" smtClean="0">
                <a:solidFill>
                  <a:schemeClr val="bg2"/>
                </a:solidFill>
              </a:rPr>
              <a:t>Signature: </a:t>
            </a:r>
            <a:r>
              <a:rPr lang="en-GB" dirty="0" smtClean="0">
                <a:solidFill>
                  <a:schemeClr val="bg2"/>
                </a:solidFill>
              </a:rPr>
              <a:t>(c’</a:t>
            </a:r>
            <a:r>
              <a:rPr lang="en-GB" baseline="-25000" dirty="0" smtClean="0">
                <a:solidFill>
                  <a:schemeClr val="bg2"/>
                </a:solidFill>
              </a:rPr>
              <a:t>0</a:t>
            </a:r>
            <a:r>
              <a:rPr lang="en-GB" dirty="0" smtClean="0">
                <a:solidFill>
                  <a:schemeClr val="bg2"/>
                </a:solidFill>
              </a:rPr>
              <a:t>, r’</a:t>
            </a:r>
            <a:r>
              <a:rPr lang="en-GB" baseline="-25000" dirty="0" smtClean="0">
                <a:solidFill>
                  <a:schemeClr val="bg2"/>
                </a:solidFill>
              </a:rPr>
              <a:t>0</a:t>
            </a:r>
            <a:r>
              <a:rPr lang="en-GB" dirty="0" smtClean="0">
                <a:solidFill>
                  <a:schemeClr val="bg2"/>
                </a:solidFill>
              </a:rPr>
              <a:t>)</a:t>
            </a:r>
          </a:p>
          <a:p>
            <a:r>
              <a:rPr lang="en-GB" dirty="0" smtClean="0">
                <a:solidFill>
                  <a:schemeClr val="bg2"/>
                </a:solidFill>
              </a:rPr>
              <a:t>			</a:t>
            </a:r>
            <a:r>
              <a:rPr lang="en-GB" b="1" dirty="0" smtClean="0">
                <a:solidFill>
                  <a:schemeClr val="bg2"/>
                </a:solidFill>
              </a:rPr>
              <a:t>Check: </a:t>
            </a:r>
            <a:r>
              <a:rPr lang="en-GB" dirty="0" smtClean="0">
                <a:solidFill>
                  <a:schemeClr val="bg2"/>
                </a:solidFill>
              </a:rPr>
              <a:t>c’</a:t>
            </a:r>
            <a:r>
              <a:rPr lang="en-GB" baseline="-25000" dirty="0" smtClean="0">
                <a:solidFill>
                  <a:schemeClr val="bg2"/>
                </a:solidFill>
              </a:rPr>
              <a:t>0</a:t>
            </a:r>
            <a:r>
              <a:rPr lang="en-GB" dirty="0" smtClean="0">
                <a:solidFill>
                  <a:schemeClr val="bg2"/>
                </a:solidFill>
              </a:rPr>
              <a:t> = H[h’, g</a:t>
            </a:r>
            <a:r>
              <a:rPr lang="en-GB" baseline="30000" dirty="0" smtClean="0">
                <a:solidFill>
                  <a:schemeClr val="bg2"/>
                </a:solidFill>
              </a:rPr>
              <a:t>r’</a:t>
            </a:r>
            <a:r>
              <a:rPr lang="en-GB" sz="1400" baseline="30000" dirty="0" smtClean="0">
                <a:solidFill>
                  <a:schemeClr val="bg2"/>
                </a:solidFill>
              </a:rPr>
              <a:t>0</a:t>
            </a:r>
            <a:r>
              <a:rPr lang="en-GB" dirty="0" smtClean="0">
                <a:solidFill>
                  <a:schemeClr val="bg2"/>
                </a:solidFill>
              </a:rPr>
              <a:t>(h</a:t>
            </a:r>
            <a:r>
              <a:rPr lang="en-GB" baseline="-25000" dirty="0" smtClean="0">
                <a:solidFill>
                  <a:schemeClr val="bg2"/>
                </a:solidFill>
              </a:rPr>
              <a:t>0</a:t>
            </a:r>
            <a:r>
              <a:rPr lang="en-GB" dirty="0" smtClean="0">
                <a:solidFill>
                  <a:schemeClr val="bg2"/>
                </a:solidFill>
              </a:rPr>
              <a:t>h’)</a:t>
            </a:r>
            <a:r>
              <a:rPr lang="en-GB" baseline="30000" dirty="0" smtClean="0">
                <a:solidFill>
                  <a:schemeClr val="bg2"/>
                </a:solidFill>
              </a:rPr>
              <a:t>-c’</a:t>
            </a:r>
            <a:r>
              <a:rPr lang="en-GB" sz="1400" baseline="30000" dirty="0" smtClean="0">
                <a:solidFill>
                  <a:schemeClr val="bg2"/>
                </a:solidFill>
              </a:rPr>
              <a:t>0</a:t>
            </a:r>
            <a:r>
              <a:rPr lang="en-GB" dirty="0" smtClean="0">
                <a:solidFill>
                  <a:schemeClr val="bg2"/>
                </a:solidFill>
              </a:rPr>
              <a:t>]</a:t>
            </a:r>
          </a:p>
        </p:txBody>
      </p:sp>
      <p:sp>
        <p:nvSpPr>
          <p:cNvPr id="29" name="Cloud 28"/>
          <p:cNvSpPr/>
          <p:nvPr/>
        </p:nvSpPr>
        <p:spPr>
          <a:xfrm rot="5931029">
            <a:off x="-3858140" y="2353829"/>
            <a:ext cx="5394846" cy="360671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6786578" y="3071810"/>
            <a:ext cx="212590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 err="1" smtClean="0"/>
              <a:t>Schnorr</a:t>
            </a:r>
            <a:endParaRPr lang="en-GB" sz="2400" b="1" dirty="0" smtClean="0"/>
          </a:p>
          <a:p>
            <a:pPr algn="ctr"/>
            <a:r>
              <a:rPr lang="en-GB" sz="2400" b="1" dirty="0" smtClean="0"/>
              <a:t>Verification: </a:t>
            </a:r>
          </a:p>
          <a:p>
            <a:pPr algn="ctr"/>
            <a:endParaRPr lang="en-GB" sz="2400" dirty="0" smtClean="0"/>
          </a:p>
          <a:p>
            <a:pPr algn="ctr"/>
            <a:r>
              <a:rPr lang="en-GB" sz="2400" dirty="0" smtClean="0"/>
              <a:t>Issuer </a:t>
            </a:r>
          </a:p>
          <a:p>
            <a:pPr algn="ctr"/>
            <a:r>
              <a:rPr lang="en-GB" sz="2400" dirty="0" smtClean="0"/>
              <a:t>knows the </a:t>
            </a:r>
          </a:p>
          <a:p>
            <a:pPr algn="ctr"/>
            <a:r>
              <a:rPr lang="en-GB" sz="2400" dirty="0" smtClean="0"/>
              <a:t>representation </a:t>
            </a:r>
          </a:p>
          <a:p>
            <a:pPr algn="ctr"/>
            <a:r>
              <a:rPr lang="en-GB" sz="2400" dirty="0" smtClean="0"/>
              <a:t>of (h</a:t>
            </a:r>
            <a:r>
              <a:rPr lang="en-GB" sz="2400" baseline="-25000" dirty="0" smtClean="0"/>
              <a:t>0</a:t>
            </a:r>
            <a:r>
              <a:rPr lang="en-GB" sz="2400" dirty="0" smtClean="0"/>
              <a:t>h)!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Issuing protocol – </a:t>
            </a:r>
            <a:r>
              <a:rPr lang="en-GB" dirty="0" err="1" smtClean="0"/>
              <a:t>Prover</a:t>
            </a:r>
            <a:r>
              <a:rPr lang="en-GB" dirty="0" smtClean="0"/>
              <a:t> side (2)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85787" y="1643050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Public: </a:t>
            </a:r>
            <a:r>
              <a:rPr lang="en-GB" dirty="0" smtClean="0"/>
              <a:t>	 g, p , h</a:t>
            </a:r>
            <a:r>
              <a:rPr lang="en-GB" baseline="-25000" dirty="0" smtClean="0"/>
              <a:t>0</a:t>
            </a:r>
            <a:r>
              <a:rPr lang="en-GB" dirty="0" smtClean="0"/>
              <a:t> = g</a:t>
            </a:r>
            <a:r>
              <a:rPr lang="en-GB" baseline="30000" dirty="0" smtClean="0"/>
              <a:t>x</a:t>
            </a:r>
            <a:r>
              <a:rPr lang="en-GB" sz="1400" baseline="30000" dirty="0" smtClean="0"/>
              <a:t>0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i</a:t>
            </a:r>
            <a:r>
              <a:rPr lang="en-GB" dirty="0" smtClean="0"/>
              <a:t> = </a:t>
            </a:r>
            <a:r>
              <a:rPr lang="en-GB" dirty="0" err="1" smtClean="0"/>
              <a:t>g</a:t>
            </a:r>
            <a:r>
              <a:rPr lang="en-GB" baseline="30000" dirty="0" err="1" smtClean="0"/>
              <a:t>y</a:t>
            </a:r>
            <a:r>
              <a:rPr lang="en-GB" sz="1400" baseline="30000" dirty="0" err="1" smtClean="0"/>
              <a:t>i</a:t>
            </a:r>
            <a:endParaRPr lang="en-GB" baseline="30000" dirty="0" smtClean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-142907" y="3354149"/>
            <a:ext cx="4286280" cy="13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11441" y="1711075"/>
            <a:ext cx="180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Knows: x</a:t>
            </a:r>
            <a:r>
              <a:rPr lang="en-GB" baseline="-25000" dirty="0" smtClean="0"/>
              <a:t>1</a:t>
            </a:r>
            <a:r>
              <a:rPr lang="en-GB" dirty="0" smtClean="0"/>
              <a:t>, x</a:t>
            </a:r>
            <a:r>
              <a:rPr lang="en-GB" baseline="-25000" dirty="0" smtClean="0"/>
              <a:t>2, ..., </a:t>
            </a:r>
            <a:r>
              <a:rPr lang="en-GB" dirty="0" smtClean="0"/>
              <a:t>x</a:t>
            </a:r>
            <a:r>
              <a:rPr lang="en-GB" baseline="-25000" dirty="0" smtClean="0"/>
              <a:t>l</a:t>
            </a:r>
            <a:endParaRPr lang="en-GB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96529" y="2782645"/>
            <a:ext cx="21852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I-&gt;P: 	g</a:t>
            </a:r>
            <a:r>
              <a:rPr lang="en-GB" sz="2800" baseline="30000" dirty="0" smtClean="0"/>
              <a:t>w</a:t>
            </a:r>
            <a:r>
              <a:rPr lang="en-GB" sz="2000" baseline="30000" dirty="0" smtClean="0"/>
              <a:t>0</a:t>
            </a:r>
            <a:r>
              <a:rPr lang="en-GB" sz="2800" dirty="0" smtClean="0"/>
              <a:t> = a</a:t>
            </a:r>
            <a:r>
              <a:rPr lang="en-GB" sz="2800" baseline="-25000" dirty="0" smtClean="0"/>
              <a:t>0</a:t>
            </a:r>
            <a:endParaRPr lang="en-GB" sz="2800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2857489" y="2925521"/>
            <a:ext cx="1041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(witness)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-142907" y="4567215"/>
            <a:ext cx="4286280" cy="1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96529" y="4068529"/>
            <a:ext cx="1388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P-&gt;I:	c</a:t>
            </a:r>
            <a:r>
              <a:rPr lang="en-GB" sz="2800" baseline="-25000" dirty="0" smtClean="0"/>
              <a:t>0</a:t>
            </a:r>
            <a:endParaRPr lang="en-GB" sz="28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2857489" y="4163121"/>
            <a:ext cx="1232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(challenge)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-142907" y="5425851"/>
            <a:ext cx="4286280" cy="13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18371" y="4925785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I-&gt;P: 	r</a:t>
            </a:r>
            <a:r>
              <a:rPr lang="en-GB" sz="2800" baseline="-25000" dirty="0" smtClean="0"/>
              <a:t>0</a:t>
            </a:r>
            <a:endParaRPr lang="en-GB" sz="2800" baseline="-25000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57489" y="5020377"/>
            <a:ext cx="1178849" cy="365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(response)</a:t>
            </a:r>
            <a:endParaRPr lang="en-GB" dirty="0"/>
          </a:p>
        </p:txBody>
      </p:sp>
      <p:pic>
        <p:nvPicPr>
          <p:cNvPr id="25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1" y="2211141"/>
            <a:ext cx="871537" cy="1001712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5643571" y="3139835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Prover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4286249" y="3497025"/>
            <a:ext cx="2357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Rand:</a:t>
            </a:r>
            <a:r>
              <a:rPr lang="en-GB" dirty="0" smtClean="0"/>
              <a:t> 	</a:t>
            </a:r>
            <a:r>
              <a:rPr lang="en-GB" dirty="0" smtClean="0">
                <a:solidFill>
                  <a:schemeClr val="accent6"/>
                </a:solidFill>
              </a:rPr>
              <a:t>a</a:t>
            </a:r>
            <a:r>
              <a:rPr lang="en-GB" baseline="-25000" dirty="0" smtClean="0">
                <a:solidFill>
                  <a:schemeClr val="accent6"/>
                </a:solidFill>
              </a:rPr>
              <a:t>1</a:t>
            </a:r>
            <a:r>
              <a:rPr lang="en-GB" dirty="0" smtClean="0">
                <a:solidFill>
                  <a:schemeClr val="accent6"/>
                </a:solidFill>
              </a:rPr>
              <a:t>, a</a:t>
            </a:r>
            <a:r>
              <a:rPr lang="en-GB" baseline="-25000" dirty="0" smtClean="0">
                <a:solidFill>
                  <a:schemeClr val="accent6"/>
                </a:solidFill>
              </a:rPr>
              <a:t>2</a:t>
            </a:r>
            <a:r>
              <a:rPr lang="en-GB" dirty="0" smtClean="0"/>
              <a:t>, a</a:t>
            </a:r>
            <a:r>
              <a:rPr lang="en-GB" baseline="-25000" dirty="0" smtClean="0"/>
              <a:t>3</a:t>
            </a:r>
          </a:p>
          <a:p>
            <a:r>
              <a:rPr lang="en-GB" dirty="0" smtClean="0">
                <a:solidFill>
                  <a:schemeClr val="accent6"/>
                </a:solidFill>
              </a:rPr>
              <a:t>h’ = h∙g</a:t>
            </a:r>
            <a:r>
              <a:rPr lang="en-GB" baseline="30000" dirty="0" smtClean="0">
                <a:solidFill>
                  <a:schemeClr val="accent6"/>
                </a:solidFill>
              </a:rPr>
              <a:t>a</a:t>
            </a:r>
            <a:r>
              <a:rPr lang="en-GB" sz="1400" baseline="30000" dirty="0" smtClean="0">
                <a:solidFill>
                  <a:schemeClr val="accent6"/>
                </a:solidFill>
              </a:rPr>
              <a:t>1</a:t>
            </a:r>
          </a:p>
          <a:p>
            <a:r>
              <a:rPr lang="en-GB" dirty="0" smtClean="0">
                <a:solidFill>
                  <a:schemeClr val="accent6"/>
                </a:solidFill>
              </a:rPr>
              <a:t>c’</a:t>
            </a:r>
            <a:r>
              <a:rPr lang="en-GB" baseline="-25000" dirty="0" smtClean="0">
                <a:solidFill>
                  <a:schemeClr val="accent6"/>
                </a:solidFill>
              </a:rPr>
              <a:t>0</a:t>
            </a:r>
            <a:r>
              <a:rPr lang="en-GB" dirty="0" smtClean="0">
                <a:solidFill>
                  <a:schemeClr val="accent6"/>
                </a:solidFill>
              </a:rPr>
              <a:t> = H[h’, g</a:t>
            </a:r>
            <a:r>
              <a:rPr lang="en-GB" baseline="30000" dirty="0" smtClean="0">
                <a:solidFill>
                  <a:schemeClr val="accent6"/>
                </a:solidFill>
              </a:rPr>
              <a:t>a</a:t>
            </a:r>
            <a:r>
              <a:rPr lang="en-GB" sz="1400" baseline="30000" dirty="0" smtClean="0">
                <a:solidFill>
                  <a:schemeClr val="accent6"/>
                </a:solidFill>
              </a:rPr>
              <a:t>2</a:t>
            </a:r>
            <a:r>
              <a:rPr lang="en-GB" dirty="0" smtClean="0">
                <a:solidFill>
                  <a:schemeClr val="accent6"/>
                </a:solidFill>
              </a:rPr>
              <a:t>(h</a:t>
            </a:r>
            <a:r>
              <a:rPr lang="en-GB" baseline="-25000" dirty="0" smtClean="0">
                <a:solidFill>
                  <a:schemeClr val="accent6"/>
                </a:solidFill>
              </a:rPr>
              <a:t>0</a:t>
            </a:r>
            <a:r>
              <a:rPr lang="en-GB" dirty="0" smtClean="0">
                <a:solidFill>
                  <a:schemeClr val="accent6"/>
                </a:solidFill>
              </a:rPr>
              <a:t>h)</a:t>
            </a:r>
            <a:r>
              <a:rPr lang="en-GB" baseline="30000" dirty="0" smtClean="0">
                <a:solidFill>
                  <a:schemeClr val="accent6"/>
                </a:solidFill>
              </a:rPr>
              <a:t>a</a:t>
            </a:r>
            <a:r>
              <a:rPr lang="en-GB" sz="1400" baseline="30000" dirty="0" smtClean="0">
                <a:solidFill>
                  <a:schemeClr val="accent6"/>
                </a:solidFill>
              </a:rPr>
              <a:t>3</a:t>
            </a:r>
            <a:r>
              <a:rPr lang="en-GB" dirty="0" smtClean="0">
                <a:solidFill>
                  <a:schemeClr val="accent6"/>
                </a:solidFill>
              </a:rPr>
              <a:t>a</a:t>
            </a:r>
            <a:r>
              <a:rPr lang="en-GB" baseline="-25000" dirty="0" smtClean="0">
                <a:solidFill>
                  <a:schemeClr val="accent6"/>
                </a:solidFill>
              </a:rPr>
              <a:t>0</a:t>
            </a:r>
            <a:r>
              <a:rPr lang="en-GB" dirty="0" smtClean="0">
                <a:solidFill>
                  <a:schemeClr val="accent6"/>
                </a:solidFill>
              </a:rPr>
              <a:t>]</a:t>
            </a:r>
          </a:p>
          <a:p>
            <a:r>
              <a:rPr lang="en-GB" dirty="0" smtClean="0"/>
              <a:t>c</a:t>
            </a:r>
            <a:r>
              <a:rPr lang="en-GB" baseline="-25000" dirty="0" smtClean="0"/>
              <a:t>0</a:t>
            </a:r>
            <a:r>
              <a:rPr lang="en-GB" dirty="0" smtClean="0"/>
              <a:t> = </a:t>
            </a:r>
            <a:r>
              <a:rPr lang="en-GB" dirty="0" smtClean="0">
                <a:solidFill>
                  <a:schemeClr val="accent6"/>
                </a:solidFill>
              </a:rPr>
              <a:t>c’</a:t>
            </a:r>
            <a:r>
              <a:rPr lang="en-GB" baseline="-25000" dirty="0" smtClean="0">
                <a:solidFill>
                  <a:schemeClr val="accent6"/>
                </a:solidFill>
              </a:rPr>
              <a:t>0</a:t>
            </a:r>
            <a:r>
              <a:rPr lang="en-GB" dirty="0" smtClean="0"/>
              <a:t> + a</a:t>
            </a:r>
            <a:r>
              <a:rPr lang="en-GB" baseline="-25000" dirty="0" smtClean="0"/>
              <a:t>3</a:t>
            </a:r>
            <a:endParaRPr lang="en-GB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4286249" y="5140123"/>
            <a:ext cx="2108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Check: </a:t>
            </a:r>
            <a:r>
              <a:rPr lang="en-GB" dirty="0" err="1" smtClean="0"/>
              <a:t>g</a:t>
            </a:r>
            <a:r>
              <a:rPr lang="en-GB" baseline="30000" dirty="0" err="1" smtClean="0"/>
              <a:t>r</a:t>
            </a:r>
            <a:r>
              <a:rPr lang="en-GB" sz="1400" baseline="30000" dirty="0" err="1" smtClean="0"/>
              <a:t>o</a:t>
            </a:r>
            <a:r>
              <a:rPr lang="en-GB" dirty="0" smtClean="0"/>
              <a:t> = (h</a:t>
            </a:r>
            <a:r>
              <a:rPr lang="en-GB" baseline="-25000" dirty="0" smtClean="0"/>
              <a:t>0</a:t>
            </a:r>
            <a:r>
              <a:rPr lang="en-GB" dirty="0" smtClean="0"/>
              <a:t>h)</a:t>
            </a:r>
            <a:r>
              <a:rPr lang="en-GB" baseline="30000" dirty="0" smtClean="0"/>
              <a:t>c</a:t>
            </a:r>
            <a:r>
              <a:rPr lang="en-GB" sz="1400" baseline="30000" dirty="0" smtClean="0"/>
              <a:t>0</a:t>
            </a:r>
            <a:r>
              <a:rPr lang="en-GB" dirty="0" smtClean="0"/>
              <a:t>a</a:t>
            </a:r>
            <a:r>
              <a:rPr lang="en-GB" baseline="-25000" dirty="0" smtClean="0"/>
              <a:t>0</a:t>
            </a:r>
          </a:p>
          <a:p>
            <a:r>
              <a:rPr lang="en-GB" dirty="0" smtClean="0">
                <a:solidFill>
                  <a:schemeClr val="accent6"/>
                </a:solidFill>
              </a:rPr>
              <a:t>r’</a:t>
            </a:r>
            <a:r>
              <a:rPr lang="en-GB" baseline="-25000" dirty="0" smtClean="0">
                <a:solidFill>
                  <a:schemeClr val="accent6"/>
                </a:solidFill>
              </a:rPr>
              <a:t>0</a:t>
            </a:r>
            <a:r>
              <a:rPr lang="en-GB" dirty="0" smtClean="0">
                <a:solidFill>
                  <a:schemeClr val="accent6"/>
                </a:solidFill>
              </a:rPr>
              <a:t> = r</a:t>
            </a:r>
            <a:r>
              <a:rPr lang="en-GB" baseline="-25000" dirty="0" smtClean="0">
                <a:solidFill>
                  <a:schemeClr val="accent6"/>
                </a:solidFill>
              </a:rPr>
              <a:t>0</a:t>
            </a:r>
            <a:r>
              <a:rPr lang="en-GB" dirty="0" smtClean="0">
                <a:solidFill>
                  <a:schemeClr val="accent6"/>
                </a:solidFill>
              </a:rPr>
              <a:t> + a</a:t>
            </a:r>
            <a:r>
              <a:rPr lang="en-GB" baseline="-25000" dirty="0" smtClean="0">
                <a:solidFill>
                  <a:schemeClr val="accent6"/>
                </a:solidFill>
              </a:rPr>
              <a:t>2</a:t>
            </a:r>
            <a:r>
              <a:rPr lang="en-GB" dirty="0" smtClean="0">
                <a:solidFill>
                  <a:schemeClr val="accent6"/>
                </a:solidFill>
              </a:rPr>
              <a:t> + c’</a:t>
            </a:r>
            <a:r>
              <a:rPr lang="en-GB" baseline="-25000" dirty="0" smtClean="0">
                <a:solidFill>
                  <a:schemeClr val="accent6"/>
                </a:solidFill>
              </a:rPr>
              <a:t>0</a:t>
            </a:r>
            <a:r>
              <a:rPr lang="en-GB" dirty="0" smtClean="0">
                <a:solidFill>
                  <a:schemeClr val="accent6"/>
                </a:solidFill>
              </a:rPr>
              <a:t>a</a:t>
            </a:r>
            <a:r>
              <a:rPr lang="en-GB" baseline="-25000" dirty="0" smtClean="0">
                <a:solidFill>
                  <a:schemeClr val="accent6"/>
                </a:solidFill>
              </a:rPr>
              <a:t>1</a:t>
            </a:r>
            <a:endParaRPr lang="en-GB" baseline="-25000" dirty="0">
              <a:solidFill>
                <a:schemeClr val="accent6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071538" y="6072206"/>
            <a:ext cx="5806974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Credential: </a:t>
            </a:r>
            <a:r>
              <a:rPr lang="en-GB" dirty="0" smtClean="0"/>
              <a:t>h’ = g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1</a:t>
            </a:r>
            <a:r>
              <a:rPr lang="en-GB" dirty="0" smtClean="0"/>
              <a:t> ∏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i</a:t>
            </a:r>
            <a:r>
              <a:rPr lang="en-GB" baseline="30000" dirty="0" err="1" smtClean="0"/>
              <a:t>x</a:t>
            </a:r>
            <a:r>
              <a:rPr lang="en-GB" sz="1400" baseline="30000" dirty="0" err="1" smtClean="0"/>
              <a:t>i</a:t>
            </a:r>
            <a:r>
              <a:rPr lang="en-GB" sz="1400" baseline="30000" dirty="0" smtClean="0"/>
              <a:t> 	</a:t>
            </a:r>
            <a:r>
              <a:rPr lang="en-GB" b="1" dirty="0" smtClean="0"/>
              <a:t>Signature: </a:t>
            </a:r>
            <a:r>
              <a:rPr lang="en-GB" dirty="0" smtClean="0"/>
              <a:t>(c’</a:t>
            </a:r>
            <a:r>
              <a:rPr lang="en-GB" baseline="-25000" dirty="0" smtClean="0"/>
              <a:t>0</a:t>
            </a:r>
            <a:r>
              <a:rPr lang="en-GB" dirty="0" smtClean="0"/>
              <a:t>, r’</a:t>
            </a:r>
            <a:r>
              <a:rPr lang="en-GB" baseline="-25000" dirty="0" smtClean="0"/>
              <a:t>0</a:t>
            </a:r>
            <a:r>
              <a:rPr lang="en-GB" dirty="0" smtClean="0"/>
              <a:t>)</a:t>
            </a:r>
          </a:p>
          <a:p>
            <a:r>
              <a:rPr lang="en-GB" dirty="0" smtClean="0"/>
              <a:t>			</a:t>
            </a:r>
            <a:r>
              <a:rPr lang="en-GB" b="1" dirty="0" smtClean="0"/>
              <a:t>Check: </a:t>
            </a:r>
            <a:r>
              <a:rPr lang="en-GB" dirty="0" smtClean="0"/>
              <a:t>c’</a:t>
            </a:r>
            <a:r>
              <a:rPr lang="en-GB" baseline="-25000" dirty="0" smtClean="0"/>
              <a:t>0</a:t>
            </a:r>
            <a:r>
              <a:rPr lang="en-GB" dirty="0" smtClean="0"/>
              <a:t> = H[h’, g</a:t>
            </a:r>
            <a:r>
              <a:rPr lang="en-GB" baseline="30000" dirty="0" smtClean="0"/>
              <a:t>r’</a:t>
            </a:r>
            <a:r>
              <a:rPr lang="en-GB" sz="1400" baseline="30000" dirty="0" smtClean="0"/>
              <a:t>0</a:t>
            </a:r>
            <a:r>
              <a:rPr lang="en-GB" dirty="0" smtClean="0"/>
              <a:t>(h</a:t>
            </a:r>
            <a:r>
              <a:rPr lang="en-GB" baseline="-25000" dirty="0" smtClean="0"/>
              <a:t>0</a:t>
            </a:r>
            <a:r>
              <a:rPr lang="en-GB" dirty="0" smtClean="0"/>
              <a:t>h’)</a:t>
            </a:r>
            <a:r>
              <a:rPr lang="en-GB" baseline="30000" dirty="0" smtClean="0"/>
              <a:t>-c’</a:t>
            </a:r>
            <a:r>
              <a:rPr lang="en-GB" sz="1400" baseline="30000" dirty="0" smtClean="0"/>
              <a:t>0</a:t>
            </a:r>
            <a:r>
              <a:rPr lang="en-GB" dirty="0" smtClean="0"/>
              <a:t>]</a:t>
            </a:r>
          </a:p>
        </p:txBody>
      </p:sp>
      <p:sp>
        <p:nvSpPr>
          <p:cNvPr id="29" name="Cloud 28"/>
          <p:cNvSpPr/>
          <p:nvPr/>
        </p:nvSpPr>
        <p:spPr>
          <a:xfrm rot="5931029">
            <a:off x="-3858140" y="2353829"/>
            <a:ext cx="5394846" cy="360671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Cloud Callout 29"/>
          <p:cNvSpPr/>
          <p:nvPr/>
        </p:nvSpPr>
        <p:spPr>
          <a:xfrm>
            <a:off x="7072330" y="5786454"/>
            <a:ext cx="1714512" cy="857256"/>
          </a:xfrm>
          <a:prstGeom prst="cloudCallout">
            <a:avLst>
              <a:gd name="adj1" fmla="val -118817"/>
              <a:gd name="adj2" fmla="val 42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My Goal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857752" y="6000768"/>
            <a:ext cx="928694" cy="500066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1571604" y="5000636"/>
            <a:ext cx="500066" cy="500066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/>
          <p:cNvSpPr/>
          <p:nvPr/>
        </p:nvSpPr>
        <p:spPr>
          <a:xfrm>
            <a:off x="1571604" y="4143380"/>
            <a:ext cx="500066" cy="500066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2" name="Curved Connector 51"/>
          <p:cNvCxnSpPr>
            <a:stCxn id="49" idx="4"/>
            <a:endCxn id="48" idx="1"/>
          </p:cNvCxnSpPr>
          <p:nvPr/>
        </p:nvCxnSpPr>
        <p:spPr>
          <a:xfrm rot="16200000" flipH="1">
            <a:off x="3121047" y="4201291"/>
            <a:ext cx="573299" cy="3172119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714612" y="5429264"/>
            <a:ext cx="1260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accent6"/>
                </a:solidFill>
              </a:rPr>
              <a:t>Unlinkable</a:t>
            </a:r>
            <a:endParaRPr lang="en-GB" b="1" dirty="0">
              <a:solidFill>
                <a:schemeClr val="accent6"/>
              </a:solidFill>
            </a:endParaRPr>
          </a:p>
        </p:txBody>
      </p:sp>
      <p:sp>
        <p:nvSpPr>
          <p:cNvPr id="54" name="Cloud Callout 53"/>
          <p:cNvSpPr/>
          <p:nvPr/>
        </p:nvSpPr>
        <p:spPr>
          <a:xfrm>
            <a:off x="7072330" y="3429000"/>
            <a:ext cx="1857388" cy="785818"/>
          </a:xfrm>
          <a:prstGeom prst="cloudCallout">
            <a:avLst>
              <a:gd name="adj1" fmla="val -130171"/>
              <a:gd name="adj2" fmla="val 947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1) Set c</a:t>
            </a:r>
            <a:r>
              <a:rPr lang="en-GB" baseline="-25000" dirty="0" smtClean="0">
                <a:solidFill>
                  <a:schemeClr val="tx1"/>
                </a:solidFill>
              </a:rPr>
              <a:t>0</a:t>
            </a:r>
            <a:endParaRPr lang="en-GB" baseline="-25000" dirty="0">
              <a:solidFill>
                <a:schemeClr val="tx1"/>
              </a:solidFill>
            </a:endParaRPr>
          </a:p>
        </p:txBody>
      </p:sp>
      <p:sp>
        <p:nvSpPr>
          <p:cNvPr id="55" name="Cloud Callout 54"/>
          <p:cNvSpPr/>
          <p:nvPr/>
        </p:nvSpPr>
        <p:spPr>
          <a:xfrm>
            <a:off x="6858016" y="4429132"/>
            <a:ext cx="2285984" cy="1143008"/>
          </a:xfrm>
          <a:prstGeom prst="cloudCallout">
            <a:avLst>
              <a:gd name="adj1" fmla="val -71851"/>
              <a:gd name="adj2" fmla="val 267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2) Get r</a:t>
            </a:r>
            <a:r>
              <a:rPr lang="en-GB" baseline="-25000" dirty="0" smtClean="0">
                <a:solidFill>
                  <a:schemeClr val="tx1"/>
                </a:solidFill>
              </a:rPr>
              <a:t>0</a:t>
            </a:r>
            <a:r>
              <a:rPr lang="en-GB" dirty="0" smtClean="0">
                <a:solidFill>
                  <a:schemeClr val="tx1"/>
                </a:solidFill>
              </a:rPr>
              <a:t> such that...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8" grpId="0" animBg="1"/>
      <p:bldP spid="49" grpId="0" animBg="1"/>
      <p:bldP spid="50" grpId="0" animBg="1"/>
      <p:bldP spid="53" grpId="0"/>
      <p:bldP spid="54" grpId="0" animBg="1"/>
      <p:bldP spid="55" grpId="0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Issuing protocol – </a:t>
            </a:r>
            <a:r>
              <a:rPr lang="en-GB" dirty="0" err="1" smtClean="0"/>
              <a:t>Prover</a:t>
            </a:r>
            <a:r>
              <a:rPr lang="en-GB" dirty="0" smtClean="0"/>
              <a:t> side (3)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85787" y="1643050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Public: </a:t>
            </a:r>
            <a:r>
              <a:rPr lang="en-GB" dirty="0" smtClean="0"/>
              <a:t>	 g, p , h</a:t>
            </a:r>
            <a:r>
              <a:rPr lang="en-GB" baseline="-25000" dirty="0" smtClean="0"/>
              <a:t>0</a:t>
            </a:r>
            <a:r>
              <a:rPr lang="en-GB" dirty="0" smtClean="0"/>
              <a:t> = g</a:t>
            </a:r>
            <a:r>
              <a:rPr lang="en-GB" baseline="30000" dirty="0" smtClean="0"/>
              <a:t>x</a:t>
            </a:r>
            <a:r>
              <a:rPr lang="en-GB" sz="1400" baseline="30000" dirty="0" smtClean="0"/>
              <a:t>0</a:t>
            </a:r>
            <a:r>
              <a:rPr lang="en-GB" dirty="0" smtClean="0"/>
              <a:t>,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i</a:t>
            </a:r>
            <a:r>
              <a:rPr lang="en-GB" dirty="0" smtClean="0"/>
              <a:t> = </a:t>
            </a:r>
            <a:r>
              <a:rPr lang="en-GB" dirty="0" err="1" smtClean="0"/>
              <a:t>g</a:t>
            </a:r>
            <a:r>
              <a:rPr lang="en-GB" baseline="30000" dirty="0" err="1" smtClean="0"/>
              <a:t>y</a:t>
            </a:r>
            <a:r>
              <a:rPr lang="en-GB" sz="1400" baseline="30000" dirty="0" err="1" smtClean="0"/>
              <a:t>i</a:t>
            </a:r>
            <a:endParaRPr lang="en-GB" baseline="30000" dirty="0" smtClean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-142907" y="3354149"/>
            <a:ext cx="4286280" cy="13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11441" y="1711075"/>
            <a:ext cx="180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Knows: x</a:t>
            </a:r>
            <a:r>
              <a:rPr lang="en-GB" baseline="-25000" dirty="0" smtClean="0"/>
              <a:t>1</a:t>
            </a:r>
            <a:r>
              <a:rPr lang="en-GB" dirty="0" smtClean="0"/>
              <a:t>, x</a:t>
            </a:r>
            <a:r>
              <a:rPr lang="en-GB" baseline="-25000" dirty="0" smtClean="0"/>
              <a:t>2, ..., </a:t>
            </a:r>
            <a:r>
              <a:rPr lang="en-GB" dirty="0" smtClean="0"/>
              <a:t>x</a:t>
            </a:r>
            <a:r>
              <a:rPr lang="en-GB" baseline="-25000" dirty="0" smtClean="0"/>
              <a:t>l</a:t>
            </a:r>
            <a:endParaRPr lang="en-GB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96529" y="2782645"/>
            <a:ext cx="21852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I-&gt;P: 	g</a:t>
            </a:r>
            <a:r>
              <a:rPr lang="en-GB" sz="2800" baseline="30000" dirty="0" smtClean="0"/>
              <a:t>w</a:t>
            </a:r>
            <a:r>
              <a:rPr lang="en-GB" sz="2000" baseline="30000" dirty="0" smtClean="0"/>
              <a:t>0</a:t>
            </a:r>
            <a:r>
              <a:rPr lang="en-GB" sz="2800" dirty="0" smtClean="0"/>
              <a:t> = a</a:t>
            </a:r>
            <a:r>
              <a:rPr lang="en-GB" sz="2800" baseline="-25000" dirty="0" smtClean="0"/>
              <a:t>0</a:t>
            </a:r>
            <a:endParaRPr lang="en-GB" sz="2800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2857489" y="2925521"/>
            <a:ext cx="1041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(witness)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-142907" y="4567215"/>
            <a:ext cx="4286280" cy="1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96529" y="4068529"/>
            <a:ext cx="1388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P-&gt;I:	c</a:t>
            </a:r>
            <a:r>
              <a:rPr lang="en-GB" sz="2800" baseline="-25000" dirty="0" smtClean="0"/>
              <a:t>0</a:t>
            </a:r>
            <a:endParaRPr lang="en-GB" sz="28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2857489" y="4163121"/>
            <a:ext cx="1232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(challenge)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-142907" y="5425851"/>
            <a:ext cx="4286280" cy="13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18371" y="4925785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I-&gt;P: 	r</a:t>
            </a:r>
            <a:r>
              <a:rPr lang="en-GB" sz="2800" baseline="-25000" dirty="0" smtClean="0"/>
              <a:t>0</a:t>
            </a:r>
            <a:endParaRPr lang="en-GB" sz="2800" baseline="-25000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57489" y="5020377"/>
            <a:ext cx="1178849" cy="365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(response)</a:t>
            </a:r>
            <a:endParaRPr lang="en-GB" dirty="0"/>
          </a:p>
        </p:txBody>
      </p:sp>
      <p:pic>
        <p:nvPicPr>
          <p:cNvPr id="25" name="Picture 2" descr="C:\Users\gdane\Pictures\Microsoft Clip Organizer\j03659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1" y="2211141"/>
            <a:ext cx="871537" cy="1001712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5643571" y="3139835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Prover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4286249" y="3497025"/>
            <a:ext cx="2357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Rand:</a:t>
            </a:r>
            <a:r>
              <a:rPr lang="en-GB" dirty="0" smtClean="0"/>
              <a:t> 	a</a:t>
            </a:r>
            <a:r>
              <a:rPr lang="en-GB" baseline="-25000" dirty="0" smtClean="0"/>
              <a:t>1</a:t>
            </a:r>
            <a:r>
              <a:rPr lang="en-GB" dirty="0" smtClean="0"/>
              <a:t>, a</a:t>
            </a:r>
            <a:r>
              <a:rPr lang="en-GB" baseline="-25000" dirty="0" smtClean="0"/>
              <a:t>2</a:t>
            </a:r>
            <a:r>
              <a:rPr lang="en-GB" dirty="0" smtClean="0"/>
              <a:t>, a</a:t>
            </a:r>
            <a:r>
              <a:rPr lang="en-GB" baseline="-25000" dirty="0" smtClean="0"/>
              <a:t>3</a:t>
            </a:r>
          </a:p>
          <a:p>
            <a:r>
              <a:rPr lang="en-GB" dirty="0" smtClean="0"/>
              <a:t>h’ = h∙g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1</a:t>
            </a:r>
          </a:p>
          <a:p>
            <a:r>
              <a:rPr lang="en-GB" u="sng" dirty="0" smtClean="0">
                <a:solidFill>
                  <a:schemeClr val="accent6"/>
                </a:solidFill>
              </a:rPr>
              <a:t>c’</a:t>
            </a:r>
            <a:r>
              <a:rPr lang="en-GB" u="sng" baseline="-25000" dirty="0" smtClean="0">
                <a:solidFill>
                  <a:schemeClr val="accent6"/>
                </a:solidFill>
              </a:rPr>
              <a:t>0</a:t>
            </a:r>
            <a:r>
              <a:rPr lang="en-GB" u="sng" dirty="0" smtClean="0">
                <a:solidFill>
                  <a:schemeClr val="accent6"/>
                </a:solidFill>
              </a:rPr>
              <a:t> = H[h’, g</a:t>
            </a:r>
            <a:r>
              <a:rPr lang="en-GB" u="sng" baseline="30000" dirty="0" smtClean="0">
                <a:solidFill>
                  <a:schemeClr val="accent6"/>
                </a:solidFill>
              </a:rPr>
              <a:t>a</a:t>
            </a:r>
            <a:r>
              <a:rPr lang="en-GB" sz="1400" u="sng" baseline="30000" dirty="0" smtClean="0">
                <a:solidFill>
                  <a:schemeClr val="accent6"/>
                </a:solidFill>
              </a:rPr>
              <a:t>2</a:t>
            </a:r>
            <a:r>
              <a:rPr lang="en-GB" u="sng" dirty="0" smtClean="0">
                <a:solidFill>
                  <a:schemeClr val="accent6"/>
                </a:solidFill>
              </a:rPr>
              <a:t>(h</a:t>
            </a:r>
            <a:r>
              <a:rPr lang="en-GB" u="sng" baseline="-25000" dirty="0" smtClean="0">
                <a:solidFill>
                  <a:schemeClr val="accent6"/>
                </a:solidFill>
              </a:rPr>
              <a:t>0</a:t>
            </a:r>
            <a:r>
              <a:rPr lang="en-GB" u="sng" dirty="0" smtClean="0">
                <a:solidFill>
                  <a:schemeClr val="accent6"/>
                </a:solidFill>
              </a:rPr>
              <a:t>h)</a:t>
            </a:r>
            <a:r>
              <a:rPr lang="en-GB" u="sng" baseline="30000" dirty="0" smtClean="0">
                <a:solidFill>
                  <a:schemeClr val="accent6"/>
                </a:solidFill>
              </a:rPr>
              <a:t>a</a:t>
            </a:r>
            <a:r>
              <a:rPr lang="en-GB" sz="1400" u="sng" baseline="30000" dirty="0" smtClean="0">
                <a:solidFill>
                  <a:schemeClr val="accent6"/>
                </a:solidFill>
              </a:rPr>
              <a:t>3</a:t>
            </a:r>
            <a:r>
              <a:rPr lang="en-GB" u="sng" dirty="0" smtClean="0">
                <a:solidFill>
                  <a:schemeClr val="accent6"/>
                </a:solidFill>
              </a:rPr>
              <a:t>a</a:t>
            </a:r>
            <a:r>
              <a:rPr lang="en-GB" u="sng" baseline="-25000" dirty="0" smtClean="0">
                <a:solidFill>
                  <a:schemeClr val="accent6"/>
                </a:solidFill>
              </a:rPr>
              <a:t>0</a:t>
            </a:r>
            <a:r>
              <a:rPr lang="en-GB" u="sng" dirty="0" smtClean="0">
                <a:solidFill>
                  <a:schemeClr val="accent6"/>
                </a:solidFill>
              </a:rPr>
              <a:t>]</a:t>
            </a:r>
          </a:p>
          <a:p>
            <a:r>
              <a:rPr lang="en-GB" dirty="0" smtClean="0"/>
              <a:t>c</a:t>
            </a:r>
            <a:r>
              <a:rPr lang="en-GB" baseline="-25000" dirty="0" smtClean="0"/>
              <a:t>0</a:t>
            </a:r>
            <a:r>
              <a:rPr lang="en-GB" dirty="0" smtClean="0"/>
              <a:t> = c’</a:t>
            </a:r>
            <a:r>
              <a:rPr lang="en-GB" baseline="-25000" dirty="0" smtClean="0"/>
              <a:t>0</a:t>
            </a:r>
            <a:r>
              <a:rPr lang="en-GB" dirty="0" smtClean="0"/>
              <a:t> + a</a:t>
            </a:r>
            <a:r>
              <a:rPr lang="en-GB" baseline="-25000" dirty="0" smtClean="0"/>
              <a:t>3</a:t>
            </a:r>
            <a:endParaRPr lang="en-GB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4286249" y="5140123"/>
            <a:ext cx="2108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Check: </a:t>
            </a:r>
            <a:r>
              <a:rPr lang="en-GB" dirty="0" err="1" smtClean="0"/>
              <a:t>g</a:t>
            </a:r>
            <a:r>
              <a:rPr lang="en-GB" baseline="30000" dirty="0" err="1" smtClean="0"/>
              <a:t>r</a:t>
            </a:r>
            <a:r>
              <a:rPr lang="en-GB" sz="1400" baseline="30000" dirty="0" err="1" smtClean="0"/>
              <a:t>o</a:t>
            </a:r>
            <a:r>
              <a:rPr lang="en-GB" dirty="0" smtClean="0"/>
              <a:t> = (h</a:t>
            </a:r>
            <a:r>
              <a:rPr lang="en-GB" baseline="-25000" dirty="0" smtClean="0"/>
              <a:t>0</a:t>
            </a:r>
            <a:r>
              <a:rPr lang="en-GB" dirty="0" smtClean="0"/>
              <a:t>h)</a:t>
            </a:r>
            <a:r>
              <a:rPr lang="en-GB" baseline="30000" dirty="0" smtClean="0"/>
              <a:t>c</a:t>
            </a:r>
            <a:r>
              <a:rPr lang="en-GB" sz="1400" baseline="30000" dirty="0" smtClean="0"/>
              <a:t>0</a:t>
            </a:r>
            <a:r>
              <a:rPr lang="en-GB" dirty="0" smtClean="0"/>
              <a:t>a</a:t>
            </a:r>
            <a:r>
              <a:rPr lang="en-GB" baseline="-25000" dirty="0" smtClean="0"/>
              <a:t>0</a:t>
            </a:r>
          </a:p>
          <a:p>
            <a:r>
              <a:rPr lang="en-GB" dirty="0" smtClean="0"/>
              <a:t>r’</a:t>
            </a:r>
            <a:r>
              <a:rPr lang="en-GB" baseline="-25000" dirty="0" smtClean="0"/>
              <a:t>0</a:t>
            </a:r>
            <a:r>
              <a:rPr lang="en-GB" dirty="0" smtClean="0"/>
              <a:t> = r</a:t>
            </a:r>
            <a:r>
              <a:rPr lang="en-GB" baseline="-25000" dirty="0" smtClean="0"/>
              <a:t>0</a:t>
            </a:r>
            <a:r>
              <a:rPr lang="en-GB" dirty="0" smtClean="0"/>
              <a:t> + a</a:t>
            </a:r>
            <a:r>
              <a:rPr lang="en-GB" baseline="-25000" dirty="0" smtClean="0"/>
              <a:t>2</a:t>
            </a:r>
            <a:r>
              <a:rPr lang="en-GB" dirty="0" smtClean="0"/>
              <a:t> + c’</a:t>
            </a:r>
            <a:r>
              <a:rPr lang="en-GB" baseline="-25000" dirty="0" smtClean="0"/>
              <a:t>0</a:t>
            </a:r>
            <a:r>
              <a:rPr lang="en-GB" dirty="0" smtClean="0"/>
              <a:t>a</a:t>
            </a:r>
            <a:r>
              <a:rPr lang="en-GB" baseline="-25000" dirty="0" smtClean="0"/>
              <a:t>1</a:t>
            </a:r>
            <a:endParaRPr lang="en-GB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1071538" y="6072206"/>
            <a:ext cx="5806974" cy="64633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Credential: </a:t>
            </a:r>
            <a:r>
              <a:rPr lang="en-GB" dirty="0" smtClean="0"/>
              <a:t>h’ = g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1</a:t>
            </a:r>
            <a:r>
              <a:rPr lang="en-GB" dirty="0" smtClean="0"/>
              <a:t> ∏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i</a:t>
            </a:r>
            <a:r>
              <a:rPr lang="en-GB" baseline="30000" dirty="0" err="1" smtClean="0"/>
              <a:t>x</a:t>
            </a:r>
            <a:r>
              <a:rPr lang="en-GB" sz="1400" baseline="30000" dirty="0" err="1" smtClean="0"/>
              <a:t>i</a:t>
            </a:r>
            <a:r>
              <a:rPr lang="en-GB" sz="1400" baseline="30000" dirty="0" smtClean="0"/>
              <a:t> 	</a:t>
            </a:r>
            <a:r>
              <a:rPr lang="en-GB" b="1" dirty="0" smtClean="0"/>
              <a:t>Signature: </a:t>
            </a:r>
            <a:r>
              <a:rPr lang="en-GB" dirty="0" smtClean="0"/>
              <a:t>(c’</a:t>
            </a:r>
            <a:r>
              <a:rPr lang="en-GB" baseline="-25000" dirty="0" smtClean="0"/>
              <a:t>0</a:t>
            </a:r>
            <a:r>
              <a:rPr lang="en-GB" dirty="0" smtClean="0"/>
              <a:t>, r’</a:t>
            </a:r>
            <a:r>
              <a:rPr lang="en-GB" baseline="-25000" dirty="0" smtClean="0"/>
              <a:t>0</a:t>
            </a:r>
            <a:r>
              <a:rPr lang="en-GB" dirty="0" smtClean="0"/>
              <a:t>)</a:t>
            </a:r>
          </a:p>
          <a:p>
            <a:r>
              <a:rPr lang="en-GB" dirty="0" smtClean="0"/>
              <a:t>			</a:t>
            </a:r>
            <a:r>
              <a:rPr lang="en-GB" b="1" dirty="0" smtClean="0"/>
              <a:t>Check: </a:t>
            </a:r>
            <a:r>
              <a:rPr lang="en-GB" u="sng" dirty="0" smtClean="0">
                <a:solidFill>
                  <a:schemeClr val="accent6"/>
                </a:solidFill>
              </a:rPr>
              <a:t>c’</a:t>
            </a:r>
            <a:r>
              <a:rPr lang="en-GB" u="sng" baseline="-25000" dirty="0" smtClean="0">
                <a:solidFill>
                  <a:schemeClr val="accent6"/>
                </a:solidFill>
              </a:rPr>
              <a:t>0</a:t>
            </a:r>
            <a:r>
              <a:rPr lang="en-GB" u="sng" dirty="0" smtClean="0">
                <a:solidFill>
                  <a:schemeClr val="accent6"/>
                </a:solidFill>
              </a:rPr>
              <a:t> = H[h’, g</a:t>
            </a:r>
            <a:r>
              <a:rPr lang="en-GB" u="sng" baseline="30000" dirty="0" smtClean="0">
                <a:solidFill>
                  <a:schemeClr val="accent6"/>
                </a:solidFill>
              </a:rPr>
              <a:t>r’</a:t>
            </a:r>
            <a:r>
              <a:rPr lang="en-GB" sz="1400" u="sng" baseline="30000" dirty="0" smtClean="0">
                <a:solidFill>
                  <a:schemeClr val="accent6"/>
                </a:solidFill>
              </a:rPr>
              <a:t>0</a:t>
            </a:r>
            <a:r>
              <a:rPr lang="en-GB" u="sng" dirty="0" smtClean="0">
                <a:solidFill>
                  <a:schemeClr val="accent6"/>
                </a:solidFill>
              </a:rPr>
              <a:t>(h</a:t>
            </a:r>
            <a:r>
              <a:rPr lang="en-GB" u="sng" baseline="-25000" dirty="0" smtClean="0">
                <a:solidFill>
                  <a:schemeClr val="accent6"/>
                </a:solidFill>
              </a:rPr>
              <a:t>0</a:t>
            </a:r>
            <a:r>
              <a:rPr lang="en-GB" u="sng" dirty="0" smtClean="0">
                <a:solidFill>
                  <a:schemeClr val="accent6"/>
                </a:solidFill>
              </a:rPr>
              <a:t>h’)</a:t>
            </a:r>
            <a:r>
              <a:rPr lang="en-GB" u="sng" baseline="30000" dirty="0" smtClean="0">
                <a:solidFill>
                  <a:schemeClr val="accent6"/>
                </a:solidFill>
              </a:rPr>
              <a:t>-c’</a:t>
            </a:r>
            <a:r>
              <a:rPr lang="en-GB" sz="1400" u="sng" baseline="30000" dirty="0" smtClean="0">
                <a:solidFill>
                  <a:schemeClr val="accent6"/>
                </a:solidFill>
              </a:rPr>
              <a:t>0</a:t>
            </a:r>
            <a:r>
              <a:rPr lang="en-GB" u="sng" dirty="0" smtClean="0">
                <a:solidFill>
                  <a:schemeClr val="accent6"/>
                </a:solidFill>
              </a:rPr>
              <a:t>]</a:t>
            </a:r>
          </a:p>
        </p:txBody>
      </p:sp>
      <p:sp>
        <p:nvSpPr>
          <p:cNvPr id="29" name="Cloud 28"/>
          <p:cNvSpPr/>
          <p:nvPr/>
        </p:nvSpPr>
        <p:spPr>
          <a:xfrm rot="5931029">
            <a:off x="-3858140" y="2353829"/>
            <a:ext cx="5394846" cy="360671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Curved Left Arrow 30"/>
          <p:cNvSpPr/>
          <p:nvPr/>
        </p:nvSpPr>
        <p:spPr>
          <a:xfrm>
            <a:off x="6786578" y="4143380"/>
            <a:ext cx="857256" cy="257176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59497" y="4000504"/>
            <a:ext cx="1141659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600" b="1" dirty="0" smtClean="0">
                <a:solidFill>
                  <a:schemeClr val="accent1"/>
                </a:solidFill>
              </a:rPr>
              <a:t>?</a:t>
            </a:r>
            <a:endParaRPr lang="en-GB" sz="166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Check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Goal:</a:t>
            </a:r>
          </a:p>
          <a:p>
            <a:pPr lvl="1"/>
            <a:r>
              <a:rPr lang="en-GB" dirty="0" smtClean="0">
                <a:solidFill>
                  <a:schemeClr val="tx2"/>
                </a:solidFill>
              </a:rPr>
              <a:t>c’</a:t>
            </a:r>
            <a:r>
              <a:rPr lang="en-GB" baseline="-25000" dirty="0" smtClean="0">
                <a:solidFill>
                  <a:schemeClr val="tx2"/>
                </a:solidFill>
              </a:rPr>
              <a:t>0</a:t>
            </a:r>
            <a:r>
              <a:rPr lang="en-GB" dirty="0" smtClean="0">
                <a:solidFill>
                  <a:schemeClr val="tx2"/>
                </a:solidFill>
              </a:rPr>
              <a:t> = </a:t>
            </a:r>
            <a:r>
              <a:rPr lang="en-GB" dirty="0" smtClean="0"/>
              <a:t>H[h’, </a:t>
            </a:r>
            <a:r>
              <a:rPr lang="en-GB" dirty="0" smtClean="0">
                <a:solidFill>
                  <a:schemeClr val="accent6"/>
                </a:solidFill>
              </a:rPr>
              <a:t>g</a:t>
            </a:r>
            <a:r>
              <a:rPr lang="en-GB" baseline="30000" dirty="0" smtClean="0">
                <a:solidFill>
                  <a:schemeClr val="accent6"/>
                </a:solidFill>
              </a:rPr>
              <a:t>a</a:t>
            </a:r>
            <a:r>
              <a:rPr lang="en-GB" sz="2000" baseline="30000" dirty="0" smtClean="0">
                <a:solidFill>
                  <a:schemeClr val="accent6"/>
                </a:solidFill>
              </a:rPr>
              <a:t>2</a:t>
            </a:r>
            <a:r>
              <a:rPr lang="en-GB" dirty="0" smtClean="0">
                <a:solidFill>
                  <a:schemeClr val="accent6"/>
                </a:solidFill>
              </a:rPr>
              <a:t>(h</a:t>
            </a:r>
            <a:r>
              <a:rPr lang="en-GB" baseline="-25000" dirty="0" smtClean="0">
                <a:solidFill>
                  <a:schemeClr val="accent6"/>
                </a:solidFill>
              </a:rPr>
              <a:t>0</a:t>
            </a:r>
            <a:r>
              <a:rPr lang="en-GB" dirty="0" smtClean="0">
                <a:solidFill>
                  <a:schemeClr val="accent6"/>
                </a:solidFill>
              </a:rPr>
              <a:t>h)</a:t>
            </a:r>
            <a:r>
              <a:rPr lang="en-GB" baseline="30000" dirty="0" smtClean="0">
                <a:solidFill>
                  <a:schemeClr val="accent6"/>
                </a:solidFill>
              </a:rPr>
              <a:t>a</a:t>
            </a:r>
            <a:r>
              <a:rPr lang="en-GB" sz="2000" baseline="30000" dirty="0" smtClean="0">
                <a:solidFill>
                  <a:schemeClr val="accent6"/>
                </a:solidFill>
              </a:rPr>
              <a:t>3</a:t>
            </a:r>
            <a:r>
              <a:rPr lang="en-GB" dirty="0" smtClean="0">
                <a:solidFill>
                  <a:schemeClr val="accent6"/>
                </a:solidFill>
              </a:rPr>
              <a:t>a</a:t>
            </a:r>
            <a:r>
              <a:rPr lang="en-GB" baseline="-25000" dirty="0" smtClean="0">
                <a:solidFill>
                  <a:schemeClr val="accent6"/>
                </a:solidFill>
              </a:rPr>
              <a:t>0</a:t>
            </a:r>
            <a:r>
              <a:rPr lang="en-GB" dirty="0" smtClean="0"/>
              <a:t>] = H[h’, </a:t>
            </a:r>
            <a:r>
              <a:rPr lang="en-GB" dirty="0" smtClean="0">
                <a:solidFill>
                  <a:schemeClr val="accent6"/>
                </a:solidFill>
              </a:rPr>
              <a:t>g</a:t>
            </a:r>
            <a:r>
              <a:rPr lang="en-GB" baseline="30000" dirty="0" smtClean="0">
                <a:solidFill>
                  <a:schemeClr val="accent6"/>
                </a:solidFill>
              </a:rPr>
              <a:t>r’</a:t>
            </a:r>
            <a:r>
              <a:rPr lang="en-GB" sz="2000" baseline="30000" dirty="0" smtClean="0">
                <a:solidFill>
                  <a:schemeClr val="accent6"/>
                </a:solidFill>
              </a:rPr>
              <a:t>0</a:t>
            </a:r>
            <a:r>
              <a:rPr lang="en-GB" dirty="0" smtClean="0">
                <a:solidFill>
                  <a:schemeClr val="accent6"/>
                </a:solidFill>
              </a:rPr>
              <a:t>(h</a:t>
            </a:r>
            <a:r>
              <a:rPr lang="en-GB" baseline="-25000" dirty="0" smtClean="0">
                <a:solidFill>
                  <a:schemeClr val="accent6"/>
                </a:solidFill>
              </a:rPr>
              <a:t>0</a:t>
            </a:r>
            <a:r>
              <a:rPr lang="en-GB" dirty="0" smtClean="0">
                <a:solidFill>
                  <a:schemeClr val="accent6"/>
                </a:solidFill>
              </a:rPr>
              <a:t>h’)</a:t>
            </a:r>
            <a:r>
              <a:rPr lang="en-GB" baseline="30000" dirty="0" smtClean="0">
                <a:solidFill>
                  <a:schemeClr val="accent6"/>
                </a:solidFill>
              </a:rPr>
              <a:t>-c’</a:t>
            </a:r>
            <a:r>
              <a:rPr lang="en-GB" sz="2000" baseline="30000" dirty="0" smtClean="0">
                <a:solidFill>
                  <a:schemeClr val="accent6"/>
                </a:solidFill>
              </a:rPr>
              <a:t>0</a:t>
            </a:r>
            <a:r>
              <a:rPr lang="en-GB" dirty="0" smtClean="0"/>
              <a:t>]</a:t>
            </a:r>
          </a:p>
          <a:p>
            <a:pPr lvl="2"/>
            <a:r>
              <a:rPr lang="en-GB" dirty="0" smtClean="0"/>
              <a:t>So g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2</a:t>
            </a:r>
            <a:r>
              <a:rPr lang="en-GB" dirty="0" smtClean="0"/>
              <a:t>(h</a:t>
            </a:r>
            <a:r>
              <a:rPr lang="en-GB" baseline="-25000" dirty="0" smtClean="0"/>
              <a:t>0</a:t>
            </a:r>
            <a:r>
              <a:rPr lang="en-GB" dirty="0" smtClean="0"/>
              <a:t>h)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3</a:t>
            </a:r>
            <a:r>
              <a:rPr lang="en-GB" dirty="0" smtClean="0"/>
              <a:t>a</a:t>
            </a:r>
            <a:r>
              <a:rPr lang="en-GB" baseline="-25000" dirty="0" smtClean="0"/>
              <a:t>0 </a:t>
            </a:r>
            <a:r>
              <a:rPr lang="en-GB" dirty="0" smtClean="0"/>
              <a:t>= g</a:t>
            </a:r>
            <a:r>
              <a:rPr lang="en-GB" baseline="30000" dirty="0" smtClean="0"/>
              <a:t>r’</a:t>
            </a:r>
            <a:r>
              <a:rPr lang="en-GB" sz="1400" baseline="30000" dirty="0" smtClean="0"/>
              <a:t>0</a:t>
            </a:r>
            <a:r>
              <a:rPr lang="en-GB" dirty="0" smtClean="0"/>
              <a:t>(h</a:t>
            </a:r>
            <a:r>
              <a:rPr lang="en-GB" baseline="-25000" dirty="0" smtClean="0"/>
              <a:t>0</a:t>
            </a:r>
            <a:r>
              <a:rPr lang="en-GB" dirty="0" smtClean="0"/>
              <a:t>h’)</a:t>
            </a:r>
            <a:r>
              <a:rPr lang="en-GB" baseline="30000" dirty="0" smtClean="0"/>
              <a:t>-c’</a:t>
            </a:r>
            <a:r>
              <a:rPr lang="en-GB" sz="1400" baseline="30000" dirty="0" smtClean="0"/>
              <a:t>0</a:t>
            </a:r>
            <a:r>
              <a:rPr lang="en-GB" dirty="0" smtClean="0"/>
              <a:t> must be true</a:t>
            </a:r>
          </a:p>
          <a:p>
            <a:pPr lvl="1"/>
            <a:r>
              <a:rPr lang="en-GB" dirty="0" smtClean="0"/>
              <a:t>Lets follow:</a:t>
            </a:r>
          </a:p>
          <a:p>
            <a:pPr lvl="2"/>
            <a:r>
              <a:rPr lang="en-GB" dirty="0" smtClean="0"/>
              <a:t>g</a:t>
            </a:r>
            <a:r>
              <a:rPr lang="en-GB" baseline="30000" dirty="0" smtClean="0"/>
              <a:t>r’</a:t>
            </a:r>
            <a:r>
              <a:rPr lang="en-GB" sz="1400" baseline="30000" dirty="0" smtClean="0"/>
              <a:t>0</a:t>
            </a:r>
            <a:r>
              <a:rPr lang="en-GB" dirty="0" smtClean="0"/>
              <a:t>(h</a:t>
            </a:r>
            <a:r>
              <a:rPr lang="en-GB" baseline="-25000" dirty="0" smtClean="0"/>
              <a:t>0</a:t>
            </a:r>
            <a:r>
              <a:rPr lang="en-GB" dirty="0" smtClean="0"/>
              <a:t>h’)</a:t>
            </a:r>
            <a:r>
              <a:rPr lang="en-GB" baseline="30000" dirty="0" smtClean="0"/>
              <a:t>-c’</a:t>
            </a:r>
            <a:r>
              <a:rPr lang="en-GB" sz="1400" baseline="30000" dirty="0" smtClean="0"/>
              <a:t>0 </a:t>
            </a:r>
            <a:r>
              <a:rPr lang="en-GB" dirty="0" smtClean="0"/>
              <a:t>= g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2</a:t>
            </a:r>
            <a:r>
              <a:rPr lang="en-GB" dirty="0" smtClean="0"/>
              <a:t>(h</a:t>
            </a:r>
            <a:r>
              <a:rPr lang="en-GB" baseline="-25000" dirty="0" smtClean="0"/>
              <a:t>0</a:t>
            </a:r>
            <a:r>
              <a:rPr lang="en-GB" dirty="0" smtClean="0"/>
              <a:t>h)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3</a:t>
            </a:r>
            <a:r>
              <a:rPr lang="en-GB" dirty="0" smtClean="0"/>
              <a:t>a</a:t>
            </a:r>
            <a:r>
              <a:rPr lang="en-GB" baseline="-25000" dirty="0" smtClean="0"/>
              <a:t>0 </a:t>
            </a:r>
            <a:r>
              <a:rPr lang="en-GB" dirty="0" smtClean="0">
                <a:sym typeface="Wingdings" pitchFamily="2" charset="2"/>
              </a:rPr>
              <a:t></a:t>
            </a:r>
          </a:p>
          <a:p>
            <a:pPr lvl="2"/>
            <a:r>
              <a:rPr lang="en-GB" dirty="0" smtClean="0">
                <a:sym typeface="Wingdings" pitchFamily="2" charset="2"/>
              </a:rPr>
              <a:t>g</a:t>
            </a:r>
            <a:r>
              <a:rPr lang="en-GB" baseline="30000" dirty="0" smtClean="0">
                <a:sym typeface="Wingdings" pitchFamily="2" charset="2"/>
              </a:rPr>
              <a:t>(</a:t>
            </a:r>
            <a:r>
              <a:rPr lang="en-GB" baseline="30000" dirty="0" smtClean="0"/>
              <a:t>r</a:t>
            </a:r>
            <a:r>
              <a:rPr lang="en-GB" sz="1800" baseline="30000" dirty="0" smtClean="0"/>
              <a:t>0</a:t>
            </a:r>
            <a:r>
              <a:rPr lang="en-GB" baseline="30000" dirty="0" smtClean="0"/>
              <a:t> + a</a:t>
            </a:r>
            <a:r>
              <a:rPr lang="en-GB" sz="1800" baseline="30000" dirty="0" smtClean="0"/>
              <a:t>2</a:t>
            </a:r>
            <a:r>
              <a:rPr lang="en-GB" baseline="30000" dirty="0" smtClean="0"/>
              <a:t> + c’</a:t>
            </a:r>
            <a:r>
              <a:rPr lang="en-GB" sz="1800" baseline="30000" dirty="0" smtClean="0"/>
              <a:t>0</a:t>
            </a:r>
            <a:r>
              <a:rPr lang="en-GB" baseline="30000" dirty="0" smtClean="0"/>
              <a:t>a</a:t>
            </a:r>
            <a:r>
              <a:rPr lang="en-GB" sz="1800" baseline="30000" dirty="0" smtClean="0"/>
              <a:t>1</a:t>
            </a:r>
            <a:r>
              <a:rPr lang="en-GB" baseline="30000" dirty="0" smtClean="0">
                <a:sym typeface="Wingdings" pitchFamily="2" charset="2"/>
              </a:rPr>
              <a:t>)</a:t>
            </a:r>
            <a:r>
              <a:rPr lang="en-GB" dirty="0" smtClean="0">
                <a:sym typeface="Wingdings" pitchFamily="2" charset="2"/>
              </a:rPr>
              <a:t> (h</a:t>
            </a:r>
            <a:r>
              <a:rPr lang="en-GB" baseline="-25000" dirty="0" smtClean="0">
                <a:sym typeface="Wingdings" pitchFamily="2" charset="2"/>
              </a:rPr>
              <a:t>0</a:t>
            </a:r>
            <a:r>
              <a:rPr lang="en-GB" dirty="0" smtClean="0">
                <a:sym typeface="Wingdings" pitchFamily="2" charset="2"/>
              </a:rPr>
              <a:t>h)</a:t>
            </a:r>
            <a:r>
              <a:rPr lang="en-GB" baseline="30000" dirty="0" smtClean="0">
                <a:sym typeface="Wingdings" pitchFamily="2" charset="2"/>
              </a:rPr>
              <a:t>-(c</a:t>
            </a:r>
            <a:r>
              <a:rPr lang="en-GB" sz="1800" baseline="30000" dirty="0" smtClean="0">
                <a:sym typeface="Wingdings" pitchFamily="2" charset="2"/>
              </a:rPr>
              <a:t>0</a:t>
            </a:r>
            <a:r>
              <a:rPr lang="en-GB" baseline="30000" dirty="0" smtClean="0">
                <a:sym typeface="Wingdings" pitchFamily="2" charset="2"/>
              </a:rPr>
              <a:t>+a</a:t>
            </a:r>
            <a:r>
              <a:rPr lang="en-GB" sz="1800" baseline="30000" dirty="0" smtClean="0">
                <a:sym typeface="Wingdings" pitchFamily="2" charset="2"/>
              </a:rPr>
              <a:t>3</a:t>
            </a:r>
            <a:r>
              <a:rPr lang="en-GB" baseline="30000" dirty="0" smtClean="0">
                <a:sym typeface="Wingdings" pitchFamily="2" charset="2"/>
              </a:rPr>
              <a:t>)</a:t>
            </a:r>
            <a:r>
              <a:rPr lang="en-GB" dirty="0" smtClean="0">
                <a:sym typeface="Wingdings" pitchFamily="2" charset="2"/>
              </a:rPr>
              <a:t>g</a:t>
            </a:r>
            <a:r>
              <a:rPr lang="en-GB" baseline="30000" dirty="0" smtClean="0">
                <a:sym typeface="Wingdings" pitchFamily="2" charset="2"/>
              </a:rPr>
              <a:t>-c</a:t>
            </a:r>
            <a:r>
              <a:rPr lang="en-GB" sz="1800" baseline="30000" dirty="0" smtClean="0">
                <a:sym typeface="Wingdings" pitchFamily="2" charset="2"/>
              </a:rPr>
              <a:t>0</a:t>
            </a:r>
            <a:r>
              <a:rPr lang="en-GB" baseline="30000" dirty="0" smtClean="0">
                <a:sym typeface="Wingdings" pitchFamily="2" charset="2"/>
              </a:rPr>
              <a:t>a</a:t>
            </a:r>
            <a:r>
              <a:rPr lang="en-GB" sz="1800" baseline="30000" dirty="0" smtClean="0">
                <a:sym typeface="Wingdings" pitchFamily="2" charset="2"/>
              </a:rPr>
              <a:t>1</a:t>
            </a:r>
            <a:r>
              <a:rPr lang="en-GB" dirty="0" smtClean="0">
                <a:sym typeface="Wingdings" pitchFamily="2" charset="2"/>
              </a:rPr>
              <a:t> = </a:t>
            </a:r>
            <a:r>
              <a:rPr lang="en-GB" dirty="0" smtClean="0"/>
              <a:t>g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2</a:t>
            </a:r>
            <a:r>
              <a:rPr lang="en-GB" dirty="0" smtClean="0"/>
              <a:t>(h</a:t>
            </a:r>
            <a:r>
              <a:rPr lang="en-GB" baseline="-25000" dirty="0" smtClean="0"/>
              <a:t>0</a:t>
            </a:r>
            <a:r>
              <a:rPr lang="en-GB" dirty="0" smtClean="0"/>
              <a:t>h)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3 </a:t>
            </a:r>
            <a:r>
              <a:rPr lang="en-GB" dirty="0" smtClean="0"/>
              <a:t>a</a:t>
            </a:r>
            <a:r>
              <a:rPr lang="en-GB" baseline="-25000" dirty="0" smtClean="0"/>
              <a:t>0</a:t>
            </a:r>
            <a:r>
              <a:rPr lang="en-GB" dirty="0" smtClean="0"/>
              <a:t> </a:t>
            </a:r>
            <a:r>
              <a:rPr lang="en-GB" dirty="0" smtClean="0">
                <a:sym typeface="Wingdings" pitchFamily="2" charset="2"/>
              </a:rPr>
              <a:t></a:t>
            </a:r>
          </a:p>
          <a:p>
            <a:pPr lvl="2"/>
            <a:r>
              <a:rPr lang="en-GB" dirty="0" smtClean="0"/>
              <a:t>(g</a:t>
            </a:r>
            <a:r>
              <a:rPr lang="en-GB" baseline="30000" dirty="0" smtClean="0"/>
              <a:t>r</a:t>
            </a:r>
            <a:r>
              <a:rPr lang="en-GB" sz="1800" baseline="30000" dirty="0" smtClean="0"/>
              <a:t>0</a:t>
            </a:r>
            <a:r>
              <a:rPr lang="en-GB" dirty="0" smtClean="0">
                <a:sym typeface="Wingdings" pitchFamily="2" charset="2"/>
              </a:rPr>
              <a:t>(h</a:t>
            </a:r>
            <a:r>
              <a:rPr lang="en-GB" baseline="-25000" dirty="0" smtClean="0">
                <a:sym typeface="Wingdings" pitchFamily="2" charset="2"/>
              </a:rPr>
              <a:t>0</a:t>
            </a:r>
            <a:r>
              <a:rPr lang="en-GB" dirty="0" smtClean="0">
                <a:sym typeface="Wingdings" pitchFamily="2" charset="2"/>
              </a:rPr>
              <a:t>h)</a:t>
            </a:r>
            <a:r>
              <a:rPr lang="en-GB" baseline="30000" dirty="0" smtClean="0">
                <a:sym typeface="Wingdings" pitchFamily="2" charset="2"/>
              </a:rPr>
              <a:t>-c</a:t>
            </a:r>
            <a:r>
              <a:rPr lang="en-GB" sz="1400" baseline="30000" dirty="0" smtClean="0">
                <a:sym typeface="Wingdings" pitchFamily="2" charset="2"/>
              </a:rPr>
              <a:t>0</a:t>
            </a:r>
            <a:r>
              <a:rPr lang="en-GB" dirty="0" smtClean="0"/>
              <a:t>) (g</a:t>
            </a:r>
            <a:r>
              <a:rPr lang="en-GB" baseline="30000" dirty="0" smtClean="0"/>
              <a:t>a</a:t>
            </a:r>
            <a:r>
              <a:rPr lang="en-GB" sz="1100" baseline="30000" dirty="0" smtClean="0"/>
              <a:t>2</a:t>
            </a:r>
            <a:r>
              <a:rPr lang="en-GB" dirty="0" smtClean="0"/>
              <a:t>(h</a:t>
            </a:r>
            <a:r>
              <a:rPr lang="en-GB" baseline="-25000" dirty="0" smtClean="0"/>
              <a:t>0</a:t>
            </a:r>
            <a:r>
              <a:rPr lang="en-GB" dirty="0" smtClean="0"/>
              <a:t>h)</a:t>
            </a:r>
            <a:r>
              <a:rPr lang="en-GB" baseline="30000" dirty="0" smtClean="0"/>
              <a:t>a</a:t>
            </a:r>
            <a:r>
              <a:rPr lang="en-GB" sz="1100" baseline="30000" dirty="0" smtClean="0"/>
              <a:t>3 </a:t>
            </a:r>
            <a:r>
              <a:rPr lang="en-GB" dirty="0" smtClean="0"/>
              <a:t>) = (g</a:t>
            </a:r>
            <a:r>
              <a:rPr lang="en-GB" baseline="30000" dirty="0" smtClean="0"/>
              <a:t>a</a:t>
            </a:r>
            <a:r>
              <a:rPr lang="en-GB" sz="1100" baseline="30000" dirty="0" smtClean="0"/>
              <a:t>2</a:t>
            </a:r>
            <a:r>
              <a:rPr lang="en-GB" dirty="0" smtClean="0"/>
              <a:t>(h</a:t>
            </a:r>
            <a:r>
              <a:rPr lang="en-GB" baseline="-25000" dirty="0" smtClean="0"/>
              <a:t>0</a:t>
            </a:r>
            <a:r>
              <a:rPr lang="en-GB" dirty="0" smtClean="0"/>
              <a:t>h)</a:t>
            </a:r>
            <a:r>
              <a:rPr lang="en-GB" baseline="30000" dirty="0" smtClean="0"/>
              <a:t>a</a:t>
            </a:r>
            <a:r>
              <a:rPr lang="en-GB" sz="1100" baseline="30000" dirty="0" smtClean="0"/>
              <a:t>3 </a:t>
            </a:r>
            <a:r>
              <a:rPr lang="en-GB" dirty="0" smtClean="0"/>
              <a:t>) a</a:t>
            </a:r>
            <a:r>
              <a:rPr lang="en-GB" baseline="-25000" dirty="0" smtClean="0"/>
              <a:t>0</a:t>
            </a:r>
            <a:r>
              <a:rPr lang="en-GB" dirty="0" smtClean="0"/>
              <a:t> </a:t>
            </a:r>
            <a:r>
              <a:rPr lang="en-GB" dirty="0" smtClean="0">
                <a:sym typeface="Wingdings" pitchFamily="2" charset="2"/>
              </a:rPr>
              <a:t> 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928926" y="4857760"/>
            <a:ext cx="1214446" cy="285752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429124" y="4857760"/>
            <a:ext cx="1214446" cy="285752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00826" y="3714752"/>
            <a:ext cx="2192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Substitute r’</a:t>
            </a:r>
            <a:r>
              <a:rPr lang="en-GB" baseline="-25000" dirty="0" smtClean="0"/>
              <a:t>0</a:t>
            </a:r>
            <a:r>
              <a:rPr lang="en-GB" dirty="0" smtClean="0"/>
              <a:t> and c’</a:t>
            </a:r>
            <a:r>
              <a:rPr lang="en-GB" baseline="-25000" dirty="0" smtClean="0"/>
              <a:t>0</a:t>
            </a:r>
            <a:endParaRPr lang="en-GB" baseline="-25000" dirty="0"/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4714876" y="3929066"/>
            <a:ext cx="1785950" cy="428628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43306" y="5643578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chemeClr val="accent6"/>
                </a:solidFill>
              </a:rPr>
              <a:t>TRUE</a:t>
            </a:r>
            <a:endParaRPr lang="en-GB" sz="2800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Unlinkability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Issuer sees: c</a:t>
            </a:r>
            <a:r>
              <a:rPr lang="en-GB" baseline="-25000" dirty="0" smtClean="0"/>
              <a:t>o</a:t>
            </a:r>
            <a:r>
              <a:rPr lang="en-GB" dirty="0" smtClean="0"/>
              <a:t>, r</a:t>
            </a:r>
            <a:r>
              <a:rPr lang="en-GB" baseline="-25000" dirty="0" smtClean="0"/>
              <a:t>0</a:t>
            </a:r>
            <a:r>
              <a:rPr lang="en-GB" dirty="0" smtClean="0"/>
              <a:t>, h</a:t>
            </a:r>
            <a:endParaRPr lang="en-GB" baseline="-25000" dirty="0" smtClean="0"/>
          </a:p>
          <a:p>
            <a:pPr lvl="1"/>
            <a:r>
              <a:rPr lang="en-GB" dirty="0" smtClean="0"/>
              <a:t>Such that </a:t>
            </a:r>
            <a:r>
              <a:rPr lang="en-GB" dirty="0" err="1" smtClean="0"/>
              <a:t>g</a:t>
            </a:r>
            <a:r>
              <a:rPr lang="en-GB" baseline="30000" dirty="0" err="1" smtClean="0"/>
              <a:t>r</a:t>
            </a:r>
            <a:r>
              <a:rPr lang="en-GB" sz="2000" baseline="30000" dirty="0" err="1" smtClean="0"/>
              <a:t>o</a:t>
            </a:r>
            <a:r>
              <a:rPr lang="en-GB" dirty="0" smtClean="0"/>
              <a:t> = (h</a:t>
            </a:r>
            <a:r>
              <a:rPr lang="en-GB" baseline="-25000" dirty="0" smtClean="0"/>
              <a:t>0</a:t>
            </a:r>
            <a:r>
              <a:rPr lang="en-GB" dirty="0" smtClean="0"/>
              <a:t>h)</a:t>
            </a:r>
            <a:r>
              <a:rPr lang="en-GB" baseline="30000" dirty="0" smtClean="0"/>
              <a:t>c</a:t>
            </a:r>
            <a:r>
              <a:rPr lang="en-GB" sz="2000" baseline="30000" dirty="0" smtClean="0"/>
              <a:t>0</a:t>
            </a:r>
            <a:r>
              <a:rPr lang="en-GB" dirty="0" smtClean="0"/>
              <a:t>a</a:t>
            </a:r>
            <a:r>
              <a:rPr lang="en-GB" baseline="-25000" dirty="0" smtClean="0"/>
              <a:t>0</a:t>
            </a:r>
          </a:p>
          <a:p>
            <a:pPr lvl="1"/>
            <a:endParaRPr lang="en-GB" baseline="-25000" dirty="0" smtClean="0"/>
          </a:p>
          <a:p>
            <a:r>
              <a:rPr lang="en-GB" dirty="0" smtClean="0"/>
              <a:t>Verifier sees: c’</a:t>
            </a:r>
            <a:r>
              <a:rPr lang="en-GB" baseline="-25000" dirty="0" smtClean="0"/>
              <a:t>0</a:t>
            </a:r>
            <a:r>
              <a:rPr lang="en-GB" dirty="0" smtClean="0"/>
              <a:t>, r’</a:t>
            </a:r>
            <a:r>
              <a:rPr lang="en-GB" baseline="-25000" dirty="0" smtClean="0"/>
              <a:t>0</a:t>
            </a:r>
            <a:r>
              <a:rPr lang="en-GB" dirty="0" smtClean="0"/>
              <a:t>, h’</a:t>
            </a:r>
          </a:p>
          <a:p>
            <a:endParaRPr lang="en-GB" dirty="0" smtClean="0"/>
          </a:p>
          <a:p>
            <a:r>
              <a:rPr lang="en-GB" dirty="0" smtClean="0"/>
              <a:t>Relation:</a:t>
            </a:r>
          </a:p>
          <a:p>
            <a:pPr lvl="1"/>
            <a:r>
              <a:rPr lang="en-GB" dirty="0" smtClean="0"/>
              <a:t>Random: </a:t>
            </a:r>
            <a:r>
              <a:rPr lang="en-GB" dirty="0" smtClean="0">
                <a:solidFill>
                  <a:srgbClr val="FF0000"/>
                </a:solidFill>
              </a:rPr>
              <a:t>a</a:t>
            </a:r>
            <a:r>
              <a:rPr lang="en-GB" baseline="-25000" dirty="0" smtClean="0">
                <a:solidFill>
                  <a:srgbClr val="FF0000"/>
                </a:solidFill>
              </a:rPr>
              <a:t>1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a</a:t>
            </a:r>
            <a:r>
              <a:rPr lang="en-GB" baseline="-25000" dirty="0" smtClean="0">
                <a:solidFill>
                  <a:srgbClr val="FF0000"/>
                </a:solidFill>
              </a:rPr>
              <a:t>2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a</a:t>
            </a:r>
            <a:r>
              <a:rPr lang="en-GB" baseline="-25000" dirty="0" smtClean="0">
                <a:solidFill>
                  <a:srgbClr val="FF0000"/>
                </a:solidFill>
              </a:rPr>
              <a:t>3</a:t>
            </a:r>
            <a:endParaRPr lang="en-GB" dirty="0" smtClean="0">
              <a:solidFill>
                <a:srgbClr val="FF0000"/>
              </a:solidFill>
            </a:endParaRPr>
          </a:p>
          <a:p>
            <a:pPr lvl="2"/>
            <a:r>
              <a:rPr lang="en-GB" dirty="0" smtClean="0"/>
              <a:t>h’ = h∙g</a:t>
            </a:r>
            <a:r>
              <a:rPr lang="en-GB" b="1" baseline="30000" dirty="0" smtClean="0">
                <a:solidFill>
                  <a:srgbClr val="FF0000"/>
                </a:solidFill>
              </a:rPr>
              <a:t>a</a:t>
            </a:r>
            <a:r>
              <a:rPr lang="en-GB" sz="1600" b="1" baseline="30000" dirty="0" smtClean="0">
                <a:solidFill>
                  <a:srgbClr val="FF0000"/>
                </a:solidFill>
              </a:rPr>
              <a:t>1</a:t>
            </a:r>
          </a:p>
          <a:p>
            <a:pPr lvl="2"/>
            <a:r>
              <a:rPr lang="en-GB" dirty="0" smtClean="0"/>
              <a:t>c</a:t>
            </a:r>
            <a:r>
              <a:rPr lang="en-GB" baseline="-25000" dirty="0" smtClean="0"/>
              <a:t>0</a:t>
            </a:r>
            <a:r>
              <a:rPr lang="en-GB" dirty="0" smtClean="0"/>
              <a:t> = c’</a:t>
            </a:r>
            <a:r>
              <a:rPr lang="en-GB" baseline="-25000" dirty="0" smtClean="0"/>
              <a:t>0</a:t>
            </a:r>
            <a:r>
              <a:rPr lang="en-GB" dirty="0" smtClean="0"/>
              <a:t> + </a:t>
            </a:r>
            <a:r>
              <a:rPr lang="en-GB" b="1" dirty="0" smtClean="0">
                <a:solidFill>
                  <a:srgbClr val="FF0000"/>
                </a:solidFill>
              </a:rPr>
              <a:t>a</a:t>
            </a:r>
            <a:r>
              <a:rPr lang="en-GB" b="1" baseline="-25000" dirty="0" smtClean="0">
                <a:solidFill>
                  <a:srgbClr val="FF0000"/>
                </a:solidFill>
              </a:rPr>
              <a:t>3</a:t>
            </a:r>
          </a:p>
          <a:p>
            <a:pPr lvl="2"/>
            <a:r>
              <a:rPr lang="en-GB" dirty="0" smtClean="0"/>
              <a:t>r’</a:t>
            </a:r>
            <a:r>
              <a:rPr lang="en-GB" baseline="-25000" dirty="0" smtClean="0"/>
              <a:t>0</a:t>
            </a:r>
            <a:r>
              <a:rPr lang="en-GB" dirty="0" smtClean="0"/>
              <a:t> = r</a:t>
            </a:r>
            <a:r>
              <a:rPr lang="en-GB" baseline="-25000" dirty="0" smtClean="0"/>
              <a:t>0</a:t>
            </a:r>
            <a:r>
              <a:rPr lang="en-GB" dirty="0" smtClean="0"/>
              <a:t> + </a:t>
            </a:r>
            <a:r>
              <a:rPr lang="en-GB" b="1" dirty="0" smtClean="0">
                <a:solidFill>
                  <a:srgbClr val="FF0000"/>
                </a:solidFill>
              </a:rPr>
              <a:t>a</a:t>
            </a:r>
            <a:r>
              <a:rPr lang="en-GB" b="1" baseline="-25000" dirty="0" smtClean="0">
                <a:solidFill>
                  <a:srgbClr val="FF0000"/>
                </a:solidFill>
              </a:rPr>
              <a:t>2</a:t>
            </a:r>
            <a:r>
              <a:rPr lang="en-GB" dirty="0" smtClean="0"/>
              <a:t> + c’</a:t>
            </a:r>
            <a:r>
              <a:rPr lang="en-GB" baseline="-25000" dirty="0" smtClean="0"/>
              <a:t>0</a:t>
            </a:r>
            <a:r>
              <a:rPr lang="en-GB" dirty="0" smtClean="0"/>
              <a:t>a</a:t>
            </a:r>
            <a:r>
              <a:rPr lang="en-GB" baseline="-25000" dirty="0" smtClean="0"/>
              <a:t>1</a:t>
            </a:r>
          </a:p>
          <a:p>
            <a:pPr lvl="2"/>
            <a:endParaRPr lang="en-GB" baseline="-25000" dirty="0" smtClean="0"/>
          </a:p>
          <a:p>
            <a:r>
              <a:rPr lang="en-GB" dirty="0" smtClean="0"/>
              <a:t>Even if they collude they cannot link the credential issuing and showing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Revision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Discrete logarithm </a:t>
            </a:r>
            <a:br>
              <a:rPr lang="en-GB" dirty="0" smtClean="0"/>
            </a:br>
            <a:r>
              <a:rPr lang="en-GB" dirty="0" smtClean="0"/>
              <a:t>and related cryptographic problems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err="1" smtClean="0"/>
              <a:t>Diffie</a:t>
            </a:r>
            <a:r>
              <a:rPr lang="en-GB" dirty="0" smtClean="0"/>
              <a:t>-Hellman key exchange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ISO 9798-3 Authentication protocol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Notes on issuer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Authentication between Issuer and Peggy</a:t>
            </a:r>
          </a:p>
          <a:p>
            <a:pPr lvl="1"/>
            <a:r>
              <a:rPr lang="en-GB" dirty="0" smtClean="0"/>
              <a:t>Need to check that Peggy has the attributes requested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Issuing protocol should not be run in parallel!</a:t>
            </a:r>
          </a:p>
          <a:p>
            <a:pPr lvl="1"/>
            <a:r>
              <a:rPr lang="en-GB" dirty="0" smtClean="0"/>
              <a:t>(simple modifications are required)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Full credential protocol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Putting it all together:</a:t>
            </a:r>
          </a:p>
          <a:p>
            <a:pPr lvl="1"/>
            <a:r>
              <a:rPr lang="en-GB" dirty="0" smtClean="0"/>
              <a:t>Issuer and Peggy run the issuing protocol.</a:t>
            </a:r>
          </a:p>
          <a:p>
            <a:pPr lvl="2"/>
            <a:r>
              <a:rPr lang="en-GB" dirty="0" smtClean="0"/>
              <a:t>Peggy gets: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lvl="1"/>
            <a:r>
              <a:rPr lang="en-GB" dirty="0" smtClean="0"/>
              <a:t>Peggy and Victor run the showing protocol</a:t>
            </a:r>
          </a:p>
          <a:p>
            <a:pPr lvl="2"/>
            <a:r>
              <a:rPr lang="en-GB" dirty="0" smtClean="0"/>
              <a:t>Victor checks the validity of the credential first</a:t>
            </a:r>
          </a:p>
          <a:p>
            <a:pPr lvl="2"/>
            <a:r>
              <a:rPr lang="en-GB" dirty="0" smtClean="0"/>
              <a:t>Peggy shows some relation on the attributes</a:t>
            </a:r>
          </a:p>
          <a:p>
            <a:pPr lvl="3"/>
            <a:r>
              <a:rPr lang="en-GB" dirty="0" smtClean="0"/>
              <a:t>(Using DL-rep proof on h’)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500166" y="3357562"/>
            <a:ext cx="5806974" cy="64633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Credential: </a:t>
            </a:r>
            <a:r>
              <a:rPr lang="en-GB" dirty="0" smtClean="0"/>
              <a:t>h’ = g</a:t>
            </a:r>
            <a:r>
              <a:rPr lang="en-GB" baseline="30000" dirty="0" smtClean="0"/>
              <a:t>a</a:t>
            </a:r>
            <a:r>
              <a:rPr lang="en-GB" sz="1400" baseline="30000" dirty="0" smtClean="0"/>
              <a:t>1</a:t>
            </a:r>
            <a:r>
              <a:rPr lang="en-GB" dirty="0" smtClean="0"/>
              <a:t> ∏ </a:t>
            </a:r>
            <a:r>
              <a:rPr lang="en-GB" dirty="0" err="1" smtClean="0"/>
              <a:t>g</a:t>
            </a:r>
            <a:r>
              <a:rPr lang="en-GB" baseline="-25000" dirty="0" err="1" smtClean="0"/>
              <a:t>i</a:t>
            </a:r>
            <a:r>
              <a:rPr lang="en-GB" baseline="30000" dirty="0" err="1" smtClean="0"/>
              <a:t>x</a:t>
            </a:r>
            <a:r>
              <a:rPr lang="en-GB" sz="1400" baseline="30000" dirty="0" err="1" smtClean="0"/>
              <a:t>i</a:t>
            </a:r>
            <a:r>
              <a:rPr lang="en-GB" sz="1400" baseline="30000" dirty="0" smtClean="0"/>
              <a:t> 	</a:t>
            </a:r>
            <a:r>
              <a:rPr lang="en-GB" b="1" dirty="0" smtClean="0"/>
              <a:t>Signature: </a:t>
            </a:r>
            <a:r>
              <a:rPr lang="en-GB" dirty="0" smtClean="0"/>
              <a:t>(c’</a:t>
            </a:r>
            <a:r>
              <a:rPr lang="en-GB" baseline="-25000" dirty="0" smtClean="0"/>
              <a:t>0</a:t>
            </a:r>
            <a:r>
              <a:rPr lang="en-GB" dirty="0" smtClean="0"/>
              <a:t>, r’</a:t>
            </a:r>
            <a:r>
              <a:rPr lang="en-GB" baseline="-25000" dirty="0" smtClean="0"/>
              <a:t>0</a:t>
            </a:r>
            <a:r>
              <a:rPr lang="en-GB" dirty="0" smtClean="0"/>
              <a:t>)</a:t>
            </a:r>
          </a:p>
          <a:p>
            <a:r>
              <a:rPr lang="en-GB" dirty="0" smtClean="0"/>
              <a:t>			</a:t>
            </a:r>
            <a:r>
              <a:rPr lang="en-GB" b="1" dirty="0" smtClean="0"/>
              <a:t>Check: </a:t>
            </a:r>
            <a:r>
              <a:rPr lang="en-GB" dirty="0" smtClean="0"/>
              <a:t>c’</a:t>
            </a:r>
            <a:r>
              <a:rPr lang="en-GB" baseline="-25000" dirty="0" smtClean="0"/>
              <a:t>0</a:t>
            </a:r>
            <a:r>
              <a:rPr lang="en-GB" dirty="0" smtClean="0"/>
              <a:t> = H[h’, g</a:t>
            </a:r>
            <a:r>
              <a:rPr lang="en-GB" baseline="30000" dirty="0" smtClean="0"/>
              <a:t>r’</a:t>
            </a:r>
            <a:r>
              <a:rPr lang="en-GB" sz="1400" baseline="30000" dirty="0" smtClean="0"/>
              <a:t>0</a:t>
            </a:r>
            <a:r>
              <a:rPr lang="en-GB" dirty="0" smtClean="0"/>
              <a:t>(h</a:t>
            </a:r>
            <a:r>
              <a:rPr lang="en-GB" baseline="-25000" dirty="0" smtClean="0"/>
              <a:t>0</a:t>
            </a:r>
            <a:r>
              <a:rPr lang="en-GB" dirty="0" smtClean="0"/>
              <a:t>h’)</a:t>
            </a:r>
            <a:r>
              <a:rPr lang="en-GB" baseline="30000" dirty="0" smtClean="0"/>
              <a:t>-c’</a:t>
            </a:r>
            <a:r>
              <a:rPr lang="en-GB" sz="1400" baseline="30000" dirty="0" smtClean="0"/>
              <a:t>0</a:t>
            </a:r>
            <a:r>
              <a:rPr lang="en-GB" dirty="0" smtClean="0"/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concepts so far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Credential issuing</a:t>
            </a:r>
          </a:p>
          <a:p>
            <a:pPr lvl="1"/>
            <a:r>
              <a:rPr lang="en-GB" dirty="0" smtClean="0"/>
              <a:t>Proof of knowledge of DL-rep &amp; x</a:t>
            </a:r>
            <a:r>
              <a:rPr lang="en-GB" baseline="-25000" dirty="0" smtClean="0"/>
              <a:t>0</a:t>
            </a:r>
            <a:r>
              <a:rPr lang="en-GB" dirty="0" smtClean="0"/>
              <a:t> of issuer</a:t>
            </a:r>
          </a:p>
          <a:p>
            <a:pPr lvl="1"/>
            <a:r>
              <a:rPr lang="en-GB" dirty="0" smtClean="0"/>
              <a:t>Peggy assists &amp; blinds proof to avoid linking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Further topics</a:t>
            </a:r>
          </a:p>
          <a:p>
            <a:pPr lvl="1"/>
            <a:r>
              <a:rPr lang="en-GB" dirty="0" smtClean="0"/>
              <a:t>Transferability of credential</a:t>
            </a:r>
          </a:p>
          <a:p>
            <a:pPr lvl="1"/>
            <a:r>
              <a:rPr lang="en-GB" dirty="0" smtClean="0"/>
              <a:t>Double spending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applications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Attribute based access control</a:t>
            </a:r>
          </a:p>
          <a:p>
            <a:endParaRPr lang="en-GB" dirty="0" smtClean="0"/>
          </a:p>
          <a:p>
            <a:r>
              <a:rPr lang="en-GB" dirty="0" smtClean="0"/>
              <a:t>Federated identity management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Electronic cash</a:t>
            </a:r>
          </a:p>
          <a:p>
            <a:pPr lvl="1"/>
            <a:r>
              <a:rPr lang="en-GB" dirty="0" smtClean="0"/>
              <a:t>(double spending)</a:t>
            </a:r>
          </a:p>
          <a:p>
            <a:endParaRPr lang="en-GB" dirty="0" smtClean="0"/>
          </a:p>
          <a:p>
            <a:r>
              <a:rPr lang="en-GB" dirty="0" smtClean="0"/>
              <a:t>Privacy friendly e-identity</a:t>
            </a:r>
          </a:p>
          <a:p>
            <a:pPr lvl="1"/>
            <a:r>
              <a:rPr lang="en-GB" dirty="0" smtClean="0"/>
              <a:t>Id-cards &amp; e-passports</a:t>
            </a:r>
          </a:p>
          <a:p>
            <a:endParaRPr lang="en-GB" dirty="0" smtClean="0"/>
          </a:p>
          <a:p>
            <a:r>
              <a:rPr lang="en-GB" dirty="0" smtClean="0"/>
              <a:t>Multi-show credentials!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Core:</a:t>
            </a:r>
          </a:p>
          <a:p>
            <a:pPr lvl="1"/>
            <a:r>
              <a:rPr lang="en-GB" sz="2200" dirty="0" smtClean="0"/>
              <a:t>Claus P. </a:t>
            </a:r>
            <a:r>
              <a:rPr lang="en-GB" sz="2200" dirty="0" err="1" smtClean="0"/>
              <a:t>Schnorr</a:t>
            </a:r>
            <a:r>
              <a:rPr lang="en-GB" sz="2200" dirty="0" smtClean="0"/>
              <a:t>. </a:t>
            </a:r>
            <a:r>
              <a:rPr lang="en-GB" sz="2200" b="1" dirty="0" smtClean="0"/>
              <a:t>Efficient signature generation by smart cards</a:t>
            </a:r>
            <a:r>
              <a:rPr lang="en-GB" sz="2200" dirty="0" smtClean="0"/>
              <a:t>. Journal of Cryptology, 4:161—174, 1991.</a:t>
            </a:r>
          </a:p>
          <a:p>
            <a:pPr lvl="1"/>
            <a:r>
              <a:rPr lang="en-GB" sz="2200" dirty="0" smtClean="0"/>
              <a:t>Stefan Brands. </a:t>
            </a:r>
            <a:r>
              <a:rPr lang="en-GB" sz="2200" b="1" dirty="0" smtClean="0"/>
              <a:t>Rethinking public key infrastructures and digital certificates – building in privacy</a:t>
            </a:r>
            <a:r>
              <a:rPr lang="en-GB" sz="2200" dirty="0" smtClean="0"/>
              <a:t>. MIT Press.</a:t>
            </a:r>
          </a:p>
          <a:p>
            <a:r>
              <a:rPr lang="en-GB" dirty="0" smtClean="0"/>
              <a:t>More:</a:t>
            </a:r>
          </a:p>
          <a:p>
            <a:pPr lvl="1"/>
            <a:r>
              <a:rPr lang="en-GB" sz="2200" dirty="0" smtClean="0"/>
              <a:t>Jan </a:t>
            </a:r>
            <a:r>
              <a:rPr lang="en-GB" sz="2200" dirty="0" err="1" smtClean="0"/>
              <a:t>Camenisch</a:t>
            </a:r>
            <a:r>
              <a:rPr lang="en-GB" sz="2200" dirty="0" smtClean="0"/>
              <a:t> and Markus </a:t>
            </a:r>
            <a:r>
              <a:rPr lang="en-GB" sz="2200" dirty="0" err="1" smtClean="0"/>
              <a:t>Stadler</a:t>
            </a:r>
            <a:r>
              <a:rPr lang="en-GB" sz="2200" dirty="0" smtClean="0"/>
              <a:t>. </a:t>
            </a:r>
            <a:r>
              <a:rPr lang="en-GB" sz="2200" b="1" dirty="0" smtClean="0"/>
              <a:t>Proof systems for general statements about discrete logarithms.</a:t>
            </a:r>
            <a:r>
              <a:rPr lang="en-GB" sz="2200" dirty="0" smtClean="0"/>
              <a:t> Technical report TR 260, Institute for Theoretical Computer Science, ETH, Zurich, March 1997.</a:t>
            </a:r>
          </a:p>
          <a:p>
            <a:pPr lvl="1"/>
            <a:r>
              <a:rPr lang="en-GB" sz="2200" dirty="0" smtClean="0"/>
              <a:t>Jan </a:t>
            </a:r>
            <a:r>
              <a:rPr lang="en-GB" sz="2200" dirty="0" err="1" smtClean="0"/>
              <a:t>Camenisch</a:t>
            </a:r>
            <a:r>
              <a:rPr lang="en-GB" sz="2200" dirty="0" smtClean="0"/>
              <a:t> and Anna </a:t>
            </a:r>
            <a:r>
              <a:rPr lang="en-GB" sz="2200" dirty="0" err="1" smtClean="0"/>
              <a:t>Lysianskaya</a:t>
            </a:r>
            <a:r>
              <a:rPr lang="en-GB" sz="2200" dirty="0" smtClean="0"/>
              <a:t>. </a:t>
            </a:r>
            <a:r>
              <a:rPr lang="en-GB" sz="2200" b="1" dirty="0" smtClean="0"/>
              <a:t>A signature scheme with efficient proofs.</a:t>
            </a:r>
            <a:r>
              <a:rPr lang="en-GB" sz="2200" dirty="0" smtClean="0"/>
              <a:t> (CL signatures)</a:t>
            </a:r>
            <a:endParaRPr lang="en-GB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OR proofs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Peggy wants to prove (A OR B)</a:t>
            </a:r>
          </a:p>
          <a:p>
            <a:pPr lvl="1"/>
            <a:r>
              <a:rPr lang="en-GB" dirty="0" smtClean="0"/>
              <a:t>Say A is true and B is false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Simple modification of </a:t>
            </a:r>
            <a:r>
              <a:rPr lang="en-GB" dirty="0" err="1" smtClean="0"/>
              <a:t>Schnorr</a:t>
            </a:r>
            <a:endParaRPr lang="en-GB" dirty="0" smtClean="0"/>
          </a:p>
          <a:p>
            <a:pPr lvl="1"/>
            <a:r>
              <a:rPr lang="en-GB" dirty="0" smtClean="0"/>
              <a:t>Peggy sends witness</a:t>
            </a:r>
          </a:p>
          <a:p>
            <a:pPr lvl="1"/>
            <a:r>
              <a:rPr lang="en-GB" dirty="0" smtClean="0"/>
              <a:t>Victor sends commitment c</a:t>
            </a:r>
          </a:p>
          <a:p>
            <a:pPr lvl="1"/>
            <a:r>
              <a:rPr lang="en-GB" dirty="0" smtClean="0"/>
              <a:t>Peggy uses </a:t>
            </a:r>
            <a:r>
              <a:rPr lang="en-GB" u="sng" dirty="0" smtClean="0"/>
              <a:t>simulator</a:t>
            </a:r>
            <a:r>
              <a:rPr lang="en-GB" dirty="0" smtClean="0"/>
              <a:t> for producing a response </a:t>
            </a:r>
            <a:r>
              <a:rPr lang="en-GB" dirty="0" err="1" smtClean="0"/>
              <a:t>r</a:t>
            </a:r>
            <a:r>
              <a:rPr lang="en-GB" baseline="-25000" dirty="0" err="1" smtClean="0"/>
              <a:t>B</a:t>
            </a:r>
            <a:r>
              <a:rPr lang="en-GB" dirty="0" smtClean="0"/>
              <a:t> for B</a:t>
            </a:r>
          </a:p>
          <a:p>
            <a:pPr lvl="2"/>
            <a:r>
              <a:rPr lang="en-GB" dirty="0" smtClean="0"/>
              <a:t>(That sets a particular </a:t>
            </a:r>
            <a:r>
              <a:rPr lang="en-GB" dirty="0" err="1" smtClean="0"/>
              <a:t>c</a:t>
            </a:r>
            <a:r>
              <a:rPr lang="en-GB" baseline="-25000" dirty="0" err="1" smtClean="0"/>
              <a:t>B</a:t>
            </a:r>
            <a:r>
              <a:rPr lang="en-GB" dirty="0" smtClean="0"/>
              <a:t>)</a:t>
            </a:r>
          </a:p>
          <a:p>
            <a:pPr lvl="2"/>
            <a:r>
              <a:rPr lang="en-GB" dirty="0" smtClean="0"/>
              <a:t>Peggy chooses </a:t>
            </a:r>
            <a:r>
              <a:rPr lang="en-GB" dirty="0" err="1" smtClean="0"/>
              <a:t>c</a:t>
            </a:r>
            <a:r>
              <a:rPr lang="en-GB" baseline="-25000" dirty="0" err="1" smtClean="0"/>
              <a:t>A</a:t>
            </a:r>
            <a:r>
              <a:rPr lang="en-GB" dirty="0" smtClean="0"/>
              <a:t> such that c = </a:t>
            </a:r>
            <a:r>
              <a:rPr lang="en-GB" dirty="0" err="1" smtClean="0"/>
              <a:t>c</a:t>
            </a:r>
            <a:r>
              <a:rPr lang="en-GB" baseline="-25000" dirty="0" err="1" smtClean="0"/>
              <a:t>A</a:t>
            </a:r>
            <a:r>
              <a:rPr lang="en-GB" dirty="0" smtClean="0"/>
              <a:t> + </a:t>
            </a:r>
            <a:r>
              <a:rPr lang="en-GB" dirty="0" err="1" smtClean="0"/>
              <a:t>c</a:t>
            </a:r>
            <a:r>
              <a:rPr lang="en-GB" baseline="-25000" dirty="0" err="1" smtClean="0"/>
              <a:t>B</a:t>
            </a:r>
            <a:endParaRPr lang="en-GB" dirty="0" smtClean="0"/>
          </a:p>
          <a:p>
            <a:pPr lvl="1"/>
            <a:r>
              <a:rPr lang="en-GB" dirty="0" smtClean="0"/>
              <a:t>Then she produces the response </a:t>
            </a:r>
            <a:r>
              <a:rPr lang="en-GB" dirty="0" err="1" smtClean="0"/>
              <a:t>r</a:t>
            </a:r>
            <a:r>
              <a:rPr lang="en-GB" baseline="-25000" dirty="0" err="1" smtClean="0"/>
              <a:t>A</a:t>
            </a:r>
            <a:r>
              <a:rPr lang="en-GB" dirty="0" smtClean="0"/>
              <a:t> for A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Key concept: simulators are useful, not just proof tools!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Strong(</a:t>
            </a:r>
            <a:r>
              <a:rPr lang="en-GB" dirty="0" err="1" smtClean="0"/>
              <a:t>er</a:t>
            </a:r>
            <a:r>
              <a:rPr lang="en-GB" dirty="0" smtClean="0"/>
              <a:t>) showing privacy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Designated verifier proof</a:t>
            </a:r>
          </a:p>
          <a:p>
            <a:pPr lvl="1"/>
            <a:r>
              <a:rPr lang="en-GB" dirty="0" smtClean="0"/>
              <a:t>A OR knowledge of verifier’s key</a:t>
            </a:r>
          </a:p>
          <a:p>
            <a:pPr lvl="1"/>
            <a:r>
              <a:rPr lang="en-GB" dirty="0" smtClean="0"/>
              <a:t>Simulate the second part</a:t>
            </a:r>
          </a:p>
          <a:p>
            <a:pPr lvl="1"/>
            <a:r>
              <a:rPr lang="en-GB" dirty="0" smtClean="0"/>
              <a:t>Third parties do nor know if A is true or the statement has been built by the designated verifier!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Non-interactive proof not transferable!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Discrete logarithms (I)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Assume </a:t>
            </a:r>
            <a:r>
              <a:rPr lang="en-GB" i="1" dirty="0" smtClean="0"/>
              <a:t>p</a:t>
            </a:r>
            <a:r>
              <a:rPr lang="en-GB" dirty="0" smtClean="0"/>
              <a:t> a large prime </a:t>
            </a:r>
          </a:p>
          <a:p>
            <a:pPr lvl="1"/>
            <a:r>
              <a:rPr lang="en-GB" dirty="0" smtClean="0"/>
              <a:t>(&gt;1024 bits—2048 bits)</a:t>
            </a:r>
          </a:p>
          <a:p>
            <a:pPr lvl="1"/>
            <a:r>
              <a:rPr lang="en-GB" dirty="0" smtClean="0"/>
              <a:t>Detail: </a:t>
            </a:r>
            <a:r>
              <a:rPr lang="en-GB" i="1" dirty="0" smtClean="0"/>
              <a:t>p</a:t>
            </a:r>
            <a:r>
              <a:rPr lang="en-GB" dirty="0" smtClean="0"/>
              <a:t> = </a:t>
            </a:r>
            <a:r>
              <a:rPr lang="en-GB" i="1" dirty="0" smtClean="0"/>
              <a:t>qr+1</a:t>
            </a:r>
            <a:r>
              <a:rPr lang="en-GB" dirty="0" smtClean="0"/>
              <a:t> where </a:t>
            </a:r>
            <a:r>
              <a:rPr lang="en-GB" i="1" dirty="0" smtClean="0"/>
              <a:t>q</a:t>
            </a:r>
            <a:r>
              <a:rPr lang="en-GB" dirty="0" smtClean="0"/>
              <a:t> also large prime</a:t>
            </a:r>
          </a:p>
          <a:p>
            <a:pPr lvl="1"/>
            <a:r>
              <a:rPr lang="en-GB" dirty="0" smtClean="0"/>
              <a:t>Denote the field of integers modulo </a:t>
            </a:r>
            <a:r>
              <a:rPr lang="en-GB" i="1" dirty="0" smtClean="0"/>
              <a:t>p</a:t>
            </a:r>
            <a:r>
              <a:rPr lang="en-GB" dirty="0" smtClean="0"/>
              <a:t> as </a:t>
            </a:r>
            <a:r>
              <a:rPr lang="en-GB" i="1" dirty="0" err="1" smtClean="0"/>
              <a:t>Z</a:t>
            </a:r>
            <a:r>
              <a:rPr lang="en-GB" i="1" baseline="-25000" dirty="0" err="1" smtClean="0"/>
              <a:t>p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Example with </a:t>
            </a:r>
            <a:r>
              <a:rPr lang="en-GB" i="1" dirty="0" smtClean="0"/>
              <a:t>p</a:t>
            </a:r>
            <a:r>
              <a:rPr lang="en-GB" dirty="0" smtClean="0"/>
              <a:t>=5</a:t>
            </a:r>
          </a:p>
          <a:p>
            <a:pPr lvl="1"/>
            <a:r>
              <a:rPr lang="en-GB" dirty="0" smtClean="0"/>
              <a:t>Addition works fine: </a:t>
            </a:r>
            <a:r>
              <a:rPr lang="en-GB" i="1" dirty="0" smtClean="0"/>
              <a:t>1+2 = 3, 3+3 = 1, ...</a:t>
            </a:r>
          </a:p>
          <a:p>
            <a:pPr lvl="1"/>
            <a:r>
              <a:rPr lang="en-GB" dirty="0" smtClean="0"/>
              <a:t>Multiplication too: </a:t>
            </a:r>
            <a:r>
              <a:rPr lang="en-GB" i="1" dirty="0" smtClean="0"/>
              <a:t>2*2 = 4, 2*3 = 1, ...</a:t>
            </a:r>
          </a:p>
          <a:p>
            <a:pPr lvl="1"/>
            <a:r>
              <a:rPr lang="en-GB" dirty="0" smtClean="0"/>
              <a:t>Exponentiation is as expected: </a:t>
            </a:r>
            <a:r>
              <a:rPr lang="en-GB" i="1" dirty="0" smtClean="0"/>
              <a:t>2</a:t>
            </a:r>
            <a:r>
              <a:rPr lang="en-GB" i="1" baseline="30000" dirty="0" smtClean="0"/>
              <a:t>2</a:t>
            </a:r>
            <a:r>
              <a:rPr lang="en-GB" i="1" dirty="0" smtClean="0"/>
              <a:t> = 4</a:t>
            </a:r>
            <a:br>
              <a:rPr lang="en-GB" i="1" dirty="0" smtClean="0"/>
            </a:br>
            <a:endParaRPr lang="en-GB" i="1" dirty="0" smtClean="0"/>
          </a:p>
          <a:p>
            <a:r>
              <a:rPr lang="en-GB" dirty="0" smtClean="0"/>
              <a:t>Choose </a:t>
            </a:r>
            <a:r>
              <a:rPr lang="en-GB" i="1" dirty="0" smtClean="0"/>
              <a:t>g</a:t>
            </a:r>
            <a:r>
              <a:rPr lang="en-GB" dirty="0" smtClean="0"/>
              <a:t> in the multiplicative group of </a:t>
            </a:r>
            <a:r>
              <a:rPr lang="en-GB" i="1" dirty="0" err="1" smtClean="0"/>
              <a:t>Z</a:t>
            </a:r>
            <a:r>
              <a:rPr lang="en-GB" i="1" baseline="-25000" dirty="0" err="1" smtClean="0"/>
              <a:t>p</a:t>
            </a:r>
            <a:r>
              <a:rPr lang="en-GB" i="1" baseline="-25000" dirty="0" smtClean="0"/>
              <a:t> 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Such that </a:t>
            </a:r>
            <a:r>
              <a:rPr lang="en-GB" i="1" dirty="0" smtClean="0"/>
              <a:t>g</a:t>
            </a:r>
            <a:r>
              <a:rPr lang="en-GB" dirty="0" smtClean="0"/>
              <a:t> is a generator </a:t>
            </a:r>
          </a:p>
          <a:p>
            <a:pPr lvl="1"/>
            <a:r>
              <a:rPr lang="en-GB" dirty="0" smtClean="0"/>
              <a:t>Example: g=2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6000760" y="3143248"/>
          <a:ext cx="2942354" cy="1653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5672174" y="5072074"/>
          <a:ext cx="3614734" cy="1614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2801</TotalTime>
  <Words>4260</Words>
  <Application>Microsoft Office PowerPoint</Application>
  <PresentationFormat>On-screen Show (4:3)</PresentationFormat>
  <Paragraphs>1088</Paragraphs>
  <Slides>86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86</vt:i4>
      </vt:variant>
    </vt:vector>
  </HeadingPairs>
  <TitlesOfParts>
    <vt:vector size="88" baseType="lpstr">
      <vt:lpstr>Module</vt:lpstr>
      <vt:lpstr>Equation</vt:lpstr>
      <vt:lpstr>Identity and  anonymity protocols</vt:lpstr>
      <vt:lpstr>Global outline</vt:lpstr>
      <vt:lpstr>Secure Authentication</vt:lpstr>
      <vt:lpstr>Why Authentication?</vt:lpstr>
      <vt:lpstr>Authentication first!</vt:lpstr>
      <vt:lpstr>Authentication last?</vt:lpstr>
      <vt:lpstr>Our focus</vt:lpstr>
      <vt:lpstr>Revision</vt:lpstr>
      <vt:lpstr>Discrete logarithms (I)</vt:lpstr>
      <vt:lpstr>Discrete logarithms (II)</vt:lpstr>
      <vt:lpstr>Diffie-Hellman (I)</vt:lpstr>
      <vt:lpstr>Diffie-Hellman (II)</vt:lpstr>
      <vt:lpstr>Diffie-Hellman (III)</vt:lpstr>
      <vt:lpstr>Diffie-Hellman (MITM)</vt:lpstr>
      <vt:lpstr>Diffie-Hellman (IV)</vt:lpstr>
      <vt:lpstr>ISO 9798-3 – Authenticated DH</vt:lpstr>
      <vt:lpstr>Some Notation</vt:lpstr>
      <vt:lpstr>ISO 9798-3 (I)</vt:lpstr>
      <vt:lpstr>ISO 9798-3 as Diffie-Hellman</vt:lpstr>
      <vt:lpstr>ISO 9798-3– Freshness</vt:lpstr>
      <vt:lpstr>ISO 9798-3– Authenticity</vt:lpstr>
      <vt:lpstr>ISO 9798-3– Home work</vt:lpstr>
      <vt:lpstr>Notes on ISO 9798-3</vt:lpstr>
      <vt:lpstr>ISO 9798-3– Denial of Service</vt:lpstr>
      <vt:lpstr>Just Fast Keying (JFKi)</vt:lpstr>
      <vt:lpstr>JFKi (I) – The protocol</vt:lpstr>
      <vt:lpstr>JFKi (II) – The panic</vt:lpstr>
      <vt:lpstr>JFKi – The ISO 9798-3 core</vt:lpstr>
      <vt:lpstr>JFKi – Initiator privacy</vt:lpstr>
      <vt:lpstr>JFKi – DoS Prevention</vt:lpstr>
      <vt:lpstr>Summary of key concepts (1)</vt:lpstr>
      <vt:lpstr>What about passwords?</vt:lpstr>
      <vt:lpstr>Naive password authentication (1)</vt:lpstr>
      <vt:lpstr>Naive password authentication (2)</vt:lpstr>
      <vt:lpstr>Password auth. – Requirements</vt:lpstr>
      <vt:lpstr>PAK – Definition</vt:lpstr>
      <vt:lpstr>PAK – Diffie-Hellman core</vt:lpstr>
      <vt:lpstr>PAK – Authentication?</vt:lpstr>
      <vt:lpstr>PAK – no off-line guessing</vt:lpstr>
      <vt:lpstr>PAK – on-line guessing</vt:lpstr>
      <vt:lpstr>Practical considerations</vt:lpstr>
      <vt:lpstr>Summary of key concepts (2)</vt:lpstr>
      <vt:lpstr>In conclusion</vt:lpstr>
      <vt:lpstr>References</vt:lpstr>
      <vt:lpstr>Anonymous credentials</vt:lpstr>
      <vt:lpstr>A critique of identity</vt:lpstr>
      <vt:lpstr>The privacy-invasive way</vt:lpstr>
      <vt:lpstr>Anonymous credentials</vt:lpstr>
      <vt:lpstr>The big picture</vt:lpstr>
      <vt:lpstr>Two flavours of credentials</vt:lpstr>
      <vt:lpstr>Technical Outline</vt:lpstr>
      <vt:lpstr>Discrete logarithms (I) - revision</vt:lpstr>
      <vt:lpstr>Discrete logarithms (II) -revision</vt:lpstr>
      <vt:lpstr>More on Zp</vt:lpstr>
      <vt:lpstr>Schnorr’s  Identification protocol</vt:lpstr>
      <vt:lpstr>Schnorr’s protocol</vt:lpstr>
      <vt:lpstr>No Schnorr Forgery (intuition)</vt:lpstr>
      <vt:lpstr>Zero-knowledge (intuition)</vt:lpstr>
      <vt:lpstr>Simulator</vt:lpstr>
      <vt:lpstr>Non-interactive proof?</vt:lpstr>
      <vt:lpstr>Generalise to DL represenations</vt:lpstr>
      <vt:lpstr>DL represenation – protocol</vt:lpstr>
      <vt:lpstr>DL represenation vs. Schnorr</vt:lpstr>
      <vt:lpstr>Credentials – showing </vt:lpstr>
      <vt:lpstr>Linear relations of attributes (1)</vt:lpstr>
      <vt:lpstr>Linear relations of attributes (2)</vt:lpstr>
      <vt:lpstr>DL rep. – credential show example</vt:lpstr>
      <vt:lpstr>Check (g1’)r1 (g2’)r2 = (h’)ca</vt:lpstr>
      <vt:lpstr>A few notes</vt:lpstr>
      <vt:lpstr>Summary of key concepts (1)</vt:lpstr>
      <vt:lpstr>Issuing credentials</vt:lpstr>
      <vt:lpstr>Issuing security</vt:lpstr>
      <vt:lpstr>Issuing protocol – gory details</vt:lpstr>
      <vt:lpstr>Issuing protocol – Issuer side</vt:lpstr>
      <vt:lpstr>Issuing protocol – Prover side (1)</vt:lpstr>
      <vt:lpstr>Issuing protocol – Prover side (2)</vt:lpstr>
      <vt:lpstr>Issuing protocol – Prover side (3)</vt:lpstr>
      <vt:lpstr>Check</vt:lpstr>
      <vt:lpstr>Unlinkability</vt:lpstr>
      <vt:lpstr>Notes on issuer </vt:lpstr>
      <vt:lpstr>Full credential protocol</vt:lpstr>
      <vt:lpstr>Key concepts so far (2)</vt:lpstr>
      <vt:lpstr>Key applications</vt:lpstr>
      <vt:lpstr>References</vt:lpstr>
      <vt:lpstr>OR proofs</vt:lpstr>
      <vt:lpstr>Strong(er) showing privacy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 and anonymity protocols</dc:title>
  <dc:creator>gdane</dc:creator>
  <cp:lastModifiedBy>gdane</cp:lastModifiedBy>
  <cp:revision>223</cp:revision>
  <dcterms:created xsi:type="dcterms:W3CDTF">2007-11-27T10:33:34Z</dcterms:created>
  <dcterms:modified xsi:type="dcterms:W3CDTF">2007-12-04T09:43:53Z</dcterms:modified>
</cp:coreProperties>
</file>